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F2E07-CE3C-42B4-94F6-EDF390B1ACAE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DCE7E-EE20-4F93-B3DC-7508F123535C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DCE7E-EE20-4F93-B3DC-7508F123535C}" type="slidenum">
              <a:rPr lang="ca-ES" smtClean="0"/>
              <a:t>1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922F-E83D-4368-A326-9B27CA943D84}" type="datetimeFigureOut">
              <a:rPr lang="ca-ES" smtClean="0"/>
              <a:t>03/09/2010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AD02C-0D14-4950-830C-C2584D1F0114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260648"/>
            <a:ext cx="8280920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Combining detectors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 for human layout analysis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sz="1100" dirty="0" smtClean="0">
                <a:latin typeface="+mj-lt"/>
              </a:rPr>
              <a:t>M. </a:t>
            </a:r>
            <a:r>
              <a:rPr lang="ca-ES" sz="1100" dirty="0" err="1" smtClean="0">
                <a:latin typeface="+mj-lt"/>
              </a:rPr>
              <a:t>Drozdzal</a:t>
            </a:r>
            <a:r>
              <a:rPr lang="ca-ES" sz="1100" dirty="0" smtClean="0">
                <a:latin typeface="+mj-lt"/>
              </a:rPr>
              <a:t>, A. Hernández, S. Seguí, X. Baró, S. Escalera, A. </a:t>
            </a:r>
            <a:r>
              <a:rPr lang="ca-ES" sz="1100" dirty="0" err="1" smtClean="0">
                <a:latin typeface="+mj-lt"/>
              </a:rPr>
              <a:t>Lapedriza</a:t>
            </a:r>
            <a:r>
              <a:rPr lang="ca-ES" sz="1100" dirty="0" smtClean="0">
                <a:latin typeface="+mj-lt"/>
              </a:rPr>
              <a:t>, D. Masip, P. </a:t>
            </a:r>
            <a:r>
              <a:rPr lang="ca-ES" sz="1100" dirty="0" err="1" smtClean="0">
                <a:latin typeface="+mj-lt"/>
              </a:rPr>
              <a:t>Radeva</a:t>
            </a:r>
            <a:r>
              <a:rPr lang="ca-ES" sz="1100" dirty="0" smtClean="0">
                <a:latin typeface="+mj-lt"/>
              </a:rPr>
              <a:t>, J. </a:t>
            </a:r>
            <a:r>
              <a:rPr lang="ca-ES" sz="1100" dirty="0" err="1" smtClean="0">
                <a:latin typeface="+mj-lt"/>
              </a:rPr>
              <a:t>Vitrià</a:t>
            </a:r>
            <a:r>
              <a:rPr lang="ca-ES" sz="1100" dirty="0" smtClean="0">
                <a:latin typeface="+mj-lt"/>
              </a:rPr>
              <a:t>  </a:t>
            </a:r>
            <a:endParaRPr kumimoji="0" lang="en-US" sz="11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latin typeface="+mj-lt"/>
              </a:rPr>
              <a:t>Barcelona Perceptual Computing Lab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sz="1100" i="1" dirty="0" smtClean="0">
                <a:latin typeface="+mj-lt"/>
              </a:rPr>
              <a:t>Universitat de Barcelona, Computer </a:t>
            </a:r>
            <a:r>
              <a:rPr lang="ca-ES" sz="1100" i="1" dirty="0" err="1" smtClean="0">
                <a:latin typeface="+mj-lt"/>
              </a:rPr>
              <a:t>Vision</a:t>
            </a:r>
            <a:r>
              <a:rPr lang="ca-ES" sz="1100" i="1" dirty="0" smtClean="0">
                <a:latin typeface="+mj-lt"/>
              </a:rPr>
              <a:t> </a:t>
            </a:r>
            <a:r>
              <a:rPr lang="ca-ES" sz="1100" i="1" dirty="0" err="1" smtClean="0">
                <a:latin typeface="+mj-lt"/>
              </a:rPr>
              <a:t>Center</a:t>
            </a:r>
            <a:r>
              <a:rPr lang="ca-ES" sz="1100" i="1" dirty="0" smtClean="0">
                <a:latin typeface="+mj-lt"/>
              </a:rPr>
              <a:t>, Universitat Oberta de Catalunya</a:t>
            </a:r>
            <a:endParaRPr lang="ca-ES" sz="1100" dirty="0">
              <a:latin typeface="+mj-lt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9" y="1196752"/>
            <a:ext cx="777686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b="1" dirty="0" err="1" smtClean="0"/>
              <a:t>Assumption</a:t>
            </a:r>
            <a:r>
              <a:rPr lang="ca-ES" sz="1600" dirty="0" smtClean="0"/>
              <a:t>: </a:t>
            </a:r>
            <a:r>
              <a:rPr lang="en-US" sz="1600" dirty="0" smtClean="0"/>
              <a:t>The head is visible and is the most reliable human part to detect. </a:t>
            </a:r>
            <a:r>
              <a:rPr lang="en-US" sz="1600" dirty="0"/>
              <a:t>H</a:t>
            </a:r>
            <a:r>
              <a:rPr lang="en-US" sz="1600" dirty="0" smtClean="0"/>
              <a:t>ead position is used as an anchor point for detecting other parts.</a:t>
            </a:r>
          </a:p>
          <a:p>
            <a:pPr lvl="1"/>
            <a:endParaRPr lang="en-US" sz="1600" dirty="0"/>
          </a:p>
          <a:p>
            <a:pPr lvl="3"/>
            <a:r>
              <a:rPr lang="en-US" sz="1400" b="1" dirty="0" smtClean="0">
                <a:solidFill>
                  <a:srgbClr val="C00000"/>
                </a:solidFill>
              </a:rPr>
              <a:t>HEAD Average Precision %: 74.4</a:t>
            </a:r>
          </a:p>
          <a:p>
            <a:pPr lvl="3"/>
            <a:endParaRPr lang="en-US" sz="800" dirty="0"/>
          </a:p>
          <a:p>
            <a:pPr lvl="3"/>
            <a:r>
              <a:rPr lang="en-US" sz="1400" dirty="0" smtClean="0"/>
              <a:t>The head is detected by integrating evidences from several state-of-the-art part detectors: </a:t>
            </a:r>
            <a:r>
              <a:rPr lang="en-US" sz="1400" b="1" dirty="0" smtClean="0"/>
              <a:t>frontal and profile faces </a:t>
            </a:r>
            <a:r>
              <a:rPr lang="en-US" sz="1400" dirty="0" smtClean="0"/>
              <a:t>(</a:t>
            </a:r>
            <a:r>
              <a:rPr lang="en-US" sz="1400" dirty="0" err="1" smtClean="0"/>
              <a:t>OpenCV</a:t>
            </a:r>
            <a:r>
              <a:rPr lang="en-US" sz="1400" dirty="0" smtClean="0"/>
              <a:t>), </a:t>
            </a:r>
            <a:r>
              <a:rPr lang="en-US" sz="1400" b="1" dirty="0" smtClean="0"/>
              <a:t>person parts </a:t>
            </a:r>
            <a:r>
              <a:rPr lang="en-US" sz="1400" dirty="0" smtClean="0"/>
              <a:t>(</a:t>
            </a:r>
            <a:r>
              <a:rPr lang="es-ES" sz="1400" i="1" dirty="0" err="1" smtClean="0"/>
              <a:t>Felzenszwalb</a:t>
            </a:r>
            <a:r>
              <a:rPr lang="es-ES" sz="1400" i="1" dirty="0" smtClean="0"/>
              <a:t> et al</a:t>
            </a:r>
            <a:r>
              <a:rPr lang="en-US" sz="1400" dirty="0" smtClean="0"/>
              <a:t>), </a:t>
            </a:r>
            <a:r>
              <a:rPr lang="en-US" sz="1400" b="1" dirty="0" smtClean="0"/>
              <a:t>informative </a:t>
            </a:r>
            <a:r>
              <a:rPr lang="en-US" sz="1400" b="1" dirty="0" err="1" smtClean="0"/>
              <a:t>poselets</a:t>
            </a:r>
            <a:r>
              <a:rPr lang="en-US" sz="1400" b="1" dirty="0" smtClean="0"/>
              <a:t> </a:t>
            </a:r>
            <a:r>
              <a:rPr lang="en-US" sz="1400" dirty="0" smtClean="0"/>
              <a:t>(selected from the full set of </a:t>
            </a:r>
            <a:r>
              <a:rPr lang="en-US" sz="1400" i="1" dirty="0" err="1" smtClean="0"/>
              <a:t>Bourdev</a:t>
            </a:r>
            <a:r>
              <a:rPr lang="en-US" sz="1400" i="1" dirty="0" smtClean="0"/>
              <a:t> at al</a:t>
            </a:r>
            <a:r>
              <a:rPr lang="en-US" sz="1400" dirty="0" smtClean="0"/>
              <a:t>), and pictorial models (</a:t>
            </a:r>
            <a:r>
              <a:rPr lang="en-US" sz="1400" i="1" dirty="0" err="1" smtClean="0"/>
              <a:t>Ramanan</a:t>
            </a:r>
            <a:r>
              <a:rPr lang="en-US" sz="1400" i="1" dirty="0" smtClean="0"/>
              <a:t> et al</a:t>
            </a:r>
            <a:r>
              <a:rPr lang="en-US" sz="1400" dirty="0" smtClean="0"/>
              <a:t>.) </a:t>
            </a:r>
          </a:p>
          <a:p>
            <a:pPr lvl="3"/>
            <a:endParaRPr lang="en-US" sz="1000" dirty="0"/>
          </a:p>
          <a:p>
            <a:pPr lvl="3"/>
            <a:r>
              <a:rPr lang="en-US" sz="1400" dirty="0" smtClean="0"/>
              <a:t>Integration is based on </a:t>
            </a:r>
            <a:r>
              <a:rPr lang="en-US" sz="1400" b="1" dirty="0" smtClean="0"/>
              <a:t>weighted hierarchical clustering</a:t>
            </a:r>
            <a:r>
              <a:rPr lang="en-US" sz="1400" dirty="0"/>
              <a:t> </a:t>
            </a:r>
            <a:r>
              <a:rPr lang="en-US" sz="1400" dirty="0" smtClean="0"/>
              <a:t>of head windows hypothesis.</a:t>
            </a:r>
            <a:endParaRPr lang="en-US" sz="1400" dirty="0" smtClean="0"/>
          </a:p>
          <a:p>
            <a:pPr lvl="3"/>
            <a:endParaRPr lang="en-US" sz="1400" dirty="0"/>
          </a:p>
          <a:p>
            <a:pPr lvl="3"/>
            <a:r>
              <a:rPr lang="en-US" sz="1400" b="1" dirty="0" smtClean="0">
                <a:solidFill>
                  <a:srgbClr val="C00000"/>
                </a:solidFill>
              </a:rPr>
              <a:t>HANDS Average Precision %: 3.3</a:t>
            </a:r>
          </a:p>
          <a:p>
            <a:pPr lvl="3"/>
            <a:endParaRPr lang="en-US" sz="1400" dirty="0" smtClean="0"/>
          </a:p>
          <a:p>
            <a:pPr lvl="3"/>
            <a:r>
              <a:rPr lang="en-US" sz="1400" dirty="0" smtClean="0"/>
              <a:t>A specific </a:t>
            </a:r>
            <a:r>
              <a:rPr lang="en-US" sz="1400" b="1" dirty="0" smtClean="0"/>
              <a:t>skin model </a:t>
            </a:r>
            <a:r>
              <a:rPr lang="en-US" sz="1400" dirty="0" smtClean="0"/>
              <a:t>is extracted from the detected face. This model is used to segment the image using Mean Shift.  Resulting blobs are filtered using geometric constraints.</a:t>
            </a:r>
            <a:endParaRPr lang="en-US" sz="1400" dirty="0"/>
          </a:p>
          <a:p>
            <a:pPr lvl="3"/>
            <a:endParaRPr lang="en-US" sz="1400" dirty="0" smtClean="0"/>
          </a:p>
          <a:p>
            <a:pPr lvl="3"/>
            <a:r>
              <a:rPr lang="en-US" sz="1400" b="1" dirty="0" smtClean="0">
                <a:solidFill>
                  <a:srgbClr val="C00000"/>
                </a:solidFill>
              </a:rPr>
              <a:t>FEET Average Precision %: 1.2</a:t>
            </a:r>
          </a:p>
          <a:p>
            <a:pPr lvl="3"/>
            <a:endParaRPr lang="en-US" sz="1400" b="1" dirty="0">
              <a:solidFill>
                <a:srgbClr val="C00000"/>
              </a:solidFill>
            </a:endParaRPr>
          </a:p>
          <a:p>
            <a:pPr lvl="3" algn="just"/>
            <a:r>
              <a:rPr lang="en-US" sz="1400" dirty="0"/>
              <a:t>We use a person detection system proposed by </a:t>
            </a:r>
            <a:r>
              <a:rPr lang="es-ES" sz="1400" i="1" dirty="0" err="1"/>
              <a:t>Felzenszwalb</a:t>
            </a:r>
            <a:r>
              <a:rPr lang="es-ES" sz="1400" i="1" dirty="0"/>
              <a:t> et al</a:t>
            </a:r>
            <a:r>
              <a:rPr lang="es-ES" sz="1400" i="1" dirty="0" smtClean="0"/>
              <a:t>.  </a:t>
            </a:r>
            <a:r>
              <a:rPr lang="en-US" sz="1400" dirty="0" smtClean="0"/>
              <a:t>We have selected two  </a:t>
            </a:r>
            <a:r>
              <a:rPr lang="en-US" sz="1400" dirty="0"/>
              <a:t>2 full body models which </a:t>
            </a:r>
            <a:r>
              <a:rPr lang="en-US" sz="1400" dirty="0" smtClean="0"/>
              <a:t>include feet in their components. For </a:t>
            </a:r>
            <a:r>
              <a:rPr lang="en-US" sz="1400" dirty="0"/>
              <a:t>each model we choose the component related </a:t>
            </a:r>
            <a:r>
              <a:rPr lang="en-US" sz="1400" dirty="0" smtClean="0"/>
              <a:t>to the leg </a:t>
            </a:r>
            <a:r>
              <a:rPr lang="en-US" sz="1400" dirty="0"/>
              <a:t>position</a:t>
            </a:r>
            <a:r>
              <a:rPr lang="en-US" sz="1400" dirty="0" smtClean="0"/>
              <a:t>. Inside the leg </a:t>
            </a:r>
            <a:r>
              <a:rPr lang="en-US" sz="1400" dirty="0"/>
              <a:t>box the foot box </a:t>
            </a:r>
            <a:r>
              <a:rPr lang="en-US" sz="1400" dirty="0" smtClean="0"/>
              <a:t>position is learned by </a:t>
            </a:r>
            <a:r>
              <a:rPr lang="en-US" sz="1400" dirty="0"/>
              <a:t>cross-validation.</a:t>
            </a:r>
          </a:p>
          <a:p>
            <a:pPr lvl="1"/>
            <a:endParaRPr lang="en-US" sz="1400" b="1" dirty="0" smtClean="0">
              <a:solidFill>
                <a:srgbClr val="C00000"/>
              </a:solidFill>
            </a:endParaRPr>
          </a:p>
          <a:p>
            <a:pPr lvl="1"/>
            <a:endParaRPr lang="en-US" sz="1400" dirty="0" smtClean="0"/>
          </a:p>
          <a:p>
            <a:endParaRPr lang="ca-ES" sz="16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5085184"/>
            <a:ext cx="71570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/>
          <a:srcRect l="16406" t="27083" r="68090" b="37500"/>
          <a:stretch>
            <a:fillRect/>
          </a:stretch>
        </p:blipFill>
        <p:spPr bwMode="auto">
          <a:xfrm>
            <a:off x="1043608" y="3501008"/>
            <a:ext cx="881737" cy="151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C:\Documents and Settings\UB\Escritorio\My Dropbox\BDs\pascal\test amb ramanan\2,25 TEST 274 .jpg"/>
          <p:cNvPicPr>
            <a:picLocks noChangeAspect="1" noChangeArrowheads="1"/>
          </p:cNvPicPr>
          <p:nvPr/>
        </p:nvPicPr>
        <p:blipFill>
          <a:blip r:embed="rId5" cstate="print"/>
          <a:srcRect l="31784" t="23150" r="17229" b="13921"/>
          <a:stretch>
            <a:fillRect/>
          </a:stretch>
        </p:blipFill>
        <p:spPr bwMode="auto">
          <a:xfrm>
            <a:off x="539552" y="2060848"/>
            <a:ext cx="1399835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247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Usuario de Windows</cp:lastModifiedBy>
  <cp:revision>1</cp:revision>
  <dcterms:created xsi:type="dcterms:W3CDTF">2010-09-03T08:39:32Z</dcterms:created>
  <dcterms:modified xsi:type="dcterms:W3CDTF">2010-09-03T09:00:48Z</dcterms:modified>
</cp:coreProperties>
</file>