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Default Extension="emf" ContentType="image/x-emf"/>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4"/>
  </p:notesMasterIdLst>
  <p:handoutMasterIdLst>
    <p:handoutMasterId r:id="rId15"/>
  </p:handoutMasterIdLst>
  <p:sldIdLst>
    <p:sldId id="293" r:id="rId2"/>
    <p:sldId id="273" r:id="rId3"/>
    <p:sldId id="292" r:id="rId4"/>
    <p:sldId id="290" r:id="rId5"/>
    <p:sldId id="286" r:id="rId6"/>
    <p:sldId id="285" r:id="rId7"/>
    <p:sldId id="287" r:id="rId8"/>
    <p:sldId id="275" r:id="rId9"/>
    <p:sldId id="294" r:id="rId10"/>
    <p:sldId id="284" r:id="rId11"/>
    <p:sldId id="296" r:id="rId12"/>
    <p:sldId id="295" r:id="rId13"/>
  </p:sldIdLst>
  <p:sldSz cx="9144000" cy="6858000" type="screen4x3"/>
  <p:notesSz cx="7099300" cy="102346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autoAdjust="0"/>
    <p:restoredTop sz="49734" autoAdjust="0"/>
  </p:normalViewPr>
  <p:slideViewPr>
    <p:cSldViewPr snapToGrid="0" snapToObjects="1">
      <p:cViewPr varScale="1">
        <p:scale>
          <a:sx n="69" d="100"/>
          <a:sy n="69" d="100"/>
        </p:scale>
        <p:origin x="-1184"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9" d="100"/>
          <a:sy n="79" d="100"/>
        </p:scale>
        <p:origin x="-3366" y="-96"/>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3076363" cy="511731"/>
          </a:xfrm>
          <a:prstGeom prst="rect">
            <a:avLst/>
          </a:prstGeom>
        </p:spPr>
        <p:txBody>
          <a:bodyPr vert="horz" lIns="95058" tIns="47528" rIns="95058" bIns="47528" rtlCol="0"/>
          <a:lstStyle>
            <a:lvl1pPr algn="l">
              <a:defRPr sz="1200"/>
            </a:lvl1pPr>
          </a:lstStyle>
          <a:p>
            <a:endParaRPr lang="es-ES"/>
          </a:p>
        </p:txBody>
      </p:sp>
      <p:sp>
        <p:nvSpPr>
          <p:cNvPr id="3" name="Marcador de fecha 2"/>
          <p:cNvSpPr>
            <a:spLocks noGrp="1"/>
          </p:cNvSpPr>
          <p:nvPr>
            <p:ph type="dt" sz="quarter" idx="1"/>
          </p:nvPr>
        </p:nvSpPr>
        <p:spPr>
          <a:xfrm>
            <a:off x="4021296" y="0"/>
            <a:ext cx="3076363" cy="511731"/>
          </a:xfrm>
          <a:prstGeom prst="rect">
            <a:avLst/>
          </a:prstGeom>
        </p:spPr>
        <p:txBody>
          <a:bodyPr vert="horz" lIns="95058" tIns="47528" rIns="95058" bIns="47528" rtlCol="0"/>
          <a:lstStyle>
            <a:lvl1pPr algn="r">
              <a:defRPr sz="1200"/>
            </a:lvl1pPr>
          </a:lstStyle>
          <a:p>
            <a:fld id="{874219B0-372B-1241-9B52-00BFDD78A3F2}" type="datetimeFigureOut">
              <a:rPr lang="es-ES" smtClean="0"/>
              <a:pPr/>
              <a:t>02/05/2016</a:t>
            </a:fld>
            <a:endParaRPr lang="es-ES"/>
          </a:p>
        </p:txBody>
      </p:sp>
      <p:sp>
        <p:nvSpPr>
          <p:cNvPr id="4" name="Marcador de pie de página 3"/>
          <p:cNvSpPr>
            <a:spLocks noGrp="1"/>
          </p:cNvSpPr>
          <p:nvPr>
            <p:ph type="ftr" sz="quarter" idx="2"/>
          </p:nvPr>
        </p:nvSpPr>
        <p:spPr>
          <a:xfrm>
            <a:off x="2" y="9721107"/>
            <a:ext cx="3076363" cy="511731"/>
          </a:xfrm>
          <a:prstGeom prst="rect">
            <a:avLst/>
          </a:prstGeom>
        </p:spPr>
        <p:txBody>
          <a:bodyPr vert="horz" lIns="95058" tIns="47528" rIns="95058" bIns="47528"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4021296" y="9721107"/>
            <a:ext cx="3076363" cy="511731"/>
          </a:xfrm>
          <a:prstGeom prst="rect">
            <a:avLst/>
          </a:prstGeom>
        </p:spPr>
        <p:txBody>
          <a:bodyPr vert="horz" lIns="95058" tIns="47528" rIns="95058" bIns="47528" rtlCol="0" anchor="b"/>
          <a:lstStyle>
            <a:lvl1pPr algn="r">
              <a:defRPr sz="1200"/>
            </a:lvl1pPr>
          </a:lstStyle>
          <a:p>
            <a:fld id="{91461BF6-86EE-AD47-8E72-933FA969E1B8}" type="slidenum">
              <a:rPr lang="es-ES" smtClean="0"/>
              <a:pPr/>
              <a:t>‹Nº›</a:t>
            </a:fld>
            <a:endParaRPr lang="es-ES"/>
          </a:p>
        </p:txBody>
      </p:sp>
    </p:spTree>
    <p:extLst>
      <p:ext uri="{BB962C8B-B14F-4D97-AF65-F5344CB8AC3E}">
        <p14:creationId xmlns:p14="http://schemas.microsoft.com/office/powerpoint/2010/main" xmlns="" val="3887759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3076363" cy="511731"/>
          </a:xfrm>
          <a:prstGeom prst="rect">
            <a:avLst/>
          </a:prstGeom>
        </p:spPr>
        <p:txBody>
          <a:bodyPr vert="horz" lIns="95058" tIns="47528" rIns="95058" bIns="47528" rtlCol="0"/>
          <a:lstStyle>
            <a:lvl1pPr algn="l">
              <a:defRPr sz="1200"/>
            </a:lvl1pPr>
          </a:lstStyle>
          <a:p>
            <a:endParaRPr lang="es-ES"/>
          </a:p>
        </p:txBody>
      </p:sp>
      <p:sp>
        <p:nvSpPr>
          <p:cNvPr id="3" name="Marcador de fecha 2"/>
          <p:cNvSpPr>
            <a:spLocks noGrp="1"/>
          </p:cNvSpPr>
          <p:nvPr>
            <p:ph type="dt" idx="1"/>
          </p:nvPr>
        </p:nvSpPr>
        <p:spPr>
          <a:xfrm>
            <a:off x="4021296" y="0"/>
            <a:ext cx="3076363" cy="511731"/>
          </a:xfrm>
          <a:prstGeom prst="rect">
            <a:avLst/>
          </a:prstGeom>
        </p:spPr>
        <p:txBody>
          <a:bodyPr vert="horz" lIns="95058" tIns="47528" rIns="95058" bIns="47528" rtlCol="0"/>
          <a:lstStyle>
            <a:lvl1pPr algn="r">
              <a:defRPr sz="1200"/>
            </a:lvl1pPr>
          </a:lstStyle>
          <a:p>
            <a:fld id="{EC8E6847-0833-2740-8CD9-02B84E2B62D0}" type="datetimeFigureOut">
              <a:rPr lang="es-ES" smtClean="0"/>
              <a:pPr/>
              <a:t>02/05/2016</a:t>
            </a:fld>
            <a:endParaRPr lang="es-ES"/>
          </a:p>
        </p:txBody>
      </p:sp>
      <p:sp>
        <p:nvSpPr>
          <p:cNvPr id="4" name="Marcador de imagen de diapositiva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5058" tIns="47528" rIns="95058" bIns="47528" rtlCol="0" anchor="ctr"/>
          <a:lstStyle/>
          <a:p>
            <a:endParaRPr lang="es-ES"/>
          </a:p>
        </p:txBody>
      </p:sp>
      <p:sp>
        <p:nvSpPr>
          <p:cNvPr id="5" name="Marcador de notas 4"/>
          <p:cNvSpPr>
            <a:spLocks noGrp="1"/>
          </p:cNvSpPr>
          <p:nvPr>
            <p:ph type="body" sz="quarter" idx="3"/>
          </p:nvPr>
        </p:nvSpPr>
        <p:spPr>
          <a:xfrm>
            <a:off x="709931" y="4861442"/>
            <a:ext cx="5679440" cy="4605576"/>
          </a:xfrm>
          <a:prstGeom prst="rect">
            <a:avLst/>
          </a:prstGeom>
        </p:spPr>
        <p:txBody>
          <a:bodyPr vert="horz" lIns="95058" tIns="47528" rIns="95058" bIns="47528"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2" y="9721107"/>
            <a:ext cx="3076363" cy="511731"/>
          </a:xfrm>
          <a:prstGeom prst="rect">
            <a:avLst/>
          </a:prstGeom>
        </p:spPr>
        <p:txBody>
          <a:bodyPr vert="horz" lIns="95058" tIns="47528" rIns="95058" bIns="47528"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1296" y="9721107"/>
            <a:ext cx="3076363" cy="511731"/>
          </a:xfrm>
          <a:prstGeom prst="rect">
            <a:avLst/>
          </a:prstGeom>
        </p:spPr>
        <p:txBody>
          <a:bodyPr vert="horz" lIns="95058" tIns="47528" rIns="95058" bIns="47528" rtlCol="0" anchor="b"/>
          <a:lstStyle>
            <a:lvl1pPr algn="r">
              <a:defRPr sz="1200"/>
            </a:lvl1pPr>
          </a:lstStyle>
          <a:p>
            <a:fld id="{9B73C929-FB2B-CC41-B96C-4097386A774E}" type="slidenum">
              <a:rPr lang="es-ES" smtClean="0"/>
              <a:pPr/>
              <a:t>‹Nº›</a:t>
            </a:fld>
            <a:endParaRPr lang="es-ES"/>
          </a:p>
        </p:txBody>
      </p:sp>
    </p:spTree>
    <p:extLst>
      <p:ext uri="{BB962C8B-B14F-4D97-AF65-F5344CB8AC3E}">
        <p14:creationId xmlns:p14="http://schemas.microsoft.com/office/powerpoint/2010/main" xmlns="" val="1495767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B73C929-FB2B-CC41-B96C-4097386A774E}" type="slidenum">
              <a:rPr lang="es-ES" smtClean="0">
                <a:solidFill>
                  <a:prstClr val="black"/>
                </a:solidFill>
              </a:rPr>
              <a:pPr/>
              <a:t>1</a:t>
            </a:fld>
            <a:endParaRPr lang="es-ES">
              <a:solidFill>
                <a:prstClr val="black"/>
              </a:solidFill>
            </a:endParaRPr>
          </a:p>
        </p:txBody>
      </p:sp>
    </p:spTree>
    <p:extLst>
      <p:ext uri="{BB962C8B-B14F-4D97-AF65-F5344CB8AC3E}">
        <p14:creationId xmlns:p14="http://schemas.microsoft.com/office/powerpoint/2010/main" xmlns="" val="327027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GB" dirty="0"/>
          </a:p>
        </p:txBody>
      </p:sp>
      <p:sp>
        <p:nvSpPr>
          <p:cNvPr id="4" name="3 Marcador de número de diapositiva"/>
          <p:cNvSpPr>
            <a:spLocks noGrp="1"/>
          </p:cNvSpPr>
          <p:nvPr>
            <p:ph type="sldNum" sz="quarter" idx="10"/>
          </p:nvPr>
        </p:nvSpPr>
        <p:spPr/>
        <p:txBody>
          <a:bodyPr/>
          <a:lstStyle/>
          <a:p>
            <a:fld id="{9B73C929-FB2B-CC41-B96C-4097386A774E}" type="slidenum">
              <a:rPr lang="es-ES" smtClean="0"/>
              <a:pPr/>
              <a:t>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478107">
              <a:defRPr/>
            </a:pPr>
            <a:r>
              <a:rPr lang="en-US" dirty="0"/>
              <a:t>Why care respite? The aim is to give or facilitate respite to </a:t>
            </a:r>
            <a:r>
              <a:rPr lang="en-US" dirty="0" err="1"/>
              <a:t>carers</a:t>
            </a:r>
            <a:r>
              <a:rPr lang="en-US" dirty="0"/>
              <a:t>, reduce burnout. We all one day become a caregiver and we will all need to be cared for one day. There are today more than 20 M informal/</a:t>
            </a:r>
            <a:r>
              <a:rPr lang="en-US" dirty="0" err="1"/>
              <a:t>fily</a:t>
            </a:r>
            <a:r>
              <a:rPr lang="en-US" dirty="0"/>
              <a:t> caregivers in EU  and more than 45 M </a:t>
            </a:r>
            <a:r>
              <a:rPr lang="en-US" dirty="0" err="1"/>
              <a:t>caregovrrs</a:t>
            </a:r>
            <a:r>
              <a:rPr lang="en-US" dirty="0"/>
              <a:t> in USA. This amount will increase at the same </a:t>
            </a:r>
            <a:r>
              <a:rPr lang="en-US" dirty="0" err="1"/>
              <a:t>poportion</a:t>
            </a:r>
            <a:r>
              <a:rPr lang="en-US" dirty="0"/>
              <a:t> life expectancy increases and due to ageing demographics . By </a:t>
            </a:r>
            <a:r>
              <a:rPr lang="en-US" dirty="0" err="1"/>
              <a:t>challange</a:t>
            </a:r>
            <a:r>
              <a:rPr lang="en-US" dirty="0"/>
              <a:t> in which technology will play </a:t>
            </a:r>
            <a:r>
              <a:rPr lang="en-US" dirty="0" err="1"/>
              <a:t>sn</a:t>
            </a:r>
            <a:r>
              <a:rPr lang="en-US" dirty="0"/>
              <a:t> important role.....  </a:t>
            </a:r>
            <a:r>
              <a:rPr lang="en-US" dirty="0" err="1"/>
              <a:t>blabla</a:t>
            </a:r>
            <a:r>
              <a:rPr lang="en-US" dirty="0"/>
              <a:t> </a:t>
            </a:r>
          </a:p>
          <a:p>
            <a:pPr defTabSz="478107">
              <a:defRPr/>
            </a:pPr>
            <a:endParaRPr lang="en-US" dirty="0"/>
          </a:p>
          <a:p>
            <a:pPr defTabSz="478107">
              <a:defRPr/>
            </a:pPr>
            <a:r>
              <a:rPr lang="es-ES" b="1" dirty="0" smtClean="0">
                <a:solidFill>
                  <a:srgbClr val="FF0000"/>
                </a:solidFill>
                <a:latin typeface="myriad-pro"/>
              </a:rPr>
              <a:t>DEMAND OF CARE</a:t>
            </a:r>
            <a:r>
              <a:rPr lang="es-ES" dirty="0" smtClean="0">
                <a:solidFill>
                  <a:srgbClr val="FF0000"/>
                </a:solidFill>
                <a:latin typeface="myriad-pro"/>
              </a:rPr>
              <a:t>:</a:t>
            </a:r>
            <a:r>
              <a:rPr lang="es-ES" dirty="0" smtClean="0">
                <a:solidFill>
                  <a:srgbClr val="555555"/>
                </a:solidFill>
                <a:latin typeface="myriad-pro"/>
              </a:rPr>
              <a:t> </a:t>
            </a:r>
            <a:r>
              <a:rPr lang="en-GB" noProof="0" dirty="0" smtClean="0">
                <a:solidFill>
                  <a:srgbClr val="555555"/>
                </a:solidFill>
                <a:latin typeface="myriad-pro"/>
              </a:rPr>
              <a:t>the overall increase in life expectancy and demographic ageing is generating a growing incidence of age-related diseases </a:t>
            </a:r>
            <a:r>
              <a:rPr lang="es-ES" dirty="0" smtClean="0">
                <a:solidFill>
                  <a:srgbClr val="555555"/>
                </a:solidFill>
                <a:latin typeface="myriad-pro"/>
              </a:rPr>
              <a:t>and </a:t>
            </a:r>
            <a:r>
              <a:rPr lang="es-ES" b="1" dirty="0" err="1" smtClean="0">
                <a:solidFill>
                  <a:srgbClr val="555555"/>
                </a:solidFill>
                <a:latin typeface="myriad-pro"/>
              </a:rPr>
              <a:t>demand</a:t>
            </a:r>
            <a:r>
              <a:rPr lang="es-ES" b="1" dirty="0" smtClean="0">
                <a:solidFill>
                  <a:srgbClr val="555555"/>
                </a:solidFill>
                <a:latin typeface="myriad-pro"/>
              </a:rPr>
              <a:t> </a:t>
            </a:r>
            <a:r>
              <a:rPr lang="es-ES" b="1" dirty="0" err="1" smtClean="0">
                <a:solidFill>
                  <a:srgbClr val="555555"/>
                </a:solidFill>
                <a:latin typeface="myriad-pro"/>
              </a:rPr>
              <a:t>for</a:t>
            </a:r>
            <a:r>
              <a:rPr lang="es-ES" b="1" dirty="0" smtClean="0">
                <a:solidFill>
                  <a:srgbClr val="555555"/>
                </a:solidFill>
                <a:latin typeface="myriad-pro"/>
              </a:rPr>
              <a:t> </a:t>
            </a:r>
            <a:r>
              <a:rPr lang="es-ES" b="1" dirty="0" err="1" smtClean="0">
                <a:solidFill>
                  <a:srgbClr val="555555"/>
                </a:solidFill>
                <a:latin typeface="myriad-pro"/>
              </a:rPr>
              <a:t>care</a:t>
            </a:r>
            <a:r>
              <a:rPr lang="es-ES" b="1" dirty="0" smtClean="0">
                <a:solidFill>
                  <a:srgbClr val="555555"/>
                </a:solidFill>
                <a:latin typeface="myriad-pro"/>
              </a:rPr>
              <a:t>.</a:t>
            </a:r>
          </a:p>
          <a:p>
            <a:endParaRPr lang="en-GB" b="1" dirty="0">
              <a:solidFill>
                <a:srgbClr val="FF0000"/>
              </a:solidFill>
            </a:endParaRPr>
          </a:p>
          <a:p>
            <a:r>
              <a:rPr lang="en-GB" b="1" dirty="0">
                <a:solidFill>
                  <a:srgbClr val="FF0000"/>
                </a:solidFill>
              </a:rPr>
              <a:t>PROBLEM TO BE SOLVED:</a:t>
            </a:r>
            <a:endParaRPr lang="en-US" b="1" dirty="0"/>
          </a:p>
          <a:p>
            <a:r>
              <a:rPr lang="en-US" b="1" dirty="0"/>
              <a:t>Carers should have the opportunity of taking time off.  Therefore, adequate relief i.e. respite care arrangements, acceptable both to the </a:t>
            </a:r>
            <a:r>
              <a:rPr lang="en-US" b="1" dirty="0" err="1"/>
              <a:t>carer</a:t>
            </a:r>
            <a:r>
              <a:rPr lang="en-US" b="1" dirty="0"/>
              <a:t> and the cared for person, must be readily available and tailored to </a:t>
            </a:r>
            <a:r>
              <a:rPr lang="en-US" b="1" dirty="0" err="1"/>
              <a:t>carers'</a:t>
            </a:r>
            <a:r>
              <a:rPr lang="en-US" b="1" dirty="0"/>
              <a:t> needs</a:t>
            </a:r>
            <a:r>
              <a:rPr lang="en-US" dirty="0"/>
              <a:t>.</a:t>
            </a:r>
          </a:p>
          <a:p>
            <a:r>
              <a:rPr lang="en-GB" dirty="0">
                <a:solidFill>
                  <a:srgbClr val="FF0000"/>
                </a:solidFill>
              </a:rPr>
              <a:t>Better quality of life of the CAREGIVERS ….</a:t>
            </a:r>
            <a:r>
              <a:rPr lang="en-GB" dirty="0"/>
              <a:t>Improve carers conditions, avoiding  carers burnout and social isolation</a:t>
            </a:r>
            <a:endParaRPr lang="en-GB" b="1" dirty="0" smtClean="0">
              <a:solidFill>
                <a:schemeClr val="accent2"/>
              </a:solidFill>
            </a:endParaRPr>
          </a:p>
          <a:p>
            <a:endParaRPr lang="en-GB" b="1" dirty="0" smtClean="0">
              <a:solidFill>
                <a:schemeClr val="accent2"/>
              </a:solidFill>
            </a:endParaRPr>
          </a:p>
          <a:p>
            <a:r>
              <a:rPr lang="en-GB" b="1" dirty="0" smtClean="0">
                <a:solidFill>
                  <a:schemeClr val="accent2"/>
                </a:solidFill>
              </a:rPr>
              <a:t>HOW:</a:t>
            </a:r>
            <a:r>
              <a:rPr lang="en-GB" b="1" baseline="0" dirty="0" smtClean="0">
                <a:solidFill>
                  <a:schemeClr val="accent2"/>
                </a:solidFill>
              </a:rPr>
              <a:t> </a:t>
            </a:r>
            <a:r>
              <a:rPr lang="en-US" b="1" dirty="0"/>
              <a:t>Taking CARE and giving </a:t>
            </a:r>
            <a:r>
              <a:rPr lang="en-US" b="1" dirty="0">
                <a:solidFill>
                  <a:srgbClr val="FF0000"/>
                </a:solidFill>
              </a:rPr>
              <a:t>support to CARERS </a:t>
            </a:r>
            <a:r>
              <a:rPr lang="en-US" b="1" dirty="0"/>
              <a:t>to perform a better supervision reducing their stress, and improving the autonomy and 				wellness of both dependent person and its caregiver. BY BEEING CAREGIVERS NOT AS STRESSED WHILE LOOKING AFTER THE PERSON WITH 	NEED 	OF CARE</a:t>
            </a:r>
          </a:p>
          <a:p>
            <a:endParaRPr lang="en-US" b="1" dirty="0">
              <a:solidFill>
                <a:schemeClr val="accent2"/>
              </a:solidFill>
            </a:endParaRPr>
          </a:p>
          <a:p>
            <a:r>
              <a:rPr lang="en-US" b="1" dirty="0"/>
              <a:t>CARE RESPITE  </a:t>
            </a:r>
            <a:r>
              <a:rPr lang="en-US" dirty="0"/>
              <a:t>will give support to CARERS  by </a:t>
            </a:r>
            <a:r>
              <a:rPr lang="en-US" b="1" dirty="0"/>
              <a:t>enabling </a:t>
            </a:r>
            <a:r>
              <a:rPr lang="en-GB" b="1" dirty="0"/>
              <a:t>free periods of </a:t>
            </a:r>
            <a:r>
              <a:rPr lang="en-GB" b="1" dirty="0">
                <a:solidFill>
                  <a:srgbClr val="FF0000"/>
                </a:solidFill>
              </a:rPr>
              <a:t>time off </a:t>
            </a:r>
            <a:r>
              <a:rPr lang="en-GB" b="1" dirty="0"/>
              <a:t>to do other activities while continue </a:t>
            </a:r>
            <a:r>
              <a:rPr lang="en-GB" b="1" dirty="0">
                <a:solidFill>
                  <a:srgbClr val="FF0000"/>
                </a:solidFill>
              </a:rPr>
              <a:t>keeping an eye on </a:t>
            </a:r>
            <a:r>
              <a:rPr lang="en-GB" b="1" dirty="0"/>
              <a:t>to the person they are looking after</a:t>
            </a:r>
            <a:r>
              <a:rPr lang="en-GB" b="1" dirty="0">
                <a:solidFill>
                  <a:srgbClr val="555555"/>
                </a:solidFill>
                <a:latin typeface="Nexa"/>
              </a:rPr>
              <a:t>.</a:t>
            </a:r>
            <a:endParaRPr lang="en-GB" b="1" baseline="0" dirty="0" smtClean="0">
              <a:solidFill>
                <a:schemeClr val="accent2"/>
              </a:solidFill>
            </a:endParaRPr>
          </a:p>
          <a:p>
            <a:r>
              <a:rPr lang="en-US" dirty="0"/>
              <a:t>This increase in demand for long-term care by older people is a challenge for the Member States. On the one hand, the formal care system will not have enough economic and human resources to deal with this increase. We know that public expenditure on long-term care in the EU27 could almost double over the period 2010–60: +1.7 percentage point of GDP increase (ECFIN, 2012).</a:t>
            </a:r>
            <a:endParaRPr lang="es-ES" dirty="0"/>
          </a:p>
          <a:p>
            <a:r>
              <a:rPr lang="en-US" dirty="0"/>
              <a:t>On the other hand, informal care will be also a limited resource for care in the future. Current demographic change projects a decrease in the availability of informal carers and a gap between demand and supply in informal care (</a:t>
            </a:r>
            <a:r>
              <a:rPr lang="en-US" dirty="0" err="1"/>
              <a:t>Robine</a:t>
            </a:r>
            <a:r>
              <a:rPr lang="en-US" dirty="0"/>
              <a:t> et al., 2007; </a:t>
            </a:r>
            <a:r>
              <a:rPr lang="en-US" dirty="0" err="1"/>
              <a:t>Karlsson</a:t>
            </a:r>
            <a:r>
              <a:rPr lang="en-US" dirty="0"/>
              <a:t> et al., 2004; Pickard, 2008; Pickard et al., 2009). </a:t>
            </a:r>
            <a:endParaRPr lang="en-GB" b="1" dirty="0" smtClean="0">
              <a:latin typeface="Lato Regular"/>
            </a:endParaRPr>
          </a:p>
          <a:p>
            <a:endParaRPr lang="en-GB" dirty="0"/>
          </a:p>
        </p:txBody>
      </p:sp>
      <p:sp>
        <p:nvSpPr>
          <p:cNvPr id="4" name="3 Marcador de número de diapositiva"/>
          <p:cNvSpPr>
            <a:spLocks noGrp="1"/>
          </p:cNvSpPr>
          <p:nvPr>
            <p:ph type="sldNum" sz="quarter" idx="10"/>
          </p:nvPr>
        </p:nvSpPr>
        <p:spPr/>
        <p:txBody>
          <a:bodyPr/>
          <a:lstStyle/>
          <a:p>
            <a:fld id="{9B73C929-FB2B-CC41-B96C-4097386A774E}" type="slidenum">
              <a:rPr lang="es-ES" smtClean="0"/>
              <a:pPr/>
              <a:t>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478107">
              <a:defRPr/>
            </a:pPr>
            <a:r>
              <a:rPr lang="en-GB" b="1" dirty="0" smtClean="0">
                <a:latin typeface="Lato Regular"/>
              </a:rPr>
              <a:t>Describe the asset, its origin, level of development, protection of the asset...</a:t>
            </a:r>
          </a:p>
          <a:p>
            <a:endParaRPr lang="en-GB" b="1" dirty="0" smtClean="0">
              <a:latin typeface="Lato Regular"/>
            </a:endParaRPr>
          </a:p>
          <a:p>
            <a:r>
              <a:rPr lang="en-GB" dirty="0" smtClean="0"/>
              <a:t>CARE RESPITE is an ambient intelligent device and a remote receiver that captures audio, RGB, and depth maps (thanks to infrared structured light technology).</a:t>
            </a:r>
          </a:p>
          <a:p>
            <a:endParaRPr lang="en-GB" sz="1100" dirty="0"/>
          </a:p>
          <a:p>
            <a:pPr>
              <a:spcAft>
                <a:spcPts val="627"/>
              </a:spcAft>
            </a:pPr>
            <a:r>
              <a:rPr lang="en-GB" dirty="0"/>
              <a:t>The CARE RESPITE sensor is able to capture the information to be processed by a new generation of Computer Vision and Machine Learning software, able to recognize the events present in the environment. </a:t>
            </a:r>
          </a:p>
          <a:p>
            <a:pPr>
              <a:spcAft>
                <a:spcPts val="627"/>
              </a:spcAft>
            </a:pPr>
            <a:r>
              <a:rPr lang="en-GB" dirty="0"/>
              <a:t>Its main CHARACTERISTICS are</a:t>
            </a:r>
            <a:r>
              <a:rPr lang="en-GB" sz="1100" dirty="0"/>
              <a:t>:  </a:t>
            </a:r>
            <a:r>
              <a:rPr lang="en-US" sz="1100" dirty="0"/>
              <a:t>Ambient intelligent device, VISUAL checking in real time, Day and Night events recognition (RGB + Depth, data protection), NON invasive, SCALABLE, NON invasive, Two-way voice communication, Plug &amp; play, Not require fixed installation</a:t>
            </a:r>
          </a:p>
          <a:p>
            <a:pPr>
              <a:spcAft>
                <a:spcPts val="627"/>
              </a:spcAft>
            </a:pPr>
            <a:r>
              <a:rPr lang="en-GB" dirty="0"/>
              <a:t>ORIGIN: joining technology developers with socials scientists and end users through </a:t>
            </a:r>
            <a:r>
              <a:rPr lang="en-GB" dirty="0" err="1"/>
              <a:t>metadesign</a:t>
            </a:r>
            <a:r>
              <a:rPr lang="en-GB" dirty="0"/>
              <a:t> sessions organized by the UAB </a:t>
            </a:r>
            <a:r>
              <a:rPr lang="en-GB" dirty="0" err="1"/>
              <a:t>Parc</a:t>
            </a:r>
            <a:r>
              <a:rPr lang="en-GB" dirty="0"/>
              <a:t> de </a:t>
            </a:r>
            <a:r>
              <a:rPr lang="en-GB" dirty="0" err="1"/>
              <a:t>Reçerca</a:t>
            </a:r>
            <a:r>
              <a:rPr lang="en-GB" dirty="0"/>
              <a:t> in 2013 under the topic of “the ageing population”.</a:t>
            </a:r>
          </a:p>
          <a:p>
            <a:pPr>
              <a:spcAft>
                <a:spcPts val="627"/>
              </a:spcAft>
            </a:pPr>
            <a:endParaRPr lang="en-US" dirty="0"/>
          </a:p>
          <a:p>
            <a:pPr>
              <a:spcAft>
                <a:spcPts val="627"/>
              </a:spcAft>
            </a:pPr>
            <a:r>
              <a:rPr lang="en-US" dirty="0"/>
              <a:t>LEVEL OF DEVELOPMENT: Ending product development to start validation tests.</a:t>
            </a:r>
          </a:p>
          <a:p>
            <a:endParaRPr lang="en-US" dirty="0"/>
          </a:p>
          <a:p>
            <a:r>
              <a:rPr lang="en-US" dirty="0"/>
              <a:t>PROTECTION OF THE ASSET: </a:t>
            </a:r>
          </a:p>
          <a:p>
            <a:pPr marL="298817" indent="-298817">
              <a:buFont typeface="Arial" panose="020B0604020202020204" pitchFamily="34" charset="0"/>
              <a:buChar char="•"/>
            </a:pPr>
            <a:r>
              <a:rPr lang="en-US" dirty="0"/>
              <a:t>European patent. Applied (EP14382294.8).  </a:t>
            </a:r>
            <a:r>
              <a:rPr lang="es-ES" dirty="0" err="1"/>
              <a:t>Patent</a:t>
            </a:r>
            <a:r>
              <a:rPr lang="es-ES" dirty="0"/>
              <a:t> </a:t>
            </a:r>
            <a:r>
              <a:rPr lang="es-ES" dirty="0" err="1"/>
              <a:t>Assignee</a:t>
            </a:r>
            <a:r>
              <a:rPr lang="es-ES" dirty="0"/>
              <a:t>: </a:t>
            </a:r>
            <a:r>
              <a:rPr lang="es-ES" dirty="0" err="1"/>
              <a:t>Universitat</a:t>
            </a:r>
            <a:r>
              <a:rPr lang="es-ES" dirty="0"/>
              <a:t> de Barcelona, </a:t>
            </a:r>
            <a:r>
              <a:rPr lang="es-ES" dirty="0" err="1"/>
              <a:t>Fundació</a:t>
            </a:r>
            <a:r>
              <a:rPr lang="es-ES" dirty="0"/>
              <a:t> </a:t>
            </a:r>
            <a:r>
              <a:rPr lang="es-ES" dirty="0" err="1"/>
              <a:t>Universitat</a:t>
            </a:r>
            <a:r>
              <a:rPr lang="es-ES" dirty="0"/>
              <a:t> </a:t>
            </a:r>
            <a:r>
              <a:rPr lang="es-ES" dirty="0" err="1"/>
              <a:t>Oberta</a:t>
            </a:r>
            <a:r>
              <a:rPr lang="es-ES" dirty="0"/>
              <a:t> de Catalunya, </a:t>
            </a:r>
            <a:r>
              <a:rPr lang="es-ES" dirty="0" err="1"/>
              <a:t>Acceplan</a:t>
            </a:r>
            <a:r>
              <a:rPr lang="es-ES" dirty="0"/>
              <a:t> Accesibilidad S.L. &amp; </a:t>
            </a:r>
            <a:r>
              <a:rPr lang="es-ES" dirty="0" err="1"/>
              <a:t>Universitat</a:t>
            </a:r>
            <a:r>
              <a:rPr lang="es-ES" dirty="0"/>
              <a:t> </a:t>
            </a:r>
            <a:r>
              <a:rPr lang="es-ES" dirty="0" err="1"/>
              <a:t>Autònoma</a:t>
            </a:r>
            <a:r>
              <a:rPr lang="es-ES" dirty="0"/>
              <a:t> de Barcelona.</a:t>
            </a:r>
          </a:p>
          <a:p>
            <a:pPr marL="298817" indent="-298817">
              <a:buFont typeface="Arial" panose="020B0604020202020204" pitchFamily="34" charset="0"/>
              <a:buChar char="•"/>
            </a:pPr>
            <a:r>
              <a:rPr lang="en-US" dirty="0"/>
              <a:t>PCT. Pending. July 2015 and “Care Respite” brand internationally registered </a:t>
            </a:r>
          </a:p>
          <a:p>
            <a:endParaRPr lang="en-GB" dirty="0"/>
          </a:p>
        </p:txBody>
      </p:sp>
      <p:sp>
        <p:nvSpPr>
          <p:cNvPr id="4" name="3 Marcador de número de diapositiva"/>
          <p:cNvSpPr>
            <a:spLocks noGrp="1"/>
          </p:cNvSpPr>
          <p:nvPr>
            <p:ph type="sldNum" sz="quarter" idx="10"/>
          </p:nvPr>
        </p:nvSpPr>
        <p:spPr/>
        <p:txBody>
          <a:bodyPr/>
          <a:lstStyle/>
          <a:p>
            <a:fld id="{9B73C929-FB2B-CC41-B96C-4097386A774E}" type="slidenum">
              <a:rPr lang="es-ES" smtClean="0"/>
              <a:pPr/>
              <a:t>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478107">
              <a:defRPr/>
            </a:pPr>
            <a:r>
              <a:rPr lang="en-GB" b="1" dirty="0" smtClean="0">
                <a:latin typeface="Lato Regular"/>
              </a:rPr>
              <a:t>Describe the asset, its origin, level of development, protection of the asset...</a:t>
            </a:r>
          </a:p>
          <a:p>
            <a:endParaRPr lang="en-GB" b="1" dirty="0" smtClean="0">
              <a:latin typeface="Lato Regular"/>
            </a:endParaRPr>
          </a:p>
          <a:p>
            <a:r>
              <a:rPr lang="en-GB" dirty="0" smtClean="0"/>
              <a:t>CARE RESPITE is an ambient intelligent device and a remote receiver that captures audio, RGB, and depth maps (thanks to infrared structured light technology).</a:t>
            </a:r>
          </a:p>
          <a:p>
            <a:endParaRPr lang="en-GB" sz="1100" dirty="0"/>
          </a:p>
          <a:p>
            <a:pPr>
              <a:spcAft>
                <a:spcPts val="627"/>
              </a:spcAft>
            </a:pPr>
            <a:r>
              <a:rPr lang="en-GB" dirty="0"/>
              <a:t>The CARE RESPITE sensor is able to capture the information to be processed by a new generation of Computer Vision and Machine Learning software, able to recognize the events present in the environment. </a:t>
            </a:r>
          </a:p>
          <a:p>
            <a:pPr>
              <a:spcAft>
                <a:spcPts val="627"/>
              </a:spcAft>
            </a:pPr>
            <a:r>
              <a:rPr lang="en-GB" dirty="0"/>
              <a:t>Its main CHARACTERISTICS are</a:t>
            </a:r>
            <a:r>
              <a:rPr lang="en-GB" sz="1100" dirty="0"/>
              <a:t>:  </a:t>
            </a:r>
            <a:r>
              <a:rPr lang="en-US" sz="1100" dirty="0"/>
              <a:t>Ambient intelligent device, VISUAL checking in real time, Day and Night events recognition (RGB + Depth, data protection), NON invasive, SCALABLE, NON invasive, Two-way voice communication, Plug &amp; play, Not require fixed installation</a:t>
            </a:r>
          </a:p>
          <a:p>
            <a:pPr>
              <a:spcAft>
                <a:spcPts val="627"/>
              </a:spcAft>
            </a:pPr>
            <a:r>
              <a:rPr lang="en-GB" dirty="0"/>
              <a:t>ORIGIN: joining technology developers with socials scientists and end users through </a:t>
            </a:r>
            <a:r>
              <a:rPr lang="en-GB" dirty="0" err="1"/>
              <a:t>metadesign</a:t>
            </a:r>
            <a:r>
              <a:rPr lang="en-GB" dirty="0"/>
              <a:t> sessions organized by the UAB </a:t>
            </a:r>
            <a:r>
              <a:rPr lang="en-GB" dirty="0" err="1"/>
              <a:t>Parc</a:t>
            </a:r>
            <a:r>
              <a:rPr lang="en-GB" dirty="0"/>
              <a:t> de </a:t>
            </a:r>
            <a:r>
              <a:rPr lang="en-GB" dirty="0" err="1"/>
              <a:t>Reçerca</a:t>
            </a:r>
            <a:r>
              <a:rPr lang="en-GB" dirty="0"/>
              <a:t> in 2013 under the topic of “the ageing population”.</a:t>
            </a:r>
          </a:p>
          <a:p>
            <a:pPr>
              <a:spcAft>
                <a:spcPts val="627"/>
              </a:spcAft>
            </a:pPr>
            <a:endParaRPr lang="en-US" dirty="0"/>
          </a:p>
          <a:p>
            <a:pPr>
              <a:spcAft>
                <a:spcPts val="627"/>
              </a:spcAft>
            </a:pPr>
            <a:r>
              <a:rPr lang="en-US" dirty="0"/>
              <a:t>LEVEL OF DEVELOPMENT: Ending product development to start validation tests.</a:t>
            </a:r>
          </a:p>
          <a:p>
            <a:endParaRPr lang="en-US" dirty="0"/>
          </a:p>
          <a:p>
            <a:r>
              <a:rPr lang="en-US" dirty="0"/>
              <a:t>PROTECTION OF THE ASSET: </a:t>
            </a:r>
          </a:p>
          <a:p>
            <a:pPr marL="298817" indent="-298817">
              <a:buFont typeface="Arial" panose="020B0604020202020204" pitchFamily="34" charset="0"/>
              <a:buChar char="•"/>
            </a:pPr>
            <a:r>
              <a:rPr lang="en-US" dirty="0"/>
              <a:t>European patent. Applied (EP14382294.8).  </a:t>
            </a:r>
            <a:r>
              <a:rPr lang="es-ES" dirty="0" err="1"/>
              <a:t>Patent</a:t>
            </a:r>
            <a:r>
              <a:rPr lang="es-ES" dirty="0"/>
              <a:t> </a:t>
            </a:r>
            <a:r>
              <a:rPr lang="es-ES" dirty="0" err="1"/>
              <a:t>Assignee</a:t>
            </a:r>
            <a:r>
              <a:rPr lang="es-ES" dirty="0"/>
              <a:t>: </a:t>
            </a:r>
            <a:r>
              <a:rPr lang="es-ES" dirty="0" err="1"/>
              <a:t>Universitat</a:t>
            </a:r>
            <a:r>
              <a:rPr lang="es-ES" dirty="0"/>
              <a:t> de Barcelona, </a:t>
            </a:r>
            <a:r>
              <a:rPr lang="es-ES" dirty="0" err="1"/>
              <a:t>Fundació</a:t>
            </a:r>
            <a:r>
              <a:rPr lang="es-ES" dirty="0"/>
              <a:t> </a:t>
            </a:r>
            <a:r>
              <a:rPr lang="es-ES" dirty="0" err="1"/>
              <a:t>Universitat</a:t>
            </a:r>
            <a:r>
              <a:rPr lang="es-ES" dirty="0"/>
              <a:t> </a:t>
            </a:r>
            <a:r>
              <a:rPr lang="es-ES" dirty="0" err="1"/>
              <a:t>Oberta</a:t>
            </a:r>
            <a:r>
              <a:rPr lang="es-ES" dirty="0"/>
              <a:t> de Catalunya, </a:t>
            </a:r>
            <a:r>
              <a:rPr lang="es-ES" dirty="0" err="1"/>
              <a:t>Acceplan</a:t>
            </a:r>
            <a:r>
              <a:rPr lang="es-ES" dirty="0"/>
              <a:t> Accesibilidad S.L. &amp; </a:t>
            </a:r>
            <a:r>
              <a:rPr lang="es-ES" dirty="0" err="1"/>
              <a:t>Universitat</a:t>
            </a:r>
            <a:r>
              <a:rPr lang="es-ES" dirty="0"/>
              <a:t> </a:t>
            </a:r>
            <a:r>
              <a:rPr lang="es-ES" dirty="0" err="1"/>
              <a:t>Autònoma</a:t>
            </a:r>
            <a:r>
              <a:rPr lang="es-ES" dirty="0"/>
              <a:t> de Barcelona.</a:t>
            </a:r>
          </a:p>
          <a:p>
            <a:pPr marL="298817" indent="-298817">
              <a:buFont typeface="Arial" panose="020B0604020202020204" pitchFamily="34" charset="0"/>
              <a:buChar char="•"/>
            </a:pPr>
            <a:r>
              <a:rPr lang="en-US" dirty="0"/>
              <a:t>PCT. Pending. July 2015 and “Care Respite” brand internationally registered </a:t>
            </a:r>
          </a:p>
          <a:p>
            <a:endParaRPr lang="en-GB" dirty="0"/>
          </a:p>
        </p:txBody>
      </p:sp>
      <p:sp>
        <p:nvSpPr>
          <p:cNvPr id="4" name="3 Marcador de número de diapositiva"/>
          <p:cNvSpPr>
            <a:spLocks noGrp="1"/>
          </p:cNvSpPr>
          <p:nvPr>
            <p:ph type="sldNum" sz="quarter" idx="10"/>
          </p:nvPr>
        </p:nvSpPr>
        <p:spPr/>
        <p:txBody>
          <a:bodyPr/>
          <a:lstStyle/>
          <a:p>
            <a:fld id="{9B73C929-FB2B-CC41-B96C-4097386A774E}" type="slidenum">
              <a:rPr lang="es-ES" smtClean="0"/>
              <a:pPr/>
              <a:t>10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B73C929-FB2B-CC41-B96C-4097386A774E}" type="slidenum">
              <a:rPr lang="es-ES" smtClean="0">
                <a:solidFill>
                  <a:prstClr val="black"/>
                </a:solidFill>
              </a:rPr>
              <a:pPr/>
              <a:t>12</a:t>
            </a:fld>
            <a:endParaRPr lang="es-ES">
              <a:solidFill>
                <a:prstClr val="black"/>
              </a:solidFill>
            </a:endParaRPr>
          </a:p>
        </p:txBody>
      </p:sp>
    </p:spTree>
    <p:extLst>
      <p:ext uri="{BB962C8B-B14F-4D97-AF65-F5344CB8AC3E}">
        <p14:creationId xmlns:p14="http://schemas.microsoft.com/office/powerpoint/2010/main" xmlns="" val="327027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238072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457200" y="6356350"/>
            <a:ext cx="2133600" cy="365125"/>
          </a:xfrm>
          <a:prstGeom prst="rect">
            <a:avLst/>
          </a:prstGeom>
        </p:spPr>
        <p:txBody>
          <a:bodyPr/>
          <a:lstStyle/>
          <a:p>
            <a:fld id="{2514CFD5-7D57-4AA2-B009-9084FF8FA83F}" type="datetime1">
              <a:rPr lang="es-ES" smtClean="0"/>
              <a:t>02/05/2016</a:t>
            </a:fld>
            <a:endParaRPr lang="es-ES"/>
          </a:p>
        </p:txBody>
      </p:sp>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1600200"/>
            <a:ext cx="8229600" cy="4200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80461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537765"/>
          </a:xfrm>
          <a:prstGeom prst="rect">
            <a:avLst/>
          </a:prstGeo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19800" cy="553776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639A5237-7604-4D6A-B0B0-F1EEF9630262}" type="datetime1">
              <a:rPr lang="es-ES" smtClean="0"/>
              <a:t>02/05/2016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8094278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4005470"/>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5A272E9-61DB-427B-BE0F-E626B0AAEE97}" type="datetime1">
              <a:rPr lang="es-ES" smtClean="0">
                <a:solidFill>
                  <a:prstClr val="black"/>
                </a:solidFill>
              </a:rPr>
              <a:t>02/05/2016</a:t>
            </a:fld>
            <a:endParaRPr lang="es-ES">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solidFill>
                <a:prstClr val="black"/>
              </a:solidFill>
            </a:endParaRPr>
          </a:p>
        </p:txBody>
      </p:sp>
      <p:sp>
        <p:nvSpPr>
          <p:cNvPr id="6" name="5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1285324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338A529-330A-403E-8293-9137FE2CA915}" type="datetime1">
              <a:rPr lang="es-ES" smtClean="0">
                <a:solidFill>
                  <a:prstClr val="black"/>
                </a:solidFill>
              </a:rPr>
              <a:t>02/05/2016</a:t>
            </a:fld>
            <a:endParaRPr lang="es-ES">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dirty="0">
              <a:solidFill>
                <a:prstClr val="black"/>
              </a:solidFill>
            </a:endParaRPr>
          </a:p>
        </p:txBody>
      </p:sp>
      <p:sp>
        <p:nvSpPr>
          <p:cNvPr id="6" name="5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762412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número de diapositiva"/>
          <p:cNvSpPr>
            <a:spLocks noGrp="1"/>
          </p:cNvSpPr>
          <p:nvPr>
            <p:ph type="sldNum" sz="quarter" idx="10"/>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24221138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E244590A-9348-49D8-83DA-2A37DA38BFCA}" type="datetime1">
              <a:rPr lang="es-ES" smtClean="0"/>
              <a:t>02/05/2016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64695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A4153B57-3D36-4C56-B84B-17FE3D437E83}" type="datetime1">
              <a:rPr lang="es-ES" smtClean="0"/>
              <a:t>02/05/2016</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252080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FCE32AD8-287C-400A-87A0-DEF5A3B77E7C}" type="datetime1">
              <a:rPr lang="es-ES" smtClean="0"/>
              <a:t>02/05/2016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226809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324307EB-01F0-442B-9921-687D1B258587}" type="datetime1">
              <a:rPr lang="es-ES" smtClean="0"/>
              <a:t>02/05/2016</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58574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36DCBAB3-7EC4-4935-BEA0-F4BD1B60DFFC}" type="datetime1">
              <a:rPr lang="es-ES" smtClean="0"/>
              <a:t>02/05/2016</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317506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823DE950-F3EC-46A5-92DB-4AACF2645E05}" type="datetime1">
              <a:rPr lang="es-ES" smtClean="0"/>
              <a:t>02/05/2016</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236486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099FFC2B-B7F3-4B5E-84B2-F3EAF89407F5}" type="datetime1">
              <a:rPr lang="es-ES" smtClean="0"/>
              <a:t>02/05/2016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374467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837E0FE0-E3FA-4DBA-BC7C-970FB9549421}" type="datetime1">
              <a:rPr lang="es-ES" smtClean="0"/>
              <a:t>02/05/2016</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p:txBody>
          <a:body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1388374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F819D-D8B5-0D4C-AA12-D3CA057F8AF1}" type="slidenum">
              <a:rPr lang="es-ES" smtClean="0"/>
              <a:pPr/>
              <a:t>‹Nº›</a:t>
            </a:fld>
            <a:endParaRPr lang="es-ES"/>
          </a:p>
        </p:txBody>
      </p:sp>
    </p:spTree>
    <p:extLst>
      <p:ext uri="{BB962C8B-B14F-4D97-AF65-F5344CB8AC3E}">
        <p14:creationId xmlns:p14="http://schemas.microsoft.com/office/powerpoint/2010/main" xmlns="" val="32710616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mailto:info@care-respite.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notesSlide" Target="../notesSlides/notesSlide3.xml"/><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slideLayout" Target="../slideLayouts/slideLayout13.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1.png"/><Relationship Id="rId15" Type="http://schemas.openxmlformats.org/officeDocument/2006/relationships/image" Target="../media/image23.jpe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hyperlink" Target="http://www.responsible-industry.eu/activities/bu-casestudies-results/04_industry_study_PHM.jpg?attredirects=0" TargetMode="External"/><Relationship Id="rId7"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37363" y="999699"/>
            <a:ext cx="4193877" cy="21554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Imagen 8" descr="Impulse_logo.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531838" y="5150885"/>
            <a:ext cx="1636436" cy="430519"/>
          </a:xfrm>
          <a:prstGeom prst="rect">
            <a:avLst/>
          </a:prstGeom>
        </p:spPr>
      </p:pic>
      <p:pic>
        <p:nvPicPr>
          <p:cNvPr id="17" name="Imagen 13" descr="CaixaFundation_logo_blanc-03.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940525" y="5734870"/>
            <a:ext cx="1300058" cy="166119"/>
          </a:xfrm>
          <a:prstGeom prst="rect">
            <a:avLst/>
          </a:prstGeom>
        </p:spPr>
      </p:pic>
      <p:pic>
        <p:nvPicPr>
          <p:cNvPr id="18" name="Imagen 14" descr="CCapitalRisc_BLANC.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604902" y="5734870"/>
            <a:ext cx="1244697" cy="134842"/>
          </a:xfrm>
          <a:prstGeom prst="rect">
            <a:avLst/>
          </a:prstGeom>
        </p:spPr>
      </p:pic>
      <p:pic>
        <p:nvPicPr>
          <p:cNvPr id="25" name="Picture 3"/>
          <p:cNvPicPr>
            <a:picLocks noChangeAspect="1" noChangeArrowheads="1"/>
          </p:cNvPicPr>
          <p:nvPr/>
        </p:nvPicPr>
        <p:blipFill>
          <a:blip r:embed="rId7" cstate="print"/>
          <a:srcRect/>
          <a:stretch>
            <a:fillRect/>
          </a:stretch>
        </p:blipFill>
        <p:spPr bwMode="auto">
          <a:xfrm>
            <a:off x="1535496" y="3615096"/>
            <a:ext cx="975404" cy="507073"/>
          </a:xfrm>
          <a:prstGeom prst="rect">
            <a:avLst/>
          </a:prstGeom>
          <a:noFill/>
          <a:ln w="9525">
            <a:noFill/>
            <a:miter lim="800000"/>
            <a:headEnd/>
            <a:tailEnd/>
          </a:ln>
        </p:spPr>
      </p:pic>
      <p:pic>
        <p:nvPicPr>
          <p:cNvPr id="26" name="Picture 4"/>
          <p:cNvPicPr>
            <a:picLocks noChangeAspect="1" noChangeArrowheads="1"/>
          </p:cNvPicPr>
          <p:nvPr/>
        </p:nvPicPr>
        <p:blipFill>
          <a:blip r:embed="rId8" cstate="print"/>
          <a:srcRect/>
          <a:stretch>
            <a:fillRect/>
          </a:stretch>
        </p:blipFill>
        <p:spPr bwMode="auto">
          <a:xfrm>
            <a:off x="6786613" y="3689676"/>
            <a:ext cx="1358036" cy="345381"/>
          </a:xfrm>
          <a:prstGeom prst="rect">
            <a:avLst/>
          </a:prstGeom>
          <a:noFill/>
          <a:ln w="9525">
            <a:noFill/>
            <a:miter lim="800000"/>
            <a:headEnd/>
            <a:tailEnd/>
          </a:ln>
        </p:spPr>
      </p:pic>
      <p:pic>
        <p:nvPicPr>
          <p:cNvPr id="27" name="Picture 5"/>
          <p:cNvPicPr>
            <a:picLocks noChangeAspect="1" noChangeArrowheads="1"/>
          </p:cNvPicPr>
          <p:nvPr/>
        </p:nvPicPr>
        <p:blipFill>
          <a:blip r:embed="rId9" cstate="print"/>
          <a:srcRect/>
          <a:stretch>
            <a:fillRect/>
          </a:stretch>
        </p:blipFill>
        <p:spPr bwMode="auto">
          <a:xfrm>
            <a:off x="2903091" y="3690652"/>
            <a:ext cx="876861" cy="448811"/>
          </a:xfrm>
          <a:prstGeom prst="rect">
            <a:avLst/>
          </a:prstGeom>
          <a:noFill/>
          <a:ln w="9525">
            <a:noFill/>
            <a:miter lim="800000"/>
            <a:headEnd/>
            <a:tailEnd/>
          </a:ln>
        </p:spPr>
      </p:pic>
      <p:pic>
        <p:nvPicPr>
          <p:cNvPr id="29" name="Picture 7"/>
          <p:cNvPicPr>
            <a:picLocks noChangeAspect="1" noChangeArrowheads="1"/>
          </p:cNvPicPr>
          <p:nvPr/>
        </p:nvPicPr>
        <p:blipFill>
          <a:blip r:embed="rId10" cstate="print"/>
          <a:srcRect/>
          <a:stretch>
            <a:fillRect/>
          </a:stretch>
        </p:blipFill>
        <p:spPr bwMode="auto">
          <a:xfrm>
            <a:off x="4189927" y="3679426"/>
            <a:ext cx="974667" cy="499343"/>
          </a:xfrm>
          <a:prstGeom prst="rect">
            <a:avLst/>
          </a:prstGeom>
          <a:noFill/>
          <a:ln w="9525">
            <a:noFill/>
            <a:miter lim="800000"/>
            <a:headEnd/>
            <a:tailEnd/>
          </a:ln>
        </p:spPr>
      </p:pic>
      <p:pic>
        <p:nvPicPr>
          <p:cNvPr id="32" name="Picture 10"/>
          <p:cNvPicPr>
            <a:picLocks noChangeAspect="1" noChangeArrowheads="1"/>
          </p:cNvPicPr>
          <p:nvPr/>
        </p:nvPicPr>
        <p:blipFill>
          <a:blip r:embed="rId11" cstate="print"/>
          <a:srcRect/>
          <a:stretch>
            <a:fillRect/>
          </a:stretch>
        </p:blipFill>
        <p:spPr bwMode="auto">
          <a:xfrm>
            <a:off x="5623093" y="3653397"/>
            <a:ext cx="822485" cy="490064"/>
          </a:xfrm>
          <a:prstGeom prst="rect">
            <a:avLst/>
          </a:prstGeom>
          <a:noFill/>
          <a:ln w="9525">
            <a:noFill/>
            <a:miter lim="800000"/>
            <a:headEnd/>
            <a:tailEnd/>
          </a:ln>
        </p:spPr>
      </p:pic>
      <p:pic>
        <p:nvPicPr>
          <p:cNvPr id="33" name="Picture 2"/>
          <p:cNvPicPr>
            <a:picLocks noChangeAspect="1" noChangeArrowheads="1"/>
          </p:cNvPicPr>
          <p:nvPr/>
        </p:nvPicPr>
        <p:blipFill>
          <a:blip r:embed="rId12"/>
          <a:srcRect/>
          <a:stretch>
            <a:fillRect/>
          </a:stretch>
        </p:blipFill>
        <p:spPr bwMode="auto">
          <a:xfrm>
            <a:off x="5561824" y="5258801"/>
            <a:ext cx="1540822" cy="420445"/>
          </a:xfrm>
          <a:prstGeom prst="rect">
            <a:avLst/>
          </a:prstGeom>
          <a:noFill/>
          <a:ln w="9525">
            <a:noFill/>
            <a:miter lim="800000"/>
            <a:headEnd/>
            <a:tailEnd/>
          </a:ln>
        </p:spPr>
      </p:pic>
    </p:spTree>
    <p:extLst>
      <p:ext uri="{BB962C8B-B14F-4D97-AF65-F5344CB8AC3E}">
        <p14:creationId xmlns:p14="http://schemas.microsoft.com/office/powerpoint/2010/main" xmlns="" val="4092765976"/>
      </p:ext>
    </p:extLst>
  </p:cSld>
  <p:clrMapOvr>
    <a:masterClrMapping/>
  </p:clrMapOvr>
  <p:transition advTm="418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10</a:t>
            </a:fld>
            <a:endParaRPr lang="es-ES">
              <a:solidFill>
                <a:prstClr val="black">
                  <a:tint val="75000"/>
                </a:prstClr>
              </a:solidFill>
            </a:endParaRPr>
          </a:p>
        </p:txBody>
      </p:sp>
      <p:grpSp>
        <p:nvGrpSpPr>
          <p:cNvPr id="2" name="1 Grupo"/>
          <p:cNvGrpSpPr/>
          <p:nvPr/>
        </p:nvGrpSpPr>
        <p:grpSpPr>
          <a:xfrm>
            <a:off x="304800" y="361046"/>
            <a:ext cx="8534399" cy="491480"/>
            <a:chOff x="304800" y="361046"/>
            <a:chExt cx="8534399" cy="491480"/>
          </a:xfrm>
        </p:grpSpPr>
        <p:sp>
          <p:nvSpPr>
            <p:cNvPr id="5"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n-US" sz="4400" dirty="0" smtClean="0">
                <a:solidFill>
                  <a:prstClr val="black"/>
                </a:solidFill>
                <a:latin typeface="Arial" pitchFamily="34" charset="0"/>
                <a:ea typeface="+mj-ea"/>
                <a:cs typeface="Arial" pitchFamily="34" charset="0"/>
              </a:endParaRPr>
            </a:p>
          </p:txBody>
        </p:sp>
        <p:sp>
          <p:nvSpPr>
            <p:cNvPr id="4" name="3 Rectángulo"/>
            <p:cNvSpPr/>
            <p:nvPr/>
          </p:nvSpPr>
          <p:spPr>
            <a:xfrm>
              <a:off x="304800" y="375954"/>
              <a:ext cx="8534399" cy="461665"/>
            </a:xfrm>
            <a:prstGeom prst="rect">
              <a:avLst/>
            </a:prstGeom>
          </p:spPr>
          <p:txBody>
            <a:bodyPr wrap="square">
              <a:spAutoFit/>
            </a:bodyPr>
            <a:lstStyle/>
            <a:p>
              <a:endParaRPr lang="en-US" sz="2400" dirty="0">
                <a:solidFill>
                  <a:schemeClr val="bg1"/>
                </a:solidFill>
                <a:latin typeface="Arial" pitchFamily="34" charset="0"/>
                <a:cs typeface="Arial" pitchFamily="34" charset="0"/>
              </a:endParaRPr>
            </a:p>
          </p:txBody>
        </p:sp>
      </p:grpSp>
      <p:sp>
        <p:nvSpPr>
          <p:cNvPr id="12" name="11 Flecha derecha"/>
          <p:cNvSpPr/>
          <p:nvPr/>
        </p:nvSpPr>
        <p:spPr>
          <a:xfrm>
            <a:off x="664518" y="1382559"/>
            <a:ext cx="7848872" cy="247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1884825" y="946552"/>
            <a:ext cx="671751" cy="369332"/>
          </a:xfrm>
          <a:prstGeom prst="rect">
            <a:avLst/>
          </a:prstGeom>
          <a:noFill/>
        </p:spPr>
        <p:txBody>
          <a:bodyPr wrap="square" rtlCol="0">
            <a:spAutoFit/>
          </a:bodyPr>
          <a:lstStyle/>
          <a:p>
            <a:pPr algn="ctr"/>
            <a:r>
              <a:rPr lang="es-ES" b="1" dirty="0" smtClean="0"/>
              <a:t>2016</a:t>
            </a:r>
            <a:endParaRPr lang="es-ES" b="1" dirty="0"/>
          </a:p>
        </p:txBody>
      </p:sp>
      <p:sp>
        <p:nvSpPr>
          <p:cNvPr id="15" name="14 CuadroTexto"/>
          <p:cNvSpPr txBox="1"/>
          <p:nvPr/>
        </p:nvSpPr>
        <p:spPr>
          <a:xfrm>
            <a:off x="6629244" y="951276"/>
            <a:ext cx="671751" cy="369332"/>
          </a:xfrm>
          <a:prstGeom prst="rect">
            <a:avLst/>
          </a:prstGeom>
          <a:noFill/>
        </p:spPr>
        <p:txBody>
          <a:bodyPr wrap="square" rtlCol="0">
            <a:spAutoFit/>
          </a:bodyPr>
          <a:lstStyle/>
          <a:p>
            <a:pPr algn="ctr"/>
            <a:r>
              <a:rPr lang="es-ES" b="1" dirty="0" smtClean="0"/>
              <a:t>2017</a:t>
            </a:r>
            <a:endParaRPr lang="es-ES" b="1" dirty="0"/>
          </a:p>
        </p:txBody>
      </p:sp>
      <p:sp>
        <p:nvSpPr>
          <p:cNvPr id="19" name="18 Rectángulo"/>
          <p:cNvSpPr/>
          <p:nvPr/>
        </p:nvSpPr>
        <p:spPr>
          <a:xfrm>
            <a:off x="2162847" y="1341909"/>
            <a:ext cx="96172" cy="319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6916791" y="1350787"/>
            <a:ext cx="96172" cy="319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uadroTexto"/>
          <p:cNvSpPr txBox="1"/>
          <p:nvPr/>
        </p:nvSpPr>
        <p:spPr>
          <a:xfrm>
            <a:off x="1493565" y="2789173"/>
            <a:ext cx="1440160" cy="369332"/>
          </a:xfrm>
          <a:prstGeom prst="rect">
            <a:avLst/>
          </a:prstGeom>
          <a:noFill/>
        </p:spPr>
        <p:txBody>
          <a:bodyPr wrap="square" rtlCol="0">
            <a:spAutoFit/>
          </a:bodyPr>
          <a:lstStyle/>
          <a:p>
            <a:pPr algn="ctr"/>
            <a:r>
              <a:rPr lang="es-ES" b="1" dirty="0" smtClean="0"/>
              <a:t>150.000 </a:t>
            </a:r>
            <a:r>
              <a:rPr lang="es-ES" b="1" dirty="0" smtClean="0">
                <a:latin typeface="Calibri"/>
              </a:rPr>
              <a:t>€</a:t>
            </a:r>
            <a:endParaRPr lang="es-ES" b="1" dirty="0"/>
          </a:p>
        </p:txBody>
      </p:sp>
      <p:sp>
        <p:nvSpPr>
          <p:cNvPr id="24" name="23 CuadroTexto"/>
          <p:cNvSpPr txBox="1"/>
          <p:nvPr/>
        </p:nvSpPr>
        <p:spPr>
          <a:xfrm>
            <a:off x="6265912" y="2798465"/>
            <a:ext cx="1440160" cy="369332"/>
          </a:xfrm>
          <a:prstGeom prst="rect">
            <a:avLst/>
          </a:prstGeom>
          <a:noFill/>
        </p:spPr>
        <p:txBody>
          <a:bodyPr wrap="square" rtlCol="0">
            <a:spAutoFit/>
          </a:bodyPr>
          <a:lstStyle/>
          <a:p>
            <a:pPr algn="ctr"/>
            <a:r>
              <a:rPr lang="es-ES" b="1" dirty="0" smtClean="0"/>
              <a:t>420.000 </a:t>
            </a:r>
            <a:r>
              <a:rPr lang="es-ES" b="1" dirty="0" smtClean="0">
                <a:latin typeface="Calibri"/>
              </a:rPr>
              <a:t>€</a:t>
            </a:r>
            <a:endParaRPr lang="es-ES" b="1" dirty="0"/>
          </a:p>
        </p:txBody>
      </p:sp>
      <p:graphicFrame>
        <p:nvGraphicFramePr>
          <p:cNvPr id="25" name="3 Marcador de contenido"/>
          <p:cNvGraphicFramePr>
            <a:graphicFrameLocks noGrp="1"/>
          </p:cNvGraphicFramePr>
          <p:nvPr>
            <p:ph idx="1"/>
            <p:extLst>
              <p:ext uri="{D42A27DB-BD31-4B8C-83A1-F6EECF244321}">
                <p14:modId xmlns:p14="http://schemas.microsoft.com/office/powerpoint/2010/main" xmlns="" val="295000731"/>
              </p:ext>
            </p:extLst>
          </p:nvPr>
        </p:nvGraphicFramePr>
        <p:xfrm>
          <a:off x="1362894" y="3712230"/>
          <a:ext cx="6624736" cy="1920240"/>
        </p:xfrm>
        <a:graphic>
          <a:graphicData uri="http://schemas.openxmlformats.org/drawingml/2006/table">
            <a:tbl>
              <a:tblPr firstRow="1" bandRow="1">
                <a:tableStyleId>{5C22544A-7EE6-4342-B048-85BDC9FD1C3A}</a:tableStyleId>
              </a:tblPr>
              <a:tblGrid>
                <a:gridCol w="2448272"/>
                <a:gridCol w="1368152"/>
                <a:gridCol w="676875"/>
                <a:gridCol w="1497766"/>
                <a:gridCol w="633671"/>
              </a:tblGrid>
              <a:tr h="250828">
                <a:tc>
                  <a:txBody>
                    <a:bodyPr/>
                    <a:lstStyle/>
                    <a:p>
                      <a:r>
                        <a:rPr lang="en-US" sz="1200" noProof="0" dirty="0" smtClean="0"/>
                        <a:t>Expenses</a:t>
                      </a:r>
                      <a:endParaRPr lang="en-US" sz="1200" noProof="0" dirty="0"/>
                    </a:p>
                  </a:txBody>
                  <a:tcPr/>
                </a:tc>
                <a:tc gridSpan="2">
                  <a:txBody>
                    <a:bodyPr/>
                    <a:lstStyle/>
                    <a:p>
                      <a:pPr algn="ctr"/>
                      <a:r>
                        <a:rPr lang="en-US" sz="1200" noProof="0" dirty="0" smtClean="0"/>
                        <a:t>2016</a:t>
                      </a:r>
                      <a:endParaRPr lang="en-US" sz="1200" noProof="0" dirty="0"/>
                    </a:p>
                  </a:txBody>
                  <a:tcPr/>
                </a:tc>
                <a:tc hMerge="1">
                  <a:txBody>
                    <a:bodyPr/>
                    <a:lstStyle/>
                    <a:p>
                      <a:pPr algn="ctr"/>
                      <a:endParaRPr lang="en-US" sz="1200" noProof="0" dirty="0"/>
                    </a:p>
                  </a:txBody>
                  <a:tcPr/>
                </a:tc>
                <a:tc gridSpan="2">
                  <a:txBody>
                    <a:bodyPr/>
                    <a:lstStyle/>
                    <a:p>
                      <a:pPr algn="ctr"/>
                      <a:r>
                        <a:rPr lang="en-US" sz="1200" noProof="0" dirty="0" smtClean="0"/>
                        <a:t>2017</a:t>
                      </a:r>
                      <a:endParaRPr lang="en-US" sz="1200" noProof="0" dirty="0"/>
                    </a:p>
                  </a:txBody>
                  <a:tcPr/>
                </a:tc>
                <a:tc hMerge="1">
                  <a:txBody>
                    <a:bodyPr/>
                    <a:lstStyle/>
                    <a:p>
                      <a:pPr algn="ctr"/>
                      <a:endParaRPr lang="en-US" sz="1200" noProof="0" dirty="0"/>
                    </a:p>
                  </a:txBody>
                  <a:tcPr/>
                </a:tc>
              </a:tr>
              <a:tr h="250828">
                <a:tc>
                  <a:txBody>
                    <a:bodyPr/>
                    <a:lstStyle/>
                    <a:p>
                      <a:r>
                        <a:rPr lang="en-US" sz="1200" noProof="0" dirty="0" smtClean="0"/>
                        <a:t>Technologies developments</a:t>
                      </a:r>
                      <a:endParaRPr lang="en-US" sz="1200" noProof="0" dirty="0"/>
                    </a:p>
                  </a:txBody>
                  <a:tcPr/>
                </a:tc>
                <a:tc>
                  <a:txBody>
                    <a:bodyPr/>
                    <a:lstStyle/>
                    <a:p>
                      <a:pPr algn="ctr"/>
                      <a:r>
                        <a:rPr lang="en-US" sz="1200" noProof="0" dirty="0" smtClean="0"/>
                        <a:t>34.000 </a:t>
                      </a:r>
                      <a:r>
                        <a:rPr lang="en-US" sz="1200" noProof="0" dirty="0" smtClean="0">
                          <a:latin typeface="Calibri"/>
                        </a:rPr>
                        <a:t>€</a:t>
                      </a:r>
                      <a:endParaRPr lang="en-US" sz="1200" noProof="0" dirty="0"/>
                    </a:p>
                  </a:txBody>
                  <a:tcPr/>
                </a:tc>
                <a:tc>
                  <a:txBody>
                    <a:bodyPr/>
                    <a:lstStyle/>
                    <a:p>
                      <a:pPr algn="ctr"/>
                      <a:r>
                        <a:rPr lang="en-US" sz="1200" noProof="0" dirty="0" smtClean="0"/>
                        <a:t>23%</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85.000 </a:t>
                      </a:r>
                      <a:r>
                        <a:rPr lang="en-US" sz="1200" noProof="0" dirty="0" smtClean="0">
                          <a:latin typeface="+mn-lt"/>
                        </a:rPr>
                        <a:t>€</a:t>
                      </a:r>
                      <a:endParaRPr lang="en-US" sz="1200" noProof="0" dirty="0" smtClean="0"/>
                    </a:p>
                  </a:txBody>
                  <a:tcPr/>
                </a:tc>
                <a:tc>
                  <a:txBody>
                    <a:bodyPr/>
                    <a:lstStyle/>
                    <a:p>
                      <a:pPr algn="ctr"/>
                      <a:r>
                        <a:rPr lang="en-US" sz="1200" noProof="0" dirty="0" smtClean="0"/>
                        <a:t>20%</a:t>
                      </a:r>
                      <a:endParaRPr lang="en-US" sz="1200" noProof="0" dirty="0"/>
                    </a:p>
                  </a:txBody>
                  <a:tcPr/>
                </a:tc>
              </a:tr>
              <a:tr h="250828">
                <a:tc>
                  <a:txBody>
                    <a:bodyPr/>
                    <a:lstStyle/>
                    <a:p>
                      <a:r>
                        <a:rPr lang="en-US" sz="1200" noProof="0" dirty="0" smtClean="0">
                          <a:latin typeface="+mn-lt"/>
                        </a:rPr>
                        <a:t>Manufacturing  &amp; Engineering</a:t>
                      </a:r>
                      <a:endParaRPr lang="en-US" sz="1200" noProof="0" dirty="0"/>
                    </a:p>
                  </a:txBody>
                  <a:tcPr/>
                </a:tc>
                <a:tc>
                  <a:txBody>
                    <a:bodyPr/>
                    <a:lstStyle/>
                    <a:p>
                      <a:pPr algn="ctr"/>
                      <a:r>
                        <a:rPr lang="en-US" sz="1200" noProof="0" dirty="0" smtClean="0"/>
                        <a:t>72.000 </a:t>
                      </a:r>
                      <a:r>
                        <a:rPr lang="en-US" sz="1200" noProof="0" dirty="0" smtClean="0">
                          <a:latin typeface="Calibri"/>
                        </a:rPr>
                        <a:t>€</a:t>
                      </a:r>
                      <a:endParaRPr lang="en-US" sz="1200" noProof="0" dirty="0"/>
                    </a:p>
                  </a:txBody>
                  <a:tcPr/>
                </a:tc>
                <a:tc>
                  <a:txBody>
                    <a:bodyPr/>
                    <a:lstStyle/>
                    <a:p>
                      <a:pPr algn="ctr"/>
                      <a:r>
                        <a:rPr lang="en-US" sz="1200" noProof="0" dirty="0" smtClean="0"/>
                        <a:t>48%</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63.000 </a:t>
                      </a:r>
                      <a:r>
                        <a:rPr lang="en-US" sz="1200" noProof="0" dirty="0" smtClean="0">
                          <a:latin typeface="+mn-lt"/>
                        </a:rPr>
                        <a:t>€</a:t>
                      </a:r>
                      <a:endParaRPr lang="en-US" sz="1200" noProof="0" dirty="0" smtClean="0"/>
                    </a:p>
                  </a:txBody>
                  <a:tcPr/>
                </a:tc>
                <a:tc>
                  <a:txBody>
                    <a:bodyPr/>
                    <a:lstStyle/>
                    <a:p>
                      <a:pPr algn="ctr"/>
                      <a:r>
                        <a:rPr lang="en-US" sz="1200" noProof="0" dirty="0" smtClean="0"/>
                        <a:t>15%</a:t>
                      </a:r>
                      <a:endParaRPr lang="en-US" sz="1200" noProof="0" dirty="0"/>
                    </a:p>
                  </a:txBody>
                  <a:tcPr/>
                </a:tc>
              </a:tr>
              <a:tr h="250828">
                <a:tc>
                  <a:txBody>
                    <a:bodyPr/>
                    <a:lstStyle/>
                    <a:p>
                      <a:r>
                        <a:rPr lang="en-US" sz="1200" noProof="0" dirty="0" smtClean="0"/>
                        <a:t>MKT</a:t>
                      </a:r>
                      <a:endParaRPr lang="en-US" sz="1200" noProof="0" dirty="0"/>
                    </a:p>
                  </a:txBody>
                  <a:tcPr/>
                </a:tc>
                <a:tc>
                  <a:txBody>
                    <a:bodyPr/>
                    <a:lstStyle/>
                    <a:p>
                      <a:pPr algn="ctr"/>
                      <a:r>
                        <a:rPr lang="en-US" sz="1200" noProof="0" dirty="0" smtClean="0"/>
                        <a:t>10.000 </a:t>
                      </a:r>
                      <a:r>
                        <a:rPr lang="en-US" sz="1200" noProof="0" dirty="0" smtClean="0">
                          <a:latin typeface="Calibri"/>
                        </a:rPr>
                        <a:t>€</a:t>
                      </a:r>
                      <a:endParaRPr lang="en-US" sz="1200" noProof="0" dirty="0"/>
                    </a:p>
                  </a:txBody>
                  <a:tcPr/>
                </a:tc>
                <a:tc>
                  <a:txBody>
                    <a:bodyPr/>
                    <a:lstStyle/>
                    <a:p>
                      <a:pPr algn="ctr"/>
                      <a:r>
                        <a:rPr lang="en-US" sz="1200" noProof="0" dirty="0" smtClean="0"/>
                        <a:t>4%</a:t>
                      </a:r>
                      <a:endParaRPr lang="en-US" sz="1200" noProof="0" dirty="0"/>
                    </a:p>
                  </a:txBody>
                  <a:tcPr/>
                </a:tc>
                <a:tc>
                  <a:txBody>
                    <a:bodyPr/>
                    <a:lstStyle/>
                    <a:p>
                      <a:pPr algn="ctr"/>
                      <a:r>
                        <a:rPr lang="en-US" sz="1200" noProof="0" dirty="0" smtClean="0"/>
                        <a:t>30.000 </a:t>
                      </a:r>
                      <a:r>
                        <a:rPr lang="en-US" sz="1200" noProof="0" dirty="0" smtClean="0">
                          <a:latin typeface="+mn-lt"/>
                        </a:rPr>
                        <a:t>€</a:t>
                      </a:r>
                      <a:endParaRPr lang="en-US" sz="1200" noProof="0" dirty="0"/>
                    </a:p>
                  </a:txBody>
                  <a:tcPr/>
                </a:tc>
                <a:tc>
                  <a:txBody>
                    <a:bodyPr/>
                    <a:lstStyle/>
                    <a:p>
                      <a:pPr algn="ctr"/>
                      <a:r>
                        <a:rPr lang="en-US" sz="1200" noProof="0" dirty="0" smtClean="0"/>
                        <a:t>7%</a:t>
                      </a:r>
                      <a:endParaRPr lang="en-US" sz="1200" noProof="0" dirty="0"/>
                    </a:p>
                  </a:txBody>
                  <a:tcPr/>
                </a:tc>
              </a:tr>
              <a:tr h="250828">
                <a:tc>
                  <a:txBody>
                    <a:bodyPr/>
                    <a:lstStyle/>
                    <a:p>
                      <a:r>
                        <a:rPr lang="en-US" sz="1200" noProof="0" dirty="0" smtClean="0"/>
                        <a:t>Admin – Fin - Legal</a:t>
                      </a:r>
                      <a:endParaRPr lang="en-US" sz="1200" noProof="0" dirty="0"/>
                    </a:p>
                  </a:txBody>
                  <a:tcPr/>
                </a:tc>
                <a:tc>
                  <a:txBody>
                    <a:bodyPr/>
                    <a:lstStyle/>
                    <a:p>
                      <a:pPr algn="ctr"/>
                      <a:r>
                        <a:rPr lang="en-US" sz="1200" noProof="0" dirty="0" smtClean="0"/>
                        <a:t>15.000 </a:t>
                      </a:r>
                      <a:r>
                        <a:rPr lang="en-US" sz="1200" noProof="0" dirty="0" smtClean="0">
                          <a:latin typeface="+mn-lt"/>
                        </a:rPr>
                        <a:t>€</a:t>
                      </a:r>
                      <a:endParaRPr lang="en-US" sz="1200" noProof="0" dirty="0"/>
                    </a:p>
                  </a:txBody>
                  <a:tcPr/>
                </a:tc>
                <a:tc>
                  <a:txBody>
                    <a:bodyPr/>
                    <a:lstStyle/>
                    <a:p>
                      <a:pPr algn="ctr"/>
                      <a:r>
                        <a:rPr lang="en-US" sz="1200" noProof="0" dirty="0" smtClean="0"/>
                        <a:t>10%</a:t>
                      </a:r>
                      <a:endParaRPr lang="en-US" sz="1200" noProof="0" dirty="0"/>
                    </a:p>
                  </a:txBody>
                  <a:tcPr/>
                </a:tc>
                <a:tc>
                  <a:txBody>
                    <a:bodyPr/>
                    <a:lstStyle/>
                    <a:p>
                      <a:pPr algn="ctr"/>
                      <a:r>
                        <a:rPr lang="en-US" sz="1200" noProof="0" dirty="0" smtClean="0"/>
                        <a:t>32.000 </a:t>
                      </a:r>
                      <a:r>
                        <a:rPr lang="en-US" sz="1200" noProof="0" dirty="0" smtClean="0">
                          <a:latin typeface="+mn-lt"/>
                        </a:rPr>
                        <a:t>€</a:t>
                      </a:r>
                      <a:endParaRPr lang="en-US" sz="1200" noProof="0" dirty="0"/>
                    </a:p>
                  </a:txBody>
                  <a:tcPr/>
                </a:tc>
                <a:tc>
                  <a:txBody>
                    <a:bodyPr/>
                    <a:lstStyle/>
                    <a:p>
                      <a:pPr algn="ctr"/>
                      <a:r>
                        <a:rPr lang="en-US" sz="1200" noProof="0" dirty="0" smtClean="0"/>
                        <a:t>8%</a:t>
                      </a:r>
                      <a:endParaRPr lang="en-US" sz="1200" noProof="0" dirty="0"/>
                    </a:p>
                  </a:txBody>
                  <a:tcPr/>
                </a:tc>
              </a:tr>
              <a:tr h="250828">
                <a:tc>
                  <a:txBody>
                    <a:bodyPr/>
                    <a:lstStyle/>
                    <a:p>
                      <a:r>
                        <a:rPr lang="en-US" sz="1200" noProof="0" dirty="0" smtClean="0"/>
                        <a:t>Employees</a:t>
                      </a:r>
                      <a:endParaRPr lang="en-US" sz="1200" noProof="0" dirty="0"/>
                    </a:p>
                  </a:txBody>
                  <a:tcPr/>
                </a:tc>
                <a:tc>
                  <a:txBody>
                    <a:bodyPr/>
                    <a:lstStyle/>
                    <a:p>
                      <a:pPr algn="ctr"/>
                      <a:r>
                        <a:rPr lang="en-US" sz="1200" noProof="0" dirty="0" smtClean="0"/>
                        <a:t>22.500</a:t>
                      </a:r>
                      <a:r>
                        <a:rPr lang="en-US" sz="1200" baseline="0" noProof="0" dirty="0" smtClean="0"/>
                        <a:t> </a:t>
                      </a:r>
                      <a:r>
                        <a:rPr lang="en-US" sz="1200" noProof="0" dirty="0" smtClean="0">
                          <a:latin typeface="+mn-lt"/>
                        </a:rPr>
                        <a:t>€</a:t>
                      </a:r>
                      <a:endParaRPr lang="en-US" sz="1200" noProof="0" dirty="0"/>
                    </a:p>
                  </a:txBody>
                  <a:tcPr/>
                </a:tc>
                <a:tc>
                  <a:txBody>
                    <a:bodyPr/>
                    <a:lstStyle/>
                    <a:p>
                      <a:pPr algn="ctr"/>
                      <a:r>
                        <a:rPr lang="en-US" sz="1200" noProof="0" dirty="0" smtClean="0"/>
                        <a:t>15%</a:t>
                      </a:r>
                      <a:endParaRPr lang="en-US" sz="1200" noProof="0" dirty="0"/>
                    </a:p>
                  </a:txBody>
                  <a:tcPr/>
                </a:tc>
                <a:tc>
                  <a:txBody>
                    <a:bodyPr/>
                    <a:lstStyle/>
                    <a:p>
                      <a:pPr algn="ctr"/>
                      <a:r>
                        <a:rPr lang="en-US" sz="1200" noProof="0" dirty="0" smtClean="0"/>
                        <a:t>210.000 </a:t>
                      </a:r>
                      <a:r>
                        <a:rPr lang="en-US" sz="1200" noProof="0" dirty="0" smtClean="0">
                          <a:latin typeface="+mn-lt"/>
                        </a:rPr>
                        <a:t>€</a:t>
                      </a:r>
                      <a:endParaRPr lang="en-US" sz="1200" noProof="0" dirty="0"/>
                    </a:p>
                  </a:txBody>
                  <a:tcPr/>
                </a:tc>
                <a:tc>
                  <a:txBody>
                    <a:bodyPr/>
                    <a:lstStyle/>
                    <a:p>
                      <a:pPr algn="ctr"/>
                      <a:r>
                        <a:rPr lang="en-US" sz="1200" noProof="0" dirty="0" smtClean="0"/>
                        <a:t>50%</a:t>
                      </a:r>
                      <a:endParaRPr lang="en-US" sz="1200" noProof="0" dirty="0"/>
                    </a:p>
                  </a:txBody>
                  <a:tcPr/>
                </a:tc>
              </a:tr>
              <a:tr h="250828">
                <a:tc>
                  <a:txBody>
                    <a:bodyPr/>
                    <a:lstStyle/>
                    <a:p>
                      <a:r>
                        <a:rPr lang="en-US" sz="1200" b="1" noProof="0" dirty="0" smtClean="0"/>
                        <a:t>TOTAL</a:t>
                      </a:r>
                    </a:p>
                  </a:txBody>
                  <a:tcPr/>
                </a:tc>
                <a:tc>
                  <a:txBody>
                    <a:bodyPr/>
                    <a:lstStyle/>
                    <a:p>
                      <a:pPr algn="ctr"/>
                      <a:r>
                        <a:rPr lang="en-US" sz="1200" b="1" noProof="0" dirty="0" smtClean="0"/>
                        <a:t>150.000</a:t>
                      </a:r>
                      <a:r>
                        <a:rPr lang="en-US" sz="1200" b="1" baseline="0" noProof="0" dirty="0" smtClean="0"/>
                        <a:t> </a:t>
                      </a:r>
                      <a:r>
                        <a:rPr lang="en-US" sz="1200" b="1" baseline="0" noProof="0" dirty="0" smtClean="0">
                          <a:latin typeface="Calibri"/>
                        </a:rPr>
                        <a:t>€</a:t>
                      </a:r>
                      <a:endParaRPr lang="en-US" sz="1200" b="1" noProof="0" dirty="0"/>
                    </a:p>
                  </a:txBody>
                  <a:tcPr/>
                </a:tc>
                <a:tc>
                  <a:txBody>
                    <a:bodyPr/>
                    <a:lstStyle/>
                    <a:p>
                      <a:pPr algn="ctr"/>
                      <a:r>
                        <a:rPr lang="en-US" sz="1200" b="0" noProof="0" dirty="0" smtClean="0"/>
                        <a:t>100%</a:t>
                      </a:r>
                      <a:endParaRPr lang="en-US" sz="1200" b="0" noProof="0" dirty="0"/>
                    </a:p>
                  </a:txBody>
                  <a:tcPr/>
                </a:tc>
                <a:tc>
                  <a:txBody>
                    <a:bodyPr/>
                    <a:lstStyle/>
                    <a:p>
                      <a:pPr algn="ctr"/>
                      <a:r>
                        <a:rPr lang="en-US" sz="1200" b="1" noProof="0" dirty="0" smtClean="0"/>
                        <a:t>420.000 </a:t>
                      </a:r>
                      <a:r>
                        <a:rPr lang="en-US" sz="1200" b="1" noProof="0" dirty="0" smtClean="0">
                          <a:latin typeface="+mn-lt"/>
                        </a:rPr>
                        <a:t>€</a:t>
                      </a:r>
                      <a:endParaRPr lang="en-US" sz="1200" b="1" noProof="0" dirty="0"/>
                    </a:p>
                  </a:txBody>
                  <a:tcPr/>
                </a:tc>
                <a:tc>
                  <a:txBody>
                    <a:bodyPr/>
                    <a:lstStyle/>
                    <a:p>
                      <a:pPr algn="ctr"/>
                      <a:r>
                        <a:rPr lang="en-US" sz="1200" b="0" noProof="0" dirty="0" smtClean="0"/>
                        <a:t>100%</a:t>
                      </a:r>
                      <a:endParaRPr lang="en-US" sz="1200" b="0" noProof="0" dirty="0"/>
                    </a:p>
                  </a:txBody>
                  <a:tcPr/>
                </a:tc>
              </a:tr>
            </a:tbl>
          </a:graphicData>
        </a:graphic>
      </p:graphicFrame>
      <p:sp>
        <p:nvSpPr>
          <p:cNvPr id="26" name="25 Elipse"/>
          <p:cNvSpPr/>
          <p:nvPr/>
        </p:nvSpPr>
        <p:spPr>
          <a:xfrm>
            <a:off x="1104950" y="1747242"/>
            <a:ext cx="2232248" cy="681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Revenues</a:t>
            </a:r>
          </a:p>
          <a:p>
            <a:pPr algn="ctr"/>
            <a:r>
              <a:rPr lang="en-US" sz="1400" dirty="0" smtClean="0">
                <a:solidFill>
                  <a:schemeClr val="tx1"/>
                </a:solidFill>
              </a:rPr>
              <a:t>60.000 </a:t>
            </a:r>
            <a:r>
              <a:rPr lang="en-US" sz="1400" dirty="0" smtClean="0">
                <a:solidFill>
                  <a:schemeClr val="tx1"/>
                </a:solidFill>
                <a:latin typeface="Calibri"/>
              </a:rPr>
              <a:t>€</a:t>
            </a:r>
          </a:p>
          <a:p>
            <a:pPr algn="ctr"/>
            <a:r>
              <a:rPr lang="en-US" sz="1200" dirty="0" smtClean="0">
                <a:solidFill>
                  <a:schemeClr val="tx1"/>
                </a:solidFill>
                <a:latin typeface="Calibri"/>
              </a:rPr>
              <a:t>(</a:t>
            </a:r>
            <a:r>
              <a:rPr lang="en-US" sz="1200" dirty="0" smtClean="0">
                <a:solidFill>
                  <a:schemeClr val="tx1"/>
                </a:solidFill>
              </a:rPr>
              <a:t>20 units sold)</a:t>
            </a:r>
            <a:endParaRPr lang="en-US" sz="1200" dirty="0">
              <a:solidFill>
                <a:schemeClr val="tx1"/>
              </a:solidFill>
            </a:endParaRPr>
          </a:p>
        </p:txBody>
      </p:sp>
      <p:sp>
        <p:nvSpPr>
          <p:cNvPr id="27" name="26 Flecha abajo"/>
          <p:cNvSpPr/>
          <p:nvPr/>
        </p:nvSpPr>
        <p:spPr>
          <a:xfrm>
            <a:off x="2080048" y="2567985"/>
            <a:ext cx="241885" cy="208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Elipse"/>
          <p:cNvSpPr/>
          <p:nvPr/>
        </p:nvSpPr>
        <p:spPr>
          <a:xfrm>
            <a:off x="5848400" y="1747242"/>
            <a:ext cx="2232248" cy="681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Revenues</a:t>
            </a:r>
          </a:p>
          <a:p>
            <a:pPr algn="ctr"/>
            <a:r>
              <a:rPr lang="en-US" sz="1400" dirty="0" smtClean="0">
                <a:solidFill>
                  <a:schemeClr val="tx1"/>
                </a:solidFill>
              </a:rPr>
              <a:t>600.000 </a:t>
            </a:r>
            <a:r>
              <a:rPr lang="en-US" sz="1400" dirty="0" smtClean="0">
                <a:solidFill>
                  <a:schemeClr val="tx1"/>
                </a:solidFill>
                <a:latin typeface="Calibri"/>
              </a:rPr>
              <a:t>€</a:t>
            </a:r>
          </a:p>
          <a:p>
            <a:pPr algn="ctr"/>
            <a:r>
              <a:rPr lang="en-US" sz="1200" dirty="0" smtClean="0">
                <a:solidFill>
                  <a:schemeClr val="tx1"/>
                </a:solidFill>
                <a:latin typeface="Calibri"/>
              </a:rPr>
              <a:t>(</a:t>
            </a:r>
            <a:r>
              <a:rPr lang="en-US" sz="1200" dirty="0" smtClean="0">
                <a:solidFill>
                  <a:schemeClr val="tx1"/>
                </a:solidFill>
              </a:rPr>
              <a:t>200 units sold)</a:t>
            </a:r>
            <a:endParaRPr lang="en-US" sz="1200" dirty="0">
              <a:solidFill>
                <a:schemeClr val="tx1"/>
              </a:solidFill>
            </a:endParaRPr>
          </a:p>
        </p:txBody>
      </p:sp>
      <p:sp>
        <p:nvSpPr>
          <p:cNvPr id="31" name="30 Flecha abajo"/>
          <p:cNvSpPr/>
          <p:nvPr/>
        </p:nvSpPr>
        <p:spPr>
          <a:xfrm>
            <a:off x="6871123" y="2567985"/>
            <a:ext cx="241885" cy="208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Rectángulo"/>
          <p:cNvSpPr/>
          <p:nvPr/>
        </p:nvSpPr>
        <p:spPr>
          <a:xfrm>
            <a:off x="457200" y="39500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FINANCIAL NEEDS</a:t>
            </a:r>
            <a:endParaRPr lang="es-ES" sz="2400" dirty="0">
              <a:solidFill>
                <a:schemeClr val="bg1"/>
              </a:solidFill>
              <a:latin typeface="Arial" pitchFamily="34" charset="0"/>
              <a:cs typeface="Arial" pitchFamily="34" charset="0"/>
            </a:endParaRPr>
          </a:p>
        </p:txBody>
      </p:sp>
      <p:sp>
        <p:nvSpPr>
          <p:cNvPr id="6" name="5 CuadroTexto"/>
          <p:cNvSpPr txBox="1"/>
          <p:nvPr/>
        </p:nvSpPr>
        <p:spPr>
          <a:xfrm>
            <a:off x="3514725" y="2802389"/>
            <a:ext cx="2274937" cy="369332"/>
          </a:xfrm>
          <a:prstGeom prst="rect">
            <a:avLst/>
          </a:prstGeom>
          <a:noFill/>
        </p:spPr>
        <p:txBody>
          <a:bodyPr wrap="square" rtlCol="0">
            <a:spAutoFit/>
          </a:bodyPr>
          <a:lstStyle/>
          <a:p>
            <a:pPr algn="ctr"/>
            <a:r>
              <a:rPr lang="es-ES" dirty="0" smtClean="0"/>
              <a:t>FINANCIAL NEEDS</a:t>
            </a:r>
            <a:endParaRPr lang="es-ES" dirty="0"/>
          </a:p>
        </p:txBody>
      </p:sp>
      <p:sp>
        <p:nvSpPr>
          <p:cNvPr id="33" name="32 CuadroTexto"/>
          <p:cNvSpPr txBox="1"/>
          <p:nvPr/>
        </p:nvSpPr>
        <p:spPr>
          <a:xfrm>
            <a:off x="1133475" y="3198748"/>
            <a:ext cx="2171725" cy="307777"/>
          </a:xfrm>
          <a:prstGeom prst="rect">
            <a:avLst/>
          </a:prstGeom>
          <a:noFill/>
        </p:spPr>
        <p:txBody>
          <a:bodyPr wrap="square" rtlCol="0">
            <a:spAutoFit/>
          </a:bodyPr>
          <a:lstStyle/>
          <a:p>
            <a:pPr algn="ctr"/>
            <a:r>
              <a:rPr lang="es-ES" sz="1400" dirty="0" smtClean="0"/>
              <a:t>50.000 € – 100.000 </a:t>
            </a:r>
            <a:r>
              <a:rPr lang="es-ES" sz="1400" dirty="0" smtClean="0">
                <a:latin typeface="Calibri"/>
              </a:rPr>
              <a:t>€</a:t>
            </a:r>
            <a:endParaRPr lang="es-ES" sz="1400" dirty="0"/>
          </a:p>
        </p:txBody>
      </p:sp>
      <p:sp>
        <p:nvSpPr>
          <p:cNvPr id="34" name="33 CuadroTexto"/>
          <p:cNvSpPr txBox="1"/>
          <p:nvPr/>
        </p:nvSpPr>
        <p:spPr>
          <a:xfrm>
            <a:off x="5799187" y="3198515"/>
            <a:ext cx="2458987" cy="307777"/>
          </a:xfrm>
          <a:prstGeom prst="rect">
            <a:avLst/>
          </a:prstGeom>
          <a:noFill/>
        </p:spPr>
        <p:txBody>
          <a:bodyPr wrap="square" rtlCol="0">
            <a:spAutoFit/>
          </a:bodyPr>
          <a:lstStyle/>
          <a:p>
            <a:pPr algn="ctr"/>
            <a:r>
              <a:rPr lang="es-ES" sz="1400" dirty="0" smtClean="0"/>
              <a:t>200.000 € – 350.000 </a:t>
            </a:r>
            <a:r>
              <a:rPr lang="es-ES" sz="1400" dirty="0" smtClean="0">
                <a:latin typeface="Calibri"/>
              </a:rPr>
              <a:t>€</a:t>
            </a:r>
            <a:endParaRPr lang="es-ES" sz="1400" dirty="0"/>
          </a:p>
        </p:txBody>
      </p:sp>
      <p:sp>
        <p:nvSpPr>
          <p:cNvPr id="35" name="34 CuadroTexto"/>
          <p:cNvSpPr txBox="1"/>
          <p:nvPr/>
        </p:nvSpPr>
        <p:spPr>
          <a:xfrm>
            <a:off x="3514725" y="3202439"/>
            <a:ext cx="2274937" cy="307777"/>
          </a:xfrm>
          <a:prstGeom prst="rect">
            <a:avLst/>
          </a:prstGeom>
          <a:noFill/>
        </p:spPr>
        <p:txBody>
          <a:bodyPr wrap="square" rtlCol="0">
            <a:spAutoFit/>
          </a:bodyPr>
          <a:lstStyle/>
          <a:p>
            <a:pPr algn="ctr"/>
            <a:r>
              <a:rPr lang="en-US" sz="1400" dirty="0" smtClean="0"/>
              <a:t>Private investment expected</a:t>
            </a:r>
            <a:endParaRPr lang="en-US" sz="1400" dirty="0"/>
          </a:p>
        </p:txBody>
      </p:sp>
      <p:sp>
        <p:nvSpPr>
          <p:cNvPr id="36" name="35 CuadroTexto"/>
          <p:cNvSpPr txBox="1"/>
          <p:nvPr/>
        </p:nvSpPr>
        <p:spPr>
          <a:xfrm>
            <a:off x="3409950" y="1735589"/>
            <a:ext cx="2274937" cy="830997"/>
          </a:xfrm>
          <a:prstGeom prst="rect">
            <a:avLst/>
          </a:prstGeom>
          <a:noFill/>
        </p:spPr>
        <p:txBody>
          <a:bodyPr wrap="square" rtlCol="0">
            <a:spAutoFit/>
          </a:bodyPr>
          <a:lstStyle/>
          <a:p>
            <a:pPr algn="ctr"/>
            <a:r>
              <a:rPr lang="es-ES" sz="2400" b="1" dirty="0" smtClean="0">
                <a:solidFill>
                  <a:schemeClr val="tx2"/>
                </a:solidFill>
              </a:rPr>
              <a:t>MAIN</a:t>
            </a:r>
          </a:p>
          <a:p>
            <a:pPr algn="ctr"/>
            <a:r>
              <a:rPr lang="es-ES" sz="2400" b="1" dirty="0" smtClean="0">
                <a:solidFill>
                  <a:schemeClr val="tx2"/>
                </a:solidFill>
              </a:rPr>
              <a:t> GOALS</a:t>
            </a:r>
            <a:endParaRPr lang="es-ES" sz="2400" b="1" dirty="0">
              <a:solidFill>
                <a:schemeClr val="tx2"/>
              </a:solidFill>
            </a:endParaRPr>
          </a:p>
        </p:txBody>
      </p:sp>
    </p:spTree>
    <p:custDataLst>
      <p:tags r:id="rId1"/>
    </p:custDataLst>
    <p:extLst>
      <p:ext uri="{BB962C8B-B14F-4D97-AF65-F5344CB8AC3E}">
        <p14:creationId xmlns:p14="http://schemas.microsoft.com/office/powerpoint/2010/main" xmlns="" val="1150163245"/>
      </p:ext>
    </p:extLst>
  </p:cSld>
  <p:clrMapOvr>
    <a:masterClrMapping/>
  </p:clrMapOvr>
  <p:transition advTm="52843"/>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3chillies.co.uk/%7E/media/images/services/azure/azure_migrate-to-azure_migrate-to-azure.png?la=e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2348" y="3238314"/>
            <a:ext cx="1629138" cy="93093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 name="3 Conector recto de flecha"/>
          <p:cNvCxnSpPr/>
          <p:nvPr/>
        </p:nvCxnSpPr>
        <p:spPr>
          <a:xfrm flipV="1">
            <a:off x="2613886" y="3463636"/>
            <a:ext cx="951351" cy="24014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nvGrpSpPr>
          <p:cNvPr id="5" name="4 Grupo"/>
          <p:cNvGrpSpPr/>
          <p:nvPr/>
        </p:nvGrpSpPr>
        <p:grpSpPr>
          <a:xfrm>
            <a:off x="304800" y="361046"/>
            <a:ext cx="8534399" cy="491480"/>
            <a:chOff x="304800" y="361046"/>
            <a:chExt cx="8534399" cy="491480"/>
          </a:xfrm>
        </p:grpSpPr>
        <p:sp>
          <p:nvSpPr>
            <p:cNvPr id="6"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r>
                <a:rPr lang="es-ES" sz="2800" b="1" dirty="0" smtClean="0">
                  <a:solidFill>
                    <a:schemeClr val="bg1"/>
                  </a:solidFill>
                  <a:latin typeface="Arial" panose="020B0604020202020204" pitchFamily="34" charset="0"/>
                  <a:cs typeface="Arial" panose="020B0604020202020204" pitchFamily="34" charset="0"/>
                </a:rPr>
                <a:t>CARE RESPITE: THE WHOLE </a:t>
              </a:r>
              <a:r>
                <a:rPr lang="es-ES" sz="2800" b="1" dirty="0" smtClean="0">
                  <a:solidFill>
                    <a:schemeClr val="bg1"/>
                  </a:solidFill>
                  <a:latin typeface="Arial" panose="020B0604020202020204" pitchFamily="34" charset="0"/>
                  <a:cs typeface="Arial" panose="020B0604020202020204" pitchFamily="34" charset="0"/>
                </a:rPr>
                <a:t>PICTURE</a:t>
              </a:r>
              <a:endParaRPr lang="en-US" sz="4400" dirty="0" smtClean="0">
                <a:solidFill>
                  <a:prstClr val="black"/>
                </a:solidFill>
                <a:latin typeface="Arial" pitchFamily="34" charset="0"/>
                <a:ea typeface="+mj-ea"/>
                <a:cs typeface="Arial" pitchFamily="34" charset="0"/>
              </a:endParaRPr>
            </a:p>
          </p:txBody>
        </p:sp>
        <p:sp>
          <p:nvSpPr>
            <p:cNvPr id="7" name="6 Rectángulo"/>
            <p:cNvSpPr/>
            <p:nvPr/>
          </p:nvSpPr>
          <p:spPr>
            <a:xfrm>
              <a:off x="304800" y="375954"/>
              <a:ext cx="8534399" cy="461665"/>
            </a:xfrm>
            <a:prstGeom prst="rect">
              <a:avLst/>
            </a:prstGeom>
          </p:spPr>
          <p:txBody>
            <a:bodyPr wrap="square">
              <a:spAutoFit/>
            </a:bodyPr>
            <a:lstStyle/>
            <a:p>
              <a:endParaRPr lang="en-US" sz="2400" dirty="0">
                <a:solidFill>
                  <a:schemeClr val="bg1"/>
                </a:solidFill>
                <a:latin typeface="Arial" pitchFamily="34" charset="0"/>
                <a:cs typeface="Arial" pitchFamily="34" charset="0"/>
              </a:endParaRPr>
            </a:p>
          </p:txBody>
        </p:sp>
      </p:grpSp>
      <p:sp>
        <p:nvSpPr>
          <p:cNvPr id="8" name="7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11</a:t>
            </a:fld>
            <a:endParaRPr lang="es-ES">
              <a:solidFill>
                <a:prstClr val="black">
                  <a:tint val="75000"/>
                </a:prstClr>
              </a:solidFill>
            </a:endParaRPr>
          </a:p>
        </p:txBody>
      </p:sp>
      <p:cxnSp>
        <p:nvCxnSpPr>
          <p:cNvPr id="10" name="9 Conector recto de flecha"/>
          <p:cNvCxnSpPr/>
          <p:nvPr/>
        </p:nvCxnSpPr>
        <p:spPr>
          <a:xfrm flipV="1">
            <a:off x="2623127" y="4316404"/>
            <a:ext cx="733418" cy="8374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11 Conector recto de flecha"/>
          <p:cNvCxnSpPr/>
          <p:nvPr/>
        </p:nvCxnSpPr>
        <p:spPr>
          <a:xfrm flipH="1" flipV="1">
            <a:off x="5229620" y="4147127"/>
            <a:ext cx="1124998" cy="88669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13 Conector recto de flecha"/>
          <p:cNvCxnSpPr>
            <a:endCxn id="3" idx="3"/>
          </p:cNvCxnSpPr>
          <p:nvPr/>
        </p:nvCxnSpPr>
        <p:spPr>
          <a:xfrm flipH="1">
            <a:off x="5091486" y="2992583"/>
            <a:ext cx="2299800" cy="71119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15 CuadroTexto"/>
          <p:cNvSpPr txBox="1"/>
          <p:nvPr/>
        </p:nvSpPr>
        <p:spPr>
          <a:xfrm>
            <a:off x="3319601" y="4147127"/>
            <a:ext cx="2674794" cy="646331"/>
          </a:xfrm>
          <a:prstGeom prst="rect">
            <a:avLst/>
          </a:prstGeom>
          <a:noFill/>
        </p:spPr>
        <p:txBody>
          <a:bodyPr wrap="square" rtlCol="0">
            <a:spAutoFit/>
          </a:bodyPr>
          <a:lstStyle/>
          <a:p>
            <a:r>
              <a:rPr lang="es-ES" sz="3600" dirty="0" smtClean="0">
                <a:solidFill>
                  <a:srgbClr val="0070C0"/>
                </a:solidFill>
              </a:rPr>
              <a:t>...            … </a:t>
            </a:r>
            <a:endParaRPr lang="es-ES" dirty="0">
              <a:solidFill>
                <a:srgbClr val="0070C0"/>
              </a:solidFill>
            </a:endParaRPr>
          </a:p>
        </p:txBody>
      </p:sp>
      <p:pic>
        <p:nvPicPr>
          <p:cNvPr id="1026" name="Picture 2" descr="https://public-media.interaction-design.org/images/encyclopedia/wearable_computing/abacus_ring.jpg"/>
          <p:cNvPicPr>
            <a:picLocks noChangeAspect="1" noChangeArrowheads="1"/>
          </p:cNvPicPr>
          <p:nvPr/>
        </p:nvPicPr>
        <p:blipFill>
          <a:blip r:embed="rId3"/>
          <a:srcRect/>
          <a:stretch>
            <a:fillRect/>
          </a:stretch>
        </p:blipFill>
        <p:spPr bwMode="auto">
          <a:xfrm>
            <a:off x="6260190" y="5617149"/>
            <a:ext cx="1273512" cy="822325"/>
          </a:xfrm>
          <a:prstGeom prst="rect">
            <a:avLst/>
          </a:prstGeom>
          <a:noFill/>
        </p:spPr>
      </p:pic>
      <p:pic>
        <p:nvPicPr>
          <p:cNvPr id="1030" name="Picture 6" descr="http://elab-kh-berlin.de/courses/body_extended/wp-content/uploads/2015/07/DSC8113b5.jpg"/>
          <p:cNvPicPr>
            <a:picLocks noChangeAspect="1" noChangeArrowheads="1"/>
          </p:cNvPicPr>
          <p:nvPr/>
        </p:nvPicPr>
        <p:blipFill>
          <a:blip r:embed="rId4"/>
          <a:srcRect/>
          <a:stretch>
            <a:fillRect/>
          </a:stretch>
        </p:blipFill>
        <p:spPr bwMode="auto">
          <a:xfrm>
            <a:off x="7434298" y="4703119"/>
            <a:ext cx="1709702" cy="1679782"/>
          </a:xfrm>
          <a:prstGeom prst="rect">
            <a:avLst/>
          </a:prstGeom>
          <a:noFill/>
        </p:spPr>
      </p:pic>
      <p:pic>
        <p:nvPicPr>
          <p:cNvPr id="1031" name="Picture 7"/>
          <p:cNvPicPr>
            <a:picLocks noChangeAspect="1" noChangeArrowheads="1"/>
          </p:cNvPicPr>
          <p:nvPr/>
        </p:nvPicPr>
        <p:blipFill>
          <a:blip r:embed="rId5"/>
          <a:srcRect/>
          <a:stretch>
            <a:fillRect/>
          </a:stretch>
        </p:blipFill>
        <p:spPr bwMode="auto">
          <a:xfrm>
            <a:off x="2138074" y="5149417"/>
            <a:ext cx="1436399" cy="1436399"/>
          </a:xfrm>
          <a:prstGeom prst="rect">
            <a:avLst/>
          </a:prstGeom>
          <a:noFill/>
          <a:ln w="9525">
            <a:noFill/>
            <a:miter lim="800000"/>
            <a:headEnd/>
            <a:tailEnd/>
          </a:ln>
        </p:spPr>
      </p:pic>
      <p:pic>
        <p:nvPicPr>
          <p:cNvPr id="1033" name="Picture 9" descr="http://nabcoentrances.lanexdev.com/images/uploaded_resized/low_acuwave_sensor_3.jpg"/>
          <p:cNvPicPr>
            <a:picLocks noChangeAspect="1" noChangeArrowheads="1"/>
          </p:cNvPicPr>
          <p:nvPr/>
        </p:nvPicPr>
        <p:blipFill>
          <a:blip r:embed="rId6"/>
          <a:srcRect/>
          <a:stretch>
            <a:fillRect/>
          </a:stretch>
        </p:blipFill>
        <p:spPr bwMode="auto">
          <a:xfrm>
            <a:off x="503781" y="5153891"/>
            <a:ext cx="1491588" cy="1431925"/>
          </a:xfrm>
          <a:prstGeom prst="rect">
            <a:avLst/>
          </a:prstGeom>
          <a:noFill/>
        </p:spPr>
      </p:pic>
      <p:pic>
        <p:nvPicPr>
          <p:cNvPr id="1034" name="Picture 10"/>
          <p:cNvPicPr>
            <a:picLocks noChangeAspect="1" noChangeArrowheads="1"/>
          </p:cNvPicPr>
          <p:nvPr/>
        </p:nvPicPr>
        <p:blipFill>
          <a:blip r:embed="rId7"/>
          <a:srcRect/>
          <a:stretch>
            <a:fillRect/>
          </a:stretch>
        </p:blipFill>
        <p:spPr bwMode="auto">
          <a:xfrm>
            <a:off x="7533702" y="2456873"/>
            <a:ext cx="1305497" cy="1398051"/>
          </a:xfrm>
          <a:prstGeom prst="rect">
            <a:avLst/>
          </a:prstGeom>
          <a:noFill/>
          <a:ln w="9525">
            <a:noFill/>
            <a:miter lim="800000"/>
            <a:headEnd/>
            <a:tailEnd/>
          </a:ln>
        </p:spPr>
      </p:pic>
      <p:pic>
        <p:nvPicPr>
          <p:cNvPr id="1036" name="Picture 12" descr="https://41.media.tumblr.com/tumblr_m4izd7wjLG1qm3y3io1_500.jpg"/>
          <p:cNvPicPr>
            <a:picLocks noChangeAspect="1" noChangeArrowheads="1"/>
          </p:cNvPicPr>
          <p:nvPr/>
        </p:nvPicPr>
        <p:blipFill>
          <a:blip r:embed="rId8"/>
          <a:srcRect/>
          <a:stretch>
            <a:fillRect/>
          </a:stretch>
        </p:blipFill>
        <p:spPr bwMode="auto">
          <a:xfrm>
            <a:off x="324305" y="1045152"/>
            <a:ext cx="2289581" cy="1714523"/>
          </a:xfrm>
          <a:prstGeom prst="rect">
            <a:avLst/>
          </a:prstGeom>
          <a:noFill/>
        </p:spPr>
      </p:pic>
      <p:pic>
        <p:nvPicPr>
          <p:cNvPr id="1037" name="Picture 13"/>
          <p:cNvPicPr>
            <a:picLocks noChangeAspect="1" noChangeArrowheads="1"/>
          </p:cNvPicPr>
          <p:nvPr/>
        </p:nvPicPr>
        <p:blipFill>
          <a:blip r:embed="rId9"/>
          <a:srcRect/>
          <a:stretch>
            <a:fillRect/>
          </a:stretch>
        </p:blipFill>
        <p:spPr bwMode="auto">
          <a:xfrm>
            <a:off x="6785004" y="1575728"/>
            <a:ext cx="2031649" cy="716827"/>
          </a:xfrm>
          <a:prstGeom prst="rect">
            <a:avLst/>
          </a:prstGeom>
          <a:noFill/>
          <a:ln w="9525">
            <a:noFill/>
            <a:miter lim="800000"/>
            <a:headEnd/>
            <a:tailEnd/>
          </a:ln>
        </p:spPr>
      </p:pic>
      <p:sp>
        <p:nvSpPr>
          <p:cNvPr id="27" name="26 CuadroTexto"/>
          <p:cNvSpPr txBox="1"/>
          <p:nvPr/>
        </p:nvSpPr>
        <p:spPr>
          <a:xfrm>
            <a:off x="5185256" y="2992582"/>
            <a:ext cx="2149867" cy="338554"/>
          </a:xfrm>
          <a:prstGeom prst="rect">
            <a:avLst/>
          </a:prstGeom>
          <a:noFill/>
        </p:spPr>
        <p:txBody>
          <a:bodyPr wrap="square" rtlCol="0">
            <a:spAutoFit/>
          </a:bodyPr>
          <a:lstStyle/>
          <a:p>
            <a:r>
              <a:rPr lang="es-ES" sz="1600" dirty="0" err="1" smtClean="0"/>
              <a:t>Georeference</a:t>
            </a:r>
            <a:endParaRPr lang="es-ES" sz="1600" dirty="0"/>
          </a:p>
        </p:txBody>
      </p:sp>
      <p:pic>
        <p:nvPicPr>
          <p:cNvPr id="1028" name="Picture 4" descr="http://upload.wikimedia.org/wikipedia/en/8/81/WimmOneInBand.jpg"/>
          <p:cNvPicPr>
            <a:picLocks noChangeAspect="1" noChangeArrowheads="1"/>
          </p:cNvPicPr>
          <p:nvPr/>
        </p:nvPicPr>
        <p:blipFill>
          <a:blip r:embed="rId10"/>
          <a:srcRect/>
          <a:stretch>
            <a:fillRect/>
          </a:stretch>
        </p:blipFill>
        <p:spPr bwMode="auto">
          <a:xfrm>
            <a:off x="6553200" y="4504025"/>
            <a:ext cx="995507" cy="1021599"/>
          </a:xfrm>
          <a:prstGeom prst="rect">
            <a:avLst/>
          </a:prstGeom>
          <a:noFill/>
        </p:spPr>
      </p:pic>
      <p:sp>
        <p:nvSpPr>
          <p:cNvPr id="28" name="27 CuadroTexto"/>
          <p:cNvSpPr txBox="1"/>
          <p:nvPr/>
        </p:nvSpPr>
        <p:spPr>
          <a:xfrm>
            <a:off x="5635571" y="4147127"/>
            <a:ext cx="3826271" cy="338554"/>
          </a:xfrm>
          <a:prstGeom prst="rect">
            <a:avLst/>
          </a:prstGeom>
          <a:noFill/>
        </p:spPr>
        <p:txBody>
          <a:bodyPr wrap="square" rtlCol="0">
            <a:spAutoFit/>
          </a:bodyPr>
          <a:lstStyle/>
          <a:p>
            <a:r>
              <a:rPr lang="es-ES" sz="1600" dirty="0" err="1" smtClean="0"/>
              <a:t>Wearable</a:t>
            </a:r>
            <a:r>
              <a:rPr lang="es-ES" sz="1600" dirty="0" smtClean="0"/>
              <a:t> and </a:t>
            </a:r>
            <a:r>
              <a:rPr lang="es-ES" sz="1600" dirty="0" err="1" smtClean="0"/>
              <a:t>egocentric</a:t>
            </a:r>
            <a:r>
              <a:rPr lang="es-ES" sz="1600" dirty="0" smtClean="0"/>
              <a:t> </a:t>
            </a:r>
            <a:r>
              <a:rPr lang="es-ES" sz="1600" dirty="0" err="1" smtClean="0"/>
              <a:t>computing</a:t>
            </a:r>
            <a:endParaRPr lang="es-ES" sz="1600" dirty="0"/>
          </a:p>
        </p:txBody>
      </p:sp>
      <p:sp>
        <p:nvSpPr>
          <p:cNvPr id="29" name="28 CuadroTexto"/>
          <p:cNvSpPr txBox="1"/>
          <p:nvPr/>
        </p:nvSpPr>
        <p:spPr>
          <a:xfrm>
            <a:off x="3565237" y="5126183"/>
            <a:ext cx="1207763" cy="830997"/>
          </a:xfrm>
          <a:prstGeom prst="rect">
            <a:avLst/>
          </a:prstGeom>
          <a:noFill/>
        </p:spPr>
        <p:txBody>
          <a:bodyPr wrap="square" rtlCol="0">
            <a:spAutoFit/>
          </a:bodyPr>
          <a:lstStyle/>
          <a:p>
            <a:r>
              <a:rPr lang="es-ES" sz="1600" dirty="0" err="1" smtClean="0"/>
              <a:t>Intelligent</a:t>
            </a:r>
            <a:r>
              <a:rPr lang="es-ES" sz="1600" dirty="0" smtClean="0"/>
              <a:t> </a:t>
            </a:r>
            <a:r>
              <a:rPr lang="es-ES" sz="1600" dirty="0" err="1" smtClean="0"/>
              <a:t>objects</a:t>
            </a:r>
            <a:r>
              <a:rPr lang="es-ES" sz="1600" dirty="0" smtClean="0"/>
              <a:t> and </a:t>
            </a:r>
            <a:r>
              <a:rPr lang="es-ES" sz="1600" dirty="0" err="1" smtClean="0"/>
              <a:t>sensors</a:t>
            </a:r>
            <a:endParaRPr lang="es-ES" sz="1600" dirty="0"/>
          </a:p>
        </p:txBody>
      </p:sp>
      <p:cxnSp>
        <p:nvCxnSpPr>
          <p:cNvPr id="30" name="29 Conector recto de flecha"/>
          <p:cNvCxnSpPr/>
          <p:nvPr/>
        </p:nvCxnSpPr>
        <p:spPr>
          <a:xfrm flipH="1">
            <a:off x="4773000" y="2115125"/>
            <a:ext cx="2012004" cy="95739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31 CuadroTexto"/>
          <p:cNvSpPr txBox="1"/>
          <p:nvPr/>
        </p:nvSpPr>
        <p:spPr>
          <a:xfrm>
            <a:off x="6775768" y="1082096"/>
            <a:ext cx="2149867" cy="338554"/>
          </a:xfrm>
          <a:prstGeom prst="rect">
            <a:avLst/>
          </a:prstGeom>
          <a:noFill/>
        </p:spPr>
        <p:txBody>
          <a:bodyPr wrap="square" rtlCol="0">
            <a:spAutoFit/>
          </a:bodyPr>
          <a:lstStyle/>
          <a:p>
            <a:r>
              <a:rPr lang="es-ES" sz="1600" dirty="0" smtClean="0"/>
              <a:t>Social </a:t>
            </a:r>
            <a:r>
              <a:rPr lang="es-ES" sz="1600" dirty="0" err="1" smtClean="0"/>
              <a:t>networks</a:t>
            </a:r>
            <a:endParaRPr lang="es-ES" sz="1600" dirty="0"/>
          </a:p>
        </p:txBody>
      </p:sp>
      <p:sp>
        <p:nvSpPr>
          <p:cNvPr id="33" name="32 CuadroTexto"/>
          <p:cNvSpPr txBox="1"/>
          <p:nvPr/>
        </p:nvSpPr>
        <p:spPr>
          <a:xfrm>
            <a:off x="241181" y="2733964"/>
            <a:ext cx="3115364" cy="338554"/>
          </a:xfrm>
          <a:prstGeom prst="rect">
            <a:avLst/>
          </a:prstGeom>
          <a:noFill/>
        </p:spPr>
        <p:txBody>
          <a:bodyPr wrap="square" rtlCol="0">
            <a:spAutoFit/>
          </a:bodyPr>
          <a:lstStyle/>
          <a:p>
            <a:r>
              <a:rPr lang="es-ES" sz="1600" smtClean="0"/>
              <a:t>Electronic clinical history</a:t>
            </a:r>
            <a:endParaRPr lang="es-ES" sz="1600"/>
          </a:p>
        </p:txBody>
      </p:sp>
      <p:cxnSp>
        <p:nvCxnSpPr>
          <p:cNvPr id="34" name="33 Conector recto de flecha"/>
          <p:cNvCxnSpPr/>
          <p:nvPr/>
        </p:nvCxnSpPr>
        <p:spPr>
          <a:xfrm>
            <a:off x="2763873" y="1776571"/>
            <a:ext cx="1087691" cy="14561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038" name="Picture 14"/>
          <p:cNvPicPr>
            <a:picLocks noChangeAspect="1" noChangeArrowheads="1"/>
          </p:cNvPicPr>
          <p:nvPr/>
        </p:nvPicPr>
        <p:blipFill>
          <a:blip r:embed="rId11"/>
          <a:srcRect/>
          <a:stretch>
            <a:fillRect/>
          </a:stretch>
        </p:blipFill>
        <p:spPr bwMode="auto">
          <a:xfrm>
            <a:off x="323528" y="3795424"/>
            <a:ext cx="2497122" cy="998034"/>
          </a:xfrm>
          <a:prstGeom prst="rect">
            <a:avLst/>
          </a:prstGeom>
          <a:noFill/>
          <a:ln w="9525">
            <a:noFill/>
            <a:miter lim="800000"/>
            <a:headEnd/>
            <a:tailEnd/>
          </a:ln>
        </p:spPr>
      </p:pic>
      <p:sp>
        <p:nvSpPr>
          <p:cNvPr id="38" name="37 CuadroTexto"/>
          <p:cNvSpPr txBox="1"/>
          <p:nvPr/>
        </p:nvSpPr>
        <p:spPr>
          <a:xfrm>
            <a:off x="268889" y="3232726"/>
            <a:ext cx="2522692" cy="584775"/>
          </a:xfrm>
          <a:prstGeom prst="rect">
            <a:avLst/>
          </a:prstGeom>
          <a:noFill/>
        </p:spPr>
        <p:txBody>
          <a:bodyPr wrap="square" rtlCol="0">
            <a:spAutoFit/>
          </a:bodyPr>
          <a:lstStyle/>
          <a:p>
            <a:r>
              <a:rPr lang="es-ES" sz="1600" b="1" dirty="0" err="1" smtClean="0">
                <a:solidFill>
                  <a:srgbClr val="FF0000"/>
                </a:solidFill>
              </a:rPr>
              <a:t>Computer</a:t>
            </a:r>
            <a:r>
              <a:rPr lang="es-ES" sz="1600" b="1" dirty="0" smtClean="0">
                <a:solidFill>
                  <a:srgbClr val="FF0000"/>
                </a:solidFill>
              </a:rPr>
              <a:t> </a:t>
            </a:r>
            <a:r>
              <a:rPr lang="es-ES" sz="1600" b="1" dirty="0" err="1" smtClean="0">
                <a:solidFill>
                  <a:srgbClr val="FF0000"/>
                </a:solidFill>
              </a:rPr>
              <a:t>Vision</a:t>
            </a:r>
            <a:r>
              <a:rPr lang="es-ES" sz="1600" b="1" dirty="0" smtClean="0">
                <a:solidFill>
                  <a:srgbClr val="FF0000"/>
                </a:solidFill>
              </a:rPr>
              <a:t> and </a:t>
            </a:r>
            <a:r>
              <a:rPr lang="es-ES" sz="1600" b="1" dirty="0" err="1" smtClean="0">
                <a:solidFill>
                  <a:srgbClr val="FF0000"/>
                </a:solidFill>
              </a:rPr>
              <a:t>Ambient</a:t>
            </a:r>
            <a:r>
              <a:rPr lang="es-ES" sz="1600" b="1" dirty="0" smtClean="0">
                <a:solidFill>
                  <a:srgbClr val="FF0000"/>
                </a:solidFill>
              </a:rPr>
              <a:t> </a:t>
            </a:r>
            <a:r>
              <a:rPr lang="es-ES" sz="1600" b="1" dirty="0" err="1" smtClean="0">
                <a:solidFill>
                  <a:srgbClr val="FF0000"/>
                </a:solidFill>
              </a:rPr>
              <a:t>intelligence</a:t>
            </a:r>
            <a:endParaRPr lang="es-ES" sz="1600" b="1" dirty="0">
              <a:solidFill>
                <a:srgbClr val="FF0000"/>
              </a:solidFill>
            </a:endParaRPr>
          </a:p>
        </p:txBody>
      </p:sp>
      <p:pic>
        <p:nvPicPr>
          <p:cNvPr id="1040" name="Picture 16" descr="https://d30y9cdsu7xlg0.cloudfront.net/png/4059-200.png"/>
          <p:cNvPicPr>
            <a:picLocks noChangeAspect="1" noChangeArrowheads="1"/>
          </p:cNvPicPr>
          <p:nvPr/>
        </p:nvPicPr>
        <p:blipFill>
          <a:blip r:embed="rId12"/>
          <a:srcRect/>
          <a:stretch>
            <a:fillRect/>
          </a:stretch>
        </p:blipFill>
        <p:spPr bwMode="auto">
          <a:xfrm>
            <a:off x="3481256" y="1780774"/>
            <a:ext cx="1291744" cy="1291744"/>
          </a:xfrm>
          <a:prstGeom prst="rect">
            <a:avLst/>
          </a:prstGeom>
          <a:noFill/>
        </p:spPr>
      </p:pic>
      <p:sp>
        <p:nvSpPr>
          <p:cNvPr id="47" name="46 CuadroTexto"/>
          <p:cNvSpPr txBox="1"/>
          <p:nvPr/>
        </p:nvSpPr>
        <p:spPr>
          <a:xfrm>
            <a:off x="3481256" y="1045152"/>
            <a:ext cx="3999345" cy="738664"/>
          </a:xfrm>
          <a:prstGeom prst="rect">
            <a:avLst/>
          </a:prstGeom>
          <a:noFill/>
        </p:spPr>
        <p:txBody>
          <a:bodyPr wrap="square" rtlCol="0">
            <a:spAutoFit/>
          </a:bodyPr>
          <a:lstStyle/>
          <a:p>
            <a:r>
              <a:rPr lang="es-ES" sz="1400" b="1" dirty="0" err="1" smtClean="0">
                <a:solidFill>
                  <a:srgbClr val="FF0000"/>
                </a:solidFill>
              </a:rPr>
              <a:t>Distributed</a:t>
            </a:r>
            <a:r>
              <a:rPr lang="es-ES" sz="1400" b="1" dirty="0" smtClean="0">
                <a:solidFill>
                  <a:srgbClr val="FF0000"/>
                </a:solidFill>
              </a:rPr>
              <a:t> </a:t>
            </a:r>
            <a:r>
              <a:rPr lang="es-ES" sz="1400" b="1" dirty="0" err="1" smtClean="0">
                <a:solidFill>
                  <a:srgbClr val="FF0000"/>
                </a:solidFill>
              </a:rPr>
              <a:t>intelligence</a:t>
            </a:r>
            <a:endParaRPr lang="es-ES" sz="1400" b="1" dirty="0" smtClean="0">
              <a:solidFill>
                <a:srgbClr val="FF0000"/>
              </a:solidFill>
            </a:endParaRPr>
          </a:p>
          <a:p>
            <a:r>
              <a:rPr lang="es-ES" sz="1400" b="1" dirty="0" err="1" smtClean="0">
                <a:solidFill>
                  <a:srgbClr val="FF0000"/>
                </a:solidFill>
              </a:rPr>
              <a:t>Event</a:t>
            </a:r>
            <a:r>
              <a:rPr lang="es-ES" sz="1400" b="1" dirty="0" smtClean="0">
                <a:solidFill>
                  <a:srgbClr val="FF0000"/>
                </a:solidFill>
              </a:rPr>
              <a:t> </a:t>
            </a:r>
            <a:r>
              <a:rPr lang="es-ES" sz="1400" b="1" dirty="0" err="1" smtClean="0">
                <a:solidFill>
                  <a:srgbClr val="FF0000"/>
                </a:solidFill>
              </a:rPr>
              <a:t>detection</a:t>
            </a:r>
            <a:r>
              <a:rPr lang="es-ES" sz="1400" b="1" dirty="0" smtClean="0">
                <a:solidFill>
                  <a:srgbClr val="FF0000"/>
                </a:solidFill>
              </a:rPr>
              <a:t>/</a:t>
            </a:r>
            <a:r>
              <a:rPr lang="es-ES" sz="1400" b="1" dirty="0" err="1" smtClean="0">
                <a:solidFill>
                  <a:srgbClr val="FF0000"/>
                </a:solidFill>
              </a:rPr>
              <a:t>prediction</a:t>
            </a:r>
            <a:endParaRPr lang="es-ES" sz="1400" b="1" dirty="0" smtClean="0">
              <a:solidFill>
                <a:srgbClr val="FF0000"/>
              </a:solidFill>
            </a:endParaRPr>
          </a:p>
          <a:p>
            <a:r>
              <a:rPr lang="es-ES" sz="1400" b="1" dirty="0" err="1" smtClean="0">
                <a:solidFill>
                  <a:srgbClr val="FF0000"/>
                </a:solidFill>
              </a:rPr>
              <a:t>Recommendation</a:t>
            </a:r>
            <a:r>
              <a:rPr lang="es-ES" sz="1400" b="1" dirty="0" smtClean="0">
                <a:solidFill>
                  <a:srgbClr val="FF0000"/>
                </a:solidFill>
              </a:rPr>
              <a:t> module</a:t>
            </a:r>
            <a:endParaRPr lang="es-ES" sz="1400" b="1"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6738" y="2864101"/>
            <a:ext cx="4193877" cy="21554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3 CuadroTexto"/>
          <p:cNvSpPr txBox="1"/>
          <p:nvPr/>
        </p:nvSpPr>
        <p:spPr>
          <a:xfrm>
            <a:off x="2389863" y="1460676"/>
            <a:ext cx="4280339" cy="1107996"/>
          </a:xfrm>
          <a:prstGeom prst="rect">
            <a:avLst/>
          </a:prstGeom>
          <a:noFill/>
        </p:spPr>
        <p:txBody>
          <a:bodyPr wrap="none" rtlCol="0">
            <a:spAutoFit/>
          </a:bodyPr>
          <a:lstStyle/>
          <a:p>
            <a:r>
              <a:rPr lang="es-ES" sz="6600" dirty="0" smtClean="0"/>
              <a:t>THANK YOU</a:t>
            </a:r>
            <a:endParaRPr lang="es-ES" sz="6600" dirty="0"/>
          </a:p>
        </p:txBody>
      </p:sp>
      <p:sp>
        <p:nvSpPr>
          <p:cNvPr id="15" name="14 CuadroTexto"/>
          <p:cNvSpPr txBox="1"/>
          <p:nvPr/>
        </p:nvSpPr>
        <p:spPr>
          <a:xfrm>
            <a:off x="3171637" y="5365576"/>
            <a:ext cx="2920431" cy="369332"/>
          </a:xfrm>
          <a:prstGeom prst="rect">
            <a:avLst/>
          </a:prstGeom>
          <a:noFill/>
        </p:spPr>
        <p:txBody>
          <a:bodyPr wrap="square" rtlCol="0">
            <a:spAutoFit/>
          </a:bodyPr>
          <a:lstStyle/>
          <a:p>
            <a:pPr algn="ctr"/>
            <a:r>
              <a:rPr lang="es-ES" b="1" dirty="0" smtClean="0">
                <a:hlinkClick r:id="rId4"/>
              </a:rPr>
              <a:t>info@care-respite.com</a:t>
            </a:r>
            <a:endParaRPr lang="es-ES" b="1" dirty="0" smtClean="0"/>
          </a:p>
        </p:txBody>
      </p:sp>
    </p:spTree>
    <p:extLst>
      <p:ext uri="{BB962C8B-B14F-4D97-AF65-F5344CB8AC3E}">
        <p14:creationId xmlns:p14="http://schemas.microsoft.com/office/powerpoint/2010/main" xmlns="" val="3638407205"/>
      </p:ext>
    </p:extLst>
  </p:cSld>
  <p:clrMapOvr>
    <a:masterClrMapping/>
  </p:clrMapOvr>
  <p:transition advTm="418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2</a:t>
            </a:fld>
            <a:endParaRPr lang="es-ES">
              <a:solidFill>
                <a:prstClr val="black">
                  <a:tint val="75000"/>
                </a:prstClr>
              </a:solidFill>
            </a:endParaRPr>
          </a:p>
        </p:txBody>
      </p:sp>
      <p:grpSp>
        <p:nvGrpSpPr>
          <p:cNvPr id="8" name="7 Grupo"/>
          <p:cNvGrpSpPr/>
          <p:nvPr/>
        </p:nvGrpSpPr>
        <p:grpSpPr>
          <a:xfrm>
            <a:off x="241310" y="346139"/>
            <a:ext cx="8534399" cy="491480"/>
            <a:chOff x="304800" y="361046"/>
            <a:chExt cx="8534399" cy="491480"/>
          </a:xfrm>
        </p:grpSpPr>
        <p:sp>
          <p:nvSpPr>
            <p:cNvPr id="9"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10" name="9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INDEX</a:t>
              </a:r>
              <a:endParaRPr lang="es-ES" sz="2400" dirty="0">
                <a:solidFill>
                  <a:schemeClr val="bg1"/>
                </a:solidFill>
                <a:latin typeface="Arial" pitchFamily="34" charset="0"/>
                <a:cs typeface="Arial" pitchFamily="34" charset="0"/>
              </a:endParaRPr>
            </a:p>
          </p:txBody>
        </p:sp>
      </p:grpSp>
      <p:sp>
        <p:nvSpPr>
          <p:cNvPr id="2" name="1 CuadroTexto"/>
          <p:cNvSpPr txBox="1"/>
          <p:nvPr/>
        </p:nvSpPr>
        <p:spPr>
          <a:xfrm>
            <a:off x="395784" y="1187347"/>
            <a:ext cx="8379925" cy="5078313"/>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THE PROBLEM &amp; THE IMPACT TO SOCIETY</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THE NEED AND SOLUTION</a:t>
            </a:r>
          </a:p>
          <a:p>
            <a:pPr marL="285750" indent="-285750">
              <a:lnSpc>
                <a:spcPct val="200000"/>
              </a:lnSpc>
              <a:buFont typeface="Wingdings" panose="05000000000000000000" pitchFamily="2" charset="2"/>
              <a:buChar char="ü"/>
            </a:pPr>
            <a:r>
              <a:rPr lang="es-ES" b="1" dirty="0">
                <a:latin typeface="Arial" panose="020B0604020202020204" pitchFamily="34" charset="0"/>
                <a:cs typeface="Arial" panose="020B0604020202020204" pitchFamily="34" charset="0"/>
              </a:rPr>
              <a:t>THE COMPETITORS AND THE CARE RESPITE ADDED VALUE</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THE </a:t>
            </a:r>
            <a:r>
              <a:rPr lang="es-ES" b="1" dirty="0">
                <a:latin typeface="Arial" panose="020B0604020202020204" pitchFamily="34" charset="0"/>
                <a:cs typeface="Arial" panose="020B0604020202020204" pitchFamily="34" charset="0"/>
              </a:rPr>
              <a:t>CUSTOMERS &amp; THE </a:t>
            </a:r>
            <a:r>
              <a:rPr lang="es-ES" b="1" dirty="0" smtClean="0">
                <a:latin typeface="Arial" panose="020B0604020202020204" pitchFamily="34" charset="0"/>
                <a:cs typeface="Arial" panose="020B0604020202020204" pitchFamily="34" charset="0"/>
              </a:rPr>
              <a:t>USERS</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MARKET SEGMENTATION</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BUSINESS MODEL</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KEY FINANCIAL INDICATORS</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FINANCIAL </a:t>
            </a:r>
            <a:r>
              <a:rPr lang="es-ES" b="1" dirty="0" smtClean="0">
                <a:latin typeface="Arial" panose="020B0604020202020204" pitchFamily="34" charset="0"/>
                <a:cs typeface="Arial" panose="020B0604020202020204" pitchFamily="34" charset="0"/>
              </a:rPr>
              <a:t>NEEDS</a:t>
            </a:r>
          </a:p>
          <a:p>
            <a:pPr marL="285750" indent="-285750">
              <a:lnSpc>
                <a:spcPct val="200000"/>
              </a:lnSpc>
              <a:buFont typeface="Wingdings" panose="05000000000000000000" pitchFamily="2" charset="2"/>
              <a:buChar char="ü"/>
            </a:pPr>
            <a:r>
              <a:rPr lang="es-ES" b="1" dirty="0" smtClean="0">
                <a:latin typeface="Arial" panose="020B0604020202020204" pitchFamily="34" charset="0"/>
                <a:cs typeface="Arial" panose="020B0604020202020204" pitchFamily="34" charset="0"/>
              </a:rPr>
              <a:t>CARE RESPITE: THE WHOLE PICTURE</a:t>
            </a:r>
            <a:endParaRPr lang="es-E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06726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CuadroTexto"/>
          <p:cNvSpPr txBox="1"/>
          <p:nvPr/>
        </p:nvSpPr>
        <p:spPr>
          <a:xfrm>
            <a:off x="130629" y="1129697"/>
            <a:ext cx="8634410" cy="923330"/>
          </a:xfrm>
          <a:prstGeom prst="rect">
            <a:avLst/>
          </a:prstGeom>
          <a:noFill/>
        </p:spPr>
        <p:txBody>
          <a:bodyPr wrap="square" rtlCol="0">
            <a:spAutoFit/>
          </a:bodyPr>
          <a:lstStyle/>
          <a:p>
            <a:pPr algn="ctr">
              <a:lnSpc>
                <a:spcPct val="150000"/>
              </a:lnSpc>
            </a:pPr>
            <a:r>
              <a:rPr lang="en-US" b="1" dirty="0" smtClean="0">
                <a:latin typeface="Arial" panose="020B0604020202020204" pitchFamily="34" charset="0"/>
                <a:cs typeface="Arial" panose="020B0604020202020204" pitchFamily="34" charset="0"/>
              </a:rPr>
              <a:t>The increasing need of long term care due to  the growth of the oldest people </a:t>
            </a:r>
          </a:p>
          <a:p>
            <a:pPr algn="ctr">
              <a:lnSpc>
                <a:spcPct val="150000"/>
              </a:lnSpc>
            </a:pPr>
            <a:r>
              <a:rPr lang="en-US" b="1" dirty="0" smtClean="0">
                <a:latin typeface="Arial" panose="020B0604020202020204" pitchFamily="34" charset="0"/>
                <a:cs typeface="Arial" panose="020B0604020202020204" pitchFamily="34" charset="0"/>
              </a:rPr>
              <a:t>6,3% by 2025 and 11,4% by 2025</a:t>
            </a:r>
          </a:p>
        </p:txBody>
      </p:sp>
      <p:pic>
        <p:nvPicPr>
          <p:cNvPr id="2" name="Picture 2" descr="https://laclasedeptdemontse.files.wordpress.com/2014/01/mapa-en-blanco-de-europa-t7464.jpg"/>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29625" b="12563"/>
          <a:stretch/>
        </p:blipFill>
        <p:spPr bwMode="auto">
          <a:xfrm>
            <a:off x="1410504" y="2550494"/>
            <a:ext cx="2605380" cy="128523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latin typeface="Arial" pitchFamily="34" charset="0"/>
                <a:cs typeface="Arial" pitchFamily="34" charset="0"/>
              </a:rPr>
              <a:pPr/>
              <a:t>3</a:t>
            </a:fld>
            <a:endParaRPr lang="es-ES">
              <a:solidFill>
                <a:prstClr val="black">
                  <a:tint val="75000"/>
                </a:prstClr>
              </a:solidFill>
              <a:latin typeface="Arial" pitchFamily="34" charset="0"/>
              <a:cs typeface="Arial" pitchFamily="34" charset="0"/>
            </a:endParaRPr>
          </a:p>
        </p:txBody>
      </p:sp>
      <p:grpSp>
        <p:nvGrpSpPr>
          <p:cNvPr id="77" name="76 Grupo"/>
          <p:cNvGrpSpPr/>
          <p:nvPr/>
        </p:nvGrpSpPr>
        <p:grpSpPr>
          <a:xfrm>
            <a:off x="241310" y="260414"/>
            <a:ext cx="8534399" cy="491480"/>
            <a:chOff x="304800" y="361046"/>
            <a:chExt cx="8534399" cy="491480"/>
          </a:xfrm>
        </p:grpSpPr>
        <p:sp>
          <p:nvSpPr>
            <p:cNvPr id="78"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79" name="78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THE PROBLEM &amp; IMPACT TO SOCIETY</a:t>
              </a:r>
              <a:endParaRPr lang="es-ES" sz="2400" dirty="0">
                <a:solidFill>
                  <a:schemeClr val="bg1"/>
                </a:solidFill>
                <a:latin typeface="Arial" pitchFamily="34" charset="0"/>
                <a:cs typeface="Arial" pitchFamily="34" charset="0"/>
              </a:endParaRPr>
            </a:p>
          </p:txBody>
        </p:sp>
      </p:grpSp>
      <p:sp>
        <p:nvSpPr>
          <p:cNvPr id="41" name="40 Rectángulo"/>
          <p:cNvSpPr/>
          <p:nvPr/>
        </p:nvSpPr>
        <p:spPr>
          <a:xfrm>
            <a:off x="1410504" y="2542201"/>
            <a:ext cx="2605379" cy="461665"/>
          </a:xfrm>
          <a:prstGeom prst="rect">
            <a:avLst/>
          </a:prstGeom>
          <a:solidFill>
            <a:schemeClr val="bg1"/>
          </a:solidFill>
        </p:spPr>
        <p:txBody>
          <a:bodyPr wrap="square">
            <a:spAutoFit/>
          </a:bodyPr>
          <a:lstStyle/>
          <a:p>
            <a:pPr marL="342900" indent="-342900" algn="ctr"/>
            <a:r>
              <a:rPr lang="en-US" sz="1200" b="1" dirty="0" smtClean="0">
                <a:latin typeface="Arial" pitchFamily="34" charset="0"/>
                <a:cs typeface="Arial" pitchFamily="34" charset="0"/>
              </a:rPr>
              <a:t>Persons in need of care</a:t>
            </a:r>
          </a:p>
          <a:p>
            <a:pPr marL="342900" indent="-342900" algn="ctr"/>
            <a:r>
              <a:rPr lang="en-US" sz="1200" b="1" dirty="0" smtClean="0">
                <a:latin typeface="Arial" pitchFamily="34" charset="0"/>
                <a:cs typeface="Arial" pitchFamily="34" charset="0"/>
              </a:rPr>
              <a:t>31 M (2005)   </a:t>
            </a:r>
            <a:r>
              <a:rPr lang="en-US" sz="1200" b="1" dirty="0" smtClean="0">
                <a:latin typeface="Arial" pitchFamily="34" charset="0"/>
                <a:cs typeface="Arial" pitchFamily="34" charset="0"/>
                <a:sym typeface="Wingdings" panose="05000000000000000000" pitchFamily="2" charset="2"/>
              </a:rPr>
              <a:t></a:t>
            </a:r>
            <a:r>
              <a:rPr lang="en-US" sz="1200" b="1" dirty="0" smtClean="0">
                <a:latin typeface="Arial" pitchFamily="34" charset="0"/>
                <a:cs typeface="Arial" pitchFamily="34" charset="0"/>
              </a:rPr>
              <a:t>  36,7 M (2050)  </a:t>
            </a:r>
          </a:p>
        </p:txBody>
      </p:sp>
      <p:pic>
        <p:nvPicPr>
          <p:cNvPr id="48" name="Picture 2"/>
          <p:cNvPicPr>
            <a:picLocks noChangeAspect="1" noChangeArrowheads="1"/>
          </p:cNvPicPr>
          <p:nvPr/>
        </p:nvPicPr>
        <p:blipFill rotWithShape="1">
          <a:blip r:embed="rId5" cstate="print"/>
          <a:srcRect l="23071"/>
          <a:stretch/>
        </p:blipFill>
        <p:spPr bwMode="auto">
          <a:xfrm>
            <a:off x="4762393" y="2539851"/>
            <a:ext cx="2747274" cy="1284004"/>
          </a:xfrm>
          <a:prstGeom prst="rect">
            <a:avLst/>
          </a:prstGeom>
          <a:noFill/>
          <a:ln w="38100">
            <a:solidFill>
              <a:schemeClr val="tx1"/>
            </a:solidFill>
            <a:miter lim="800000"/>
            <a:headEnd/>
            <a:tailEnd/>
          </a:ln>
        </p:spPr>
      </p:pic>
      <p:sp>
        <p:nvSpPr>
          <p:cNvPr id="52" name="51 Rectángulo"/>
          <p:cNvSpPr/>
          <p:nvPr/>
        </p:nvSpPr>
        <p:spPr>
          <a:xfrm>
            <a:off x="1815035" y="2259253"/>
            <a:ext cx="1634676" cy="276999"/>
          </a:xfrm>
          <a:prstGeom prst="rect">
            <a:avLst/>
          </a:prstGeom>
        </p:spPr>
        <p:txBody>
          <a:bodyPr wrap="square">
            <a:spAutoFit/>
          </a:bodyPr>
          <a:lstStyle/>
          <a:p>
            <a:pPr marL="342900" indent="-342900" algn="ctr"/>
            <a:r>
              <a:rPr lang="en-US" sz="1200" b="1" dirty="0" smtClean="0">
                <a:latin typeface="Arial" pitchFamily="34" charset="0"/>
                <a:cs typeface="Arial" pitchFamily="34" charset="0"/>
              </a:rPr>
              <a:t>EUROPE</a:t>
            </a:r>
          </a:p>
        </p:txBody>
      </p:sp>
      <p:sp>
        <p:nvSpPr>
          <p:cNvPr id="62" name="61 Rectángulo"/>
          <p:cNvSpPr/>
          <p:nvPr/>
        </p:nvSpPr>
        <p:spPr>
          <a:xfrm>
            <a:off x="5768582" y="2242296"/>
            <a:ext cx="867601" cy="276999"/>
          </a:xfrm>
          <a:prstGeom prst="rect">
            <a:avLst/>
          </a:prstGeom>
        </p:spPr>
        <p:txBody>
          <a:bodyPr wrap="square">
            <a:spAutoFit/>
          </a:bodyPr>
          <a:lstStyle/>
          <a:p>
            <a:pPr marL="342900" indent="-342900" algn="ctr"/>
            <a:r>
              <a:rPr lang="en-US" sz="1200" b="1" dirty="0" smtClean="0">
                <a:latin typeface="Arial" pitchFamily="34" charset="0"/>
                <a:cs typeface="Arial" pitchFamily="34" charset="0"/>
              </a:rPr>
              <a:t>USA</a:t>
            </a:r>
          </a:p>
        </p:txBody>
      </p:sp>
      <p:sp>
        <p:nvSpPr>
          <p:cNvPr id="17" name="16 CuadroTexto"/>
          <p:cNvSpPr txBox="1"/>
          <p:nvPr/>
        </p:nvSpPr>
        <p:spPr>
          <a:xfrm>
            <a:off x="424109" y="4603372"/>
            <a:ext cx="4326409" cy="658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lnSpc>
                <a:spcPct val="150000"/>
              </a:lnSpc>
            </a:pPr>
            <a:r>
              <a:rPr lang="en-US" sz="1400" b="1" dirty="0" smtClean="0">
                <a:latin typeface="Arial" panose="020B0604020202020204" pitchFamily="34" charset="0"/>
                <a:cs typeface="Arial" panose="020B0604020202020204" pitchFamily="34" charset="0"/>
              </a:rPr>
              <a:t>A gap between demand and supply </a:t>
            </a:r>
          </a:p>
          <a:p>
            <a:pPr algn="ctr">
              <a:lnSpc>
                <a:spcPct val="150000"/>
              </a:lnSpc>
            </a:pPr>
            <a:r>
              <a:rPr lang="en-US" sz="1200" dirty="0" smtClean="0">
                <a:latin typeface="Arial" panose="020B0604020202020204" pitchFamily="34" charset="0"/>
                <a:cs typeface="Arial" panose="020B0604020202020204" pitchFamily="34" charset="0"/>
              </a:rPr>
              <a:t>(each </a:t>
            </a:r>
            <a:r>
              <a:rPr lang="en-US" sz="1200" dirty="0">
                <a:latin typeface="Arial" panose="020B0604020202020204" pitchFamily="34" charset="0"/>
                <a:cs typeface="Arial" panose="020B0604020202020204" pitchFamily="34" charset="0"/>
              </a:rPr>
              <a:t>dependent person needs 1,25 </a:t>
            </a:r>
            <a:r>
              <a:rPr lang="en-US" sz="1200" dirty="0" err="1" smtClean="0">
                <a:latin typeface="Arial" panose="020B0604020202020204" pitchFamily="34" charset="0"/>
                <a:cs typeface="Arial" panose="020B0604020202020204" pitchFamily="34" charset="0"/>
              </a:rPr>
              <a:t>carers</a:t>
            </a:r>
            <a:r>
              <a:rPr lang="en-US" sz="1200" dirty="0" smtClean="0">
                <a:latin typeface="Arial" panose="020B0604020202020204" pitchFamily="34" charset="0"/>
                <a:cs typeface="Arial" panose="020B0604020202020204" pitchFamily="34" charset="0"/>
              </a:rPr>
              <a:t>, IMSERSO </a:t>
            </a:r>
            <a:r>
              <a:rPr lang="en-US" sz="1200" dirty="0">
                <a:latin typeface="Arial" panose="020B0604020202020204" pitchFamily="34" charset="0"/>
                <a:cs typeface="Arial" panose="020B0604020202020204" pitchFamily="34" charset="0"/>
              </a:rPr>
              <a:t>2010</a:t>
            </a:r>
            <a:r>
              <a:rPr lang="en-US" sz="1200" dirty="0" smtClean="0">
                <a:latin typeface="Arial" panose="020B0604020202020204" pitchFamily="34" charset="0"/>
                <a:cs typeface="Arial" panose="020B0604020202020204" pitchFamily="34" charset="0"/>
              </a:rPr>
              <a:t>) </a:t>
            </a:r>
          </a:p>
        </p:txBody>
      </p:sp>
      <p:cxnSp>
        <p:nvCxnSpPr>
          <p:cNvPr id="7" name="6 Conector recto de flecha"/>
          <p:cNvCxnSpPr>
            <a:stCxn id="17" idx="3"/>
          </p:cNvCxnSpPr>
          <p:nvPr/>
        </p:nvCxnSpPr>
        <p:spPr>
          <a:xfrm>
            <a:off x="4750518" y="4932533"/>
            <a:ext cx="3927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21 CuadroTexto"/>
          <p:cNvSpPr txBox="1"/>
          <p:nvPr/>
        </p:nvSpPr>
        <p:spPr>
          <a:xfrm>
            <a:off x="5176432" y="4612897"/>
            <a:ext cx="3510367" cy="738664"/>
          </a:xfrm>
          <a:prstGeom prst="rect">
            <a:avLst/>
          </a:prstGeom>
          <a:noFill/>
          <a:ln>
            <a:solidFill>
              <a:schemeClr val="tx1"/>
            </a:solidFill>
          </a:ln>
        </p:spPr>
        <p:txBody>
          <a:bodyPr wrap="square" rtlCol="0">
            <a:spAutoFit/>
          </a:bodyPr>
          <a:lstStyle/>
          <a:p>
            <a:pPr>
              <a:lnSpc>
                <a:spcPct val="150000"/>
              </a:lnSpc>
            </a:pPr>
            <a:r>
              <a:rPr lang="en-US" sz="1400" dirty="0" smtClean="0">
                <a:latin typeface="Arial" panose="020B0604020202020204" pitchFamily="34" charset="0"/>
                <a:cs typeface="Arial" panose="020B0604020202020204" pitchFamily="34" charset="0"/>
              </a:rPr>
              <a:t>Reduce the career activities that provides less value for the dependent people</a:t>
            </a:r>
            <a:endParaRPr lang="en-US" sz="1200" dirty="0" smtClean="0">
              <a:latin typeface="Arial" panose="020B0604020202020204" pitchFamily="34" charset="0"/>
              <a:cs typeface="Arial" panose="020B0604020202020204" pitchFamily="34" charset="0"/>
            </a:endParaRPr>
          </a:p>
        </p:txBody>
      </p:sp>
      <p:sp>
        <p:nvSpPr>
          <p:cNvPr id="23" name="22 CuadroTexto"/>
          <p:cNvSpPr txBox="1"/>
          <p:nvPr/>
        </p:nvSpPr>
        <p:spPr>
          <a:xfrm>
            <a:off x="424109" y="5422522"/>
            <a:ext cx="4326409" cy="7386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lnSpc>
                <a:spcPct val="150000"/>
              </a:lnSpc>
            </a:pPr>
            <a:r>
              <a:rPr lang="en-US" sz="1400" dirty="0" smtClean="0">
                <a:latin typeface="Arial" panose="020B0604020202020204" pitchFamily="34" charset="0"/>
                <a:cs typeface="Arial" panose="020B0604020202020204" pitchFamily="34" charset="0"/>
              </a:rPr>
              <a:t>More careers subjected to</a:t>
            </a:r>
            <a:r>
              <a:rPr lang="en-US" sz="1400" b="1" dirty="0" smtClean="0">
                <a:latin typeface="Arial" panose="020B0604020202020204" pitchFamily="34" charset="0"/>
                <a:cs typeface="Arial" panose="020B0604020202020204" pitchFamily="34" charset="0"/>
              </a:rPr>
              <a:t> :</a:t>
            </a:r>
          </a:p>
          <a:p>
            <a:pPr algn="ctr">
              <a:lnSpc>
                <a:spcPct val="150000"/>
              </a:lnSpc>
            </a:pPr>
            <a:r>
              <a:rPr lang="en-US" sz="1400" b="1" dirty="0" smtClean="0">
                <a:latin typeface="Arial" panose="020B0604020202020204" pitchFamily="34" charset="0"/>
                <a:cs typeface="Arial" panose="020B0604020202020204" pitchFamily="34" charset="0"/>
              </a:rPr>
              <a:t>STRESS, ANXIETY, ANGUISH, DEPRESSIONS</a:t>
            </a:r>
          </a:p>
        </p:txBody>
      </p:sp>
      <p:cxnSp>
        <p:nvCxnSpPr>
          <p:cNvPr id="24" name="23 Conector recto de flecha"/>
          <p:cNvCxnSpPr/>
          <p:nvPr/>
        </p:nvCxnSpPr>
        <p:spPr>
          <a:xfrm>
            <a:off x="4750518" y="5789783"/>
            <a:ext cx="3927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24 CuadroTexto"/>
          <p:cNvSpPr txBox="1"/>
          <p:nvPr/>
        </p:nvSpPr>
        <p:spPr>
          <a:xfrm>
            <a:off x="5176433" y="5460622"/>
            <a:ext cx="3510366" cy="738664"/>
          </a:xfrm>
          <a:prstGeom prst="rect">
            <a:avLst/>
          </a:prstGeom>
          <a:noFill/>
          <a:ln>
            <a:solidFill>
              <a:schemeClr val="tx1"/>
            </a:solidFill>
          </a:ln>
        </p:spPr>
        <p:txBody>
          <a:bodyPr wrap="square" rtlCol="0">
            <a:spAutoFit/>
          </a:bodyPr>
          <a:lstStyle/>
          <a:p>
            <a:pPr>
              <a:lnSpc>
                <a:spcPct val="150000"/>
              </a:lnSpc>
            </a:pPr>
            <a:r>
              <a:rPr lang="en-US" sz="1400" dirty="0" smtClean="0">
                <a:latin typeface="Arial" panose="020B0604020202020204" pitchFamily="34" charset="0"/>
                <a:cs typeface="Arial" panose="020B0604020202020204" pitchFamily="34" charset="0"/>
              </a:rPr>
              <a:t>Provide solutions to reduce burn out that causes to be a career</a:t>
            </a:r>
            <a:endParaRPr lang="en-US" sz="1200" dirty="0" smtClean="0">
              <a:latin typeface="Arial" panose="020B0604020202020204" pitchFamily="34" charset="0"/>
              <a:cs typeface="Arial" panose="020B0604020202020204" pitchFamily="34" charset="0"/>
            </a:endParaRPr>
          </a:p>
        </p:txBody>
      </p:sp>
      <p:sp>
        <p:nvSpPr>
          <p:cNvPr id="26" name="19 CuadroTexto"/>
          <p:cNvSpPr txBox="1"/>
          <p:nvPr/>
        </p:nvSpPr>
        <p:spPr>
          <a:xfrm>
            <a:off x="1216624" y="4139326"/>
            <a:ext cx="2605377" cy="400110"/>
          </a:xfrm>
          <a:prstGeom prst="rect">
            <a:avLst/>
          </a:prstGeom>
          <a:noFill/>
        </p:spPr>
        <p:txBody>
          <a:bodyPr wrap="square" rtlCol="0">
            <a:spAutoFit/>
          </a:bodyPr>
          <a:lstStyle>
            <a:defPPr>
              <a:defRPr lang="es-ES"/>
            </a:defPPr>
            <a:lvl1pPr algn="ctr">
              <a:defRPr sz="1200" b="1">
                <a:solidFill>
                  <a:srgbClr val="FF0000"/>
                </a:solidFill>
                <a:latin typeface="Lato Regular"/>
              </a:defRPr>
            </a:lvl1pPr>
          </a:lstStyle>
          <a:p>
            <a:r>
              <a:rPr lang="en-GB" sz="2000" u="sng" dirty="0">
                <a:solidFill>
                  <a:schemeClr val="accent1"/>
                </a:solidFill>
                <a:latin typeface="Arial" pitchFamily="34" charset="0"/>
                <a:ea typeface="Tahoma"/>
                <a:cs typeface="Arial" pitchFamily="34" charset="0"/>
              </a:rPr>
              <a:t>Consequence</a:t>
            </a:r>
          </a:p>
        </p:txBody>
      </p:sp>
    </p:spTree>
    <p:custDataLst>
      <p:tags r:id="rId1"/>
    </p:custDataLst>
    <p:extLst>
      <p:ext uri="{BB962C8B-B14F-4D97-AF65-F5344CB8AC3E}">
        <p14:creationId xmlns:p14="http://schemas.microsoft.com/office/powerpoint/2010/main" xmlns="" val="470270302"/>
      </p:ext>
    </p:extLst>
  </p:cSld>
  <p:clrMapOvr>
    <a:masterClrMapping/>
  </p:clrMapOvr>
  <p:transition advTm="31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2"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latin typeface="Arial" pitchFamily="34" charset="0"/>
                <a:cs typeface="Arial" pitchFamily="34" charset="0"/>
              </a:rPr>
              <a:pPr/>
              <a:t>4</a:t>
            </a:fld>
            <a:endParaRPr lang="es-ES">
              <a:solidFill>
                <a:prstClr val="black">
                  <a:tint val="75000"/>
                </a:prstClr>
              </a:solidFill>
              <a:latin typeface="Arial" pitchFamily="34" charset="0"/>
              <a:cs typeface="Arial" pitchFamily="34" charset="0"/>
            </a:endParaRPr>
          </a:p>
        </p:txBody>
      </p:sp>
      <p:sp>
        <p:nvSpPr>
          <p:cNvPr id="35" name="34 Rectángulo"/>
          <p:cNvSpPr/>
          <p:nvPr/>
        </p:nvSpPr>
        <p:spPr>
          <a:xfrm>
            <a:off x="5965418" y="2491432"/>
            <a:ext cx="2141941" cy="400110"/>
          </a:xfrm>
          <a:prstGeom prst="rect">
            <a:avLst/>
          </a:prstGeom>
          <a:noFill/>
        </p:spPr>
        <p:txBody>
          <a:bodyPr wrap="square" rtlCol="0">
            <a:spAutoFit/>
          </a:bodyPr>
          <a:lstStyle/>
          <a:p>
            <a:pPr algn="ctr"/>
            <a:r>
              <a:rPr lang="en-US" sz="1000" b="1" dirty="0">
                <a:latin typeface="Arial" pitchFamily="34" charset="0"/>
                <a:cs typeface="Arial" pitchFamily="34" charset="0"/>
              </a:rPr>
              <a:t>CARERS RESPITE</a:t>
            </a:r>
          </a:p>
          <a:p>
            <a:pPr algn="ctr"/>
            <a:r>
              <a:rPr lang="en-GB" sz="1000" b="1" dirty="0">
                <a:latin typeface="Arial" pitchFamily="34" charset="0"/>
                <a:cs typeface="Arial" pitchFamily="34" charset="0"/>
              </a:rPr>
              <a:t>Adequate relief </a:t>
            </a:r>
          </a:p>
        </p:txBody>
      </p:sp>
      <p:pic>
        <p:nvPicPr>
          <p:cNvPr id="36" name="Picture 5"/>
          <p:cNvPicPr>
            <a:picLocks noChangeAspect="1" noChangeArrowheads="1"/>
          </p:cNvPicPr>
          <p:nvPr/>
        </p:nvPicPr>
        <p:blipFill>
          <a:blip r:embed="rId4" cstate="print"/>
          <a:srcRect/>
          <a:stretch>
            <a:fillRect/>
          </a:stretch>
        </p:blipFill>
        <p:spPr bwMode="auto">
          <a:xfrm>
            <a:off x="6676247" y="1337867"/>
            <a:ext cx="715351" cy="1075339"/>
          </a:xfrm>
          <a:prstGeom prst="rect">
            <a:avLst/>
          </a:prstGeom>
          <a:noFill/>
          <a:ln w="9525">
            <a:noFill/>
            <a:miter lim="800000"/>
            <a:headEnd/>
            <a:tailEnd/>
          </a:ln>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99670" y="1484665"/>
            <a:ext cx="1178378" cy="55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 name="Picture 2" descr="C:\Users\1207867\AppData\Local\Microsoft\Windows\Temporary Internet Files\Content.IE5\GDGB16F3\relojgif[1].gif"/>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4653022" y="1697356"/>
            <a:ext cx="575223" cy="550299"/>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4 Flecha derecha"/>
          <p:cNvSpPr/>
          <p:nvPr/>
        </p:nvSpPr>
        <p:spPr>
          <a:xfrm>
            <a:off x="3228210" y="1972506"/>
            <a:ext cx="1155820" cy="1827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s-E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ES">
              <a:latin typeface="Arial" pitchFamily="34" charset="0"/>
              <a:cs typeface="Arial" pitchFamily="34" charset="0"/>
            </a:endParaRPr>
          </a:p>
        </p:txBody>
      </p:sp>
      <p:sp>
        <p:nvSpPr>
          <p:cNvPr id="40" name="5 CuadroTexto"/>
          <p:cNvSpPr txBox="1"/>
          <p:nvPr/>
        </p:nvSpPr>
        <p:spPr>
          <a:xfrm>
            <a:off x="1042156" y="936707"/>
            <a:ext cx="6805803" cy="400110"/>
          </a:xfrm>
          <a:prstGeom prst="rect">
            <a:avLst/>
          </a:prstGeom>
        </p:spPr>
        <p:txBody>
          <a:bodyPr wrap="square">
            <a:spAutoFit/>
          </a:bodyPr>
          <a:lstStyle>
            <a:defPPr>
              <a:defRPr lang="es-ES"/>
            </a:defPPr>
            <a:lvl1pPr algn="ctr">
              <a:defRPr sz="2000" b="1" u="sng">
                <a:solidFill>
                  <a:schemeClr val="accent1"/>
                </a:solidFill>
                <a:latin typeface="Arial" pitchFamily="34" charset="0"/>
                <a:ea typeface="Tahoma"/>
                <a:cs typeface="Arial" pitchFamily="34" charset="0"/>
              </a:defRPr>
            </a:lvl1pPr>
          </a:lstStyle>
          <a:p>
            <a:r>
              <a:rPr lang="en-US" dirty="0" smtClean="0"/>
              <a:t>Taking Time Off</a:t>
            </a:r>
            <a:endParaRPr lang="en-US" dirty="0"/>
          </a:p>
        </p:txBody>
      </p:sp>
      <p:pic>
        <p:nvPicPr>
          <p:cNvPr id="42" name="Shape 161"/>
          <p:cNvPicPr preferRelativeResize="0"/>
          <p:nvPr/>
        </p:nvPicPr>
        <p:blipFill rotWithShape="1">
          <a:blip r:embed="rId7"/>
          <a:srcRect/>
          <a:stretch/>
        </p:blipFill>
        <p:spPr>
          <a:xfrm>
            <a:off x="1427918" y="1533083"/>
            <a:ext cx="1294459" cy="700729"/>
          </a:xfrm>
          <a:prstGeom prst="rect">
            <a:avLst/>
          </a:prstGeom>
          <a:noFill/>
          <a:ln>
            <a:noFill/>
          </a:ln>
        </p:spPr>
      </p:pic>
      <p:pic>
        <p:nvPicPr>
          <p:cNvPr id="43" name="Picture 1"/>
          <p:cNvPicPr>
            <a:picLocks noChangeAspect="1" noChangeArrowheads="1"/>
          </p:cNvPicPr>
          <p:nvPr/>
        </p:nvPicPr>
        <p:blipFill>
          <a:blip r:embed="rId8" cstate="print"/>
          <a:srcRect/>
          <a:stretch>
            <a:fillRect/>
          </a:stretch>
        </p:blipFill>
        <p:spPr bwMode="auto">
          <a:xfrm>
            <a:off x="7473552" y="1337867"/>
            <a:ext cx="537116" cy="1078015"/>
          </a:xfrm>
          <a:prstGeom prst="rect">
            <a:avLst/>
          </a:prstGeom>
          <a:noFill/>
          <a:ln w="9525">
            <a:noFill/>
            <a:miter lim="800000"/>
            <a:headEnd/>
            <a:tailEnd/>
          </a:ln>
        </p:spPr>
      </p:pic>
      <p:pic>
        <p:nvPicPr>
          <p:cNvPr id="44" name="Picture 4"/>
          <p:cNvPicPr>
            <a:picLocks noChangeAspect="1"/>
          </p:cNvPicPr>
          <p:nvPr/>
        </p:nvPicPr>
        <p:blipFill>
          <a:blip r:embed="rId9"/>
          <a:stretch>
            <a:fillRect/>
          </a:stretch>
        </p:blipFill>
        <p:spPr>
          <a:xfrm>
            <a:off x="5657776" y="1337867"/>
            <a:ext cx="761933" cy="507955"/>
          </a:xfrm>
          <a:prstGeom prst="rect">
            <a:avLst/>
          </a:prstGeom>
        </p:spPr>
      </p:pic>
      <p:sp>
        <p:nvSpPr>
          <p:cNvPr id="45" name="19 CuadroTexto"/>
          <p:cNvSpPr txBox="1"/>
          <p:nvPr/>
        </p:nvSpPr>
        <p:spPr>
          <a:xfrm>
            <a:off x="737992" y="2429304"/>
            <a:ext cx="2605377" cy="400110"/>
          </a:xfrm>
          <a:prstGeom prst="rect">
            <a:avLst/>
          </a:prstGeom>
          <a:noFill/>
        </p:spPr>
        <p:txBody>
          <a:bodyPr wrap="square" rtlCol="0">
            <a:spAutoFit/>
          </a:bodyPr>
          <a:lstStyle>
            <a:defPPr>
              <a:defRPr lang="es-ES"/>
            </a:defPPr>
            <a:lvl1pPr algn="ctr">
              <a:defRPr sz="1200" b="1">
                <a:solidFill>
                  <a:srgbClr val="FF0000"/>
                </a:solidFill>
                <a:latin typeface="Lato Regular"/>
              </a:defRPr>
            </a:lvl1pPr>
          </a:lstStyle>
          <a:p>
            <a:r>
              <a:rPr lang="en-GB" sz="1000" dirty="0" smtClean="0">
                <a:solidFill>
                  <a:schemeClr val="tx1"/>
                </a:solidFill>
                <a:latin typeface="Arial" pitchFamily="34" charset="0"/>
                <a:cs typeface="Arial" pitchFamily="34" charset="0"/>
              </a:rPr>
              <a:t>GROWING DEMAND OF CARE</a:t>
            </a:r>
          </a:p>
          <a:p>
            <a:r>
              <a:rPr lang="en-GB" sz="1000" b="0" dirty="0" smtClean="0">
                <a:solidFill>
                  <a:schemeClr val="tx1"/>
                </a:solidFill>
                <a:latin typeface="Arial" pitchFamily="34" charset="0"/>
                <a:cs typeface="Arial" pitchFamily="34" charset="0"/>
              </a:rPr>
              <a:t>Increased pressure on carers</a:t>
            </a:r>
            <a:endParaRPr lang="en-GB" sz="1000" b="0" dirty="0">
              <a:solidFill>
                <a:schemeClr val="tx1"/>
              </a:solidFill>
              <a:latin typeface="Arial" pitchFamily="34" charset="0"/>
              <a:cs typeface="Arial" pitchFamily="34" charset="0"/>
            </a:endParaRPr>
          </a:p>
        </p:txBody>
      </p:sp>
      <p:pic>
        <p:nvPicPr>
          <p:cNvPr id="1026" name="Picture 2" descr="C:\Users\user\Desktop\CAIXA IMPULSA PPT\salud-seguros-assor-300x148.jpg"/>
          <p:cNvPicPr>
            <a:picLocks noChangeAspect="1" noChangeArrowheads="1"/>
          </p:cNvPicPr>
          <p:nvPr/>
        </p:nvPicPr>
        <p:blipFill>
          <a:blip r:embed="rId10"/>
          <a:srcRect/>
          <a:stretch>
            <a:fillRect/>
          </a:stretch>
        </p:blipFill>
        <p:spPr bwMode="auto">
          <a:xfrm>
            <a:off x="5657776" y="1972506"/>
            <a:ext cx="893312" cy="440700"/>
          </a:xfrm>
          <a:prstGeom prst="rect">
            <a:avLst/>
          </a:prstGeom>
          <a:noFill/>
        </p:spPr>
      </p:pic>
      <p:pic>
        <p:nvPicPr>
          <p:cNvPr id="46" name="Picture 2"/>
          <p:cNvPicPr>
            <a:picLocks noChangeAspect="1" noChangeArrowheads="1"/>
          </p:cNvPicPr>
          <p:nvPr/>
        </p:nvPicPr>
        <p:blipFill>
          <a:blip r:embed="rId11"/>
          <a:srcRect/>
          <a:stretch>
            <a:fillRect/>
          </a:stretch>
        </p:blipFill>
        <p:spPr bwMode="auto">
          <a:xfrm>
            <a:off x="5021307" y="5939605"/>
            <a:ext cx="2595232" cy="707095"/>
          </a:xfrm>
          <a:prstGeom prst="rect">
            <a:avLst/>
          </a:prstGeom>
          <a:noFill/>
          <a:ln w="9525">
            <a:noFill/>
            <a:miter lim="800000"/>
            <a:headEnd/>
            <a:tailEnd/>
          </a:ln>
        </p:spPr>
      </p:pic>
      <p:pic>
        <p:nvPicPr>
          <p:cNvPr id="47" name="Picture 8" descr="C:\Users\user\Desktop\FOTOS\elderly watching TV.jpg"/>
          <p:cNvPicPr>
            <a:picLocks noChangeAspect="1" noChangeArrowheads="1"/>
          </p:cNvPicPr>
          <p:nvPr/>
        </p:nvPicPr>
        <p:blipFill rotWithShape="1">
          <a:blip r:embed="rId12" cstate="print"/>
          <a:srcRect t="7130" b="4677"/>
          <a:stretch/>
        </p:blipFill>
        <p:spPr bwMode="auto">
          <a:xfrm>
            <a:off x="930776" y="4046361"/>
            <a:ext cx="843162" cy="596121"/>
          </a:xfrm>
          <a:prstGeom prst="rect">
            <a:avLst/>
          </a:prstGeom>
          <a:noFill/>
          <a:ln w="9525">
            <a:noFill/>
            <a:miter lim="800000"/>
            <a:headEnd/>
            <a:tailEnd/>
          </a:ln>
        </p:spPr>
      </p:pic>
      <p:pic>
        <p:nvPicPr>
          <p:cNvPr id="49" name="Picture 10"/>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996032" y="4041654"/>
            <a:ext cx="675855" cy="1201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6" descr="http://www.3chillies.co.uk/%7E/media/images/services/azure/azure_migrate-to-azure_migrate-to-azure.png?la=en"/>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336765" y="4237419"/>
            <a:ext cx="920704" cy="52611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3" name="52 Conector recto de flecha"/>
          <p:cNvCxnSpPr/>
          <p:nvPr/>
        </p:nvCxnSpPr>
        <p:spPr>
          <a:xfrm>
            <a:off x="2760891" y="4595699"/>
            <a:ext cx="438642" cy="92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54" name="Picture 5"/>
          <p:cNvPicPr>
            <a:picLocks noChangeAspect="1" noChangeArrowheads="1"/>
          </p:cNvPicPr>
          <p:nvPr/>
        </p:nvPicPr>
        <p:blipFill rotWithShape="1">
          <a:blip r:embed="rId4" cstate="print"/>
          <a:srcRect r="14973"/>
          <a:stretch/>
        </p:blipFill>
        <p:spPr bwMode="auto">
          <a:xfrm>
            <a:off x="6833934" y="4057556"/>
            <a:ext cx="590942" cy="1044766"/>
          </a:xfrm>
          <a:prstGeom prst="rect">
            <a:avLst/>
          </a:prstGeom>
          <a:noFill/>
          <a:ln w="9525">
            <a:noFill/>
            <a:miter lim="800000"/>
            <a:headEnd/>
            <a:tailEnd/>
          </a:ln>
        </p:spPr>
      </p:pic>
      <p:pic>
        <p:nvPicPr>
          <p:cNvPr id="55" name="Picture 2" descr="Estamos mal, pero hay una luz en el camino para que estemos mejor."/>
          <p:cNvPicPr>
            <a:picLocks noChangeAspect="1" noChangeArrowheads="1"/>
          </p:cNvPicPr>
          <p:nvPr/>
        </p:nvPicPr>
        <p:blipFill rotWithShape="1">
          <a:blip r:embed="rId15">
            <a:extLst>
              <a:ext uri="{28A0092B-C50C-407E-A947-70E740481C1C}">
                <a14:useLocalDpi xmlns:a14="http://schemas.microsoft.com/office/drawing/2010/main" xmlns="" val="0"/>
              </a:ext>
            </a:extLst>
          </a:blip>
          <a:srcRect l="-1354" r="62088"/>
          <a:stretch/>
        </p:blipFill>
        <p:spPr bwMode="auto">
          <a:xfrm>
            <a:off x="6140135" y="4044598"/>
            <a:ext cx="566058" cy="10811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6" name="55 Conector recto de flecha"/>
          <p:cNvCxnSpPr/>
          <p:nvPr/>
        </p:nvCxnSpPr>
        <p:spPr>
          <a:xfrm>
            <a:off x="4345537" y="4610096"/>
            <a:ext cx="459885" cy="147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57" name="Picture 6" descr="https://encrypted-tbn0.gstatic.com/images?q=tbn:ANd9GcTBj_ERl2alGdnmPj9AiOd-QZ3a_oSiFHlB94rdrpbwRgDmuepEWNM8P5k"/>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2779074" y="4283984"/>
            <a:ext cx="338672" cy="195462"/>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10" descr="http://www.euronics.es/wikinics/wp-content/uploads/2015/01/3G.jpg"/>
          <p:cNvPicPr>
            <a:picLocks noChangeAspect="1" noChangeArrowheads="1"/>
          </p:cNvPicPr>
          <p:nvPr/>
        </p:nvPicPr>
        <p:blipFill rotWithShape="1">
          <a:blip r:embed="rId17">
            <a:extLst>
              <a:ext uri="{28A0092B-C50C-407E-A947-70E740481C1C}">
                <a14:useLocalDpi xmlns:a14="http://schemas.microsoft.com/office/drawing/2010/main" xmlns="" val="0"/>
              </a:ext>
            </a:extLst>
          </a:blip>
          <a:srcRect l="19308" r="18991"/>
          <a:stretch/>
        </p:blipFill>
        <p:spPr bwMode="auto">
          <a:xfrm>
            <a:off x="4471467" y="4178677"/>
            <a:ext cx="333955" cy="372111"/>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12" descr="https://encrypted-tbn3.gstatic.com/images?q=tbn:ANd9GcRlA4-aZ7jKrJa4WX4qBl51jzpJ4oW6-3e1Zk_z9cm5ZfF0pBUxZA"/>
          <p:cNvPicPr>
            <a:picLocks noChangeAspect="1" noChangeArrowheads="1"/>
          </p:cNvPicPr>
          <p:nvPr/>
        </p:nvPicPr>
        <p:blipFill rotWithShape="1">
          <a:blip r:embed="rId18">
            <a:extLst>
              <a:ext uri="{28A0092B-C50C-407E-A947-70E740481C1C}">
                <a14:useLocalDpi xmlns:a14="http://schemas.microsoft.com/office/drawing/2010/main" xmlns="" val="0"/>
              </a:ext>
            </a:extLst>
          </a:blip>
          <a:srcRect t="15515" b="15260"/>
          <a:stretch/>
        </p:blipFill>
        <p:spPr bwMode="auto">
          <a:xfrm>
            <a:off x="5702812" y="4420306"/>
            <a:ext cx="376982" cy="260964"/>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16" descr="http://www.btv.cat/btvnoticies/wp-content/uploads/2014/09/290814telefon2R.jpg"/>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4891805" y="4333097"/>
            <a:ext cx="736478" cy="490589"/>
          </a:xfrm>
          <a:prstGeom prst="rect">
            <a:avLst/>
          </a:prstGeom>
          <a:noFill/>
          <a:extLst>
            <a:ext uri="{909E8E84-426E-40DD-AFC4-6F175D3DCCD1}">
              <a14:hiddenFill xmlns:a14="http://schemas.microsoft.com/office/drawing/2010/main" xmlns="">
                <a:solidFill>
                  <a:srgbClr val="FFFFFF"/>
                </a:solidFill>
              </a14:hiddenFill>
            </a:ext>
          </a:extLst>
        </p:spPr>
      </p:pic>
      <p:sp>
        <p:nvSpPr>
          <p:cNvPr id="61" name="60 CuadroTexto"/>
          <p:cNvSpPr txBox="1"/>
          <p:nvPr/>
        </p:nvSpPr>
        <p:spPr>
          <a:xfrm>
            <a:off x="6129822" y="5636318"/>
            <a:ext cx="579774" cy="276999"/>
          </a:xfrm>
          <a:prstGeom prst="rect">
            <a:avLst/>
          </a:prstGeom>
          <a:noFill/>
        </p:spPr>
        <p:txBody>
          <a:bodyPr wrap="none" rtlCol="0">
            <a:spAutoFit/>
          </a:bodyPr>
          <a:lstStyle/>
          <a:p>
            <a:r>
              <a:rPr lang="es-ES" sz="1200" u="sng" dirty="0" smtClean="0"/>
              <a:t>VIDEO</a:t>
            </a:r>
            <a:endParaRPr lang="es-ES" sz="1200" u="sng" dirty="0"/>
          </a:p>
        </p:txBody>
      </p:sp>
      <p:pic>
        <p:nvPicPr>
          <p:cNvPr id="66" name="Picture 18" descr="http://ioc.xtec.cat/materials/FP/Materials/1601_CAI/CAI_1601_C04/web/html/WebContent/u5/media/sala_reanimacio.png"/>
          <p:cNvPicPr>
            <a:picLocks noChangeAspect="1" noChangeArrowheads="1"/>
          </p:cNvPicPr>
          <p:nvPr/>
        </p:nvPicPr>
        <p:blipFill rotWithShape="1">
          <a:blip r:embed="rId20">
            <a:extLst>
              <a:ext uri="{28A0092B-C50C-407E-A947-70E740481C1C}">
                <a14:useLocalDpi xmlns:a14="http://schemas.microsoft.com/office/drawing/2010/main" xmlns="" val="0"/>
              </a:ext>
            </a:extLst>
          </a:blip>
          <a:srcRect l="55963" r="7024"/>
          <a:stretch/>
        </p:blipFill>
        <p:spPr bwMode="auto">
          <a:xfrm>
            <a:off x="1054409" y="4721050"/>
            <a:ext cx="494294" cy="762544"/>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11"/>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946443" y="6024266"/>
            <a:ext cx="929630" cy="522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8" name="Picture 8"/>
          <p:cNvPicPr>
            <a:picLocks noChangeAspect="1" noChangeArrowheads="1"/>
          </p:cNvPicPr>
          <p:nvPr/>
        </p:nvPicPr>
        <p:blipFill rotWithShape="1">
          <a:blip r:embed="rId22">
            <a:extLst>
              <a:ext uri="{28A0092B-C50C-407E-A947-70E740481C1C}">
                <a14:useLocalDpi xmlns:a14="http://schemas.microsoft.com/office/drawing/2010/main" xmlns="" val="0"/>
              </a:ext>
            </a:extLst>
          </a:blip>
          <a:srcRect l="27814" t="15501" r="36150" b="6935"/>
          <a:stretch/>
        </p:blipFill>
        <p:spPr bwMode="auto">
          <a:xfrm rot="5400000">
            <a:off x="2204445" y="5872844"/>
            <a:ext cx="522916" cy="840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9" name="Picture 9"/>
          <p:cNvPicPr>
            <a:picLocks noChangeAspect="1" noChangeArrowheads="1"/>
          </p:cNvPicPr>
          <p:nvPr/>
        </p:nvPicPr>
        <p:blipFill rotWithShape="1">
          <a:blip r:embed="rId23">
            <a:extLst>
              <a:ext uri="{28A0092B-C50C-407E-A947-70E740481C1C}">
                <a14:useLocalDpi xmlns:a14="http://schemas.microsoft.com/office/drawing/2010/main" xmlns="" val="0"/>
              </a:ext>
            </a:extLst>
          </a:blip>
          <a:srcRect l="17625" r="37816"/>
          <a:stretch/>
        </p:blipFill>
        <p:spPr bwMode="auto">
          <a:xfrm rot="5400000">
            <a:off x="3623120" y="5883888"/>
            <a:ext cx="488675" cy="819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 name="69 Flecha derecha"/>
          <p:cNvSpPr/>
          <p:nvPr/>
        </p:nvSpPr>
        <p:spPr>
          <a:xfrm>
            <a:off x="3037940" y="6143554"/>
            <a:ext cx="333955" cy="2146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1" name="70 CuadroTexto"/>
          <p:cNvSpPr txBox="1"/>
          <p:nvPr/>
        </p:nvSpPr>
        <p:spPr>
          <a:xfrm>
            <a:off x="1766569" y="5701728"/>
            <a:ext cx="1299368" cy="276999"/>
          </a:xfrm>
          <a:prstGeom prst="rect">
            <a:avLst/>
          </a:prstGeom>
          <a:noFill/>
        </p:spPr>
        <p:txBody>
          <a:bodyPr wrap="square" rtlCol="0">
            <a:spAutoFit/>
          </a:bodyPr>
          <a:lstStyle/>
          <a:p>
            <a:pPr algn="ctr"/>
            <a:r>
              <a:rPr lang="es-ES" sz="1200" u="sng" dirty="0" smtClean="0"/>
              <a:t>PRODUCT</a:t>
            </a:r>
          </a:p>
        </p:txBody>
      </p:sp>
      <p:sp>
        <p:nvSpPr>
          <p:cNvPr id="10" name="9 Flecha abajo"/>
          <p:cNvSpPr/>
          <p:nvPr/>
        </p:nvSpPr>
        <p:spPr>
          <a:xfrm>
            <a:off x="2349859" y="5472169"/>
            <a:ext cx="174922" cy="2101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2" name="71 Flecha abajo"/>
          <p:cNvSpPr/>
          <p:nvPr/>
        </p:nvSpPr>
        <p:spPr>
          <a:xfrm>
            <a:off x="6335703" y="5378494"/>
            <a:ext cx="174922" cy="21019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4" name="73 Rectángulo"/>
          <p:cNvSpPr/>
          <p:nvPr/>
        </p:nvSpPr>
        <p:spPr>
          <a:xfrm>
            <a:off x="593211" y="2990195"/>
            <a:ext cx="7913172" cy="400110"/>
          </a:xfrm>
          <a:prstGeom prst="rect">
            <a:avLst/>
          </a:prstGeom>
        </p:spPr>
        <p:txBody>
          <a:bodyPr wrap="square">
            <a:spAutoFit/>
          </a:bodyPr>
          <a:lstStyle/>
          <a:p>
            <a:pPr algn="ctr"/>
            <a:r>
              <a:rPr lang="en-US" sz="2000" b="1" u="sng" dirty="0" smtClean="0">
                <a:solidFill>
                  <a:schemeClr val="accent1"/>
                </a:solidFill>
                <a:latin typeface="Arial" pitchFamily="34" charset="0"/>
                <a:ea typeface="Tahoma"/>
                <a:cs typeface="Arial" pitchFamily="34" charset="0"/>
                <a:sym typeface="Tahoma"/>
              </a:rPr>
              <a:t>Ambient monitoring and intelligent visual warning </a:t>
            </a:r>
            <a:endParaRPr lang="en-GB" sz="2000" u="sng" dirty="0">
              <a:solidFill>
                <a:schemeClr val="accent1"/>
              </a:solidFill>
              <a:latin typeface="Arial" pitchFamily="34" charset="0"/>
              <a:cs typeface="Arial" pitchFamily="34" charset="0"/>
            </a:endParaRPr>
          </a:p>
        </p:txBody>
      </p:sp>
      <p:sp>
        <p:nvSpPr>
          <p:cNvPr id="75" name="74 CuadroTexto"/>
          <p:cNvSpPr txBox="1"/>
          <p:nvPr/>
        </p:nvSpPr>
        <p:spPr>
          <a:xfrm>
            <a:off x="288914" y="3447413"/>
            <a:ext cx="8532809" cy="307777"/>
          </a:xfrm>
          <a:prstGeom prst="rect">
            <a:avLst/>
          </a:prstGeom>
          <a:noFill/>
        </p:spPr>
        <p:txBody>
          <a:bodyPr wrap="square" rtlCol="0">
            <a:spAutoFit/>
          </a:bodyPr>
          <a:lstStyle/>
          <a:p>
            <a:pPr algn="ctr"/>
            <a:r>
              <a:rPr lang="es-ES" sz="1400" b="1" dirty="0" err="1" smtClean="0">
                <a:solidFill>
                  <a:srgbClr val="FF0000"/>
                </a:solidFill>
              </a:rPr>
              <a:t>Worldwide</a:t>
            </a:r>
            <a:r>
              <a:rPr lang="es-ES" sz="1400" b="1" dirty="0" smtClean="0">
                <a:solidFill>
                  <a:srgbClr val="FF0000"/>
                </a:solidFill>
              </a:rPr>
              <a:t> </a:t>
            </a:r>
            <a:r>
              <a:rPr lang="es-ES" sz="1400" b="1" dirty="0" err="1" smtClean="0">
                <a:solidFill>
                  <a:srgbClr val="FF0000"/>
                </a:solidFill>
              </a:rPr>
              <a:t>Innovate</a:t>
            </a:r>
            <a:r>
              <a:rPr lang="es-ES" sz="1400" b="1" dirty="0" smtClean="0">
                <a:solidFill>
                  <a:srgbClr val="FF0000"/>
                </a:solidFill>
              </a:rPr>
              <a:t> </a:t>
            </a:r>
            <a:r>
              <a:rPr lang="es-ES" sz="1400" b="1" dirty="0" err="1" smtClean="0">
                <a:solidFill>
                  <a:srgbClr val="FF0000"/>
                </a:solidFill>
              </a:rPr>
              <a:t>system</a:t>
            </a:r>
            <a:r>
              <a:rPr lang="es-ES" sz="1400" b="1" dirty="0" smtClean="0">
                <a:solidFill>
                  <a:srgbClr val="FF0000"/>
                </a:solidFill>
              </a:rPr>
              <a:t>: </a:t>
            </a:r>
            <a:r>
              <a:rPr lang="en-029" sz="1400" b="1" dirty="0" smtClean="0"/>
              <a:t>Groundbreaking computer vision and artificial intelligence advances</a:t>
            </a:r>
          </a:p>
        </p:txBody>
      </p:sp>
      <p:grpSp>
        <p:nvGrpSpPr>
          <p:cNvPr id="77" name="76 Grupo"/>
          <p:cNvGrpSpPr/>
          <p:nvPr/>
        </p:nvGrpSpPr>
        <p:grpSpPr>
          <a:xfrm>
            <a:off x="241310" y="260414"/>
            <a:ext cx="8534399" cy="491480"/>
            <a:chOff x="304800" y="361046"/>
            <a:chExt cx="8534399" cy="491480"/>
          </a:xfrm>
        </p:grpSpPr>
        <p:sp>
          <p:nvSpPr>
            <p:cNvPr id="78"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79" name="78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NEED &amp; SOLUTION</a:t>
              </a:r>
              <a:endParaRPr lang="es-ES" sz="2400" dirty="0">
                <a:solidFill>
                  <a:schemeClr val="bg1"/>
                </a:solidFill>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xmlns="" val="1511688620"/>
      </p:ext>
    </p:extLst>
  </p:cSld>
  <p:clrMapOvr>
    <a:masterClrMapping/>
  </p:clrMapOvr>
  <p:transition advTm="31734"/>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5</a:t>
            </a:fld>
            <a:endParaRPr lang="es-ES">
              <a:solidFill>
                <a:prstClr val="black">
                  <a:tint val="75000"/>
                </a:prstClr>
              </a:solidFill>
            </a:endParaRPr>
          </a:p>
        </p:txBody>
      </p:sp>
      <p:grpSp>
        <p:nvGrpSpPr>
          <p:cNvPr id="8" name="7 Grupo"/>
          <p:cNvGrpSpPr/>
          <p:nvPr/>
        </p:nvGrpSpPr>
        <p:grpSpPr>
          <a:xfrm>
            <a:off x="304800" y="361046"/>
            <a:ext cx="8534399" cy="491480"/>
            <a:chOff x="304800" y="361046"/>
            <a:chExt cx="8534399" cy="491480"/>
          </a:xfrm>
        </p:grpSpPr>
        <p:sp>
          <p:nvSpPr>
            <p:cNvPr id="9"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10" name="9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THE COMPETITORS &amp; THE ADDED VALUE</a:t>
              </a:r>
              <a:endParaRPr lang="es-ES" sz="2400" dirty="0">
                <a:solidFill>
                  <a:schemeClr val="bg1"/>
                </a:solidFill>
                <a:latin typeface="Arial" pitchFamily="34" charset="0"/>
                <a:cs typeface="Arial" pitchFamily="34" charset="0"/>
              </a:endParaRPr>
            </a:p>
          </p:txBody>
        </p:sp>
      </p:grpSp>
      <p:pic>
        <p:nvPicPr>
          <p:cNvPr id="13" name="12 Imagen"/>
          <p:cNvPicPr/>
          <p:nvPr/>
        </p:nvPicPr>
        <p:blipFill>
          <a:blip r:embed="rId2" cstate="print">
            <a:extLst>
              <a:ext uri="{28A0092B-C50C-407E-A947-70E740481C1C}">
                <a14:useLocalDpi xmlns:a14="http://schemas.microsoft.com/office/drawing/2010/main" xmlns="" val="0"/>
              </a:ext>
            </a:extLst>
          </a:blip>
          <a:stretch>
            <a:fillRect/>
          </a:stretch>
        </p:blipFill>
        <p:spPr>
          <a:xfrm>
            <a:off x="466403" y="1438116"/>
            <a:ext cx="916305" cy="857250"/>
          </a:xfrm>
          <a:prstGeom prst="rect">
            <a:avLst/>
          </a:prstGeom>
          <a:ln w="3175">
            <a:solidFill>
              <a:schemeClr val="tx1"/>
            </a:solidFill>
          </a:ln>
        </p:spPr>
      </p:pic>
      <p:sp>
        <p:nvSpPr>
          <p:cNvPr id="4" name="3 CuadroTexto"/>
          <p:cNvSpPr txBox="1"/>
          <p:nvPr/>
        </p:nvSpPr>
        <p:spPr>
          <a:xfrm>
            <a:off x="513127" y="1148324"/>
            <a:ext cx="753878" cy="276999"/>
          </a:xfrm>
          <a:prstGeom prst="rect">
            <a:avLst/>
          </a:prstGeom>
          <a:noFill/>
        </p:spPr>
        <p:txBody>
          <a:bodyPr wrap="square" rtlCol="0">
            <a:spAutoFit/>
          </a:bodyPr>
          <a:lstStyle/>
          <a:p>
            <a:pPr algn="ctr"/>
            <a:r>
              <a:rPr lang="es-ES" sz="1200" b="1" dirty="0" smtClean="0"/>
              <a:t>Camera</a:t>
            </a:r>
            <a:endParaRPr lang="es-ES" sz="1200" b="1" dirty="0"/>
          </a:p>
        </p:txBody>
      </p:sp>
      <p:pic>
        <p:nvPicPr>
          <p:cNvPr id="14" name="13 Imagen" descr="PHM logo">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73555" y="1465739"/>
            <a:ext cx="1163320" cy="848678"/>
          </a:xfrm>
          <a:prstGeom prst="rect">
            <a:avLst/>
          </a:prstGeom>
          <a:noFill/>
          <a:ln w="3175">
            <a:solidFill>
              <a:schemeClr val="tx1"/>
            </a:solidFill>
            <a:miter lim="800000"/>
            <a:headEnd/>
            <a:tailEnd/>
          </a:ln>
        </p:spPr>
      </p:pic>
      <p:pic>
        <p:nvPicPr>
          <p:cNvPr id="15" name="14 Imagen" descr="Resultado de imagen de pressure mat"/>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87040" y="1446688"/>
            <a:ext cx="1169670" cy="872490"/>
          </a:xfrm>
          <a:prstGeom prst="rect">
            <a:avLst/>
          </a:prstGeom>
          <a:noFill/>
          <a:ln>
            <a:noFill/>
          </a:ln>
        </p:spPr>
      </p:pic>
      <p:sp>
        <p:nvSpPr>
          <p:cNvPr id="16" name="15 CuadroTexto"/>
          <p:cNvSpPr txBox="1"/>
          <p:nvPr/>
        </p:nvSpPr>
        <p:spPr>
          <a:xfrm>
            <a:off x="2370501" y="1148324"/>
            <a:ext cx="1201373" cy="276999"/>
          </a:xfrm>
          <a:prstGeom prst="rect">
            <a:avLst/>
          </a:prstGeom>
          <a:noFill/>
        </p:spPr>
        <p:txBody>
          <a:bodyPr wrap="square" rtlCol="0">
            <a:spAutoFit/>
          </a:bodyPr>
          <a:lstStyle/>
          <a:p>
            <a:pPr algn="ctr"/>
            <a:r>
              <a:rPr lang="en-US" sz="1200" b="1" dirty="0" smtClean="0"/>
              <a:t>Fix sensors</a:t>
            </a:r>
            <a:endParaRPr lang="en-US" sz="1200" b="1" dirty="0"/>
          </a:p>
        </p:txBody>
      </p:sp>
      <p:pic>
        <p:nvPicPr>
          <p:cNvPr id="17" name="16 Imagen"/>
          <p:cNvPicPr/>
          <p:nvPr/>
        </p:nvPicPr>
        <p:blipFill>
          <a:blip r:embed="rId6" cstate="print">
            <a:extLst>
              <a:ext uri="{28A0092B-C50C-407E-A947-70E740481C1C}">
                <a14:useLocalDpi xmlns:a14="http://schemas.microsoft.com/office/drawing/2010/main" xmlns="" val="0"/>
              </a:ext>
            </a:extLst>
          </a:blip>
          <a:stretch>
            <a:fillRect/>
          </a:stretch>
        </p:blipFill>
        <p:spPr>
          <a:xfrm>
            <a:off x="4486273" y="1446688"/>
            <a:ext cx="1032511" cy="872490"/>
          </a:xfrm>
          <a:prstGeom prst="rect">
            <a:avLst/>
          </a:prstGeom>
        </p:spPr>
      </p:pic>
      <p:sp>
        <p:nvSpPr>
          <p:cNvPr id="18" name="17 CuadroTexto"/>
          <p:cNvSpPr txBox="1"/>
          <p:nvPr/>
        </p:nvSpPr>
        <p:spPr>
          <a:xfrm>
            <a:off x="4361226" y="1148324"/>
            <a:ext cx="1201373" cy="276999"/>
          </a:xfrm>
          <a:prstGeom prst="rect">
            <a:avLst/>
          </a:prstGeom>
          <a:noFill/>
        </p:spPr>
        <p:txBody>
          <a:bodyPr wrap="square" rtlCol="0">
            <a:spAutoFit/>
          </a:bodyPr>
          <a:lstStyle/>
          <a:p>
            <a:pPr algn="ctr"/>
            <a:r>
              <a:rPr lang="en-US" sz="1200" b="1" dirty="0" smtClean="0"/>
              <a:t>Mobile sensors</a:t>
            </a:r>
            <a:endParaRPr lang="en-US" sz="1200" b="1" dirty="0"/>
          </a:p>
        </p:txBody>
      </p:sp>
      <p:sp>
        <p:nvSpPr>
          <p:cNvPr id="19" name="18 CuadroTexto"/>
          <p:cNvSpPr txBox="1"/>
          <p:nvPr/>
        </p:nvSpPr>
        <p:spPr>
          <a:xfrm>
            <a:off x="5829300" y="1148324"/>
            <a:ext cx="2987353" cy="276999"/>
          </a:xfrm>
          <a:prstGeom prst="rect">
            <a:avLst/>
          </a:prstGeom>
          <a:noFill/>
        </p:spPr>
        <p:txBody>
          <a:bodyPr wrap="square" rtlCol="0">
            <a:spAutoFit/>
          </a:bodyPr>
          <a:lstStyle/>
          <a:p>
            <a:pPr algn="ctr"/>
            <a:r>
              <a:rPr lang="en-US" sz="1200" b="1" dirty="0" smtClean="0"/>
              <a:t>CARE RESPITE TECHNOLOGICAL SYSTEM</a:t>
            </a:r>
            <a:endParaRPr lang="en-US" sz="1200" b="1" dirty="0"/>
          </a:p>
        </p:txBody>
      </p:sp>
      <p:pic>
        <p:nvPicPr>
          <p:cNvPr id="20" name="Picture 9"/>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7625" r="37816"/>
          <a:stretch/>
        </p:blipFill>
        <p:spPr bwMode="auto">
          <a:xfrm rot="5400000">
            <a:off x="6974508" y="1279265"/>
            <a:ext cx="782484" cy="1311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5 Conector recto"/>
          <p:cNvCxnSpPr>
            <a:stCxn id="19" idx="1"/>
          </p:cNvCxnSpPr>
          <p:nvPr/>
        </p:nvCxnSpPr>
        <p:spPr>
          <a:xfrm>
            <a:off x="5829300" y="1286824"/>
            <a:ext cx="0" cy="10323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24 Conector recto de flecha"/>
          <p:cNvCxnSpPr/>
          <p:nvPr/>
        </p:nvCxnSpPr>
        <p:spPr>
          <a:xfrm>
            <a:off x="875534" y="5069685"/>
            <a:ext cx="1859681" cy="2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28 Conector recto de flecha"/>
          <p:cNvCxnSpPr/>
          <p:nvPr/>
        </p:nvCxnSpPr>
        <p:spPr>
          <a:xfrm flipV="1">
            <a:off x="874982" y="3207856"/>
            <a:ext cx="0" cy="1855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32 CuadroTexto"/>
          <p:cNvSpPr txBox="1"/>
          <p:nvPr/>
        </p:nvSpPr>
        <p:spPr>
          <a:xfrm>
            <a:off x="2511535" y="4904742"/>
            <a:ext cx="1030844" cy="461665"/>
          </a:xfrm>
          <a:prstGeom prst="rect">
            <a:avLst/>
          </a:prstGeom>
          <a:noFill/>
        </p:spPr>
        <p:txBody>
          <a:bodyPr wrap="square" rtlCol="0">
            <a:spAutoFit/>
          </a:bodyPr>
          <a:lstStyle/>
          <a:p>
            <a:pPr algn="ctr"/>
            <a:r>
              <a:rPr lang="en-US" sz="1200" b="1" dirty="0" smtClean="0"/>
              <a:t>Visual </a:t>
            </a:r>
          </a:p>
          <a:p>
            <a:pPr algn="ctr"/>
            <a:r>
              <a:rPr lang="en-US" sz="1200" b="1" dirty="0" smtClean="0"/>
              <a:t>Verification</a:t>
            </a:r>
            <a:endParaRPr lang="en-US" sz="1200" b="1" dirty="0"/>
          </a:p>
        </p:txBody>
      </p:sp>
      <p:sp>
        <p:nvSpPr>
          <p:cNvPr id="36" name="35 CuadroTexto"/>
          <p:cNvSpPr txBox="1"/>
          <p:nvPr/>
        </p:nvSpPr>
        <p:spPr>
          <a:xfrm>
            <a:off x="2300467" y="3444248"/>
            <a:ext cx="396000" cy="252000"/>
          </a:xfrm>
          <a:prstGeom prst="rect">
            <a:avLst/>
          </a:prstGeom>
          <a:solidFill>
            <a:schemeClr val="accent1"/>
          </a:solidFill>
        </p:spPr>
        <p:txBody>
          <a:bodyPr wrap="square" rtlCol="0">
            <a:spAutoFit/>
          </a:bodyPr>
          <a:lstStyle/>
          <a:p>
            <a:pPr algn="ctr"/>
            <a:r>
              <a:rPr lang="es-ES" sz="1200" b="1" dirty="0" smtClean="0">
                <a:solidFill>
                  <a:schemeClr val="bg1"/>
                </a:solidFill>
              </a:rPr>
              <a:t>CR</a:t>
            </a:r>
            <a:endParaRPr lang="es-ES" sz="1200" b="1" dirty="0">
              <a:solidFill>
                <a:schemeClr val="bg1"/>
              </a:solidFill>
            </a:endParaRPr>
          </a:p>
        </p:txBody>
      </p:sp>
      <p:sp>
        <p:nvSpPr>
          <p:cNvPr id="37" name="36 CuadroTexto"/>
          <p:cNvSpPr txBox="1"/>
          <p:nvPr/>
        </p:nvSpPr>
        <p:spPr>
          <a:xfrm>
            <a:off x="946204" y="4289799"/>
            <a:ext cx="396000" cy="252000"/>
          </a:xfrm>
          <a:prstGeom prst="rect">
            <a:avLst/>
          </a:prstGeom>
          <a:solidFill>
            <a:srgbClr val="FFFF00"/>
          </a:solidFill>
        </p:spPr>
        <p:txBody>
          <a:bodyPr wrap="square" rtlCol="0">
            <a:spAutoFit/>
          </a:bodyPr>
          <a:lstStyle/>
          <a:p>
            <a:pPr algn="ctr"/>
            <a:r>
              <a:rPr lang="es-ES" sz="1200" b="1" dirty="0" smtClean="0"/>
              <a:t>FS</a:t>
            </a:r>
            <a:endParaRPr lang="es-ES" sz="1200" b="1" dirty="0"/>
          </a:p>
        </p:txBody>
      </p:sp>
      <p:sp>
        <p:nvSpPr>
          <p:cNvPr id="38" name="37 CuadroTexto"/>
          <p:cNvSpPr txBox="1"/>
          <p:nvPr/>
        </p:nvSpPr>
        <p:spPr>
          <a:xfrm>
            <a:off x="2289151" y="4666623"/>
            <a:ext cx="396000" cy="252000"/>
          </a:xfrm>
          <a:prstGeom prst="rect">
            <a:avLst/>
          </a:prstGeom>
          <a:solidFill>
            <a:srgbClr val="92D050"/>
          </a:solidFill>
        </p:spPr>
        <p:txBody>
          <a:bodyPr wrap="square" rtlCol="0">
            <a:spAutoFit/>
          </a:bodyPr>
          <a:lstStyle/>
          <a:p>
            <a:pPr algn="ctr"/>
            <a:r>
              <a:rPr lang="es-ES" sz="1200" b="1" dirty="0" smtClean="0"/>
              <a:t>C</a:t>
            </a:r>
            <a:endParaRPr lang="es-ES" sz="1200" b="1" dirty="0"/>
          </a:p>
        </p:txBody>
      </p:sp>
      <p:sp>
        <p:nvSpPr>
          <p:cNvPr id="39" name="38 CuadroTexto"/>
          <p:cNvSpPr txBox="1"/>
          <p:nvPr/>
        </p:nvSpPr>
        <p:spPr>
          <a:xfrm>
            <a:off x="955511" y="3942325"/>
            <a:ext cx="396000" cy="252000"/>
          </a:xfrm>
          <a:prstGeom prst="rect">
            <a:avLst/>
          </a:prstGeom>
          <a:solidFill>
            <a:schemeClr val="accent6">
              <a:lumMod val="60000"/>
              <a:lumOff val="40000"/>
            </a:schemeClr>
          </a:solidFill>
        </p:spPr>
        <p:txBody>
          <a:bodyPr wrap="square" rtlCol="0">
            <a:spAutoFit/>
          </a:bodyPr>
          <a:lstStyle/>
          <a:p>
            <a:pPr algn="ctr"/>
            <a:r>
              <a:rPr lang="es-ES" sz="1200" b="1" dirty="0" smtClean="0"/>
              <a:t>MS</a:t>
            </a:r>
            <a:endParaRPr lang="es-ES" sz="1200" b="1" dirty="0"/>
          </a:p>
        </p:txBody>
      </p:sp>
      <p:sp>
        <p:nvSpPr>
          <p:cNvPr id="42" name="41 CuadroTexto"/>
          <p:cNvSpPr txBox="1"/>
          <p:nvPr/>
        </p:nvSpPr>
        <p:spPr>
          <a:xfrm>
            <a:off x="8012283" y="4919722"/>
            <a:ext cx="1153748" cy="461665"/>
          </a:xfrm>
          <a:prstGeom prst="rect">
            <a:avLst/>
          </a:prstGeom>
          <a:noFill/>
        </p:spPr>
        <p:txBody>
          <a:bodyPr wrap="square" rtlCol="0">
            <a:spAutoFit/>
          </a:bodyPr>
          <a:lstStyle/>
          <a:p>
            <a:pPr algn="ctr"/>
            <a:r>
              <a:rPr lang="en-US" sz="1200" b="1" dirty="0" smtClean="0"/>
              <a:t>Non </a:t>
            </a:r>
          </a:p>
          <a:p>
            <a:pPr algn="ctr"/>
            <a:r>
              <a:rPr lang="en-US" sz="1200" b="1" dirty="0" smtClean="0"/>
              <a:t>invasive</a:t>
            </a:r>
            <a:endParaRPr lang="en-US" sz="1200" b="1" dirty="0"/>
          </a:p>
        </p:txBody>
      </p:sp>
      <p:sp>
        <p:nvSpPr>
          <p:cNvPr id="43" name="42 CuadroTexto"/>
          <p:cNvSpPr txBox="1"/>
          <p:nvPr/>
        </p:nvSpPr>
        <p:spPr>
          <a:xfrm>
            <a:off x="5931801" y="2979099"/>
            <a:ext cx="925148" cy="276999"/>
          </a:xfrm>
          <a:prstGeom prst="rect">
            <a:avLst/>
          </a:prstGeom>
          <a:noFill/>
        </p:spPr>
        <p:txBody>
          <a:bodyPr wrap="square" rtlCol="0">
            <a:spAutoFit/>
          </a:bodyPr>
          <a:lstStyle/>
          <a:p>
            <a:pPr algn="ctr"/>
            <a:r>
              <a:rPr lang="en-US" sz="1200" b="1" dirty="0" smtClean="0"/>
              <a:t>Scalability</a:t>
            </a:r>
            <a:endParaRPr lang="en-US" sz="1200" b="1" dirty="0"/>
          </a:p>
        </p:txBody>
      </p:sp>
      <p:sp>
        <p:nvSpPr>
          <p:cNvPr id="48" name="47 CuadroTexto"/>
          <p:cNvSpPr txBox="1"/>
          <p:nvPr/>
        </p:nvSpPr>
        <p:spPr>
          <a:xfrm>
            <a:off x="468653" y="2977623"/>
            <a:ext cx="925148" cy="276999"/>
          </a:xfrm>
          <a:prstGeom prst="rect">
            <a:avLst/>
          </a:prstGeom>
          <a:noFill/>
        </p:spPr>
        <p:txBody>
          <a:bodyPr wrap="square" rtlCol="0">
            <a:spAutoFit/>
          </a:bodyPr>
          <a:lstStyle/>
          <a:p>
            <a:pPr algn="ctr"/>
            <a:r>
              <a:rPr lang="en-US" sz="1200" b="1" dirty="0" smtClean="0"/>
              <a:t>Intelligence</a:t>
            </a:r>
            <a:endParaRPr lang="en-US" sz="1200" b="1" dirty="0"/>
          </a:p>
        </p:txBody>
      </p:sp>
      <p:sp>
        <p:nvSpPr>
          <p:cNvPr id="49" name="48 CuadroTexto"/>
          <p:cNvSpPr txBox="1"/>
          <p:nvPr/>
        </p:nvSpPr>
        <p:spPr>
          <a:xfrm>
            <a:off x="2777660" y="2919724"/>
            <a:ext cx="1507430" cy="276999"/>
          </a:xfrm>
          <a:prstGeom prst="rect">
            <a:avLst/>
          </a:prstGeom>
          <a:noFill/>
        </p:spPr>
        <p:txBody>
          <a:bodyPr wrap="square" rtlCol="0">
            <a:spAutoFit/>
          </a:bodyPr>
          <a:lstStyle/>
          <a:p>
            <a:pPr algn="ctr"/>
            <a:r>
              <a:rPr lang="en-US" sz="1200" b="1" dirty="0" smtClean="0"/>
              <a:t>Privacy &amp; Intimacy</a:t>
            </a:r>
            <a:endParaRPr lang="en-US" sz="1200" b="1" dirty="0"/>
          </a:p>
        </p:txBody>
      </p:sp>
      <p:cxnSp>
        <p:nvCxnSpPr>
          <p:cNvPr id="57" name="56 Conector recto de flecha"/>
          <p:cNvCxnSpPr/>
          <p:nvPr/>
        </p:nvCxnSpPr>
        <p:spPr>
          <a:xfrm>
            <a:off x="3513959" y="5069685"/>
            <a:ext cx="1859681" cy="2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57 Conector recto de flecha"/>
          <p:cNvCxnSpPr/>
          <p:nvPr/>
        </p:nvCxnSpPr>
        <p:spPr>
          <a:xfrm flipV="1">
            <a:off x="3513407" y="3207856"/>
            <a:ext cx="0" cy="1855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58 CuadroTexto"/>
          <p:cNvSpPr txBox="1"/>
          <p:nvPr/>
        </p:nvSpPr>
        <p:spPr>
          <a:xfrm>
            <a:off x="4976992" y="3444248"/>
            <a:ext cx="396000" cy="252000"/>
          </a:xfrm>
          <a:prstGeom prst="rect">
            <a:avLst/>
          </a:prstGeom>
          <a:solidFill>
            <a:schemeClr val="accent1"/>
          </a:solidFill>
        </p:spPr>
        <p:txBody>
          <a:bodyPr wrap="square" rtlCol="0">
            <a:spAutoFit/>
          </a:bodyPr>
          <a:lstStyle/>
          <a:p>
            <a:pPr algn="ctr"/>
            <a:r>
              <a:rPr lang="es-ES" sz="1200" b="1" dirty="0" smtClean="0">
                <a:solidFill>
                  <a:schemeClr val="bg1"/>
                </a:solidFill>
              </a:rPr>
              <a:t>CR</a:t>
            </a:r>
            <a:endParaRPr lang="es-ES" sz="1200" b="1" dirty="0">
              <a:solidFill>
                <a:schemeClr val="bg1"/>
              </a:solidFill>
            </a:endParaRPr>
          </a:p>
        </p:txBody>
      </p:sp>
      <p:sp>
        <p:nvSpPr>
          <p:cNvPr id="60" name="59 CuadroTexto"/>
          <p:cNvSpPr txBox="1"/>
          <p:nvPr/>
        </p:nvSpPr>
        <p:spPr>
          <a:xfrm>
            <a:off x="4968151" y="4678498"/>
            <a:ext cx="396000" cy="252000"/>
          </a:xfrm>
          <a:prstGeom prst="rect">
            <a:avLst/>
          </a:prstGeom>
          <a:solidFill>
            <a:srgbClr val="92D050"/>
          </a:solidFill>
        </p:spPr>
        <p:txBody>
          <a:bodyPr wrap="square" rtlCol="0">
            <a:spAutoFit/>
          </a:bodyPr>
          <a:lstStyle/>
          <a:p>
            <a:pPr algn="ctr"/>
            <a:r>
              <a:rPr lang="es-ES" sz="1200" b="1" dirty="0" smtClean="0"/>
              <a:t>C</a:t>
            </a:r>
            <a:endParaRPr lang="es-ES" sz="1200" b="1" dirty="0"/>
          </a:p>
        </p:txBody>
      </p:sp>
      <p:sp>
        <p:nvSpPr>
          <p:cNvPr id="61" name="60 CuadroTexto"/>
          <p:cNvSpPr txBox="1"/>
          <p:nvPr/>
        </p:nvSpPr>
        <p:spPr>
          <a:xfrm>
            <a:off x="3594154" y="3693424"/>
            <a:ext cx="396000" cy="252000"/>
          </a:xfrm>
          <a:prstGeom prst="rect">
            <a:avLst/>
          </a:prstGeom>
          <a:solidFill>
            <a:srgbClr val="FFFF00"/>
          </a:solidFill>
        </p:spPr>
        <p:txBody>
          <a:bodyPr wrap="square" rtlCol="0">
            <a:spAutoFit/>
          </a:bodyPr>
          <a:lstStyle/>
          <a:p>
            <a:pPr algn="ctr"/>
            <a:r>
              <a:rPr lang="es-ES" sz="1200" b="1" dirty="0" smtClean="0"/>
              <a:t>FS</a:t>
            </a:r>
            <a:endParaRPr lang="es-ES" sz="1200" b="1" dirty="0"/>
          </a:p>
        </p:txBody>
      </p:sp>
      <p:sp>
        <p:nvSpPr>
          <p:cNvPr id="62" name="61 CuadroTexto"/>
          <p:cNvSpPr txBox="1"/>
          <p:nvPr/>
        </p:nvSpPr>
        <p:spPr>
          <a:xfrm>
            <a:off x="3603461" y="3417200"/>
            <a:ext cx="396000" cy="252000"/>
          </a:xfrm>
          <a:prstGeom prst="rect">
            <a:avLst/>
          </a:prstGeom>
          <a:solidFill>
            <a:schemeClr val="accent6">
              <a:lumMod val="60000"/>
              <a:lumOff val="40000"/>
            </a:schemeClr>
          </a:solidFill>
        </p:spPr>
        <p:txBody>
          <a:bodyPr wrap="square" rtlCol="0">
            <a:spAutoFit/>
          </a:bodyPr>
          <a:lstStyle/>
          <a:p>
            <a:pPr algn="ctr"/>
            <a:r>
              <a:rPr lang="es-ES" sz="1200" b="1" dirty="0" smtClean="0"/>
              <a:t>MS</a:t>
            </a:r>
            <a:endParaRPr lang="es-ES" sz="1200" b="1" dirty="0"/>
          </a:p>
        </p:txBody>
      </p:sp>
      <p:cxnSp>
        <p:nvCxnSpPr>
          <p:cNvPr id="65" name="64 Conector recto de flecha"/>
          <p:cNvCxnSpPr/>
          <p:nvPr/>
        </p:nvCxnSpPr>
        <p:spPr>
          <a:xfrm>
            <a:off x="6395834" y="5069685"/>
            <a:ext cx="1859681" cy="2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65 Conector recto de flecha"/>
          <p:cNvCxnSpPr/>
          <p:nvPr/>
        </p:nvCxnSpPr>
        <p:spPr>
          <a:xfrm flipV="1">
            <a:off x="6395282" y="3207856"/>
            <a:ext cx="0" cy="1855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7" name="66 CuadroTexto"/>
          <p:cNvSpPr txBox="1"/>
          <p:nvPr/>
        </p:nvSpPr>
        <p:spPr>
          <a:xfrm>
            <a:off x="7839817" y="3444248"/>
            <a:ext cx="396000" cy="252000"/>
          </a:xfrm>
          <a:prstGeom prst="rect">
            <a:avLst/>
          </a:prstGeom>
          <a:solidFill>
            <a:schemeClr val="accent1"/>
          </a:solidFill>
        </p:spPr>
        <p:txBody>
          <a:bodyPr wrap="square" rtlCol="0">
            <a:spAutoFit/>
          </a:bodyPr>
          <a:lstStyle/>
          <a:p>
            <a:pPr algn="ctr"/>
            <a:r>
              <a:rPr lang="es-ES" sz="1200" b="1" dirty="0" smtClean="0">
                <a:solidFill>
                  <a:schemeClr val="bg1"/>
                </a:solidFill>
              </a:rPr>
              <a:t>CR</a:t>
            </a:r>
            <a:endParaRPr lang="es-ES" sz="1200" b="1" dirty="0">
              <a:solidFill>
                <a:schemeClr val="bg1"/>
              </a:solidFill>
            </a:endParaRPr>
          </a:p>
        </p:txBody>
      </p:sp>
      <p:sp>
        <p:nvSpPr>
          <p:cNvPr id="68" name="67 CuadroTexto"/>
          <p:cNvSpPr txBox="1"/>
          <p:nvPr/>
        </p:nvSpPr>
        <p:spPr>
          <a:xfrm>
            <a:off x="7876204" y="4693549"/>
            <a:ext cx="396000" cy="276999"/>
          </a:xfrm>
          <a:prstGeom prst="rect">
            <a:avLst/>
          </a:prstGeom>
          <a:solidFill>
            <a:srgbClr val="FFFF00"/>
          </a:solidFill>
        </p:spPr>
        <p:txBody>
          <a:bodyPr wrap="square" rtlCol="0">
            <a:spAutoFit/>
          </a:bodyPr>
          <a:lstStyle/>
          <a:p>
            <a:pPr algn="r"/>
            <a:r>
              <a:rPr lang="es-ES" sz="1200" b="1" dirty="0" smtClean="0"/>
              <a:t>FS</a:t>
            </a:r>
            <a:endParaRPr lang="es-ES" sz="1200" b="1" dirty="0"/>
          </a:p>
        </p:txBody>
      </p:sp>
      <p:sp>
        <p:nvSpPr>
          <p:cNvPr id="69" name="68 CuadroTexto"/>
          <p:cNvSpPr txBox="1"/>
          <p:nvPr/>
        </p:nvSpPr>
        <p:spPr>
          <a:xfrm>
            <a:off x="6485336" y="4693550"/>
            <a:ext cx="396000" cy="252000"/>
          </a:xfrm>
          <a:prstGeom prst="rect">
            <a:avLst/>
          </a:prstGeom>
          <a:solidFill>
            <a:schemeClr val="accent6">
              <a:lumMod val="60000"/>
              <a:lumOff val="40000"/>
            </a:schemeClr>
          </a:solidFill>
        </p:spPr>
        <p:txBody>
          <a:bodyPr wrap="square" rtlCol="0">
            <a:spAutoFit/>
          </a:bodyPr>
          <a:lstStyle/>
          <a:p>
            <a:pPr algn="ctr"/>
            <a:r>
              <a:rPr lang="es-ES" sz="1200" b="1" dirty="0" smtClean="0"/>
              <a:t>MS</a:t>
            </a:r>
            <a:endParaRPr lang="es-ES" sz="1200" b="1" dirty="0"/>
          </a:p>
        </p:txBody>
      </p:sp>
      <p:sp>
        <p:nvSpPr>
          <p:cNvPr id="70" name="69 CuadroTexto"/>
          <p:cNvSpPr txBox="1"/>
          <p:nvPr/>
        </p:nvSpPr>
        <p:spPr>
          <a:xfrm>
            <a:off x="7630344" y="4702548"/>
            <a:ext cx="396000" cy="252000"/>
          </a:xfrm>
          <a:prstGeom prst="rect">
            <a:avLst/>
          </a:prstGeom>
          <a:solidFill>
            <a:srgbClr val="92D050"/>
          </a:solidFill>
        </p:spPr>
        <p:txBody>
          <a:bodyPr wrap="square" rtlCol="0">
            <a:spAutoFit/>
          </a:bodyPr>
          <a:lstStyle/>
          <a:p>
            <a:pPr algn="ctr"/>
            <a:r>
              <a:rPr lang="es-ES" sz="1200" b="1" dirty="0" smtClean="0"/>
              <a:t>C</a:t>
            </a:r>
            <a:endParaRPr lang="es-ES" sz="1200" b="1" dirty="0"/>
          </a:p>
        </p:txBody>
      </p:sp>
      <p:sp>
        <p:nvSpPr>
          <p:cNvPr id="71" name="70 CuadroTexto"/>
          <p:cNvSpPr txBox="1"/>
          <p:nvPr/>
        </p:nvSpPr>
        <p:spPr>
          <a:xfrm>
            <a:off x="395784" y="5604847"/>
            <a:ext cx="8558211" cy="1061829"/>
          </a:xfrm>
          <a:prstGeom prst="rect">
            <a:avLst/>
          </a:prstGeom>
          <a:noFill/>
        </p:spPr>
        <p:txBody>
          <a:bodyPr wrap="square" rtlCol="0">
            <a:spAutoFit/>
          </a:bodyPr>
          <a:lstStyle/>
          <a:p>
            <a:pPr algn="ctr">
              <a:lnSpc>
                <a:spcPct val="150000"/>
              </a:lnSpc>
            </a:pPr>
            <a:r>
              <a:rPr lang="es-ES" sz="1400" b="1" u="sng" dirty="0" smtClean="0"/>
              <a:t>ATOMISED &amp; HETEROGENOUS MARKET</a:t>
            </a:r>
          </a:p>
          <a:p>
            <a:pPr marL="285750" indent="-285750">
              <a:lnSpc>
                <a:spcPct val="150000"/>
              </a:lnSpc>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Small companies:</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Sensovida</a:t>
            </a:r>
            <a:r>
              <a:rPr lang="en-US" sz="1400" dirty="0" smtClean="0">
                <a:latin typeface="Arial" panose="020B0604020202020204" pitchFamily="34" charset="0"/>
                <a:cs typeface="Arial" panose="020B0604020202020204" pitchFamily="34" charset="0"/>
              </a:rPr>
              <a:t>, Domo– Alert, </a:t>
            </a:r>
            <a:r>
              <a:rPr lang="en-US" sz="1400" dirty="0" err="1" smtClean="0">
                <a:latin typeface="Arial" panose="020B0604020202020204" pitchFamily="34" charset="0"/>
                <a:cs typeface="Arial" panose="020B0604020202020204" pitchFamily="34" charset="0"/>
              </a:rPr>
              <a:t>Tecmova</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Healthsense</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Mylively</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Keepclosecontact</a:t>
            </a:r>
            <a:r>
              <a:rPr lang="en-US" sz="1400" dirty="0" smtClean="0">
                <a:latin typeface="Arial" panose="020B0604020202020204" pitchFamily="34" charset="0"/>
                <a:cs typeface="Arial" panose="020B0604020202020204" pitchFamily="34" charset="0"/>
              </a:rPr>
              <a:t>, etc.</a:t>
            </a:r>
          </a:p>
          <a:p>
            <a:pPr marL="285750" indent="-285750">
              <a:lnSpc>
                <a:spcPct val="150000"/>
              </a:lnSpc>
              <a:buFont typeface="Wingdings" panose="05000000000000000000" pitchFamily="2" charset="2"/>
              <a:buChar char="ü"/>
            </a:pPr>
            <a:r>
              <a:rPr lang="en-US" sz="1400" b="1" dirty="0" smtClean="0">
                <a:latin typeface="Arial" panose="020B0604020202020204" pitchFamily="34" charset="0"/>
                <a:cs typeface="Arial" panose="020B0604020202020204" pitchFamily="34" charset="0"/>
              </a:rPr>
              <a:t>Big companies: </a:t>
            </a:r>
            <a:r>
              <a:rPr lang="en-US" sz="1400" dirty="0" smtClean="0">
                <a:latin typeface="Arial" panose="020B0604020202020204" pitchFamily="34" charset="0"/>
                <a:cs typeface="Arial" panose="020B0604020202020204" pitchFamily="34" charset="0"/>
              </a:rPr>
              <a:t>Telefonica Healthcare, GE Healthcare, Philips</a:t>
            </a:r>
            <a:endParaRPr lang="en-US" sz="1400" dirty="0">
              <a:latin typeface="Arial" panose="020B0604020202020204" pitchFamily="34" charset="0"/>
              <a:cs typeface="Arial" panose="020B0604020202020204" pitchFamily="34" charset="0"/>
            </a:endParaRPr>
          </a:p>
        </p:txBody>
      </p:sp>
      <p:sp>
        <p:nvSpPr>
          <p:cNvPr id="73" name="72 Elipse"/>
          <p:cNvSpPr/>
          <p:nvPr/>
        </p:nvSpPr>
        <p:spPr>
          <a:xfrm>
            <a:off x="1448779" y="3819424"/>
            <a:ext cx="907699" cy="597901"/>
          </a:xfrm>
          <a:prstGeom prst="ellipse">
            <a:avLst/>
          </a:prstGeom>
          <a:solidFill>
            <a:schemeClr val="bg1">
              <a:lumMod val="85000"/>
              <a:alpha val="7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t>Stress</a:t>
            </a:r>
          </a:p>
          <a:p>
            <a:pPr algn="ctr"/>
            <a:r>
              <a:rPr lang="en-US" sz="900" dirty="0" smtClean="0"/>
              <a:t>Anxiety</a:t>
            </a:r>
          </a:p>
          <a:p>
            <a:pPr algn="ctr"/>
            <a:r>
              <a:rPr lang="en-US" sz="900" dirty="0" smtClean="0"/>
              <a:t>Burn out</a:t>
            </a:r>
            <a:endParaRPr lang="en-US" sz="900" dirty="0"/>
          </a:p>
        </p:txBody>
      </p:sp>
      <p:sp>
        <p:nvSpPr>
          <p:cNvPr id="74" name="73 CuadroTexto"/>
          <p:cNvSpPr txBox="1"/>
          <p:nvPr/>
        </p:nvSpPr>
        <p:spPr>
          <a:xfrm>
            <a:off x="5193310" y="4879017"/>
            <a:ext cx="1030844" cy="461665"/>
          </a:xfrm>
          <a:prstGeom prst="rect">
            <a:avLst/>
          </a:prstGeom>
          <a:noFill/>
        </p:spPr>
        <p:txBody>
          <a:bodyPr wrap="square" rtlCol="0">
            <a:spAutoFit/>
          </a:bodyPr>
          <a:lstStyle/>
          <a:p>
            <a:pPr algn="ctr"/>
            <a:r>
              <a:rPr lang="en-US" sz="1200" b="1" dirty="0" smtClean="0"/>
              <a:t>Visual </a:t>
            </a:r>
          </a:p>
          <a:p>
            <a:pPr algn="ctr"/>
            <a:r>
              <a:rPr lang="en-US" sz="1200" b="1" dirty="0" smtClean="0"/>
              <a:t>Verification</a:t>
            </a:r>
            <a:endParaRPr lang="en-US" sz="1200" b="1" dirty="0"/>
          </a:p>
        </p:txBody>
      </p:sp>
      <p:sp>
        <p:nvSpPr>
          <p:cNvPr id="46" name="45 CuadroTexto"/>
          <p:cNvSpPr txBox="1"/>
          <p:nvPr/>
        </p:nvSpPr>
        <p:spPr>
          <a:xfrm>
            <a:off x="706544" y="2338896"/>
            <a:ext cx="396000" cy="252000"/>
          </a:xfrm>
          <a:prstGeom prst="rect">
            <a:avLst/>
          </a:prstGeom>
          <a:solidFill>
            <a:srgbClr val="92D050"/>
          </a:solidFill>
        </p:spPr>
        <p:txBody>
          <a:bodyPr wrap="square" rtlCol="0">
            <a:spAutoFit/>
          </a:bodyPr>
          <a:lstStyle/>
          <a:p>
            <a:pPr algn="ctr"/>
            <a:r>
              <a:rPr lang="es-ES" sz="1200" b="1" dirty="0" smtClean="0"/>
              <a:t>C</a:t>
            </a:r>
            <a:endParaRPr lang="es-ES" sz="1200" b="1" dirty="0"/>
          </a:p>
        </p:txBody>
      </p:sp>
      <p:sp>
        <p:nvSpPr>
          <p:cNvPr id="47" name="46 CuadroTexto"/>
          <p:cNvSpPr txBox="1"/>
          <p:nvPr/>
        </p:nvSpPr>
        <p:spPr>
          <a:xfrm>
            <a:off x="2770902" y="2387651"/>
            <a:ext cx="396000" cy="252000"/>
          </a:xfrm>
          <a:prstGeom prst="rect">
            <a:avLst/>
          </a:prstGeom>
          <a:solidFill>
            <a:srgbClr val="FFFF00"/>
          </a:solidFill>
        </p:spPr>
        <p:txBody>
          <a:bodyPr wrap="square" rtlCol="0">
            <a:spAutoFit/>
          </a:bodyPr>
          <a:lstStyle/>
          <a:p>
            <a:pPr algn="ctr"/>
            <a:r>
              <a:rPr lang="es-ES" sz="1200" b="1" dirty="0" smtClean="0"/>
              <a:t>FS</a:t>
            </a:r>
            <a:endParaRPr lang="es-ES" sz="1200" b="1" dirty="0"/>
          </a:p>
        </p:txBody>
      </p:sp>
      <p:sp>
        <p:nvSpPr>
          <p:cNvPr id="50" name="49 CuadroTexto"/>
          <p:cNvSpPr txBox="1"/>
          <p:nvPr/>
        </p:nvSpPr>
        <p:spPr>
          <a:xfrm>
            <a:off x="4857450" y="2377399"/>
            <a:ext cx="396000" cy="252000"/>
          </a:xfrm>
          <a:prstGeom prst="rect">
            <a:avLst/>
          </a:prstGeom>
          <a:solidFill>
            <a:schemeClr val="accent6">
              <a:lumMod val="60000"/>
              <a:lumOff val="40000"/>
            </a:schemeClr>
          </a:solidFill>
        </p:spPr>
        <p:txBody>
          <a:bodyPr wrap="square" rtlCol="0">
            <a:spAutoFit/>
          </a:bodyPr>
          <a:lstStyle/>
          <a:p>
            <a:pPr algn="ctr"/>
            <a:r>
              <a:rPr lang="es-ES" sz="1200" b="1" dirty="0" smtClean="0"/>
              <a:t>MS</a:t>
            </a:r>
            <a:endParaRPr lang="es-ES" sz="1200" b="1" dirty="0"/>
          </a:p>
        </p:txBody>
      </p:sp>
      <p:sp>
        <p:nvSpPr>
          <p:cNvPr id="51" name="50 CuadroTexto"/>
          <p:cNvSpPr txBox="1"/>
          <p:nvPr/>
        </p:nvSpPr>
        <p:spPr>
          <a:xfrm>
            <a:off x="7217571" y="2389974"/>
            <a:ext cx="396000" cy="252000"/>
          </a:xfrm>
          <a:prstGeom prst="rect">
            <a:avLst/>
          </a:prstGeom>
          <a:solidFill>
            <a:schemeClr val="accent1"/>
          </a:solidFill>
        </p:spPr>
        <p:txBody>
          <a:bodyPr wrap="square" rtlCol="0">
            <a:spAutoFit/>
          </a:bodyPr>
          <a:lstStyle/>
          <a:p>
            <a:pPr algn="ctr"/>
            <a:r>
              <a:rPr lang="es-ES" sz="1200" b="1" dirty="0" smtClean="0">
                <a:solidFill>
                  <a:schemeClr val="bg1"/>
                </a:solidFill>
              </a:rPr>
              <a:t>CR</a:t>
            </a:r>
            <a:endParaRPr lang="es-ES" sz="1200" b="1" dirty="0">
              <a:solidFill>
                <a:schemeClr val="bg1"/>
              </a:solidFill>
            </a:endParaRPr>
          </a:p>
        </p:txBody>
      </p:sp>
    </p:spTree>
    <p:extLst>
      <p:ext uri="{BB962C8B-B14F-4D97-AF65-F5344CB8AC3E}">
        <p14:creationId xmlns:p14="http://schemas.microsoft.com/office/powerpoint/2010/main" xmlns="" val="1848483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6</a:t>
            </a:fld>
            <a:endParaRPr lang="es-ES">
              <a:solidFill>
                <a:prstClr val="black">
                  <a:tint val="75000"/>
                </a:prstClr>
              </a:solidFill>
            </a:endParaRPr>
          </a:p>
        </p:txBody>
      </p:sp>
      <p:grpSp>
        <p:nvGrpSpPr>
          <p:cNvPr id="8" name="7 Grupo"/>
          <p:cNvGrpSpPr/>
          <p:nvPr/>
        </p:nvGrpSpPr>
        <p:grpSpPr>
          <a:xfrm>
            <a:off x="304800" y="361046"/>
            <a:ext cx="8534399" cy="491480"/>
            <a:chOff x="304800" y="361046"/>
            <a:chExt cx="8534399" cy="491480"/>
          </a:xfrm>
        </p:grpSpPr>
        <p:sp>
          <p:nvSpPr>
            <p:cNvPr id="9"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10" name="9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THE </a:t>
              </a:r>
              <a:r>
                <a:rPr lang="es-ES" sz="2400" dirty="0">
                  <a:solidFill>
                    <a:schemeClr val="bg1"/>
                  </a:solidFill>
                  <a:latin typeface="Arial" pitchFamily="34" charset="0"/>
                  <a:cs typeface="Arial" pitchFamily="34" charset="0"/>
                </a:rPr>
                <a:t>CUSTOMERS &amp; </a:t>
              </a:r>
              <a:r>
                <a:rPr lang="es-ES" sz="2400" dirty="0" smtClean="0">
                  <a:solidFill>
                    <a:schemeClr val="bg1"/>
                  </a:solidFill>
                  <a:latin typeface="Arial" pitchFamily="34" charset="0"/>
                  <a:cs typeface="Arial" pitchFamily="34" charset="0"/>
                </a:rPr>
                <a:t>THE USERS</a:t>
              </a:r>
              <a:endParaRPr lang="es-ES" sz="2400" dirty="0">
                <a:solidFill>
                  <a:schemeClr val="bg1"/>
                </a:solidFill>
                <a:latin typeface="Arial" pitchFamily="34" charset="0"/>
                <a:cs typeface="Arial" pitchFamily="34" charset="0"/>
              </a:endParaRPr>
            </a:p>
          </p:txBody>
        </p:sp>
      </p:grpSp>
      <p:pic>
        <p:nvPicPr>
          <p:cNvPr id="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3713" y="1276350"/>
            <a:ext cx="7688262" cy="434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Elipse"/>
          <p:cNvSpPr/>
          <p:nvPr/>
        </p:nvSpPr>
        <p:spPr>
          <a:xfrm>
            <a:off x="2247900" y="3895725"/>
            <a:ext cx="1933575" cy="8001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60" name="59 Elipse"/>
          <p:cNvSpPr/>
          <p:nvPr/>
        </p:nvSpPr>
        <p:spPr>
          <a:xfrm>
            <a:off x="4076700" y="4362450"/>
            <a:ext cx="1933575" cy="8001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61" name="60 Elipse"/>
          <p:cNvSpPr/>
          <p:nvPr/>
        </p:nvSpPr>
        <p:spPr>
          <a:xfrm>
            <a:off x="2257425" y="1838325"/>
            <a:ext cx="1933575" cy="800100"/>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62" name="61 Elipse"/>
          <p:cNvSpPr/>
          <p:nvPr/>
        </p:nvSpPr>
        <p:spPr>
          <a:xfrm>
            <a:off x="4133850" y="1581149"/>
            <a:ext cx="1933575" cy="733425"/>
          </a:xfrm>
          <a:prstGeom prst="ellipse">
            <a:avLst/>
          </a:prstGeom>
          <a:noFill/>
          <a:ln w="222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395784" y="5787922"/>
            <a:ext cx="8379925"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s-ES" b="1" u="sng" dirty="0" smtClean="0">
                <a:latin typeface="Arial" panose="020B0604020202020204" pitchFamily="34" charset="0"/>
                <a:cs typeface="Arial" panose="020B0604020202020204" pitchFamily="34" charset="0"/>
              </a:rPr>
              <a:t>2016</a:t>
            </a:r>
            <a:r>
              <a:rPr lang="es-ES" dirty="0" smtClean="0">
                <a:latin typeface="Arial" panose="020B0604020202020204" pitchFamily="34" charset="0"/>
                <a:cs typeface="Arial" panose="020B0604020202020204" pitchFamily="34" charset="0"/>
              </a:rPr>
              <a:t>: SMART CARE PRO TO RETIRMENT HOMES</a:t>
            </a:r>
          </a:p>
          <a:p>
            <a:pPr marL="285750" indent="-285750">
              <a:lnSpc>
                <a:spcPct val="150000"/>
              </a:lnSpc>
              <a:buFont typeface="Wingdings" panose="05000000000000000000" pitchFamily="2" charset="2"/>
              <a:buChar char="ü"/>
            </a:pPr>
            <a:r>
              <a:rPr lang="es-ES" b="1" u="sng" dirty="0" smtClean="0">
                <a:latin typeface="Arial" panose="020B0604020202020204" pitchFamily="34" charset="0"/>
                <a:cs typeface="Arial" panose="020B0604020202020204" pitchFamily="34" charset="0"/>
              </a:rPr>
              <a:t>2017</a:t>
            </a:r>
            <a:r>
              <a:rPr lang="es-ES" dirty="0" smtClean="0">
                <a:latin typeface="Arial" panose="020B0604020202020204" pitchFamily="34" charset="0"/>
                <a:cs typeface="Arial" panose="020B0604020202020204" pitchFamily="34" charset="0"/>
              </a:rPr>
              <a:t>: SMART CARE HOME TO NON PROFESSIONAL CARERS</a:t>
            </a:r>
          </a:p>
        </p:txBody>
      </p:sp>
    </p:spTree>
    <p:extLst>
      <p:ext uri="{BB962C8B-B14F-4D97-AF65-F5344CB8AC3E}">
        <p14:creationId xmlns:p14="http://schemas.microsoft.com/office/powerpoint/2010/main" xmlns="" val="3747038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7</a:t>
            </a:fld>
            <a:endParaRPr lang="es-ES">
              <a:solidFill>
                <a:prstClr val="black">
                  <a:tint val="75000"/>
                </a:prstClr>
              </a:solidFill>
            </a:endParaRPr>
          </a:p>
        </p:txBody>
      </p:sp>
      <p:grpSp>
        <p:nvGrpSpPr>
          <p:cNvPr id="8" name="7 Grupo"/>
          <p:cNvGrpSpPr/>
          <p:nvPr/>
        </p:nvGrpSpPr>
        <p:grpSpPr>
          <a:xfrm>
            <a:off x="304800" y="361046"/>
            <a:ext cx="8534399" cy="491480"/>
            <a:chOff x="304800" y="361046"/>
            <a:chExt cx="8534399" cy="491480"/>
          </a:xfrm>
        </p:grpSpPr>
        <p:sp>
          <p:nvSpPr>
            <p:cNvPr id="9"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10" name="9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MARKET SEGMENTATION</a:t>
              </a:r>
              <a:endParaRPr lang="es-ES" sz="2400" dirty="0">
                <a:solidFill>
                  <a:schemeClr val="bg1"/>
                </a:solidFill>
                <a:latin typeface="Arial" pitchFamily="34" charset="0"/>
                <a:cs typeface="Arial" pitchFamily="34" charset="0"/>
              </a:endParaRPr>
            </a:p>
          </p:txBody>
        </p:sp>
      </p:grpSp>
      <p:sp>
        <p:nvSpPr>
          <p:cNvPr id="11" name="10 CuadroTexto"/>
          <p:cNvSpPr txBox="1"/>
          <p:nvPr/>
        </p:nvSpPr>
        <p:spPr>
          <a:xfrm>
            <a:off x="395784" y="1187347"/>
            <a:ext cx="8379925" cy="410881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s-ES" dirty="0" smtClean="0">
                <a:latin typeface="Arial" panose="020B0604020202020204" pitchFamily="34" charset="0"/>
                <a:cs typeface="Arial" panose="020B0604020202020204" pitchFamily="34" charset="0"/>
              </a:rPr>
              <a:t>SMART CARE PRO – RETIRMENT HOMES – PROFESIONAL CARERS</a:t>
            </a:r>
          </a:p>
          <a:p>
            <a:pPr marL="285750" indent="-285750">
              <a:lnSpc>
                <a:spcPct val="150000"/>
              </a:lnSpc>
              <a:buFont typeface="Wingdings" panose="05000000000000000000" pitchFamily="2" charset="2"/>
              <a:buChar char="ü"/>
            </a:pPr>
            <a:endParaRPr lang="es-ES"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endParaRPr lang="es-ES"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endParaRPr lang="es-ES"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endParaRPr lang="es-ES"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endParaRPr lang="es-ES" dirty="0" smtClean="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s-ES" dirty="0" smtClean="0">
                <a:latin typeface="Arial" panose="020B0604020202020204" pitchFamily="34" charset="0"/>
                <a:cs typeface="Arial" panose="020B0604020202020204" pitchFamily="34" charset="0"/>
              </a:rPr>
              <a:t>SMART CARE HOME – HOME – NON PROFESSIONAL CARERS</a:t>
            </a:r>
          </a:p>
          <a:p>
            <a:pPr>
              <a:lnSpc>
                <a:spcPct val="200000"/>
              </a:lnSpc>
            </a:pPr>
            <a:endParaRPr lang="es-ES" dirty="0" smtClean="0">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ü"/>
            </a:pPr>
            <a:endParaRPr lang="es-ES" dirty="0">
              <a:latin typeface="Arial" panose="020B0604020202020204" pitchFamily="34" charset="0"/>
              <a:cs typeface="Arial" panose="020B0604020202020204" pitchFamily="34" charset="0"/>
            </a:endParaRPr>
          </a:p>
        </p:txBody>
      </p:sp>
      <p:graphicFrame>
        <p:nvGraphicFramePr>
          <p:cNvPr id="12" name="3 Marcador de contenido"/>
          <p:cNvGraphicFramePr>
            <a:graphicFrameLocks noGrp="1"/>
          </p:cNvGraphicFramePr>
          <p:nvPr>
            <p:ph idx="1"/>
            <p:extLst>
              <p:ext uri="{D42A27DB-BD31-4B8C-83A1-F6EECF244321}">
                <p14:modId xmlns:p14="http://schemas.microsoft.com/office/powerpoint/2010/main" xmlns="" val="4075265792"/>
              </p:ext>
            </p:extLst>
          </p:nvPr>
        </p:nvGraphicFramePr>
        <p:xfrm>
          <a:off x="721986" y="1767004"/>
          <a:ext cx="7574288" cy="1737360"/>
        </p:xfrm>
        <a:graphic>
          <a:graphicData uri="http://schemas.openxmlformats.org/drawingml/2006/table">
            <a:tbl>
              <a:tblPr firstRow="1" bandRow="1">
                <a:tableStyleId>{5C22544A-7EE6-4342-B048-85BDC9FD1C3A}</a:tableStyleId>
              </a:tblPr>
              <a:tblGrid>
                <a:gridCol w="1278264"/>
                <a:gridCol w="1390650"/>
                <a:gridCol w="962025"/>
                <a:gridCol w="1790700"/>
                <a:gridCol w="2152649"/>
              </a:tblGrid>
              <a:tr h="250828">
                <a:tc>
                  <a:txBody>
                    <a:bodyPr/>
                    <a:lstStyle/>
                    <a:p>
                      <a:pPr marL="0" algn="ctr" defTabSz="457200" rtl="0" eaLnBrk="1" latinLnBrk="0" hangingPunct="1"/>
                      <a:r>
                        <a:rPr lang="en-US" sz="1200" b="1" kern="1200" noProof="0" dirty="0" smtClean="0">
                          <a:solidFill>
                            <a:schemeClr val="lt1"/>
                          </a:solidFill>
                          <a:latin typeface="+mn-lt"/>
                          <a:ea typeface="+mn-ea"/>
                          <a:cs typeface="+mn-cs"/>
                        </a:rPr>
                        <a:t>Region</a:t>
                      </a:r>
                      <a:endParaRPr lang="en-US" sz="1200" b="1" kern="1200" noProof="0" dirty="0">
                        <a:solidFill>
                          <a:schemeClr val="lt1"/>
                        </a:solidFill>
                        <a:latin typeface="+mn-lt"/>
                        <a:ea typeface="+mn-ea"/>
                        <a:cs typeface="+mn-cs"/>
                      </a:endParaRPr>
                    </a:p>
                  </a:txBody>
                  <a:tcPr/>
                </a:tc>
                <a:tc>
                  <a:txBody>
                    <a:bodyPr/>
                    <a:lstStyle/>
                    <a:p>
                      <a:pPr algn="ctr"/>
                      <a:r>
                        <a:rPr lang="en-US" sz="1200" noProof="0" dirty="0" smtClean="0"/>
                        <a:t>RETIRMENT HOMES</a:t>
                      </a:r>
                    </a:p>
                    <a:p>
                      <a:pPr algn="ctr"/>
                      <a:r>
                        <a:rPr lang="en-US" sz="1200" noProof="0" dirty="0" smtClean="0"/>
                        <a:t> (centers)</a:t>
                      </a:r>
                      <a:endParaRPr lang="en-US" sz="1200" noProof="0" dirty="0"/>
                    </a:p>
                  </a:txBody>
                  <a:tcPr/>
                </a:tc>
                <a:tc>
                  <a:txBody>
                    <a:bodyPr/>
                    <a:lstStyle/>
                    <a:p>
                      <a:pPr algn="ctr"/>
                      <a:r>
                        <a:rPr lang="en-US" sz="1200" noProof="0" dirty="0" smtClean="0"/>
                        <a:t>NUMBER OF USERS</a:t>
                      </a:r>
                      <a:endParaRPr lang="en-US" sz="1200" noProof="0" dirty="0"/>
                    </a:p>
                  </a:txBody>
                  <a:tcPr/>
                </a:tc>
                <a:tc>
                  <a:txBody>
                    <a:bodyPr/>
                    <a:lstStyle/>
                    <a:p>
                      <a:pPr algn="ctr"/>
                      <a:r>
                        <a:rPr lang="en-US" sz="1200" noProof="0" dirty="0" smtClean="0"/>
                        <a:t>ESTIMATED  % </a:t>
                      </a:r>
                    </a:p>
                    <a:p>
                      <a:pPr algn="ctr"/>
                      <a:r>
                        <a:rPr lang="en-US" sz="1200" noProof="0" dirty="0" smtClean="0"/>
                        <a:t>OF POTENTIAL</a:t>
                      </a:r>
                      <a:r>
                        <a:rPr lang="en-US" sz="1200" baseline="0" noProof="0" dirty="0" smtClean="0"/>
                        <a:t> USERS</a:t>
                      </a:r>
                      <a:endParaRPr lang="en-US" sz="1200" noProof="0" dirty="0"/>
                    </a:p>
                  </a:txBody>
                  <a:tcPr/>
                </a:tc>
                <a:tc>
                  <a:txBody>
                    <a:bodyPr/>
                    <a:lstStyle/>
                    <a:p>
                      <a:pPr algn="ctr"/>
                      <a:r>
                        <a:rPr lang="en-US" sz="1200" noProof="0" dirty="0" smtClean="0"/>
                        <a:t>POTENTIAL MARKET</a:t>
                      </a:r>
                    </a:p>
                    <a:p>
                      <a:pPr algn="ctr"/>
                      <a:r>
                        <a:rPr lang="en-US" sz="1200" noProof="0" dirty="0" smtClean="0"/>
                        <a:t>(number of devices sold)</a:t>
                      </a:r>
                      <a:endParaRPr lang="en-US" sz="1200" noProof="0" dirty="0"/>
                    </a:p>
                  </a:txBody>
                  <a:tcPr/>
                </a:tc>
              </a:tr>
              <a:tr h="250828">
                <a:tc>
                  <a:txBody>
                    <a:bodyPr/>
                    <a:lstStyle/>
                    <a:p>
                      <a:r>
                        <a:rPr lang="en-US" sz="1200" noProof="0" dirty="0" smtClean="0"/>
                        <a:t>Catalonia</a:t>
                      </a:r>
                      <a:endParaRPr lang="en-US" sz="1200" noProof="0" dirty="0"/>
                    </a:p>
                  </a:txBody>
                  <a:tcPr/>
                </a:tc>
                <a:tc>
                  <a:txBody>
                    <a:bodyPr/>
                    <a:lstStyle/>
                    <a:p>
                      <a:pPr algn="ctr"/>
                      <a:r>
                        <a:rPr lang="en-US" sz="1200" noProof="0" dirty="0" smtClean="0"/>
                        <a:t>1.017</a:t>
                      </a:r>
                      <a:endParaRPr lang="en-US" sz="1200" noProof="0" dirty="0"/>
                    </a:p>
                  </a:txBody>
                  <a:tcPr/>
                </a:tc>
                <a:tc>
                  <a:txBody>
                    <a:bodyPr/>
                    <a:lstStyle/>
                    <a:p>
                      <a:pPr algn="ctr"/>
                      <a:r>
                        <a:rPr lang="en-US" sz="1200" noProof="0" dirty="0" smtClean="0"/>
                        <a:t>58.919</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6 %</a:t>
                      </a:r>
                    </a:p>
                  </a:txBody>
                  <a:tcPr/>
                </a:tc>
                <a:tc>
                  <a:txBody>
                    <a:bodyPr/>
                    <a:lstStyle/>
                    <a:p>
                      <a:pPr algn="ctr"/>
                      <a:r>
                        <a:rPr lang="en-US" sz="1200" noProof="0" dirty="0" smtClean="0"/>
                        <a:t>3.535</a:t>
                      </a:r>
                      <a:endParaRPr lang="en-US" sz="1200" noProof="0" dirty="0"/>
                    </a:p>
                  </a:txBody>
                  <a:tcPr/>
                </a:tc>
              </a:tr>
              <a:tr h="250828">
                <a:tc>
                  <a:txBody>
                    <a:bodyPr/>
                    <a:lstStyle/>
                    <a:p>
                      <a:r>
                        <a:rPr lang="en-US" sz="1200" noProof="0" dirty="0" smtClean="0">
                          <a:latin typeface="+mn-lt"/>
                        </a:rPr>
                        <a:t>Spain</a:t>
                      </a:r>
                      <a:endParaRPr lang="en-US" sz="1200" noProof="0" dirty="0"/>
                    </a:p>
                  </a:txBody>
                  <a:tcPr/>
                </a:tc>
                <a:tc>
                  <a:txBody>
                    <a:bodyPr/>
                    <a:lstStyle/>
                    <a:p>
                      <a:pPr algn="ctr"/>
                      <a:r>
                        <a:rPr lang="en-US" sz="1200" noProof="0" dirty="0" smtClean="0"/>
                        <a:t>5.390</a:t>
                      </a:r>
                      <a:endParaRPr lang="en-US" sz="1200" noProof="0" dirty="0"/>
                    </a:p>
                  </a:txBody>
                  <a:tcPr/>
                </a:tc>
                <a:tc>
                  <a:txBody>
                    <a:bodyPr/>
                    <a:lstStyle/>
                    <a:p>
                      <a:pPr algn="ctr"/>
                      <a:r>
                        <a:rPr lang="en-US" sz="1200" noProof="0" dirty="0" smtClean="0"/>
                        <a:t>351.548</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6 %</a:t>
                      </a:r>
                    </a:p>
                  </a:txBody>
                  <a:tcPr/>
                </a:tc>
                <a:tc>
                  <a:txBody>
                    <a:bodyPr/>
                    <a:lstStyle/>
                    <a:p>
                      <a:pPr algn="ctr"/>
                      <a:r>
                        <a:rPr lang="en-US" sz="1200" noProof="0" dirty="0" smtClean="0"/>
                        <a:t>21.093</a:t>
                      </a:r>
                      <a:endParaRPr lang="en-US" sz="1200" noProof="0" dirty="0"/>
                    </a:p>
                  </a:txBody>
                  <a:tcPr/>
                </a:tc>
              </a:tr>
              <a:tr h="250828">
                <a:tc>
                  <a:txBody>
                    <a:bodyPr/>
                    <a:lstStyle/>
                    <a:p>
                      <a:r>
                        <a:rPr lang="en-US" sz="1200" noProof="0" dirty="0" smtClean="0"/>
                        <a:t>Europe</a:t>
                      </a:r>
                      <a:endParaRPr lang="en-US" sz="1200" noProof="0" dirty="0"/>
                    </a:p>
                  </a:txBody>
                  <a:tcPr/>
                </a:tc>
                <a:tc>
                  <a:txBody>
                    <a:bodyPr/>
                    <a:lstStyle/>
                    <a:p>
                      <a:pPr algn="ctr"/>
                      <a:r>
                        <a:rPr lang="en-US" sz="1200" noProof="0" dirty="0" smtClean="0"/>
                        <a:t>ND</a:t>
                      </a:r>
                      <a:endParaRPr lang="en-US" sz="1200" noProof="0" dirty="0"/>
                    </a:p>
                  </a:txBody>
                  <a:tcPr/>
                </a:tc>
                <a:tc>
                  <a:txBody>
                    <a:bodyPr/>
                    <a:lstStyle/>
                    <a:p>
                      <a:pPr algn="ctr"/>
                      <a:r>
                        <a:rPr lang="en-US" sz="1200" noProof="0" dirty="0" smtClean="0"/>
                        <a:t>2.900.000</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6 %</a:t>
                      </a:r>
                    </a:p>
                  </a:txBody>
                  <a:tcPr/>
                </a:tc>
                <a:tc>
                  <a:txBody>
                    <a:bodyPr/>
                    <a:lstStyle/>
                    <a:p>
                      <a:pPr algn="ctr"/>
                      <a:r>
                        <a:rPr lang="en-US" sz="1200" noProof="0" dirty="0" smtClean="0"/>
                        <a:t>174.000</a:t>
                      </a:r>
                      <a:endParaRPr lang="en-US" sz="1200" noProof="0" dirty="0"/>
                    </a:p>
                  </a:txBody>
                  <a:tcPr/>
                </a:tc>
              </a:tr>
              <a:tr h="250828">
                <a:tc>
                  <a:txBody>
                    <a:bodyPr/>
                    <a:lstStyle/>
                    <a:p>
                      <a:r>
                        <a:rPr lang="en-US" sz="1200" b="1" noProof="0" dirty="0" smtClean="0"/>
                        <a:t>TOTAL</a:t>
                      </a:r>
                    </a:p>
                  </a:txBody>
                  <a:tcPr/>
                </a:tc>
                <a:tc>
                  <a:txBody>
                    <a:bodyPr/>
                    <a:lstStyle/>
                    <a:p>
                      <a:pPr algn="ctr"/>
                      <a:endParaRPr lang="en-US" sz="1200" b="1" noProof="0" dirty="0"/>
                    </a:p>
                  </a:txBody>
                  <a:tcPr/>
                </a:tc>
                <a:tc>
                  <a:txBody>
                    <a:bodyPr/>
                    <a:lstStyle/>
                    <a:p>
                      <a:pPr algn="ctr"/>
                      <a:endParaRPr lang="en-US" sz="1200" b="0" noProof="0" dirty="0"/>
                    </a:p>
                  </a:txBody>
                  <a:tcPr/>
                </a:tc>
                <a:tc>
                  <a:txBody>
                    <a:bodyPr/>
                    <a:lstStyle/>
                    <a:p>
                      <a:pPr algn="ctr"/>
                      <a:endParaRPr lang="en-US" sz="1200" b="1" noProof="0" dirty="0"/>
                    </a:p>
                  </a:txBody>
                  <a:tcPr/>
                </a:tc>
                <a:tc>
                  <a:txBody>
                    <a:bodyPr/>
                    <a:lstStyle/>
                    <a:p>
                      <a:pPr algn="ctr"/>
                      <a:r>
                        <a:rPr lang="en-US" sz="1200" b="1" noProof="0" dirty="0" smtClean="0"/>
                        <a:t>198.628</a:t>
                      </a:r>
                      <a:endParaRPr lang="en-US" sz="1200" b="1" noProof="0" dirty="0"/>
                    </a:p>
                  </a:txBody>
                  <a:tcPr/>
                </a:tc>
              </a:tr>
            </a:tbl>
          </a:graphicData>
        </a:graphic>
      </p:graphicFrame>
      <p:graphicFrame>
        <p:nvGraphicFramePr>
          <p:cNvPr id="13" name="3 Marcador de contenido"/>
          <p:cNvGraphicFramePr>
            <a:graphicFrameLocks/>
          </p:cNvGraphicFramePr>
          <p:nvPr>
            <p:extLst>
              <p:ext uri="{D42A27DB-BD31-4B8C-83A1-F6EECF244321}">
                <p14:modId xmlns:p14="http://schemas.microsoft.com/office/powerpoint/2010/main" xmlns="" val="3173134884"/>
              </p:ext>
            </p:extLst>
          </p:nvPr>
        </p:nvGraphicFramePr>
        <p:xfrm>
          <a:off x="1610636" y="4389404"/>
          <a:ext cx="5421639" cy="1280160"/>
        </p:xfrm>
        <a:graphic>
          <a:graphicData uri="http://schemas.openxmlformats.org/drawingml/2006/table">
            <a:tbl>
              <a:tblPr firstRow="1" bandRow="1">
                <a:tableStyleId>{5C22544A-7EE6-4342-B048-85BDC9FD1C3A}</a:tableStyleId>
              </a:tblPr>
              <a:tblGrid>
                <a:gridCol w="1278264"/>
                <a:gridCol w="1390650"/>
                <a:gridCol w="962025"/>
                <a:gridCol w="1790700"/>
              </a:tblGrid>
              <a:tr h="250828">
                <a:tc>
                  <a:txBody>
                    <a:bodyPr/>
                    <a:lstStyle/>
                    <a:p>
                      <a:pPr marL="0" algn="ctr" defTabSz="457200" rtl="0" eaLnBrk="1" latinLnBrk="0" hangingPunct="1"/>
                      <a:r>
                        <a:rPr lang="en-US" sz="1200" b="1" kern="1200" noProof="0" dirty="0" smtClean="0">
                          <a:solidFill>
                            <a:schemeClr val="lt1"/>
                          </a:solidFill>
                          <a:latin typeface="+mn-lt"/>
                          <a:ea typeface="+mn-ea"/>
                          <a:cs typeface="+mn-cs"/>
                        </a:rPr>
                        <a:t>Region</a:t>
                      </a:r>
                      <a:endParaRPr lang="en-US" sz="1200" b="1" kern="1200" noProof="0" dirty="0">
                        <a:solidFill>
                          <a:schemeClr val="lt1"/>
                        </a:solidFill>
                        <a:latin typeface="+mn-lt"/>
                        <a:ea typeface="+mn-ea"/>
                        <a:cs typeface="+mn-cs"/>
                      </a:endParaRPr>
                    </a:p>
                  </a:txBody>
                  <a:tcPr/>
                </a:tc>
                <a:tc>
                  <a:txBody>
                    <a:bodyPr/>
                    <a:lstStyle/>
                    <a:p>
                      <a:pPr algn="ctr"/>
                      <a:r>
                        <a:rPr lang="en-US" sz="1200" noProof="0" dirty="0" smtClean="0"/>
                        <a:t>DEPENDENT PEOPLE</a:t>
                      </a:r>
                      <a:r>
                        <a:rPr lang="en-US" sz="1200" baseline="0" noProof="0" dirty="0" smtClean="0"/>
                        <a:t> AGED &gt; 65</a:t>
                      </a:r>
                      <a:endParaRPr lang="en-US" sz="1200" noProof="0" dirty="0"/>
                    </a:p>
                  </a:txBody>
                  <a:tcPr/>
                </a:tc>
                <a:tc gridSpan="2">
                  <a:txBody>
                    <a:bodyPr/>
                    <a:lstStyle/>
                    <a:p>
                      <a:pPr algn="ctr"/>
                      <a:r>
                        <a:rPr lang="en-US" sz="1200" noProof="0" dirty="0" smtClean="0"/>
                        <a:t>RECEIVING</a:t>
                      </a:r>
                      <a:r>
                        <a:rPr lang="en-US" sz="1200" baseline="0" noProof="0" dirty="0" smtClean="0"/>
                        <a:t> INFORMAL CARE OR </a:t>
                      </a:r>
                    </a:p>
                    <a:p>
                      <a:pPr algn="ctr"/>
                      <a:r>
                        <a:rPr lang="en-US" sz="1200" baseline="0" noProof="0" dirty="0" smtClean="0"/>
                        <a:t>ANY CARE</a:t>
                      </a:r>
                      <a:endParaRPr lang="en-US" sz="1200" noProof="0" dirty="0"/>
                    </a:p>
                  </a:txBody>
                  <a:tcPr/>
                </a:tc>
                <a:tc hMerge="1">
                  <a:txBody>
                    <a:bodyPr/>
                    <a:lstStyle/>
                    <a:p>
                      <a:pPr algn="ctr"/>
                      <a:endParaRPr lang="en-US" sz="1200" noProof="0" dirty="0"/>
                    </a:p>
                  </a:txBody>
                  <a:tcPr/>
                </a:tc>
              </a:tr>
              <a:tr h="250828">
                <a:tc>
                  <a:txBody>
                    <a:bodyPr/>
                    <a:lstStyle/>
                    <a:p>
                      <a:r>
                        <a:rPr lang="en-US" sz="1200" noProof="0" dirty="0" smtClean="0">
                          <a:latin typeface="+mn-lt"/>
                        </a:rPr>
                        <a:t>Spain</a:t>
                      </a:r>
                      <a:endParaRPr lang="en-US" sz="1200" noProof="0" dirty="0"/>
                    </a:p>
                  </a:txBody>
                  <a:tcPr/>
                </a:tc>
                <a:tc>
                  <a:txBody>
                    <a:bodyPr/>
                    <a:lstStyle/>
                    <a:p>
                      <a:pPr algn="ctr"/>
                      <a:r>
                        <a:rPr lang="en-US" sz="1200" noProof="0" dirty="0" smtClean="0"/>
                        <a:t>2.375.000</a:t>
                      </a:r>
                      <a:endParaRPr lang="en-US" sz="1200" noProof="0" dirty="0"/>
                    </a:p>
                  </a:txBody>
                  <a:tcPr/>
                </a:tc>
                <a:tc>
                  <a:txBody>
                    <a:bodyPr/>
                    <a:lstStyle/>
                    <a:p>
                      <a:pPr algn="ctr"/>
                      <a:r>
                        <a:rPr lang="en-US" sz="1200" noProof="0" dirty="0" smtClean="0"/>
                        <a:t>70 %</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1.662.500</a:t>
                      </a:r>
                    </a:p>
                  </a:txBody>
                  <a:tcPr/>
                </a:tc>
              </a:tr>
              <a:tr h="250828">
                <a:tc>
                  <a:txBody>
                    <a:bodyPr/>
                    <a:lstStyle/>
                    <a:p>
                      <a:r>
                        <a:rPr lang="en-US" sz="1200" noProof="0" dirty="0" smtClean="0"/>
                        <a:t>Europe</a:t>
                      </a:r>
                      <a:endParaRPr lang="en-US" sz="1200" noProof="0" dirty="0"/>
                    </a:p>
                  </a:txBody>
                  <a:tcPr/>
                </a:tc>
                <a:tc>
                  <a:txBody>
                    <a:bodyPr/>
                    <a:lstStyle/>
                    <a:p>
                      <a:pPr algn="ctr"/>
                      <a:r>
                        <a:rPr lang="en-US" sz="1200" noProof="0" dirty="0" smtClean="0"/>
                        <a:t>20.700.000</a:t>
                      </a:r>
                      <a:endParaRPr lang="en-US" sz="1200" noProof="0" dirty="0"/>
                    </a:p>
                  </a:txBody>
                  <a:tcPr/>
                </a:tc>
                <a:tc>
                  <a:txBody>
                    <a:bodyPr/>
                    <a:lstStyle/>
                    <a:p>
                      <a:pPr algn="ctr"/>
                      <a:r>
                        <a:rPr lang="en-US" sz="1200" noProof="0" dirty="0" smtClean="0"/>
                        <a:t>60%</a:t>
                      </a:r>
                      <a:endParaRPr lang="en-US" sz="1200" noProof="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t>12.420.000</a:t>
                      </a:r>
                    </a:p>
                  </a:txBody>
                  <a:tcPr/>
                </a:tc>
              </a:tr>
              <a:tr h="250828">
                <a:tc>
                  <a:txBody>
                    <a:bodyPr/>
                    <a:lstStyle/>
                    <a:p>
                      <a:r>
                        <a:rPr lang="en-US" sz="1200" b="1" noProof="0" dirty="0" smtClean="0"/>
                        <a:t>TOTAL</a:t>
                      </a:r>
                    </a:p>
                  </a:txBody>
                  <a:tcPr/>
                </a:tc>
                <a:tc>
                  <a:txBody>
                    <a:bodyPr/>
                    <a:lstStyle/>
                    <a:p>
                      <a:pPr algn="ctr"/>
                      <a:endParaRPr lang="en-US" sz="1200" b="1" noProof="0" dirty="0"/>
                    </a:p>
                  </a:txBody>
                  <a:tcPr/>
                </a:tc>
                <a:tc>
                  <a:txBody>
                    <a:bodyPr/>
                    <a:lstStyle/>
                    <a:p>
                      <a:pPr algn="ctr"/>
                      <a:endParaRPr lang="en-US" sz="1200" b="0" noProof="0" dirty="0"/>
                    </a:p>
                  </a:txBody>
                  <a:tcPr/>
                </a:tc>
                <a:tc>
                  <a:txBody>
                    <a:bodyPr/>
                    <a:lstStyle/>
                    <a:p>
                      <a:pPr algn="ctr"/>
                      <a:r>
                        <a:rPr lang="en-US" sz="1200" b="1" noProof="0" dirty="0" smtClean="0"/>
                        <a:t>14.082.500</a:t>
                      </a:r>
                      <a:endParaRPr lang="en-US" sz="1200" b="1" noProof="0" dirty="0"/>
                    </a:p>
                  </a:txBody>
                  <a:tcPr/>
                </a:tc>
              </a:tr>
            </a:tbl>
          </a:graphicData>
        </a:graphic>
      </p:graphicFrame>
    </p:spTree>
    <p:extLst>
      <p:ext uri="{BB962C8B-B14F-4D97-AF65-F5344CB8AC3E}">
        <p14:creationId xmlns:p14="http://schemas.microsoft.com/office/powerpoint/2010/main" xmlns="" val="159353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8</a:t>
            </a:fld>
            <a:endParaRPr lang="es-ES">
              <a:solidFill>
                <a:prstClr val="black">
                  <a:tint val="75000"/>
                </a:prstClr>
              </a:solidFill>
            </a:endParaRPr>
          </a:p>
        </p:txBody>
      </p:sp>
      <p:grpSp>
        <p:nvGrpSpPr>
          <p:cNvPr id="8" name="7 Grupo"/>
          <p:cNvGrpSpPr/>
          <p:nvPr/>
        </p:nvGrpSpPr>
        <p:grpSpPr>
          <a:xfrm>
            <a:off x="304800" y="361046"/>
            <a:ext cx="8534399" cy="491480"/>
            <a:chOff x="304800" y="361046"/>
            <a:chExt cx="8534399" cy="491480"/>
          </a:xfrm>
        </p:grpSpPr>
        <p:sp>
          <p:nvSpPr>
            <p:cNvPr id="9"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s-ES_tradnl" sz="4400" dirty="0" smtClean="0">
                <a:solidFill>
                  <a:prstClr val="black"/>
                </a:solidFill>
                <a:ea typeface="+mj-ea"/>
                <a:cs typeface="+mj-cs"/>
              </a:endParaRPr>
            </a:p>
          </p:txBody>
        </p:sp>
        <p:sp>
          <p:nvSpPr>
            <p:cNvPr id="10" name="9 Rectángulo"/>
            <p:cNvSpPr/>
            <p:nvPr/>
          </p:nvSpPr>
          <p:spPr>
            <a:xfrm>
              <a:off x="304800" y="37595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BUSINESS MODEL</a:t>
              </a:r>
              <a:endParaRPr lang="es-ES" sz="2400" dirty="0">
                <a:solidFill>
                  <a:schemeClr val="bg1"/>
                </a:solidFill>
                <a:latin typeface="Arial" pitchFamily="34" charset="0"/>
                <a:cs typeface="Arial" pitchFamily="34" charset="0"/>
              </a:endParaRPr>
            </a:p>
          </p:txBody>
        </p:sp>
      </p:grpSp>
      <p:sp>
        <p:nvSpPr>
          <p:cNvPr id="2" name="1 CuadroTexto"/>
          <p:cNvSpPr txBox="1"/>
          <p:nvPr/>
        </p:nvSpPr>
        <p:spPr>
          <a:xfrm>
            <a:off x="395784" y="1187347"/>
            <a:ext cx="8379925" cy="4893647"/>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b="1" dirty="0" smtClean="0">
                <a:latin typeface="Arial" panose="020B0604020202020204" pitchFamily="34" charset="0"/>
                <a:cs typeface="Arial" panose="020B0604020202020204" pitchFamily="34" charset="0"/>
              </a:rPr>
              <a:t>SMART CARE PRO – RETIREMENT HOMES – PRFESSIONAL CARER</a:t>
            </a:r>
          </a:p>
          <a:p>
            <a:pPr marL="285750" indent="-285750">
              <a:lnSpc>
                <a:spcPct val="150000"/>
              </a:lnSpc>
              <a:buFont typeface="Wingdings" panose="05000000000000000000" pitchFamily="2" charset="2"/>
              <a:buChar char="ü"/>
            </a:pPr>
            <a:r>
              <a:rPr lang="en-US" dirty="0" smtClean="0">
                <a:latin typeface="Arial" panose="020B0604020202020204" pitchFamily="34" charset="0"/>
                <a:cs typeface="Arial" panose="020B0604020202020204" pitchFamily="34" charset="0"/>
              </a:rPr>
              <a:t>Fix payment per Device         </a:t>
            </a:r>
            <a:r>
              <a:rPr lang="en-US"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Price: 3.200 </a:t>
            </a:r>
            <a:r>
              <a:rPr lang="en-US" dirty="0" smtClean="0">
                <a:latin typeface="Calibri"/>
                <a:cs typeface="Arial" panose="020B0604020202020204" pitchFamily="34" charset="0"/>
              </a:rPr>
              <a:t>€ / </a:t>
            </a:r>
            <a:r>
              <a:rPr lang="en-US" dirty="0" smtClean="0">
                <a:latin typeface="Arial" panose="020B0604020202020204" pitchFamily="34" charset="0"/>
                <a:cs typeface="Arial" panose="020B0604020202020204" pitchFamily="34" charset="0"/>
              </a:rPr>
              <a:t>Average </a:t>
            </a:r>
            <a:r>
              <a:rPr lang="en-US" dirty="0">
                <a:latin typeface="Arial" panose="020B0604020202020204" pitchFamily="34" charset="0"/>
                <a:cs typeface="Arial" panose="020B0604020202020204" pitchFamily="34" charset="0"/>
              </a:rPr>
              <a:t>Price: 3.000 </a:t>
            </a:r>
            <a:r>
              <a:rPr lang="en-US" dirty="0" smtClean="0">
                <a:cs typeface="Arial" panose="020B0604020202020204" pitchFamily="34" charset="0"/>
              </a:rPr>
              <a:t>€</a:t>
            </a:r>
          </a:p>
          <a:p>
            <a:pPr>
              <a:lnSpc>
                <a:spcPct val="150000"/>
              </a:lnSpc>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Gross Margin: </a:t>
            </a:r>
            <a:r>
              <a:rPr lang="en-US" dirty="0" smtClean="0">
                <a:latin typeface="Calibri"/>
                <a:cs typeface="Arial" panose="020B0604020202020204" pitchFamily="34" charset="0"/>
              </a:rPr>
              <a:t>~ </a:t>
            </a:r>
            <a:r>
              <a:rPr lang="en-US" dirty="0" smtClean="0">
                <a:latin typeface="Arial" panose="020B0604020202020204" pitchFamily="34" charset="0"/>
                <a:cs typeface="Arial" panose="020B0604020202020204" pitchFamily="34" charset="0"/>
              </a:rPr>
              <a:t>1.200 </a:t>
            </a:r>
            <a:r>
              <a:rPr lang="en-US" dirty="0">
                <a:cs typeface="Arial" panose="020B0604020202020204" pitchFamily="34" charset="0"/>
              </a:rPr>
              <a:t>€ </a:t>
            </a:r>
            <a:r>
              <a:rPr lang="en-US" dirty="0" smtClean="0">
                <a:cs typeface="Arial" panose="020B0604020202020204" pitchFamily="34" charset="0"/>
              </a:rPr>
              <a:t>/ unit</a:t>
            </a:r>
          </a:p>
          <a:p>
            <a:pPr>
              <a:lnSpc>
                <a:spcPct val="150000"/>
              </a:lnSpc>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n-US" dirty="0" smtClean="0">
                <a:latin typeface="Arial" panose="020B0604020202020204" pitchFamily="34" charset="0"/>
                <a:cs typeface="Arial" panose="020B0604020202020204" pitchFamily="34" charset="0"/>
              </a:rPr>
              <a:t>Other </a:t>
            </a:r>
            <a:r>
              <a:rPr lang="en-US" dirty="0">
                <a:latin typeface="Arial" panose="020B0604020202020204" pitchFamily="34" charset="0"/>
                <a:cs typeface="Arial" panose="020B0604020202020204" pitchFamily="34" charset="0"/>
              </a:rPr>
              <a:t>potential incomes / </a:t>
            </a:r>
            <a:r>
              <a:rPr lang="en-US" dirty="0" smtClean="0">
                <a:latin typeface="Arial" panose="020B0604020202020204" pitchFamily="34" charset="0"/>
                <a:cs typeface="Arial" panose="020B0604020202020204" pitchFamily="34" charset="0"/>
              </a:rPr>
              <a:t>revenues </a:t>
            </a:r>
            <a:endParaRPr lang="en-US" dirty="0">
              <a:latin typeface="Arial" panose="020B0604020202020204" pitchFamily="34" charset="0"/>
              <a:cs typeface="Arial" panose="020B0604020202020204" pitchFamily="34" charset="0"/>
            </a:endParaRPr>
          </a:p>
          <a:p>
            <a:pPr lvl="1">
              <a:lnSpc>
                <a:spcPct val="150000"/>
              </a:lnSpc>
            </a:pPr>
            <a:r>
              <a:rPr lang="en-US" sz="1200" dirty="0">
                <a:latin typeface="Arial" panose="020B0604020202020204" pitchFamily="34" charset="0"/>
                <a:cs typeface="Arial" panose="020B0604020202020204" pitchFamily="34" charset="0"/>
              </a:rPr>
              <a:t>(€/month): x </a:t>
            </a:r>
            <a:r>
              <a:rPr lang="en-US" sz="1200" dirty="0" smtClean="0">
                <a:latin typeface="Arial" panose="020B0604020202020204" pitchFamily="34" charset="0"/>
                <a:cs typeface="Arial" panose="020B0604020202020204" pitchFamily="34" charset="0"/>
              </a:rPr>
              <a:t>app downloaded licenses  </a:t>
            </a:r>
            <a:endParaRPr lang="en-US" sz="1200" dirty="0">
              <a:latin typeface="Arial" panose="020B0604020202020204" pitchFamily="34" charset="0"/>
              <a:cs typeface="Arial" panose="020B0604020202020204" pitchFamily="34" charset="0"/>
            </a:endParaRPr>
          </a:p>
          <a:p>
            <a:pPr lvl="1">
              <a:lnSpc>
                <a:spcPct val="150000"/>
              </a:lnSpc>
            </a:pPr>
            <a:r>
              <a:rPr lang="en-US" sz="1200" dirty="0" smtClean="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€/month</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x number of </a:t>
            </a:r>
            <a:r>
              <a:rPr lang="en-US" sz="1200" dirty="0" smtClean="0">
                <a:latin typeface="Arial" panose="020B0604020202020204" pitchFamily="34" charset="0"/>
                <a:cs typeface="Arial" panose="020B0604020202020204" pitchFamily="34" charset="0"/>
              </a:rPr>
              <a:t>mobiles / users connected </a:t>
            </a:r>
            <a:r>
              <a:rPr lang="en-US" sz="1200" dirty="0">
                <a:latin typeface="Arial" panose="020B0604020202020204" pitchFamily="34" charset="0"/>
                <a:cs typeface="Arial" panose="020B0604020202020204" pitchFamily="34" charset="0"/>
              </a:rPr>
              <a:t>to each </a:t>
            </a:r>
            <a:r>
              <a:rPr lang="en-US" sz="1200" dirty="0" smtClean="0">
                <a:latin typeface="Arial" panose="020B0604020202020204" pitchFamily="34" charset="0"/>
                <a:cs typeface="Arial" panose="020B0604020202020204" pitchFamily="34" charset="0"/>
              </a:rPr>
              <a:t>device; and or (SIII)</a:t>
            </a:r>
          </a:p>
          <a:p>
            <a:pPr lvl="1">
              <a:lnSpc>
                <a:spcPct val="150000"/>
              </a:lnSpc>
            </a:pPr>
            <a:r>
              <a:rPr lang="en-US" sz="1200" dirty="0">
                <a:latin typeface="Arial" panose="020B0604020202020204" pitchFamily="34" charset="0"/>
                <a:cs typeface="Arial" panose="020B0604020202020204" pitchFamily="34" charset="0"/>
              </a:rPr>
              <a:t>(€/h): </a:t>
            </a:r>
            <a:r>
              <a:rPr lang="en-US" sz="1200" dirty="0" smtClean="0">
                <a:latin typeface="Arial" panose="020B0604020202020204" pitchFamily="34" charset="0"/>
                <a:cs typeface="Arial" panose="020B0604020202020204" pitchFamily="34" charset="0"/>
              </a:rPr>
              <a:t>software update (87 e / year) to each device</a:t>
            </a:r>
            <a:endParaRPr lang="en-US" sz="1200" dirty="0">
              <a:latin typeface="Arial" panose="020B0604020202020204" pitchFamily="34" charset="0"/>
              <a:cs typeface="Arial" panose="020B0604020202020204" pitchFamily="34" charset="0"/>
            </a:endParaRPr>
          </a:p>
          <a:p>
            <a:pPr lvl="1">
              <a:lnSpc>
                <a:spcPct val="150000"/>
              </a:lnSpc>
            </a:pPr>
            <a:r>
              <a:rPr lang="en-US" sz="1200" dirty="0" smtClean="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/h): technical adjustments (consultancy)</a:t>
            </a:r>
          </a:p>
          <a:p>
            <a:pPr lvl="1">
              <a:lnSpc>
                <a:spcPct val="150000"/>
              </a:lnSpc>
            </a:pPr>
            <a:endParaRPr lang="en-US" sz="8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n-US" dirty="0" smtClean="0">
                <a:latin typeface="Arial" panose="020B0604020202020204" pitchFamily="34" charset="0"/>
                <a:cs typeface="Arial" panose="020B0604020202020204" pitchFamily="34" charset="0"/>
              </a:rPr>
              <a:t>Retirement homes market: sales expected, market share, and revenues</a:t>
            </a:r>
          </a:p>
          <a:p>
            <a:pPr lvl="1">
              <a:lnSpc>
                <a:spcPct val="150000"/>
              </a:lnSpc>
            </a:pPr>
            <a:r>
              <a:rPr lang="en-US" sz="1400" dirty="0" smtClean="0">
                <a:latin typeface="Arial" panose="020B0604020202020204" pitchFamily="34" charset="0"/>
                <a:cs typeface="Arial" panose="020B0604020202020204" pitchFamily="34" charset="0"/>
              </a:rPr>
              <a:t>	Catalonia: 3.535 units /   </a:t>
            </a:r>
            <a:r>
              <a:rPr lang="en-US" sz="1400" u="sng" dirty="0" smtClean="0">
                <a:latin typeface="Arial" panose="020B0604020202020204" pitchFamily="34" charset="0"/>
                <a:cs typeface="Arial" panose="020B0604020202020204" pitchFamily="34" charset="0"/>
              </a:rPr>
              <a:t>Spain: 21.093 units</a:t>
            </a:r>
            <a:r>
              <a:rPr lang="en-US" sz="1400" dirty="0" smtClean="0">
                <a:latin typeface="Arial" panose="020B0604020202020204" pitchFamily="34" charset="0"/>
                <a:cs typeface="Arial" panose="020B0604020202020204" pitchFamily="34" charset="0"/>
              </a:rPr>
              <a:t>   /   Europe: 174.000 units</a:t>
            </a:r>
          </a:p>
          <a:p>
            <a:pPr marL="285750" indent="-285750">
              <a:lnSpc>
                <a:spcPct val="150000"/>
              </a:lnSpc>
              <a:buFont typeface="Wingdings" panose="05000000000000000000" pitchFamily="2" charset="2"/>
              <a:buChar char="ü"/>
            </a:pPr>
            <a:endParaRPr lang="en-US" b="1" dirty="0" smtClean="0">
              <a:latin typeface="Arial" panose="020B0604020202020204" pitchFamily="34" charset="0"/>
              <a:cs typeface="Arial" panose="020B0604020202020204" pitchFamily="34" charset="0"/>
            </a:endParaRPr>
          </a:p>
          <a:p>
            <a:pPr>
              <a:lnSpc>
                <a:spcPct val="150000"/>
              </a:lnSpc>
            </a:pPr>
            <a:endParaRPr lang="en-US" b="1" dirty="0" smtClean="0">
              <a:latin typeface="Arial" panose="020B0604020202020204" pitchFamily="34" charset="0"/>
              <a:cs typeface="Arial" panose="020B0604020202020204" pitchFamily="34" charset="0"/>
            </a:endParaRPr>
          </a:p>
        </p:txBody>
      </p:sp>
      <p:sp>
        <p:nvSpPr>
          <p:cNvPr id="5" name="4 Flecha derecha"/>
          <p:cNvSpPr/>
          <p:nvPr/>
        </p:nvSpPr>
        <p:spPr>
          <a:xfrm>
            <a:off x="3515560" y="1814188"/>
            <a:ext cx="426142" cy="1864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14" name="13 Tabla"/>
          <p:cNvGraphicFramePr>
            <a:graphicFrameLocks noGrp="1"/>
          </p:cNvGraphicFramePr>
          <p:nvPr>
            <p:extLst>
              <p:ext uri="{D42A27DB-BD31-4B8C-83A1-F6EECF244321}">
                <p14:modId xmlns:p14="http://schemas.microsoft.com/office/powerpoint/2010/main" xmlns="" val="2925281516"/>
              </p:ext>
            </p:extLst>
          </p:nvPr>
        </p:nvGraphicFramePr>
        <p:xfrm>
          <a:off x="714374" y="5151134"/>
          <a:ext cx="7972426" cy="1198880"/>
        </p:xfrm>
        <a:graphic>
          <a:graphicData uri="http://schemas.openxmlformats.org/drawingml/2006/table">
            <a:tbl>
              <a:tblPr firstRow="1" bandRow="1">
                <a:tableStyleId>{5C22544A-7EE6-4342-B048-85BDC9FD1C3A}</a:tableStyleId>
              </a:tblPr>
              <a:tblGrid>
                <a:gridCol w="990601"/>
                <a:gridCol w="714375"/>
                <a:gridCol w="552450"/>
                <a:gridCol w="641638"/>
                <a:gridCol w="724766"/>
                <a:gridCol w="724766"/>
                <a:gridCol w="724766"/>
                <a:gridCol w="724766"/>
                <a:gridCol w="724766"/>
                <a:gridCol w="724766"/>
                <a:gridCol w="724766"/>
              </a:tblGrid>
              <a:tr h="370840">
                <a:tc>
                  <a:txBody>
                    <a:bodyPr/>
                    <a:lstStyle/>
                    <a:p>
                      <a:endParaRPr lang="es-ES" sz="1400" dirty="0"/>
                    </a:p>
                  </a:txBody>
                  <a:tcPr/>
                </a:tc>
                <a:tc>
                  <a:txBody>
                    <a:bodyPr/>
                    <a:lstStyle/>
                    <a:p>
                      <a:pPr algn="ctr"/>
                      <a:r>
                        <a:rPr lang="es-ES" sz="1200" dirty="0" smtClean="0"/>
                        <a:t>2016</a:t>
                      </a:r>
                      <a:endParaRPr lang="es-ES" sz="1200" dirty="0"/>
                    </a:p>
                  </a:txBody>
                  <a:tcPr/>
                </a:tc>
                <a:tc>
                  <a:txBody>
                    <a:bodyPr/>
                    <a:lstStyle/>
                    <a:p>
                      <a:pPr algn="ctr"/>
                      <a:endParaRPr lang="es-ES" sz="1200" dirty="0"/>
                    </a:p>
                  </a:txBody>
                  <a:tcPr/>
                </a:tc>
                <a:tc>
                  <a:txBody>
                    <a:bodyPr/>
                    <a:lstStyle/>
                    <a:p>
                      <a:pPr algn="ctr"/>
                      <a:r>
                        <a:rPr lang="es-ES" sz="1200" dirty="0" smtClean="0"/>
                        <a:t>2017</a:t>
                      </a:r>
                      <a:endParaRPr lang="es-ES" sz="1200" dirty="0"/>
                    </a:p>
                  </a:txBody>
                  <a:tcPr/>
                </a:tc>
                <a:tc>
                  <a:txBody>
                    <a:bodyPr/>
                    <a:lstStyle/>
                    <a:p>
                      <a:pPr algn="ctr"/>
                      <a:endParaRPr lang="es-ES" sz="1200" dirty="0"/>
                    </a:p>
                  </a:txBody>
                  <a:tcPr/>
                </a:tc>
                <a:tc>
                  <a:txBody>
                    <a:bodyPr/>
                    <a:lstStyle/>
                    <a:p>
                      <a:pPr algn="ctr"/>
                      <a:r>
                        <a:rPr lang="es-ES" sz="1200" dirty="0" smtClean="0"/>
                        <a:t>2018</a:t>
                      </a:r>
                      <a:endParaRPr lang="es-ES" sz="1200" dirty="0"/>
                    </a:p>
                  </a:txBody>
                  <a:tcPr/>
                </a:tc>
                <a:tc>
                  <a:txBody>
                    <a:bodyPr/>
                    <a:lstStyle/>
                    <a:p>
                      <a:pPr algn="ctr"/>
                      <a:endParaRPr lang="es-ES" sz="1200"/>
                    </a:p>
                  </a:txBody>
                  <a:tcPr/>
                </a:tc>
                <a:tc>
                  <a:txBody>
                    <a:bodyPr/>
                    <a:lstStyle/>
                    <a:p>
                      <a:pPr algn="ctr"/>
                      <a:r>
                        <a:rPr lang="es-ES" sz="1200" dirty="0" smtClean="0"/>
                        <a:t>2019</a:t>
                      </a:r>
                      <a:endParaRPr lang="es-ES" sz="1200" dirty="0"/>
                    </a:p>
                  </a:txBody>
                  <a:tcPr/>
                </a:tc>
                <a:tc>
                  <a:txBody>
                    <a:bodyPr/>
                    <a:lstStyle/>
                    <a:p>
                      <a:pPr algn="ctr"/>
                      <a:endParaRPr lang="es-ES" sz="1200"/>
                    </a:p>
                  </a:txBody>
                  <a:tcPr/>
                </a:tc>
                <a:tc>
                  <a:txBody>
                    <a:bodyPr/>
                    <a:lstStyle/>
                    <a:p>
                      <a:pPr algn="ctr"/>
                      <a:r>
                        <a:rPr lang="es-ES" sz="1200" dirty="0" smtClean="0"/>
                        <a:t>2020</a:t>
                      </a:r>
                      <a:endParaRPr lang="es-ES" sz="1200" dirty="0"/>
                    </a:p>
                  </a:txBody>
                  <a:tcPr/>
                </a:tc>
                <a:tc>
                  <a:txBody>
                    <a:bodyPr/>
                    <a:lstStyle/>
                    <a:p>
                      <a:pPr algn="ctr"/>
                      <a:endParaRPr lang="es-ES" sz="1200" dirty="0"/>
                    </a:p>
                  </a:txBody>
                  <a:tcPr/>
                </a:tc>
              </a:tr>
              <a:tr h="370840">
                <a:tc>
                  <a:txBody>
                    <a:bodyPr/>
                    <a:lstStyle/>
                    <a:p>
                      <a:r>
                        <a:rPr lang="es-ES" sz="1400" dirty="0" smtClean="0"/>
                        <a:t>Sales</a:t>
                      </a:r>
                      <a:endParaRPr lang="es-ES" sz="1400" dirty="0"/>
                    </a:p>
                  </a:txBody>
                  <a:tcPr/>
                </a:tc>
                <a:tc>
                  <a:txBody>
                    <a:bodyPr/>
                    <a:lstStyle/>
                    <a:p>
                      <a:pPr algn="ctr"/>
                      <a:r>
                        <a:rPr lang="es-ES" sz="1200" dirty="0" smtClean="0"/>
                        <a:t>20</a:t>
                      </a:r>
                      <a:endParaRPr lang="es-ES" sz="1200" dirty="0"/>
                    </a:p>
                  </a:txBody>
                  <a:tcPr/>
                </a:tc>
                <a:tc>
                  <a:txBody>
                    <a:bodyPr/>
                    <a:lstStyle/>
                    <a:p>
                      <a:pPr algn="ctr"/>
                      <a:r>
                        <a:rPr lang="es-ES" sz="1200" dirty="0" smtClean="0"/>
                        <a:t>- %</a:t>
                      </a:r>
                      <a:endParaRPr lang="es-ES" sz="1200" dirty="0"/>
                    </a:p>
                  </a:txBody>
                  <a:tcPr/>
                </a:tc>
                <a:tc>
                  <a:txBody>
                    <a:bodyPr/>
                    <a:lstStyle/>
                    <a:p>
                      <a:pPr algn="ctr"/>
                      <a:r>
                        <a:rPr lang="es-ES" sz="1200" dirty="0" smtClean="0"/>
                        <a:t>200</a:t>
                      </a:r>
                      <a:endParaRPr lang="es-ES" sz="1200" dirty="0"/>
                    </a:p>
                  </a:txBody>
                  <a:tcPr/>
                </a:tc>
                <a:tc>
                  <a:txBody>
                    <a:bodyPr/>
                    <a:lstStyle/>
                    <a:p>
                      <a:pPr algn="ctr"/>
                      <a:r>
                        <a:rPr lang="es-ES" sz="1200" dirty="0" smtClean="0"/>
                        <a:t>1%</a:t>
                      </a:r>
                      <a:endParaRPr lang="es-ES" sz="1200" dirty="0"/>
                    </a:p>
                  </a:txBody>
                  <a:tcPr/>
                </a:tc>
                <a:tc>
                  <a:txBody>
                    <a:bodyPr/>
                    <a:lstStyle/>
                    <a:p>
                      <a:pPr algn="ctr"/>
                      <a:r>
                        <a:rPr lang="es-ES" sz="1200" dirty="0" smtClean="0"/>
                        <a:t>900</a:t>
                      </a:r>
                      <a:endParaRPr lang="es-ES" sz="1200" dirty="0"/>
                    </a:p>
                  </a:txBody>
                  <a:tcPr/>
                </a:tc>
                <a:tc>
                  <a:txBody>
                    <a:bodyPr/>
                    <a:lstStyle/>
                    <a:p>
                      <a:pPr algn="ctr"/>
                      <a:r>
                        <a:rPr lang="es-ES" sz="1200" dirty="0" smtClean="0"/>
                        <a:t>4%</a:t>
                      </a:r>
                      <a:endParaRPr lang="es-ES" sz="1200" dirty="0"/>
                    </a:p>
                  </a:txBody>
                  <a:tcPr/>
                </a:tc>
                <a:tc>
                  <a:txBody>
                    <a:bodyPr/>
                    <a:lstStyle/>
                    <a:p>
                      <a:pPr algn="ctr"/>
                      <a:r>
                        <a:rPr lang="es-ES" sz="1200" dirty="0" smtClean="0"/>
                        <a:t>2.400</a:t>
                      </a:r>
                      <a:endParaRPr lang="es-ES" sz="1200" dirty="0"/>
                    </a:p>
                  </a:txBody>
                  <a:tcPr/>
                </a:tc>
                <a:tc>
                  <a:txBody>
                    <a:bodyPr/>
                    <a:lstStyle/>
                    <a:p>
                      <a:pPr algn="ctr"/>
                      <a:r>
                        <a:rPr lang="es-ES" sz="1200" dirty="0" smtClean="0"/>
                        <a:t>11%</a:t>
                      </a:r>
                      <a:endParaRPr lang="es-ES" sz="1200" dirty="0"/>
                    </a:p>
                  </a:txBody>
                  <a:tcPr/>
                </a:tc>
                <a:tc>
                  <a:txBody>
                    <a:bodyPr/>
                    <a:lstStyle/>
                    <a:p>
                      <a:pPr algn="ctr"/>
                      <a:r>
                        <a:rPr lang="es-ES" sz="1200" dirty="0" smtClean="0"/>
                        <a:t>5.000</a:t>
                      </a:r>
                      <a:endParaRPr lang="es-ES" sz="1200" dirty="0"/>
                    </a:p>
                  </a:txBody>
                  <a:tcPr/>
                </a:tc>
                <a:tc>
                  <a:txBody>
                    <a:bodyPr/>
                    <a:lstStyle/>
                    <a:p>
                      <a:pPr algn="ctr"/>
                      <a:r>
                        <a:rPr lang="es-ES" sz="1200" dirty="0" smtClean="0"/>
                        <a:t>24%</a:t>
                      </a:r>
                      <a:endParaRPr lang="es-ES" sz="1200" dirty="0"/>
                    </a:p>
                  </a:txBody>
                  <a:tcPr/>
                </a:tc>
              </a:tr>
              <a:tr h="370840">
                <a:tc>
                  <a:txBody>
                    <a:bodyPr/>
                    <a:lstStyle/>
                    <a:p>
                      <a:r>
                        <a:rPr lang="en-US" sz="1400" noProof="0" dirty="0" smtClean="0"/>
                        <a:t>Revenues</a:t>
                      </a:r>
                      <a:endParaRPr lang="en-US" sz="1400" noProof="0" dirty="0"/>
                    </a:p>
                  </a:txBody>
                  <a:tcPr/>
                </a:tc>
                <a:tc>
                  <a:txBody>
                    <a:bodyPr/>
                    <a:lstStyle/>
                    <a:p>
                      <a:pPr algn="ctr"/>
                      <a:r>
                        <a:rPr lang="es-ES" sz="1200" dirty="0" smtClean="0"/>
                        <a:t>60.000</a:t>
                      </a:r>
                      <a:r>
                        <a:rPr lang="es-ES" sz="1200" dirty="0" smtClean="0">
                          <a:latin typeface="Calibri"/>
                        </a:rPr>
                        <a:t>€</a:t>
                      </a:r>
                      <a:endParaRPr lang="es-ES" sz="1200" dirty="0"/>
                    </a:p>
                  </a:txBody>
                  <a:tcPr/>
                </a:tc>
                <a:tc>
                  <a:txBody>
                    <a:bodyPr/>
                    <a:lstStyle/>
                    <a:p>
                      <a:pPr algn="ctr"/>
                      <a:r>
                        <a:rPr lang="es-ES" sz="1200" baseline="0" dirty="0" smtClean="0"/>
                        <a:t> </a:t>
                      </a:r>
                      <a:endParaRPr lang="es-E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dirty="0" smtClean="0"/>
                        <a:t>0,6 M</a:t>
                      </a:r>
                      <a:r>
                        <a:rPr lang="es-ES" sz="1200" dirty="0" smtClean="0">
                          <a:latin typeface="+mn-lt"/>
                        </a:rPr>
                        <a:t>€</a:t>
                      </a:r>
                      <a:endParaRPr lang="es-ES" sz="1200" dirty="0" smtClean="0"/>
                    </a:p>
                  </a:txBody>
                  <a:tcPr/>
                </a:tc>
                <a:tc>
                  <a:txBody>
                    <a:bodyPr/>
                    <a:lstStyle/>
                    <a:p>
                      <a:pPr algn="ctr"/>
                      <a:endParaRPr lang="es-ES" sz="12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200" dirty="0" smtClean="0"/>
                        <a:t>2,7 M</a:t>
                      </a:r>
                      <a:r>
                        <a:rPr lang="es-ES" sz="1200" dirty="0" smtClean="0">
                          <a:latin typeface="+mn-lt"/>
                        </a:rPr>
                        <a:t>€</a:t>
                      </a:r>
                      <a:endParaRPr lang="es-ES" sz="1200" dirty="0" smtClean="0"/>
                    </a:p>
                    <a:p>
                      <a:pPr algn="ctr"/>
                      <a:endParaRPr lang="es-ES" sz="1200" dirty="0"/>
                    </a:p>
                  </a:txBody>
                  <a:tcPr/>
                </a:tc>
                <a:tc>
                  <a:txBody>
                    <a:bodyPr/>
                    <a:lstStyle/>
                    <a:p>
                      <a:pPr algn="ctr"/>
                      <a:endParaRPr lang="es-ES" sz="1200" dirty="0"/>
                    </a:p>
                  </a:txBody>
                  <a:tcPr/>
                </a:tc>
                <a:tc>
                  <a:txBody>
                    <a:bodyPr/>
                    <a:lstStyle/>
                    <a:p>
                      <a:pPr algn="ctr"/>
                      <a:r>
                        <a:rPr lang="es-ES" sz="1200" dirty="0" smtClean="0"/>
                        <a:t>7,2 M</a:t>
                      </a:r>
                      <a:r>
                        <a:rPr lang="es-ES" sz="1200" dirty="0" smtClean="0">
                          <a:latin typeface="+mn-lt"/>
                        </a:rPr>
                        <a:t>€</a:t>
                      </a:r>
                      <a:endParaRPr lang="es-ES" sz="1200" dirty="0"/>
                    </a:p>
                  </a:txBody>
                  <a:tcPr/>
                </a:tc>
                <a:tc>
                  <a:txBody>
                    <a:bodyPr/>
                    <a:lstStyle/>
                    <a:p>
                      <a:pPr algn="ctr"/>
                      <a:endParaRPr lang="es-ES" sz="1200" dirty="0"/>
                    </a:p>
                  </a:txBody>
                  <a:tcPr/>
                </a:tc>
                <a:tc>
                  <a:txBody>
                    <a:bodyPr/>
                    <a:lstStyle/>
                    <a:p>
                      <a:pPr algn="ctr"/>
                      <a:r>
                        <a:rPr lang="es-ES" sz="1200" dirty="0" smtClean="0"/>
                        <a:t>15 M</a:t>
                      </a:r>
                      <a:r>
                        <a:rPr lang="es-ES" sz="1200" dirty="0" smtClean="0">
                          <a:latin typeface="+mn-lt"/>
                        </a:rPr>
                        <a:t>€</a:t>
                      </a:r>
                      <a:endParaRPr lang="es-ES" sz="1200" dirty="0"/>
                    </a:p>
                  </a:txBody>
                  <a:tcPr/>
                </a:tc>
                <a:tc>
                  <a:txBody>
                    <a:bodyPr/>
                    <a:lstStyle/>
                    <a:p>
                      <a:pPr algn="ctr"/>
                      <a:endParaRPr lang="es-ES" sz="1200" dirty="0"/>
                    </a:p>
                  </a:txBody>
                  <a:tcPr/>
                </a:tc>
              </a:tr>
            </a:tbl>
          </a:graphicData>
        </a:graphic>
      </p:graphicFrame>
      <p:sp>
        <p:nvSpPr>
          <p:cNvPr id="12" name="11 Flecha derecha"/>
          <p:cNvSpPr/>
          <p:nvPr/>
        </p:nvSpPr>
        <p:spPr>
          <a:xfrm>
            <a:off x="3517034" y="2215172"/>
            <a:ext cx="426142" cy="1864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774482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3F98E97A-BF07-4485-80B2-DB83278FFFA3}" type="slidenum">
              <a:rPr lang="es-ES" smtClean="0">
                <a:solidFill>
                  <a:prstClr val="black">
                    <a:tint val="75000"/>
                  </a:prstClr>
                </a:solidFill>
              </a:rPr>
              <a:pPr/>
              <a:t>9</a:t>
            </a:fld>
            <a:endParaRPr lang="es-ES">
              <a:solidFill>
                <a:prstClr val="black">
                  <a:tint val="75000"/>
                </a:prstClr>
              </a:solidFill>
            </a:endParaRPr>
          </a:p>
        </p:txBody>
      </p:sp>
      <p:grpSp>
        <p:nvGrpSpPr>
          <p:cNvPr id="2" name="1 Grupo"/>
          <p:cNvGrpSpPr/>
          <p:nvPr/>
        </p:nvGrpSpPr>
        <p:grpSpPr>
          <a:xfrm>
            <a:off x="304800" y="361046"/>
            <a:ext cx="8534399" cy="491480"/>
            <a:chOff x="304800" y="361046"/>
            <a:chExt cx="8534399" cy="491480"/>
          </a:xfrm>
        </p:grpSpPr>
        <p:sp>
          <p:nvSpPr>
            <p:cNvPr id="5" name="Rectangle 2"/>
            <p:cNvSpPr txBox="1">
              <a:spLocks noChangeArrowheads="1"/>
            </p:cNvSpPr>
            <p:nvPr/>
          </p:nvSpPr>
          <p:spPr bwMode="auto">
            <a:xfrm>
              <a:off x="323528" y="361046"/>
              <a:ext cx="8493125" cy="491480"/>
            </a:xfrm>
            <a:prstGeom prst="rect">
              <a:avLst/>
            </a:prstGeom>
            <a:solidFill>
              <a:srgbClr val="009AD8"/>
            </a:solidFill>
            <a:ln w="9525">
              <a:noFill/>
              <a:miter lim="800000"/>
              <a:headEnd/>
              <a:tailEnd/>
            </a:ln>
          </p:spPr>
          <p:txBody>
            <a:bodyPr vert="horz" wrap="square" lIns="0" tIns="0" rIns="0" bIns="0" numCol="1" anchor="ctr" anchorCtr="1" compatLnSpc="1">
              <a:prstTxWarp prst="textNoShape">
                <a:avLst/>
              </a:prstTxWarp>
            </a:bodyPr>
            <a:lstStyle/>
            <a:p>
              <a:pPr algn="ctr">
                <a:spcBef>
                  <a:spcPct val="0"/>
                </a:spcBef>
                <a:defRPr/>
              </a:pPr>
              <a:endParaRPr lang="en-US" sz="4400" dirty="0" smtClean="0">
                <a:solidFill>
                  <a:prstClr val="black"/>
                </a:solidFill>
                <a:latin typeface="Arial" pitchFamily="34" charset="0"/>
                <a:ea typeface="+mj-ea"/>
                <a:cs typeface="Arial" pitchFamily="34" charset="0"/>
              </a:endParaRPr>
            </a:p>
          </p:txBody>
        </p:sp>
        <p:sp>
          <p:nvSpPr>
            <p:cNvPr id="4" name="3 Rectángulo"/>
            <p:cNvSpPr/>
            <p:nvPr/>
          </p:nvSpPr>
          <p:spPr>
            <a:xfrm>
              <a:off x="304800" y="375954"/>
              <a:ext cx="8534399" cy="461665"/>
            </a:xfrm>
            <a:prstGeom prst="rect">
              <a:avLst/>
            </a:prstGeom>
          </p:spPr>
          <p:txBody>
            <a:bodyPr wrap="square">
              <a:spAutoFit/>
            </a:bodyPr>
            <a:lstStyle/>
            <a:p>
              <a:endParaRPr lang="en-US" sz="2400" dirty="0">
                <a:solidFill>
                  <a:schemeClr val="bg1"/>
                </a:solidFill>
                <a:latin typeface="Arial" pitchFamily="34" charset="0"/>
                <a:cs typeface="Arial" pitchFamily="34" charset="0"/>
              </a:endParaRPr>
            </a:p>
          </p:txBody>
        </p:sp>
      </p:grpSp>
      <p:sp>
        <p:nvSpPr>
          <p:cNvPr id="32" name="31 Rectángulo"/>
          <p:cNvSpPr/>
          <p:nvPr/>
        </p:nvSpPr>
        <p:spPr>
          <a:xfrm>
            <a:off x="457200" y="395004"/>
            <a:ext cx="8534399" cy="461665"/>
          </a:xfrm>
          <a:prstGeom prst="rect">
            <a:avLst/>
          </a:prstGeom>
        </p:spPr>
        <p:txBody>
          <a:bodyPr wrap="square">
            <a:spAutoFit/>
          </a:bodyPr>
          <a:lstStyle/>
          <a:p>
            <a:pPr algn="ctr"/>
            <a:r>
              <a:rPr lang="es-ES" sz="2400" dirty="0" smtClean="0">
                <a:solidFill>
                  <a:schemeClr val="bg1"/>
                </a:solidFill>
                <a:latin typeface="Arial" pitchFamily="34" charset="0"/>
                <a:cs typeface="Arial" pitchFamily="34" charset="0"/>
              </a:rPr>
              <a:t>KEY FINANCIAL INDICATORS</a:t>
            </a:r>
            <a:endParaRPr lang="es-ES" sz="2400"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5003" y="1294424"/>
            <a:ext cx="8257371" cy="454823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19176647"/>
      </p:ext>
    </p:extLst>
  </p:cSld>
  <p:clrMapOvr>
    <a:masterClrMapping/>
  </p:clrMapOvr>
  <p:transition advTm="5284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5.4|9.5"/>
</p:tagLst>
</file>

<file path=ppt/tags/tag2.xml><?xml version="1.0" encoding="utf-8"?>
<p:tagLst xmlns:a="http://schemas.openxmlformats.org/drawingml/2006/main" xmlns:r="http://schemas.openxmlformats.org/officeDocument/2006/relationships" xmlns:p="http://schemas.openxmlformats.org/presentationml/2006/main">
  <p:tag name="TIMING" val="|10.5|5.4|9.5"/>
</p:tagLst>
</file>

<file path=ppt/tags/tag3.xml><?xml version="1.0" encoding="utf-8"?>
<p:tagLst xmlns:a="http://schemas.openxmlformats.org/drawingml/2006/main" xmlns:r="http://schemas.openxmlformats.org/officeDocument/2006/relationships" xmlns:p="http://schemas.openxmlformats.org/presentationml/2006/main">
  <p:tag name="TIMING" val="|6.6|2.8|1.7|5.2|1.5|2|1.6|6.5|2.4|6.8|2.5|1.5|2.9"/>
</p:tagLst>
</file>

<file path=ppt/tags/tag4.xml><?xml version="1.0" encoding="utf-8"?>
<p:tagLst xmlns:a="http://schemas.openxmlformats.org/drawingml/2006/main" xmlns:r="http://schemas.openxmlformats.org/officeDocument/2006/relationships" xmlns:p="http://schemas.openxmlformats.org/presentationml/2006/main">
  <p:tag name="TIMING" val="|6.6|2.8|1.7|5.2|1.5|2|1.6|6.5|2.4|6.8|2.5|1.5|2.9"/>
</p:tagLst>
</file>

<file path=ppt/theme/theme1.xml><?xml version="1.0" encoding="utf-8"?>
<a:theme xmlns:a="http://schemas.openxmlformats.org/drawingml/2006/main" name="M_OSL_CaixaImpulse_Plantilla_ppt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M_OSL_CaixaImpulse_Plantilla_ppt_v2</Template>
  <TotalTime>1459</TotalTime>
  <Words>1068</Words>
  <Application>Microsoft Office PowerPoint</Application>
  <PresentationFormat>Presentación en pantalla (4:3)</PresentationFormat>
  <Paragraphs>275</Paragraphs>
  <Slides>12</Slides>
  <Notes>6</Notes>
  <HiddenSlides>0</HiddenSlides>
  <MMClips>0</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M_OSL_CaixaImpulse_Plantilla_ppt_v2</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vector>
  </TitlesOfParts>
  <Company>Silkplace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Torruella Fortuny</dc:creator>
  <cp:lastModifiedBy>Sergio</cp:lastModifiedBy>
  <cp:revision>144</cp:revision>
  <cp:lastPrinted>2016-04-21T23:51:15Z</cp:lastPrinted>
  <dcterms:created xsi:type="dcterms:W3CDTF">2015-07-06T15:44:00Z</dcterms:created>
  <dcterms:modified xsi:type="dcterms:W3CDTF">2016-05-02T11:55:36Z</dcterms:modified>
</cp:coreProperties>
</file>