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avi" ContentType="video/avi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9"/>
  </p:notesMasterIdLst>
  <p:handoutMasterIdLst>
    <p:handoutMasterId r:id="rId60"/>
  </p:handoutMasterIdLst>
  <p:sldIdLst>
    <p:sldId id="256" r:id="rId2"/>
    <p:sldId id="291" r:id="rId3"/>
    <p:sldId id="257" r:id="rId4"/>
    <p:sldId id="278" r:id="rId5"/>
    <p:sldId id="287" r:id="rId6"/>
    <p:sldId id="277" r:id="rId7"/>
    <p:sldId id="293" r:id="rId8"/>
    <p:sldId id="271" r:id="rId9"/>
    <p:sldId id="311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24" r:id="rId27"/>
    <p:sldId id="292" r:id="rId28"/>
    <p:sldId id="258" r:id="rId29"/>
    <p:sldId id="314" r:id="rId30"/>
    <p:sldId id="312" r:id="rId31"/>
    <p:sldId id="313" r:id="rId32"/>
    <p:sldId id="272" r:id="rId33"/>
    <p:sldId id="282" r:id="rId34"/>
    <p:sldId id="283" r:id="rId35"/>
    <p:sldId id="284" r:id="rId36"/>
    <p:sldId id="285" r:id="rId37"/>
    <p:sldId id="286" r:id="rId38"/>
    <p:sldId id="325" r:id="rId39"/>
    <p:sldId id="315" r:id="rId40"/>
    <p:sldId id="316" r:id="rId41"/>
    <p:sldId id="273" r:id="rId42"/>
    <p:sldId id="275" r:id="rId43"/>
    <p:sldId id="290" r:id="rId44"/>
    <p:sldId id="318" r:id="rId45"/>
    <p:sldId id="279" r:id="rId46"/>
    <p:sldId id="259" r:id="rId47"/>
    <p:sldId id="260" r:id="rId48"/>
    <p:sldId id="261" r:id="rId49"/>
    <p:sldId id="263" r:id="rId50"/>
    <p:sldId id="265" r:id="rId51"/>
    <p:sldId id="269" r:id="rId52"/>
    <p:sldId id="270" r:id="rId53"/>
    <p:sldId id="323" r:id="rId54"/>
    <p:sldId id="322" r:id="rId55"/>
    <p:sldId id="320" r:id="rId56"/>
    <p:sldId id="319" r:id="rId57"/>
    <p:sldId id="321" r:id="rId58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16" autoAdjust="0"/>
  </p:normalViewPr>
  <p:slideViewPr>
    <p:cSldViewPr>
      <p:cViewPr varScale="1">
        <p:scale>
          <a:sx n="91" d="100"/>
          <a:sy n="91" d="100"/>
        </p:scale>
        <p:origin x="-13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CC1D6E-BC62-433B-882E-B02C59F4B5F5}" type="doc">
      <dgm:prSet loTypeId="urn:microsoft.com/office/officeart/2005/8/layout/process2" loCatId="process" qsTypeId="urn:microsoft.com/office/officeart/2005/8/quickstyle/simple5" qsCatId="simple" csTypeId="urn:microsoft.com/office/officeart/2005/8/colors/accent1_2" csCatId="accent1" phldr="1"/>
      <dgm:spPr/>
    </dgm:pt>
    <dgm:pt modelId="{33723DCC-E45D-440D-875F-F8C8D4DA1E03}">
      <dgm:prSet phldrT="[Text]"/>
      <dgm:spPr/>
      <dgm:t>
        <a:bodyPr/>
        <a:lstStyle/>
        <a:p>
          <a:r>
            <a:rPr lang="es-ES" dirty="0" err="1" smtClean="0"/>
            <a:t>Gesture</a:t>
          </a:r>
          <a:r>
            <a:rPr lang="es-ES" dirty="0" smtClean="0"/>
            <a:t>/</a:t>
          </a:r>
          <a:r>
            <a:rPr lang="es-ES" dirty="0" err="1" smtClean="0"/>
            <a:t>Activity</a:t>
          </a:r>
          <a:r>
            <a:rPr lang="es-ES" dirty="0" smtClean="0"/>
            <a:t> </a:t>
          </a:r>
          <a:r>
            <a:rPr lang="es-ES" dirty="0" err="1" smtClean="0"/>
            <a:t>recognition</a:t>
          </a:r>
          <a:endParaRPr lang="es-ES" dirty="0"/>
        </a:p>
      </dgm:t>
    </dgm:pt>
    <dgm:pt modelId="{8043ABF9-8033-4B20-903E-830F3C26D3B0}" type="parTrans" cxnId="{78ACD6D3-A7DF-4403-A52C-F6B4F23EB736}">
      <dgm:prSet/>
      <dgm:spPr/>
      <dgm:t>
        <a:bodyPr/>
        <a:lstStyle/>
        <a:p>
          <a:endParaRPr lang="es-ES"/>
        </a:p>
      </dgm:t>
    </dgm:pt>
    <dgm:pt modelId="{C3951723-B388-4B89-A5DE-069287014A74}" type="sibTrans" cxnId="{78ACD6D3-A7DF-4403-A52C-F6B4F23EB736}">
      <dgm:prSet/>
      <dgm:spPr/>
      <dgm:t>
        <a:bodyPr/>
        <a:lstStyle/>
        <a:p>
          <a:endParaRPr lang="es-ES"/>
        </a:p>
      </dgm:t>
    </dgm:pt>
    <dgm:pt modelId="{A89510E5-86F6-46F0-8580-569D2B7DE036}">
      <dgm:prSet phldrT="[Text]"/>
      <dgm:spPr/>
      <dgm:t>
        <a:bodyPr/>
        <a:lstStyle/>
        <a:p>
          <a:r>
            <a:rPr lang="es-ES" dirty="0" err="1" smtClean="0"/>
            <a:t>Human</a:t>
          </a:r>
          <a:r>
            <a:rPr lang="es-ES" dirty="0" smtClean="0"/>
            <a:t> Pose </a:t>
          </a:r>
          <a:r>
            <a:rPr lang="es-ES" dirty="0" err="1" smtClean="0"/>
            <a:t>Recovery</a:t>
          </a:r>
          <a:endParaRPr lang="es-ES" dirty="0"/>
        </a:p>
      </dgm:t>
    </dgm:pt>
    <dgm:pt modelId="{D3EFC99B-C49E-44AF-A239-76034DD114E5}" type="parTrans" cxnId="{8D99607F-BCF8-41D4-AD3C-7E0667C48892}">
      <dgm:prSet/>
      <dgm:spPr/>
      <dgm:t>
        <a:bodyPr/>
        <a:lstStyle/>
        <a:p>
          <a:endParaRPr lang="es-ES"/>
        </a:p>
      </dgm:t>
    </dgm:pt>
    <dgm:pt modelId="{57F50A35-8B45-4F47-B217-5A72DA23788F}" type="sibTrans" cxnId="{8D99607F-BCF8-41D4-AD3C-7E0667C48892}">
      <dgm:prSet/>
      <dgm:spPr/>
      <dgm:t>
        <a:bodyPr/>
        <a:lstStyle/>
        <a:p>
          <a:endParaRPr lang="es-ES"/>
        </a:p>
      </dgm:t>
    </dgm:pt>
    <dgm:pt modelId="{FA798914-D865-4A33-BA52-3CA998D7AC7D}">
      <dgm:prSet phldrT="[Text]"/>
      <dgm:spPr/>
      <dgm:t>
        <a:bodyPr/>
        <a:lstStyle/>
        <a:p>
          <a:r>
            <a:rPr lang="es-ES" dirty="0" err="1" smtClean="0"/>
            <a:t>Image</a:t>
          </a:r>
          <a:r>
            <a:rPr lang="es-ES" dirty="0" smtClean="0"/>
            <a:t> </a:t>
          </a:r>
          <a:r>
            <a:rPr lang="es-ES" dirty="0" err="1" smtClean="0"/>
            <a:t>features</a:t>
          </a:r>
          <a:r>
            <a:rPr lang="es-ES" dirty="0" smtClean="0"/>
            <a:t> </a:t>
          </a:r>
          <a:endParaRPr lang="es-ES" dirty="0"/>
        </a:p>
      </dgm:t>
    </dgm:pt>
    <dgm:pt modelId="{4816A932-A2D2-4746-B49D-14DB9F6C6CA4}" type="parTrans" cxnId="{01143026-9FEF-4105-ABA7-D1C3EE18952D}">
      <dgm:prSet/>
      <dgm:spPr/>
      <dgm:t>
        <a:bodyPr/>
        <a:lstStyle/>
        <a:p>
          <a:endParaRPr lang="es-ES"/>
        </a:p>
      </dgm:t>
    </dgm:pt>
    <dgm:pt modelId="{9CD01B1B-08DB-4A07-B45F-693BA2B33BD5}" type="sibTrans" cxnId="{01143026-9FEF-4105-ABA7-D1C3EE18952D}">
      <dgm:prSet/>
      <dgm:spPr/>
      <dgm:t>
        <a:bodyPr/>
        <a:lstStyle/>
        <a:p>
          <a:endParaRPr lang="es-ES"/>
        </a:p>
      </dgm:t>
    </dgm:pt>
    <dgm:pt modelId="{435C1641-9BB8-4304-ABA3-DABEF8C3F50B}">
      <dgm:prSet phldrT="[Text]"/>
      <dgm:spPr/>
      <dgm:t>
        <a:bodyPr/>
        <a:lstStyle/>
        <a:p>
          <a:r>
            <a:rPr lang="es-ES" dirty="0" err="1" smtClean="0"/>
            <a:t>Human</a:t>
          </a:r>
          <a:r>
            <a:rPr lang="es-ES" dirty="0" smtClean="0"/>
            <a:t> </a:t>
          </a:r>
          <a:r>
            <a:rPr lang="es-ES" dirty="0" err="1" smtClean="0"/>
            <a:t>Behavior</a:t>
          </a:r>
          <a:r>
            <a:rPr lang="es-ES" dirty="0" smtClean="0"/>
            <a:t> </a:t>
          </a:r>
          <a:r>
            <a:rPr lang="es-ES" dirty="0" err="1" smtClean="0"/>
            <a:t>Analysis</a:t>
          </a:r>
          <a:endParaRPr lang="es-ES" dirty="0"/>
        </a:p>
      </dgm:t>
    </dgm:pt>
    <dgm:pt modelId="{D0018D44-818E-4CEB-A686-9E72E31628CF}" type="parTrans" cxnId="{2CDCD537-9F29-48A2-B9D2-D52492DB1627}">
      <dgm:prSet/>
      <dgm:spPr/>
      <dgm:t>
        <a:bodyPr/>
        <a:lstStyle/>
        <a:p>
          <a:endParaRPr lang="es-ES"/>
        </a:p>
      </dgm:t>
    </dgm:pt>
    <dgm:pt modelId="{F31CD7EC-CF4D-4C8F-A610-AFC92246DD39}" type="sibTrans" cxnId="{2CDCD537-9F29-48A2-B9D2-D52492DB1627}">
      <dgm:prSet/>
      <dgm:spPr/>
      <dgm:t>
        <a:bodyPr/>
        <a:lstStyle/>
        <a:p>
          <a:endParaRPr lang="es-ES"/>
        </a:p>
      </dgm:t>
    </dgm:pt>
    <dgm:pt modelId="{B573B355-9A53-43F3-A54D-29100FDC4484}" type="pres">
      <dgm:prSet presAssocID="{C0CC1D6E-BC62-433B-882E-B02C59F4B5F5}" presName="linearFlow" presStyleCnt="0">
        <dgm:presLayoutVars>
          <dgm:resizeHandles val="exact"/>
        </dgm:presLayoutVars>
      </dgm:prSet>
      <dgm:spPr/>
    </dgm:pt>
    <dgm:pt modelId="{19AF0689-6389-4E63-85E2-84EFB6196DF3}" type="pres">
      <dgm:prSet presAssocID="{435C1641-9BB8-4304-ABA3-DABEF8C3F50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1951F0-EF88-49AC-88BA-C31368F1869C}" type="pres">
      <dgm:prSet presAssocID="{F31CD7EC-CF4D-4C8F-A610-AFC92246DD39}" presName="sibTrans" presStyleLbl="sibTrans2D1" presStyleIdx="0" presStyleCnt="3"/>
      <dgm:spPr/>
      <dgm:t>
        <a:bodyPr/>
        <a:lstStyle/>
        <a:p>
          <a:endParaRPr lang="es-ES"/>
        </a:p>
      </dgm:t>
    </dgm:pt>
    <dgm:pt modelId="{870EC356-6D9D-49D0-9711-3413A7774B99}" type="pres">
      <dgm:prSet presAssocID="{F31CD7EC-CF4D-4C8F-A610-AFC92246DD39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260445F6-0727-4820-BCC3-CCAB2E5C09E0}" type="pres">
      <dgm:prSet presAssocID="{33723DCC-E45D-440D-875F-F8C8D4DA1E0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526956-F4DC-41AD-AF30-06DE3B809729}" type="pres">
      <dgm:prSet presAssocID="{C3951723-B388-4B89-A5DE-069287014A74}" presName="sibTrans" presStyleLbl="sibTrans2D1" presStyleIdx="1" presStyleCnt="3"/>
      <dgm:spPr/>
      <dgm:t>
        <a:bodyPr/>
        <a:lstStyle/>
        <a:p>
          <a:endParaRPr lang="es-ES"/>
        </a:p>
      </dgm:t>
    </dgm:pt>
    <dgm:pt modelId="{384D7576-EB9C-4B4B-8BE3-038B40B2C556}" type="pres">
      <dgm:prSet presAssocID="{C3951723-B388-4B89-A5DE-069287014A74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88DD5E17-4E84-4ED4-951A-52F8EAC9C5EF}" type="pres">
      <dgm:prSet presAssocID="{A89510E5-86F6-46F0-8580-569D2B7DE03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A634A2-A0CB-42E0-9494-4406684BED53}" type="pres">
      <dgm:prSet presAssocID="{57F50A35-8B45-4F47-B217-5A72DA23788F}" presName="sibTrans" presStyleLbl="sibTrans2D1" presStyleIdx="2" presStyleCnt="3"/>
      <dgm:spPr/>
      <dgm:t>
        <a:bodyPr/>
        <a:lstStyle/>
        <a:p>
          <a:endParaRPr lang="es-ES"/>
        </a:p>
      </dgm:t>
    </dgm:pt>
    <dgm:pt modelId="{ABDB209A-DA2B-4B6B-83E3-6F605F791E53}" type="pres">
      <dgm:prSet presAssocID="{57F50A35-8B45-4F47-B217-5A72DA23788F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223C37C6-9C3F-4398-9D15-E38E34B41AB4}" type="pres">
      <dgm:prSet presAssocID="{FA798914-D865-4A33-BA52-3CA998D7AC7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0B7EB2D-C2BB-4640-B36F-94BC973F2CEC}" type="presOf" srcId="{33723DCC-E45D-440D-875F-F8C8D4DA1E03}" destId="{260445F6-0727-4820-BCC3-CCAB2E5C09E0}" srcOrd="0" destOrd="0" presId="urn:microsoft.com/office/officeart/2005/8/layout/process2"/>
    <dgm:cxn modelId="{453D7997-36CE-4027-8552-93C181CF123E}" type="presOf" srcId="{C3951723-B388-4B89-A5DE-069287014A74}" destId="{58526956-F4DC-41AD-AF30-06DE3B809729}" srcOrd="0" destOrd="0" presId="urn:microsoft.com/office/officeart/2005/8/layout/process2"/>
    <dgm:cxn modelId="{78ACD6D3-A7DF-4403-A52C-F6B4F23EB736}" srcId="{C0CC1D6E-BC62-433B-882E-B02C59F4B5F5}" destId="{33723DCC-E45D-440D-875F-F8C8D4DA1E03}" srcOrd="1" destOrd="0" parTransId="{8043ABF9-8033-4B20-903E-830F3C26D3B0}" sibTransId="{C3951723-B388-4B89-A5DE-069287014A74}"/>
    <dgm:cxn modelId="{15C4FEF9-9507-4C85-B758-1E35CEC2F990}" type="presOf" srcId="{FA798914-D865-4A33-BA52-3CA998D7AC7D}" destId="{223C37C6-9C3F-4398-9D15-E38E34B41AB4}" srcOrd="0" destOrd="0" presId="urn:microsoft.com/office/officeart/2005/8/layout/process2"/>
    <dgm:cxn modelId="{37E89D68-F566-4B7D-8B17-1FCAE443CA50}" type="presOf" srcId="{57F50A35-8B45-4F47-B217-5A72DA23788F}" destId="{ABDB209A-DA2B-4B6B-83E3-6F605F791E53}" srcOrd="1" destOrd="0" presId="urn:microsoft.com/office/officeart/2005/8/layout/process2"/>
    <dgm:cxn modelId="{8D99607F-BCF8-41D4-AD3C-7E0667C48892}" srcId="{C0CC1D6E-BC62-433B-882E-B02C59F4B5F5}" destId="{A89510E5-86F6-46F0-8580-569D2B7DE036}" srcOrd="2" destOrd="0" parTransId="{D3EFC99B-C49E-44AF-A239-76034DD114E5}" sibTransId="{57F50A35-8B45-4F47-B217-5A72DA23788F}"/>
    <dgm:cxn modelId="{467303E6-39BF-474D-93C1-BB4C12286960}" type="presOf" srcId="{C0CC1D6E-BC62-433B-882E-B02C59F4B5F5}" destId="{B573B355-9A53-43F3-A54D-29100FDC4484}" srcOrd="0" destOrd="0" presId="urn:microsoft.com/office/officeart/2005/8/layout/process2"/>
    <dgm:cxn modelId="{E499F661-5162-4E86-90A5-44B3E43044C7}" type="presOf" srcId="{57F50A35-8B45-4F47-B217-5A72DA23788F}" destId="{53A634A2-A0CB-42E0-9494-4406684BED53}" srcOrd="0" destOrd="0" presId="urn:microsoft.com/office/officeart/2005/8/layout/process2"/>
    <dgm:cxn modelId="{71E1AB2A-686D-4ED6-8FEB-076DB8B759DE}" type="presOf" srcId="{A89510E5-86F6-46F0-8580-569D2B7DE036}" destId="{88DD5E17-4E84-4ED4-951A-52F8EAC9C5EF}" srcOrd="0" destOrd="0" presId="urn:microsoft.com/office/officeart/2005/8/layout/process2"/>
    <dgm:cxn modelId="{5B84B962-8787-4EF0-B878-497D97F98FF2}" type="presOf" srcId="{C3951723-B388-4B89-A5DE-069287014A74}" destId="{384D7576-EB9C-4B4B-8BE3-038B40B2C556}" srcOrd="1" destOrd="0" presId="urn:microsoft.com/office/officeart/2005/8/layout/process2"/>
    <dgm:cxn modelId="{1AA683D6-04B8-4C55-837A-9BD65DE44EC3}" type="presOf" srcId="{F31CD7EC-CF4D-4C8F-A610-AFC92246DD39}" destId="{870EC356-6D9D-49D0-9711-3413A7774B99}" srcOrd="1" destOrd="0" presId="urn:microsoft.com/office/officeart/2005/8/layout/process2"/>
    <dgm:cxn modelId="{01143026-9FEF-4105-ABA7-D1C3EE18952D}" srcId="{C0CC1D6E-BC62-433B-882E-B02C59F4B5F5}" destId="{FA798914-D865-4A33-BA52-3CA998D7AC7D}" srcOrd="3" destOrd="0" parTransId="{4816A932-A2D2-4746-B49D-14DB9F6C6CA4}" sibTransId="{9CD01B1B-08DB-4A07-B45F-693BA2B33BD5}"/>
    <dgm:cxn modelId="{FC7175F4-1BA2-45F9-ACE8-5A7B0B30E331}" type="presOf" srcId="{F31CD7EC-CF4D-4C8F-A610-AFC92246DD39}" destId="{CE1951F0-EF88-49AC-88BA-C31368F1869C}" srcOrd="0" destOrd="0" presId="urn:microsoft.com/office/officeart/2005/8/layout/process2"/>
    <dgm:cxn modelId="{2CDCD537-9F29-48A2-B9D2-D52492DB1627}" srcId="{C0CC1D6E-BC62-433B-882E-B02C59F4B5F5}" destId="{435C1641-9BB8-4304-ABA3-DABEF8C3F50B}" srcOrd="0" destOrd="0" parTransId="{D0018D44-818E-4CEB-A686-9E72E31628CF}" sibTransId="{F31CD7EC-CF4D-4C8F-A610-AFC92246DD39}"/>
    <dgm:cxn modelId="{60ED0206-F8AB-4F62-985C-1D53492B9304}" type="presOf" srcId="{435C1641-9BB8-4304-ABA3-DABEF8C3F50B}" destId="{19AF0689-6389-4E63-85E2-84EFB6196DF3}" srcOrd="0" destOrd="0" presId="urn:microsoft.com/office/officeart/2005/8/layout/process2"/>
    <dgm:cxn modelId="{8B81D772-D6BF-4B26-B8CD-3B1B031B37D9}" type="presParOf" srcId="{B573B355-9A53-43F3-A54D-29100FDC4484}" destId="{19AF0689-6389-4E63-85E2-84EFB6196DF3}" srcOrd="0" destOrd="0" presId="urn:microsoft.com/office/officeart/2005/8/layout/process2"/>
    <dgm:cxn modelId="{F610310D-7D61-4D27-9A95-B8F76E9096A2}" type="presParOf" srcId="{B573B355-9A53-43F3-A54D-29100FDC4484}" destId="{CE1951F0-EF88-49AC-88BA-C31368F1869C}" srcOrd="1" destOrd="0" presId="urn:microsoft.com/office/officeart/2005/8/layout/process2"/>
    <dgm:cxn modelId="{D24E95EA-9F9F-4A47-85EC-AC8BB675E03D}" type="presParOf" srcId="{CE1951F0-EF88-49AC-88BA-C31368F1869C}" destId="{870EC356-6D9D-49D0-9711-3413A7774B99}" srcOrd="0" destOrd="0" presId="urn:microsoft.com/office/officeart/2005/8/layout/process2"/>
    <dgm:cxn modelId="{341CCDE0-5639-4BB5-AE64-D31F3F16E238}" type="presParOf" srcId="{B573B355-9A53-43F3-A54D-29100FDC4484}" destId="{260445F6-0727-4820-BCC3-CCAB2E5C09E0}" srcOrd="2" destOrd="0" presId="urn:microsoft.com/office/officeart/2005/8/layout/process2"/>
    <dgm:cxn modelId="{256B68A8-D6F6-4007-B33A-403A8B2037AC}" type="presParOf" srcId="{B573B355-9A53-43F3-A54D-29100FDC4484}" destId="{58526956-F4DC-41AD-AF30-06DE3B809729}" srcOrd="3" destOrd="0" presId="urn:microsoft.com/office/officeart/2005/8/layout/process2"/>
    <dgm:cxn modelId="{BEB64F45-1AAA-4F10-B40F-7CCBD8BA0A47}" type="presParOf" srcId="{58526956-F4DC-41AD-AF30-06DE3B809729}" destId="{384D7576-EB9C-4B4B-8BE3-038B40B2C556}" srcOrd="0" destOrd="0" presId="urn:microsoft.com/office/officeart/2005/8/layout/process2"/>
    <dgm:cxn modelId="{77880631-2405-40F9-A639-28642DA7B53E}" type="presParOf" srcId="{B573B355-9A53-43F3-A54D-29100FDC4484}" destId="{88DD5E17-4E84-4ED4-951A-52F8EAC9C5EF}" srcOrd="4" destOrd="0" presId="urn:microsoft.com/office/officeart/2005/8/layout/process2"/>
    <dgm:cxn modelId="{CB7EF20F-1D0D-4C13-A4ED-EA3F61282844}" type="presParOf" srcId="{B573B355-9A53-43F3-A54D-29100FDC4484}" destId="{53A634A2-A0CB-42E0-9494-4406684BED53}" srcOrd="5" destOrd="0" presId="urn:microsoft.com/office/officeart/2005/8/layout/process2"/>
    <dgm:cxn modelId="{AEA9A524-A990-4454-86A0-9E4F527F43AB}" type="presParOf" srcId="{53A634A2-A0CB-42E0-9494-4406684BED53}" destId="{ABDB209A-DA2B-4B6B-83E3-6F605F791E53}" srcOrd="0" destOrd="0" presId="urn:microsoft.com/office/officeart/2005/8/layout/process2"/>
    <dgm:cxn modelId="{303859A9-2063-4982-AD7F-39E095A4F3F5}" type="presParOf" srcId="{B573B355-9A53-43F3-A54D-29100FDC4484}" destId="{223C37C6-9C3F-4398-9D15-E38E34B41AB4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AF0689-6389-4E63-85E2-84EFB6196DF3}">
      <dsp:nvSpPr>
        <dsp:cNvPr id="0" name=""/>
        <dsp:cNvSpPr/>
      </dsp:nvSpPr>
      <dsp:spPr>
        <a:xfrm>
          <a:off x="749706" y="2381"/>
          <a:ext cx="1777186" cy="885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Human</a:t>
          </a:r>
          <a:r>
            <a:rPr lang="es-ES" sz="1800" kern="1200" dirty="0" smtClean="0"/>
            <a:t> </a:t>
          </a:r>
          <a:r>
            <a:rPr lang="es-ES" sz="1800" kern="1200" dirty="0" err="1" smtClean="0"/>
            <a:t>Behavior</a:t>
          </a:r>
          <a:r>
            <a:rPr lang="es-ES" sz="1800" kern="1200" dirty="0" smtClean="0"/>
            <a:t> </a:t>
          </a:r>
          <a:r>
            <a:rPr lang="es-ES" sz="1800" kern="1200" dirty="0" err="1" smtClean="0"/>
            <a:t>Analysis</a:t>
          </a:r>
          <a:endParaRPr lang="es-ES" sz="1800" kern="1200" dirty="0"/>
        </a:p>
      </dsp:txBody>
      <dsp:txXfrm>
        <a:off x="749706" y="2381"/>
        <a:ext cx="1777186" cy="885825"/>
      </dsp:txXfrm>
    </dsp:sp>
    <dsp:sp modelId="{CE1951F0-EF88-49AC-88BA-C31368F1869C}">
      <dsp:nvSpPr>
        <dsp:cNvPr id="0" name=""/>
        <dsp:cNvSpPr/>
      </dsp:nvSpPr>
      <dsp:spPr>
        <a:xfrm rot="5400000">
          <a:off x="1472207" y="910351"/>
          <a:ext cx="332184" cy="3986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tint val="6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5400000">
        <a:off x="1472207" y="910351"/>
        <a:ext cx="332184" cy="398621"/>
      </dsp:txXfrm>
    </dsp:sp>
    <dsp:sp modelId="{260445F6-0727-4820-BCC3-CCAB2E5C09E0}">
      <dsp:nvSpPr>
        <dsp:cNvPr id="0" name=""/>
        <dsp:cNvSpPr/>
      </dsp:nvSpPr>
      <dsp:spPr>
        <a:xfrm>
          <a:off x="749706" y="1331118"/>
          <a:ext cx="1777186" cy="885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Gesture</a:t>
          </a:r>
          <a:r>
            <a:rPr lang="es-ES" sz="1800" kern="1200" dirty="0" smtClean="0"/>
            <a:t>/</a:t>
          </a:r>
          <a:r>
            <a:rPr lang="es-ES" sz="1800" kern="1200" dirty="0" err="1" smtClean="0"/>
            <a:t>Activity</a:t>
          </a:r>
          <a:r>
            <a:rPr lang="es-ES" sz="1800" kern="1200" dirty="0" smtClean="0"/>
            <a:t> </a:t>
          </a:r>
          <a:r>
            <a:rPr lang="es-ES" sz="1800" kern="1200" dirty="0" err="1" smtClean="0"/>
            <a:t>recognition</a:t>
          </a:r>
          <a:endParaRPr lang="es-ES" sz="1800" kern="1200" dirty="0"/>
        </a:p>
      </dsp:txBody>
      <dsp:txXfrm>
        <a:off x="749706" y="1331118"/>
        <a:ext cx="1777186" cy="885825"/>
      </dsp:txXfrm>
    </dsp:sp>
    <dsp:sp modelId="{58526956-F4DC-41AD-AF30-06DE3B809729}">
      <dsp:nvSpPr>
        <dsp:cNvPr id="0" name=""/>
        <dsp:cNvSpPr/>
      </dsp:nvSpPr>
      <dsp:spPr>
        <a:xfrm rot="5400000">
          <a:off x="1472207" y="2239089"/>
          <a:ext cx="332184" cy="3986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tint val="6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5400000">
        <a:off x="1472207" y="2239089"/>
        <a:ext cx="332184" cy="398621"/>
      </dsp:txXfrm>
    </dsp:sp>
    <dsp:sp modelId="{88DD5E17-4E84-4ED4-951A-52F8EAC9C5EF}">
      <dsp:nvSpPr>
        <dsp:cNvPr id="0" name=""/>
        <dsp:cNvSpPr/>
      </dsp:nvSpPr>
      <dsp:spPr>
        <a:xfrm>
          <a:off x="749706" y="2659856"/>
          <a:ext cx="1777186" cy="885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Human</a:t>
          </a:r>
          <a:r>
            <a:rPr lang="es-ES" sz="1800" kern="1200" dirty="0" smtClean="0"/>
            <a:t> Pose </a:t>
          </a:r>
          <a:r>
            <a:rPr lang="es-ES" sz="1800" kern="1200" dirty="0" err="1" smtClean="0"/>
            <a:t>Recovery</a:t>
          </a:r>
          <a:endParaRPr lang="es-ES" sz="1800" kern="1200" dirty="0"/>
        </a:p>
      </dsp:txBody>
      <dsp:txXfrm>
        <a:off x="749706" y="2659856"/>
        <a:ext cx="1777186" cy="885825"/>
      </dsp:txXfrm>
    </dsp:sp>
    <dsp:sp modelId="{53A634A2-A0CB-42E0-9494-4406684BED53}">
      <dsp:nvSpPr>
        <dsp:cNvPr id="0" name=""/>
        <dsp:cNvSpPr/>
      </dsp:nvSpPr>
      <dsp:spPr>
        <a:xfrm rot="5400000">
          <a:off x="1472207" y="3567826"/>
          <a:ext cx="332184" cy="3986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tint val="6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5400000">
        <a:off x="1472207" y="3567826"/>
        <a:ext cx="332184" cy="398621"/>
      </dsp:txXfrm>
    </dsp:sp>
    <dsp:sp modelId="{223C37C6-9C3F-4398-9D15-E38E34B41AB4}">
      <dsp:nvSpPr>
        <dsp:cNvPr id="0" name=""/>
        <dsp:cNvSpPr/>
      </dsp:nvSpPr>
      <dsp:spPr>
        <a:xfrm>
          <a:off x="749706" y="3988593"/>
          <a:ext cx="1777186" cy="885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Image</a:t>
          </a:r>
          <a:r>
            <a:rPr lang="es-ES" sz="1800" kern="1200" dirty="0" smtClean="0"/>
            <a:t> </a:t>
          </a:r>
          <a:r>
            <a:rPr lang="es-ES" sz="1800" kern="1200" dirty="0" err="1" smtClean="0"/>
            <a:t>features</a:t>
          </a:r>
          <a:r>
            <a:rPr lang="es-ES" sz="1800" kern="1200" dirty="0" smtClean="0"/>
            <a:t> </a:t>
          </a:r>
          <a:endParaRPr lang="es-ES" sz="1800" kern="1200" dirty="0"/>
        </a:p>
      </dsp:txBody>
      <dsp:txXfrm>
        <a:off x="749706" y="3988593"/>
        <a:ext cx="1777186" cy="885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BCD73-3490-40B1-A300-4BEADB56131C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F42F8-97A4-4401-A17C-30792AECECE3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52ED3-4D80-40F6-97B0-873D43B95404}" type="datetimeFigureOut">
              <a:rPr lang="es-ES" smtClean="0"/>
              <a:pPr/>
              <a:t>10/07/2012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FECA8-3913-4C54-9D89-23A23875C1AD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FECA8-3913-4C54-9D89-23A23875C1AD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736552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267253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445686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FECA8-3913-4C54-9D89-23A23875C1AD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181694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619288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046180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317829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26543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104804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046180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0B735B0E-6B16-4088-93DE-6D5BE356E44A}" type="datetime1">
              <a:rPr lang="en-US" smtClean="0"/>
              <a:pPr/>
              <a:t>7/10/2012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FE69-18D7-4D89-8E90-ABC93CCF2C93}" type="datetime1">
              <a:rPr lang="en-US" smtClean="0"/>
              <a:pPr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4D17B-B719-4543-A247-FB8F077E20FB}" type="datetime1">
              <a:rPr lang="en-US" smtClean="0"/>
              <a:pPr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86F4-7078-460E-9843-D344706F5161}" type="datetime1">
              <a:rPr lang="en-US" smtClean="0"/>
              <a:pPr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092614A4-D137-44B1-B9E7-B27BE45BD79A}" type="datetime1">
              <a:rPr lang="en-US" smtClean="0"/>
              <a:pPr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E6A5-FDBF-4ADF-9911-FD68EE24FC12}" type="datetime1">
              <a:rPr lang="en-US" smtClean="0"/>
              <a:pPr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29051-CAFD-496A-AD05-E181F36BF9F5}" type="datetime1">
              <a:rPr lang="en-US" smtClean="0"/>
              <a:pPr/>
              <a:t>7/10/2012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16B-B546-4686-AD07-8DFE852D366A}" type="datetime1">
              <a:rPr lang="en-US" smtClean="0"/>
              <a:pPr/>
              <a:t>7/10/2012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2625-FB16-4EF0-914E-AD9A95423AEE}" type="datetime1">
              <a:rPr lang="en-US" smtClean="0"/>
              <a:pPr/>
              <a:t>7/10/2012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09E4-A953-410B-B12B-67D8E29636E8}" type="datetime1">
              <a:rPr lang="en-US" smtClean="0"/>
              <a:pPr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269FD-373B-4340-89F7-80E524473D2E}" type="datetime1">
              <a:rPr lang="en-US" smtClean="0"/>
              <a:pPr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126F11D-EC22-4C1A-9F0B-F97356A80503}" type="datetime1">
              <a:rPr lang="en-US" smtClean="0"/>
              <a:pPr/>
              <a:t>7/10/2012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5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os\new\Presentaciones\AMDO2012\New_CVSG_CVPR_gmms_complete2.avi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os\new\Presentaciones\AMDO2012\sequencergb2.avi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image" Target="../media/image5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video" Target="file:///C:\Documentos\new\Presentaciones\AMDO2012\video08.avi" TargetMode="External"/><Relationship Id="rId1" Type="http://schemas.openxmlformats.org/officeDocument/2006/relationships/video" Target="file:///C:\Documentos\new\Presentaciones\AMDO2012\New_CVSG_CVPR_gmms_complete2.avi" TargetMode="Externa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os\new\Presentaciones\AMDO2012\KinectHealth.avi" TargetMode="Externa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os\new\Presentaciones\AMDO2012\outdoor2.avi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os\new\Presentaciones\AMDO2012\Presentation\HuPBA\AutoScreenRecorder_08%20May.%2023%2014.57.avi" TargetMode="External"/><Relationship Id="rId6" Type="http://schemas.openxmlformats.org/officeDocument/2006/relationships/image" Target="../media/image98.png"/><Relationship Id="rId5" Type="http://schemas.openxmlformats.org/officeDocument/2006/relationships/image" Target="../media/image5.png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os\new\Presentaciones\HuPBA\test.avi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os\new\Presentaciones\AMDO2012\SimpleOpenCL.mp4" TargetMode="External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8.jpe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avi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microsoft.com/office/2007/relationships/media" Target="../media/media1.avi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Human Behavior Analysis from Depth Maps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05400"/>
            <a:ext cx="6858000" cy="533400"/>
          </a:xfrm>
        </p:spPr>
        <p:txBody>
          <a:bodyPr>
            <a:noAutofit/>
          </a:bodyPr>
          <a:lstStyle/>
          <a:p>
            <a:r>
              <a:rPr lang="es-ES" sz="1800" dirty="0" smtClean="0"/>
              <a:t>Dr. Sergio Escalera</a:t>
            </a:r>
          </a:p>
          <a:p>
            <a:endParaRPr lang="es-ES" sz="1800" dirty="0" smtClean="0"/>
          </a:p>
          <a:p>
            <a:r>
              <a:rPr lang="es-ES" sz="1800" dirty="0" smtClean="0"/>
              <a:t>Head of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i="1" dirty="0" err="1" smtClean="0"/>
              <a:t>Human</a:t>
            </a:r>
            <a:r>
              <a:rPr lang="es-ES" sz="1800" i="1" dirty="0" smtClean="0"/>
              <a:t> Pose </a:t>
            </a:r>
            <a:r>
              <a:rPr lang="es-ES" sz="1800" i="1" dirty="0" err="1" smtClean="0"/>
              <a:t>Recovery</a:t>
            </a:r>
            <a:r>
              <a:rPr lang="es-ES" sz="1800" i="1" dirty="0" smtClean="0"/>
              <a:t> and </a:t>
            </a:r>
            <a:r>
              <a:rPr lang="es-ES" sz="1800" i="1" dirty="0" err="1" smtClean="0"/>
              <a:t>Behavior</a:t>
            </a:r>
            <a:r>
              <a:rPr lang="es-ES" sz="1800" i="1" dirty="0" smtClean="0"/>
              <a:t> </a:t>
            </a:r>
            <a:r>
              <a:rPr lang="es-ES" sz="1800" i="1" dirty="0" err="1" smtClean="0"/>
              <a:t>Analysis</a:t>
            </a:r>
            <a:r>
              <a:rPr lang="es-ES" sz="1800" i="1" dirty="0" smtClean="0"/>
              <a:t> </a:t>
            </a:r>
            <a:r>
              <a:rPr lang="es-ES" sz="1800" dirty="0" err="1" smtClean="0"/>
              <a:t>Group</a:t>
            </a:r>
            <a:r>
              <a:rPr lang="es-ES" sz="1800" i="1" dirty="0" smtClean="0"/>
              <a:t> </a:t>
            </a:r>
            <a:r>
              <a:rPr lang="es-ES" sz="1800" dirty="0" smtClean="0"/>
              <a:t>(</a:t>
            </a:r>
            <a:r>
              <a:rPr lang="es-ES" sz="1800" b="1" dirty="0" err="1" smtClean="0"/>
              <a:t>HuPBA</a:t>
            </a:r>
            <a:r>
              <a:rPr lang="es-ES" sz="1800" dirty="0" smtClean="0"/>
              <a:t>) at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University</a:t>
            </a:r>
            <a:r>
              <a:rPr lang="es-ES" sz="1800" dirty="0" smtClean="0"/>
              <a:t> of Barcelona</a:t>
            </a:r>
          </a:p>
          <a:p>
            <a:r>
              <a:rPr lang="es-ES" sz="1800" b="1" dirty="0" smtClean="0"/>
              <a:t>http://www.maia.ub.es/~sergio/</a:t>
            </a:r>
            <a:endParaRPr lang="es-ES" sz="1800" b="1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381000"/>
            <a:ext cx="145373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655696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399" y="1905000"/>
            <a:ext cx="2057401" cy="115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Appearance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Spatial models</a:t>
            </a: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Temporal models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Viewpoint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C:\Users\xavi\Desktop\Picture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4" y="4038600"/>
            <a:ext cx="1576388" cy="1184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818"/>
          <a:stretch/>
        </p:blipFill>
        <p:spPr bwMode="auto">
          <a:xfrm>
            <a:off x="2247073" y="4343400"/>
            <a:ext cx="3154185" cy="57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31" r="71301"/>
          <a:stretch/>
        </p:blipFill>
        <p:spPr bwMode="auto">
          <a:xfrm>
            <a:off x="3413506" y="5046730"/>
            <a:ext cx="821318" cy="138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51" b="50000"/>
          <a:stretch/>
        </p:blipFill>
        <p:spPr bwMode="auto">
          <a:xfrm>
            <a:off x="5576766" y="4343400"/>
            <a:ext cx="1692354" cy="60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77" y="4476925"/>
            <a:ext cx="11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“WALKING”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1905000"/>
            <a:ext cx="866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Monocular </a:t>
            </a:r>
            <a:r>
              <a:rPr lang="en-US" dirty="0"/>
              <a:t>3d pose estimation and tracking by </a:t>
            </a:r>
            <a:r>
              <a:rPr lang="en-US" dirty="0" smtClean="0"/>
              <a:t>detection</a:t>
            </a:r>
            <a:r>
              <a:rPr lang="en-US" dirty="0"/>
              <a:t> (</a:t>
            </a:r>
            <a:r>
              <a:rPr lang="en-US" dirty="0" err="1"/>
              <a:t>Andriluka</a:t>
            </a:r>
            <a:r>
              <a:rPr lang="en-US" dirty="0"/>
              <a:t> et al. 2010</a:t>
            </a:r>
            <a:r>
              <a:rPr lang="en-US" dirty="0" smtClean="0"/>
              <a:t>):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804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Appearance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Spatial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Behavior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Temporal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Viewpoint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888254" y="4343400"/>
            <a:ext cx="1500162" cy="9474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181600" y="4343400"/>
            <a:ext cx="1500162" cy="9474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Logical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6048" y="4343400"/>
            <a:ext cx="1500162" cy="9474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Global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05200" y="4343400"/>
            <a:ext cx="1500162" cy="9474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Pixel-based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5141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Global appearance</a:t>
            </a:r>
          </a:p>
          <a:p>
            <a:pPr lvl="1"/>
            <a:r>
              <a:rPr lang="en-US" sz="2000" dirty="0"/>
              <a:t>Silhouettes and contours</a:t>
            </a:r>
            <a:endParaRPr lang="en-US" sz="2000" dirty="0" smtClean="0"/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Global discriminative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classifiers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Global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generative classifiers</a:t>
            </a:r>
          </a:p>
          <a:p>
            <a:r>
              <a:rPr lang="en-US" sz="2200" dirty="0"/>
              <a:t>Local appearance</a:t>
            </a:r>
          </a:p>
          <a:p>
            <a:pPr lvl="1"/>
            <a:r>
              <a:rPr lang="en-US" sz="2000" dirty="0" smtClean="0"/>
              <a:t>Edges, color </a:t>
            </a:r>
            <a:r>
              <a:rPr lang="en-US" sz="2000" dirty="0"/>
              <a:t>and texture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Motion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Depth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emplates</a:t>
            </a:r>
          </a:p>
          <a:p>
            <a:r>
              <a:rPr lang="en-US" sz="2200" dirty="0" smtClean="0"/>
              <a:t>Pixel </a:t>
            </a:r>
            <a:r>
              <a:rPr lang="en-US" sz="2200" dirty="0"/>
              <a:t>based</a:t>
            </a:r>
          </a:p>
          <a:p>
            <a:r>
              <a:rPr lang="en-US" sz="2200" dirty="0"/>
              <a:t>Logical</a:t>
            </a:r>
          </a:p>
          <a:p>
            <a:endParaRPr lang="en-US" sz="2800" dirty="0"/>
          </a:p>
        </p:txBody>
      </p:sp>
      <p:grpSp>
        <p:nvGrpSpPr>
          <p:cNvPr id="5" name="Group 3"/>
          <p:cNvGrpSpPr/>
          <p:nvPr/>
        </p:nvGrpSpPr>
        <p:grpSpPr>
          <a:xfrm>
            <a:off x="6022926" y="2703629"/>
            <a:ext cx="2325433" cy="1639771"/>
            <a:chOff x="5708250" y="1524000"/>
            <a:chExt cx="2902350" cy="204658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3740" y="1669735"/>
              <a:ext cx="1090386" cy="1755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0684" y="1559189"/>
              <a:ext cx="819916" cy="1976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9392"/>
            <a:stretch/>
          </p:blipFill>
          <p:spPr bwMode="auto">
            <a:xfrm>
              <a:off x="5708250" y="1524000"/>
              <a:ext cx="813166" cy="2046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75038" y="5791200"/>
            <a:ext cx="8258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A. </a:t>
            </a:r>
            <a:r>
              <a:rPr lang="en-US" sz="1100" dirty="0" err="1" smtClean="0"/>
              <a:t>Agarwal</a:t>
            </a:r>
            <a:r>
              <a:rPr lang="en-US" sz="1100" dirty="0"/>
              <a:t>, B. </a:t>
            </a:r>
            <a:r>
              <a:rPr lang="en-US" sz="1100" dirty="0" err="1"/>
              <a:t>Triggs</a:t>
            </a:r>
            <a:r>
              <a:rPr lang="en-US" sz="1100" dirty="0"/>
              <a:t>, Recovering 3d human pose from monocular images, </a:t>
            </a:r>
            <a:r>
              <a:rPr lang="en-US" sz="1100" dirty="0" smtClean="0"/>
              <a:t>PAMI, 2006</a:t>
            </a:r>
            <a:r>
              <a:rPr lang="ca-ES" sz="1100" dirty="0" smtClean="0"/>
              <a:t>.</a:t>
            </a:r>
          </a:p>
          <a:p>
            <a:r>
              <a:rPr lang="en-US" sz="1100" dirty="0" err="1" smtClean="0"/>
              <a:t>Pirsiavash</a:t>
            </a:r>
            <a:r>
              <a:rPr lang="en-US" sz="1100" dirty="0"/>
              <a:t>, D. </a:t>
            </a:r>
            <a:r>
              <a:rPr lang="en-US" sz="1100" dirty="0" err="1"/>
              <a:t>Ramanan</a:t>
            </a:r>
            <a:r>
              <a:rPr lang="en-US" sz="1100" dirty="0"/>
              <a:t>, Steerable part models, in: CVPR, 2012</a:t>
            </a:r>
            <a:r>
              <a:rPr lang="ca-ES" sz="1100" dirty="0" smtClean="0"/>
              <a:t>.</a:t>
            </a:r>
            <a:endParaRPr lang="nl-NL" sz="1100" dirty="0" smtClean="0"/>
          </a:p>
          <a:p>
            <a:r>
              <a:rPr lang="en-US" sz="1100" dirty="0" smtClean="0"/>
              <a:t>B. Yao, L. </a:t>
            </a:r>
            <a:r>
              <a:rPr lang="en-US" sz="1100" dirty="0" err="1" smtClean="0"/>
              <a:t>Fei-fei</a:t>
            </a:r>
            <a:r>
              <a:rPr lang="en-US" sz="1100" dirty="0" smtClean="0"/>
              <a:t>, L.: </a:t>
            </a:r>
            <a:r>
              <a:rPr lang="en-US" sz="1100" dirty="0" err="1" smtClean="0"/>
              <a:t>Grouplet</a:t>
            </a:r>
            <a:r>
              <a:rPr lang="en-US" sz="1100" dirty="0" smtClean="0"/>
              <a:t>: A structured image representation for recognizing human and object interactions, 2010.</a:t>
            </a:r>
            <a:endParaRPr lang="en-US" sz="1100" dirty="0"/>
          </a:p>
        </p:txBody>
      </p:sp>
      <p:grpSp>
        <p:nvGrpSpPr>
          <p:cNvPr id="7" name="Group 17"/>
          <p:cNvGrpSpPr/>
          <p:nvPr/>
        </p:nvGrpSpPr>
        <p:grpSpPr>
          <a:xfrm>
            <a:off x="6385470" y="1320982"/>
            <a:ext cx="1920330" cy="1269818"/>
            <a:chOff x="5334000" y="1903948"/>
            <a:chExt cx="2227494" cy="1472930"/>
          </a:xfrm>
        </p:grpSpPr>
        <p:pic>
          <p:nvPicPr>
            <p:cNvPr id="19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6025" y="1903948"/>
              <a:ext cx="2215469" cy="325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189" y="2229045"/>
              <a:ext cx="2199928" cy="272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39665"/>
            <a:stretch/>
          </p:blipFill>
          <p:spPr bwMode="auto">
            <a:xfrm>
              <a:off x="5334000" y="2633928"/>
              <a:ext cx="2218305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92466"/>
            <a:ext cx="2636486" cy="129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684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Appearance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Viewpoint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47145" y="4343400"/>
            <a:ext cx="1500162" cy="9474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Discrete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664091" y="4343400"/>
            <a:ext cx="1500162" cy="9474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Continuous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Spatial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Behavior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Temporal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351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Discrete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2399354"/>
            <a:ext cx="74199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038" y="5893713"/>
            <a:ext cx="825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</a:t>
            </a:r>
            <a:r>
              <a:rPr lang="en-US" sz="1100" dirty="0"/>
              <a:t>. Sun, H. Su, S. </a:t>
            </a:r>
            <a:r>
              <a:rPr lang="en-US" sz="1100" dirty="0" err="1"/>
              <a:t>Savarese</a:t>
            </a:r>
            <a:r>
              <a:rPr lang="en-US" sz="1100" dirty="0"/>
              <a:t>, L. </a:t>
            </a:r>
            <a:r>
              <a:rPr lang="en-US" sz="1100" dirty="0" err="1"/>
              <a:t>Fei-Fei</a:t>
            </a:r>
            <a:r>
              <a:rPr lang="en-US" sz="1100" dirty="0"/>
              <a:t>, A multi-view probabilistic model for 3d object classes</a:t>
            </a:r>
            <a:r>
              <a:rPr lang="en-US" sz="1100" dirty="0" smtClean="0"/>
              <a:t>, </a:t>
            </a:r>
            <a:r>
              <a:rPr lang="nl-NL" sz="1100" dirty="0" smtClean="0"/>
              <a:t>in</a:t>
            </a:r>
            <a:r>
              <a:rPr lang="nl-NL" sz="1100" dirty="0"/>
              <a:t>: CVPR</a:t>
            </a:r>
            <a:r>
              <a:rPr lang="nl-NL" sz="1100" dirty="0" smtClean="0"/>
              <a:t>, 2009.</a:t>
            </a:r>
          </a:p>
          <a:p>
            <a:r>
              <a:rPr lang="en-US" sz="1100" dirty="0" smtClean="0"/>
              <a:t>M</a:t>
            </a:r>
            <a:r>
              <a:rPr lang="en-US" sz="1100" dirty="0"/>
              <a:t>. </a:t>
            </a:r>
            <a:r>
              <a:rPr lang="en-US" sz="1100" dirty="0" err="1"/>
              <a:t>Andriluka</a:t>
            </a:r>
            <a:r>
              <a:rPr lang="en-US" sz="1100" dirty="0"/>
              <a:t>, S. Roth, B. </a:t>
            </a:r>
            <a:r>
              <a:rPr lang="en-US" sz="1100" dirty="0" err="1"/>
              <a:t>Schiele</a:t>
            </a:r>
            <a:r>
              <a:rPr lang="en-US" sz="1100" dirty="0"/>
              <a:t>, Monocular 3d pose estimation and tracking by detection</a:t>
            </a:r>
            <a:r>
              <a:rPr lang="en-US" sz="1100" dirty="0" smtClean="0"/>
              <a:t>, in</a:t>
            </a:r>
            <a:r>
              <a:rPr lang="en-US" sz="1100" dirty="0"/>
              <a:t>: CVPR</a:t>
            </a:r>
            <a:r>
              <a:rPr lang="en-US" sz="1100" dirty="0" smtClean="0"/>
              <a:t>, 2010.</a:t>
            </a:r>
            <a:endParaRPr lang="en-US" sz="11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1" y="3923354"/>
            <a:ext cx="7419976" cy="102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532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Continuous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75038" y="5724436"/>
            <a:ext cx="8258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</a:t>
            </a:r>
            <a:r>
              <a:rPr lang="en-US" sz="1100" dirty="0"/>
              <a:t>. </a:t>
            </a:r>
            <a:r>
              <a:rPr lang="en-US" sz="1100" dirty="0" err="1"/>
              <a:t>Andriluka</a:t>
            </a:r>
            <a:r>
              <a:rPr lang="en-US" sz="1100" dirty="0"/>
              <a:t>, S. Roth, B. </a:t>
            </a:r>
            <a:r>
              <a:rPr lang="en-US" sz="1100" dirty="0" err="1"/>
              <a:t>Schiele</a:t>
            </a:r>
            <a:r>
              <a:rPr lang="en-US" sz="1100" dirty="0"/>
              <a:t>, Monocular 3d pose estimation and tracking by detection, in: CVPR, 2010.</a:t>
            </a:r>
          </a:p>
          <a:p>
            <a:r>
              <a:rPr lang="en-US" sz="1100" dirty="0" smtClean="0"/>
              <a:t>F</a:t>
            </a:r>
            <a:r>
              <a:rPr lang="en-US" sz="1100" dirty="0"/>
              <a:t>. Moreno-</a:t>
            </a:r>
            <a:r>
              <a:rPr lang="en-US" sz="1100" dirty="0" err="1"/>
              <a:t>Noguer</a:t>
            </a:r>
            <a:r>
              <a:rPr lang="en-US" sz="1100" dirty="0"/>
              <a:t>, V. </a:t>
            </a:r>
            <a:r>
              <a:rPr lang="en-US" sz="1100" dirty="0" err="1"/>
              <a:t>Lepetit</a:t>
            </a:r>
            <a:r>
              <a:rPr lang="en-US" sz="1100" dirty="0"/>
              <a:t>, P. </a:t>
            </a:r>
            <a:r>
              <a:rPr lang="en-US" sz="1100" dirty="0" err="1"/>
              <a:t>Fua</a:t>
            </a:r>
            <a:r>
              <a:rPr lang="en-US" sz="1100" dirty="0"/>
              <a:t>, Pose priors for simultaneously solving alignment </a:t>
            </a:r>
            <a:r>
              <a:rPr lang="en-US" sz="1100" dirty="0" smtClean="0"/>
              <a:t>and correspondence</a:t>
            </a:r>
            <a:r>
              <a:rPr lang="en-US" sz="1100" dirty="0"/>
              <a:t>, in: </a:t>
            </a:r>
            <a:r>
              <a:rPr lang="en-US" sz="1100" dirty="0" smtClean="0"/>
              <a:t>ECCV, 2008.</a:t>
            </a:r>
          </a:p>
          <a:p>
            <a:r>
              <a:rPr lang="en-US" sz="1100" dirty="0" smtClean="0"/>
              <a:t>J</a:t>
            </a:r>
            <a:r>
              <a:rPr lang="en-US" sz="1100" dirty="0"/>
              <a:t>. Sanchez-</a:t>
            </a:r>
            <a:r>
              <a:rPr lang="en-US" sz="1100" dirty="0" err="1"/>
              <a:t>Riera</a:t>
            </a:r>
            <a:r>
              <a:rPr lang="en-US" sz="1100" dirty="0"/>
              <a:t>, J. </a:t>
            </a:r>
            <a:r>
              <a:rPr lang="en-US" sz="1100" dirty="0" err="1"/>
              <a:t>Ostlund</a:t>
            </a:r>
            <a:r>
              <a:rPr lang="en-US" sz="1100" dirty="0"/>
              <a:t>, P. </a:t>
            </a:r>
            <a:r>
              <a:rPr lang="en-US" sz="1100" dirty="0" err="1"/>
              <a:t>Fua</a:t>
            </a:r>
            <a:r>
              <a:rPr lang="en-US" sz="1100" dirty="0"/>
              <a:t>, F. Moreno-</a:t>
            </a:r>
            <a:r>
              <a:rPr lang="en-US" sz="1100" dirty="0" err="1"/>
              <a:t>Noguer</a:t>
            </a:r>
            <a:r>
              <a:rPr lang="en-US" sz="1100" dirty="0"/>
              <a:t>, Simultaneous pose, </a:t>
            </a:r>
            <a:r>
              <a:rPr lang="en-US" sz="1100" dirty="0" smtClean="0"/>
              <a:t>correspondence and </a:t>
            </a:r>
            <a:r>
              <a:rPr lang="en-US" sz="1100" dirty="0"/>
              <a:t>non-rigid shape, in: CVPR</a:t>
            </a:r>
            <a:r>
              <a:rPr lang="en-US" sz="1100" dirty="0" smtClean="0"/>
              <a:t>, </a:t>
            </a:r>
            <a:r>
              <a:rPr lang="en-US" sz="1100" dirty="0"/>
              <a:t>2010,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71" y="2918364"/>
            <a:ext cx="3064378" cy="151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60" y="1752600"/>
            <a:ext cx="3145546" cy="14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80" y="3352800"/>
            <a:ext cx="2697906" cy="195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1353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Spatial models</a:t>
            </a: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24166" y="4343400"/>
            <a:ext cx="3117108" cy="9474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Probabilistic assemblies 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parts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058659" y="4343400"/>
            <a:ext cx="1500162" cy="9474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Kinematic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Appearance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Behavior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Temporal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Viewpoint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1424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Probabilistic assemblies </a:t>
            </a:r>
            <a:r>
              <a:rPr lang="en-US" sz="2800" dirty="0" smtClean="0"/>
              <a:t>of </a:t>
            </a:r>
            <a:r>
              <a:rPr lang="en-US" sz="2800" dirty="0"/>
              <a:t>parts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000" dirty="0" smtClean="0"/>
              <a:t>Pictorial structures	       Grammars		Graphs / Trees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038" y="5724436"/>
            <a:ext cx="8258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</a:t>
            </a:r>
            <a:r>
              <a:rPr lang="en-US" sz="1100" dirty="0"/>
              <a:t>. </a:t>
            </a:r>
            <a:r>
              <a:rPr lang="en-US" sz="1100" dirty="0" err="1"/>
              <a:t>Andriluka</a:t>
            </a:r>
            <a:r>
              <a:rPr lang="en-US" sz="1100" dirty="0"/>
              <a:t>, S. Roth, B. </a:t>
            </a:r>
            <a:r>
              <a:rPr lang="en-US" sz="1100" dirty="0" err="1"/>
              <a:t>Schiele</a:t>
            </a:r>
            <a:r>
              <a:rPr lang="en-US" sz="1100" dirty="0"/>
              <a:t>, Pictorial structures revisited: People detection </a:t>
            </a:r>
            <a:r>
              <a:rPr lang="en-US" sz="1100" dirty="0" smtClean="0"/>
              <a:t>and articulated </a:t>
            </a:r>
            <a:r>
              <a:rPr lang="en-US" sz="1100" dirty="0"/>
              <a:t>pose estimation, in: CVPR</a:t>
            </a:r>
            <a:r>
              <a:rPr lang="en-US" sz="1100" dirty="0" smtClean="0"/>
              <a:t>, 2009.</a:t>
            </a:r>
            <a:endParaRPr lang="nl-NL" sz="1100" dirty="0" smtClean="0"/>
          </a:p>
          <a:p>
            <a:r>
              <a:rPr lang="en-US" sz="1100" dirty="0" smtClean="0"/>
              <a:t>P. </a:t>
            </a:r>
            <a:r>
              <a:rPr lang="en-US" sz="1100" dirty="0" err="1"/>
              <a:t>Felzenszwalb</a:t>
            </a:r>
            <a:r>
              <a:rPr lang="en-US" sz="1100" dirty="0"/>
              <a:t>, R. </a:t>
            </a:r>
            <a:r>
              <a:rPr lang="en-US" sz="1100" dirty="0" err="1"/>
              <a:t>Girshick</a:t>
            </a:r>
            <a:r>
              <a:rPr lang="en-US" sz="1100" dirty="0"/>
              <a:t>, D. </a:t>
            </a:r>
            <a:r>
              <a:rPr lang="en-US" sz="1100" dirty="0" err="1"/>
              <a:t>McAllester</a:t>
            </a:r>
            <a:r>
              <a:rPr lang="en-US" sz="1100" dirty="0"/>
              <a:t>, D. </a:t>
            </a:r>
            <a:r>
              <a:rPr lang="en-US" sz="1100" dirty="0" err="1"/>
              <a:t>Ramanan</a:t>
            </a:r>
            <a:r>
              <a:rPr lang="en-US" sz="1100" dirty="0"/>
              <a:t>, Object detection with </a:t>
            </a:r>
            <a:r>
              <a:rPr lang="en-US" sz="1100" dirty="0" smtClean="0"/>
              <a:t>discriminatively trained </a:t>
            </a:r>
            <a:r>
              <a:rPr lang="en-US" sz="1100" dirty="0"/>
              <a:t>part-based models, </a:t>
            </a:r>
            <a:r>
              <a:rPr lang="en-US" sz="1100" dirty="0" smtClean="0"/>
              <a:t>PAMI, 2010.</a:t>
            </a:r>
          </a:p>
          <a:p>
            <a:r>
              <a:rPr lang="en-US" sz="1100" dirty="0" smtClean="0"/>
              <a:t>Y. Yang, D. </a:t>
            </a:r>
            <a:r>
              <a:rPr lang="en-US" sz="1100" dirty="0" err="1" smtClean="0"/>
              <a:t>Ramanan</a:t>
            </a:r>
            <a:r>
              <a:rPr lang="en-US" sz="1100" dirty="0" smtClean="0"/>
              <a:t>, Articulated pose estimation with </a:t>
            </a:r>
            <a:r>
              <a:rPr lang="en-US" sz="1100" dirty="0" err="1" smtClean="0"/>
              <a:t>exible</a:t>
            </a:r>
            <a:r>
              <a:rPr lang="en-US" sz="1100" dirty="0" smtClean="0"/>
              <a:t> mixtures-of-parts, in: CVPR, 2011.</a:t>
            </a:r>
            <a:endParaRPr lang="en-US" sz="1100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654" y="3088385"/>
            <a:ext cx="1467614" cy="171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24" y="2953864"/>
            <a:ext cx="1575976" cy="169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594" y="2953864"/>
            <a:ext cx="2261606" cy="169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59" y="3326914"/>
            <a:ext cx="1433041" cy="113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8888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Kinematic models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75038" y="5562600"/>
            <a:ext cx="825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</a:t>
            </a:r>
            <a:r>
              <a:rPr lang="en-US" sz="1100" dirty="0"/>
              <a:t>. </a:t>
            </a:r>
            <a:r>
              <a:rPr lang="en-US" sz="1100" dirty="0" err="1"/>
              <a:t>Sminchisescu</a:t>
            </a:r>
            <a:r>
              <a:rPr lang="en-US" sz="1100" dirty="0"/>
              <a:t>, B. </a:t>
            </a:r>
            <a:r>
              <a:rPr lang="en-US" sz="1100" dirty="0" err="1"/>
              <a:t>Triggs</a:t>
            </a:r>
            <a:r>
              <a:rPr lang="en-US" sz="1100" dirty="0"/>
              <a:t>, Kinematic jump processes for monocular 3d human tracking</a:t>
            </a:r>
            <a:r>
              <a:rPr lang="en-US" sz="1100" dirty="0" smtClean="0"/>
              <a:t>, in</a:t>
            </a:r>
            <a:r>
              <a:rPr lang="en-US" sz="1100" dirty="0"/>
              <a:t>: </a:t>
            </a:r>
            <a:r>
              <a:rPr lang="en-US" sz="1100" dirty="0" smtClean="0"/>
              <a:t>CVPR, </a:t>
            </a:r>
            <a:r>
              <a:rPr lang="en-US" sz="1100" dirty="0"/>
              <a:t>2003</a:t>
            </a:r>
            <a:r>
              <a:rPr lang="ca-ES" sz="1100" dirty="0" smtClean="0"/>
              <a:t>.</a:t>
            </a:r>
            <a:endParaRPr lang="nl-NL" sz="1100" dirty="0" smtClean="0"/>
          </a:p>
          <a:p>
            <a:r>
              <a:rPr lang="es-ES" sz="1100" dirty="0" smtClean="0"/>
              <a:t>E. </a:t>
            </a:r>
            <a:r>
              <a:rPr lang="es-ES" sz="1100" dirty="0" err="1" smtClean="0"/>
              <a:t>Simo</a:t>
            </a:r>
            <a:r>
              <a:rPr lang="es-ES" sz="1100" dirty="0" smtClean="0"/>
              <a:t>-Serra, </a:t>
            </a:r>
            <a:r>
              <a:rPr lang="es-ES" sz="1100" dirty="0"/>
              <a:t>A</a:t>
            </a:r>
            <a:r>
              <a:rPr lang="es-ES" sz="1100" dirty="0" smtClean="0"/>
              <a:t>. </a:t>
            </a:r>
            <a:r>
              <a:rPr lang="es-ES" sz="1100" dirty="0" err="1" smtClean="0"/>
              <a:t>Ramisa</a:t>
            </a:r>
            <a:r>
              <a:rPr lang="es-ES" sz="1100" dirty="0"/>
              <a:t>, G</a:t>
            </a:r>
            <a:r>
              <a:rPr lang="es-ES" sz="1100" dirty="0" smtClean="0"/>
              <a:t>. </a:t>
            </a:r>
            <a:r>
              <a:rPr lang="es-ES" sz="1100" dirty="0" err="1" smtClean="0"/>
              <a:t>Alenyà</a:t>
            </a:r>
            <a:r>
              <a:rPr lang="es-ES" sz="1100" dirty="0"/>
              <a:t>, C</a:t>
            </a:r>
            <a:r>
              <a:rPr lang="es-ES" sz="1100" dirty="0" smtClean="0"/>
              <a:t>. Torras</a:t>
            </a:r>
            <a:r>
              <a:rPr lang="es-ES" sz="1100" dirty="0"/>
              <a:t>, </a:t>
            </a:r>
            <a:r>
              <a:rPr lang="es-ES" sz="1100" dirty="0" smtClean="0"/>
              <a:t>F. Moreno-</a:t>
            </a:r>
            <a:r>
              <a:rPr lang="es-ES" sz="1100" dirty="0" err="1" smtClean="0"/>
              <a:t>Noguer</a:t>
            </a:r>
            <a:r>
              <a:rPr lang="en-US" sz="1100" dirty="0" smtClean="0"/>
              <a:t>, </a:t>
            </a:r>
            <a:r>
              <a:rPr lang="en-US" sz="1100" dirty="0"/>
              <a:t>Single Image 3D Human Pose Estimation from Noisy </a:t>
            </a:r>
            <a:r>
              <a:rPr lang="en-US" sz="1100" dirty="0" smtClean="0"/>
              <a:t>Observations, in: CVPR: 2012.</a:t>
            </a:r>
          </a:p>
          <a:p>
            <a:r>
              <a:rPr lang="en-US" sz="1100" dirty="0" smtClean="0"/>
              <a:t>V</a:t>
            </a:r>
            <a:r>
              <a:rPr lang="en-US" sz="1100" dirty="0"/>
              <a:t>. Singh, R. </a:t>
            </a:r>
            <a:r>
              <a:rPr lang="en-US" sz="1100" dirty="0" err="1"/>
              <a:t>Nevatia</a:t>
            </a:r>
            <a:r>
              <a:rPr lang="en-US" sz="1100" dirty="0"/>
              <a:t>, Action recognition in cluttered dynamic scenes using pose-</a:t>
            </a:r>
            <a:r>
              <a:rPr lang="en-US" sz="1100" dirty="0" err="1"/>
              <a:t>specic</a:t>
            </a:r>
            <a:r>
              <a:rPr lang="en-US" sz="1100" dirty="0"/>
              <a:t> part models, in: ICCV, IEEE, 2011</a:t>
            </a:r>
            <a:r>
              <a:rPr lang="en-US" sz="1100" dirty="0" smtClean="0"/>
              <a:t>.</a:t>
            </a:r>
            <a:endParaRPr lang="en-US" sz="11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19" y="2286000"/>
            <a:ext cx="1542962" cy="306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81067"/>
            <a:ext cx="43529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357" y="3810000"/>
            <a:ext cx="1259514" cy="159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06" y="2286000"/>
            <a:ext cx="1049594" cy="138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40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Temporal models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201387" y="4343400"/>
            <a:ext cx="1500162" cy="9474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Motion models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76766" y="4343400"/>
            <a:ext cx="1500162" cy="9474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Appearance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Behavior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Viewpoint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Spatial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34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Outline</a:t>
            </a: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err="1" smtClean="0"/>
              <a:t>Human</a:t>
            </a:r>
            <a:r>
              <a:rPr lang="es-ES" dirty="0" smtClean="0"/>
              <a:t> </a:t>
            </a:r>
            <a:r>
              <a:rPr lang="es-ES" dirty="0" err="1" smtClean="0"/>
              <a:t>behavior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r>
              <a:rPr lang="es-ES" dirty="0" smtClean="0"/>
              <a:t> </a:t>
            </a:r>
            <a:r>
              <a:rPr lang="es-ES" dirty="0" err="1" smtClean="0"/>
              <a:t>understanding</a:t>
            </a:r>
            <a:endParaRPr lang="es-ES" dirty="0" smtClean="0"/>
          </a:p>
          <a:p>
            <a:r>
              <a:rPr lang="es-ES" dirty="0" err="1" smtClean="0"/>
              <a:t>Understanding</a:t>
            </a:r>
            <a:r>
              <a:rPr lang="es-ES" dirty="0" smtClean="0"/>
              <a:t> </a:t>
            </a:r>
            <a:r>
              <a:rPr lang="es-ES" dirty="0" err="1" smtClean="0"/>
              <a:t>Human</a:t>
            </a:r>
            <a:r>
              <a:rPr lang="es-ES" dirty="0" smtClean="0"/>
              <a:t> Pose </a:t>
            </a:r>
            <a:r>
              <a:rPr lang="es-ES" dirty="0" err="1" smtClean="0"/>
              <a:t>Recovery</a:t>
            </a:r>
            <a:r>
              <a:rPr lang="es-ES" dirty="0" smtClean="0"/>
              <a:t> (HPR): a </a:t>
            </a:r>
            <a:r>
              <a:rPr lang="es-ES" dirty="0" err="1" smtClean="0"/>
              <a:t>taxonomy</a:t>
            </a:r>
            <a:r>
              <a:rPr lang="es-ES" dirty="0" smtClean="0"/>
              <a:t> and </a:t>
            </a:r>
            <a:r>
              <a:rPr lang="es-ES" dirty="0" err="1" smtClean="0"/>
              <a:t>state</a:t>
            </a:r>
            <a:r>
              <a:rPr lang="es-ES" dirty="0" smtClean="0"/>
              <a:t>-of-</a:t>
            </a:r>
            <a:r>
              <a:rPr lang="es-ES" dirty="0" err="1" smtClean="0"/>
              <a:t>the</a:t>
            </a:r>
            <a:r>
              <a:rPr lang="es-ES" dirty="0" smtClean="0"/>
              <a:t>-art</a:t>
            </a:r>
          </a:p>
          <a:p>
            <a:r>
              <a:rPr lang="es-ES" dirty="0" smtClean="0"/>
              <a:t> 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r>
              <a:rPr lang="es-ES" dirty="0" smtClean="0"/>
              <a:t>: </a:t>
            </a:r>
            <a:r>
              <a:rPr lang="es-ES" dirty="0" err="1" smtClean="0"/>
              <a:t>overview</a:t>
            </a:r>
            <a:r>
              <a:rPr lang="es-ES" dirty="0" smtClean="0"/>
              <a:t> of </a:t>
            </a:r>
            <a:r>
              <a:rPr lang="es-ES" dirty="0" err="1" smtClean="0"/>
              <a:t>state</a:t>
            </a:r>
            <a:r>
              <a:rPr lang="es-ES" dirty="0" smtClean="0"/>
              <a:t>-of-</a:t>
            </a:r>
            <a:r>
              <a:rPr lang="es-ES" dirty="0" err="1" smtClean="0"/>
              <a:t>the</a:t>
            </a:r>
            <a:r>
              <a:rPr lang="es-ES" dirty="0" smtClean="0"/>
              <a:t>-art </a:t>
            </a:r>
            <a:r>
              <a:rPr lang="es-ES" dirty="0" err="1" smtClean="0"/>
              <a:t>approaches</a:t>
            </a:r>
            <a:endParaRPr lang="es-ES" dirty="0" smtClean="0"/>
          </a:p>
          <a:p>
            <a:r>
              <a:rPr lang="es-ES" dirty="0" err="1" smtClean="0"/>
              <a:t>HuPBA</a:t>
            </a:r>
            <a:r>
              <a:rPr lang="es-ES" dirty="0" smtClean="0"/>
              <a:t> </a:t>
            </a:r>
            <a:r>
              <a:rPr lang="es-ES" dirty="0" err="1" smtClean="0"/>
              <a:t>methods</a:t>
            </a:r>
            <a:r>
              <a:rPr lang="es-ES" dirty="0" smtClean="0"/>
              <a:t> and </a:t>
            </a:r>
            <a:r>
              <a:rPr lang="es-ES" dirty="0" err="1" smtClean="0"/>
              <a:t>applications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HPR and HBA </a:t>
            </a:r>
            <a:r>
              <a:rPr lang="es-ES" dirty="0" err="1" smtClean="0"/>
              <a:t>using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 smtClean="0"/>
          </a:p>
          <a:p>
            <a:r>
              <a:rPr lang="es-ES" dirty="0" err="1" smtClean="0"/>
              <a:t>Conslusion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Tracking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800" dirty="0" smtClean="0"/>
              <a:t>         Single, 2D, whole body	</a:t>
            </a:r>
            <a:r>
              <a:rPr lang="en-US" sz="1800" dirty="0"/>
              <a:t> </a:t>
            </a:r>
            <a:r>
              <a:rPr lang="en-US" sz="1800" dirty="0" smtClean="0"/>
              <a:t>            Multiple, 3D</a:t>
            </a:r>
            <a:r>
              <a:rPr lang="en-US" sz="1800" dirty="0"/>
              <a:t>, whole </a:t>
            </a:r>
            <a:r>
              <a:rPr lang="en-US" sz="1800" dirty="0" smtClean="0"/>
              <a:t>body	</a:t>
            </a:r>
            <a:r>
              <a:rPr lang="en-US" sz="1800" dirty="0"/>
              <a:t> Multiple, 3D,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	“body” parts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038" y="5715000"/>
            <a:ext cx="8258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A. </a:t>
            </a:r>
            <a:r>
              <a:rPr lang="en-US" sz="1100" dirty="0" err="1" smtClean="0"/>
              <a:t>Agarwal</a:t>
            </a:r>
            <a:r>
              <a:rPr lang="en-US" sz="1100" dirty="0"/>
              <a:t>, B. </a:t>
            </a:r>
            <a:r>
              <a:rPr lang="en-US" sz="1100" dirty="0" err="1"/>
              <a:t>Triggs</a:t>
            </a:r>
            <a:r>
              <a:rPr lang="en-US" sz="1100" dirty="0"/>
              <a:t>, Tracking articulated motion with piecewise learned dynamical models, </a:t>
            </a:r>
            <a:r>
              <a:rPr lang="nl-NL" sz="1100" dirty="0"/>
              <a:t>in: ECCV, 2004.</a:t>
            </a:r>
            <a:endParaRPr lang="en-US" sz="1100" dirty="0"/>
          </a:p>
          <a:p>
            <a:r>
              <a:rPr lang="en-US" sz="1100" dirty="0" smtClean="0"/>
              <a:t>M</a:t>
            </a:r>
            <a:r>
              <a:rPr lang="en-US" sz="1100" dirty="0"/>
              <a:t>. </a:t>
            </a:r>
            <a:r>
              <a:rPr lang="en-US" sz="1100" dirty="0" err="1"/>
              <a:t>Andriluka</a:t>
            </a:r>
            <a:r>
              <a:rPr lang="en-US" sz="1100" dirty="0"/>
              <a:t>, S. Roth, B. </a:t>
            </a:r>
            <a:r>
              <a:rPr lang="en-US" sz="1100" dirty="0" err="1"/>
              <a:t>Schiele</a:t>
            </a:r>
            <a:r>
              <a:rPr lang="en-US" sz="1100" dirty="0"/>
              <a:t>, Monocular 3d pose estimation and tracking by detection, in: CVPR, 2010.</a:t>
            </a:r>
          </a:p>
          <a:p>
            <a:r>
              <a:rPr lang="en-US" sz="1100" dirty="0" smtClean="0"/>
              <a:t>F</a:t>
            </a:r>
            <a:r>
              <a:rPr lang="en-US" sz="1100" dirty="0"/>
              <a:t>. Moreno-</a:t>
            </a:r>
            <a:r>
              <a:rPr lang="en-US" sz="1100" dirty="0" err="1"/>
              <a:t>Noguer</a:t>
            </a:r>
            <a:r>
              <a:rPr lang="en-US" sz="1100" dirty="0"/>
              <a:t>, J. </a:t>
            </a:r>
            <a:r>
              <a:rPr lang="en-US" sz="1100" dirty="0" err="1"/>
              <a:t>Porta</a:t>
            </a:r>
            <a:r>
              <a:rPr lang="en-US" sz="1100" dirty="0"/>
              <a:t>, Probabilistic simultaneous pose and non-rigid shape recovery</a:t>
            </a:r>
            <a:r>
              <a:rPr lang="en-US" sz="1100" dirty="0" smtClean="0"/>
              <a:t>, in</a:t>
            </a:r>
            <a:r>
              <a:rPr lang="en-US" sz="1100" dirty="0"/>
              <a:t>: </a:t>
            </a:r>
            <a:r>
              <a:rPr lang="en-US" sz="1100" dirty="0" smtClean="0"/>
              <a:t>CVPR, 2011.</a:t>
            </a:r>
            <a:endParaRPr lang="en-US" sz="11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51"/>
          <a:stretch/>
        </p:blipFill>
        <p:spPr bwMode="auto">
          <a:xfrm>
            <a:off x="3799114" y="2514600"/>
            <a:ext cx="2781523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14" y="2514601"/>
            <a:ext cx="1312322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" y="2514601"/>
            <a:ext cx="292417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13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Motion models</a:t>
            </a:r>
          </a:p>
          <a:p>
            <a:pPr marL="0" lvl="0" indent="0">
              <a:buNone/>
            </a:pPr>
            <a:endParaRPr lang="en-US" sz="105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  	</a:t>
            </a:r>
            <a:r>
              <a:rPr lang="en-US" sz="2000" dirty="0" smtClean="0">
                <a:solidFill>
                  <a:prstClr val="black"/>
                </a:solidFill>
              </a:rPr>
              <a:t>Task-specific models		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  General </a:t>
            </a:r>
            <a:r>
              <a:rPr lang="en-US" sz="2000" dirty="0">
                <a:solidFill>
                  <a:prstClr val="black"/>
                </a:solidFill>
              </a:rPr>
              <a:t>Models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531" r="21108"/>
          <a:stretch/>
        </p:blipFill>
        <p:spPr bwMode="auto">
          <a:xfrm>
            <a:off x="4294880" y="3064195"/>
            <a:ext cx="3020320" cy="230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5038" y="5943600"/>
            <a:ext cx="825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</a:t>
            </a:r>
            <a:r>
              <a:rPr lang="en-US" sz="1100" dirty="0"/>
              <a:t>. </a:t>
            </a:r>
            <a:r>
              <a:rPr lang="en-US" sz="1100" dirty="0" err="1"/>
              <a:t>Urtasun</a:t>
            </a:r>
            <a:r>
              <a:rPr lang="en-US" sz="1100" dirty="0"/>
              <a:t>, D. Fleet, P. </a:t>
            </a:r>
            <a:r>
              <a:rPr lang="en-US" sz="1100" dirty="0" err="1"/>
              <a:t>Fua</a:t>
            </a:r>
            <a:r>
              <a:rPr lang="en-US" sz="1100" dirty="0"/>
              <a:t>, Monocular 3d tracking of the golf swing, in: CVPR, 2005</a:t>
            </a:r>
            <a:r>
              <a:rPr lang="en-US" sz="1100" dirty="0" smtClean="0"/>
              <a:t>.</a:t>
            </a:r>
          </a:p>
          <a:p>
            <a:r>
              <a:rPr lang="en-US" sz="1100" dirty="0" smtClean="0"/>
              <a:t>H</a:t>
            </a:r>
            <a:r>
              <a:rPr lang="en-US" sz="1100" dirty="0"/>
              <a:t>. Park, Y. Sheikh, 3d reconstruction of a smooth articulated trajectory from a </a:t>
            </a:r>
            <a:r>
              <a:rPr lang="en-US" sz="1100" dirty="0" smtClean="0"/>
              <a:t>monocular image </a:t>
            </a:r>
            <a:r>
              <a:rPr lang="en-US" sz="1100" dirty="0"/>
              <a:t>sequence, in: </a:t>
            </a:r>
            <a:r>
              <a:rPr lang="en-US" sz="1100" dirty="0" smtClean="0"/>
              <a:t>ICCV, 2011</a:t>
            </a:r>
            <a:r>
              <a:rPr lang="en-US" sz="1100" dirty="0"/>
              <a:t>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886"/>
          <a:stretch/>
        </p:blipFill>
        <p:spPr bwMode="auto">
          <a:xfrm>
            <a:off x="1676400" y="3040756"/>
            <a:ext cx="1524000" cy="135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301376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64" y="4476527"/>
            <a:ext cx="408532" cy="90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31" y="4484786"/>
            <a:ext cx="294680" cy="88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288" y="4501605"/>
            <a:ext cx="455414" cy="92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211" y="3064195"/>
            <a:ext cx="982989" cy="228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479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453825" y="4343400"/>
            <a:ext cx="1500162" cy="9474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29204" y="4343400"/>
            <a:ext cx="1500162" cy="9474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Appearance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Temporal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Viewpoint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Spatial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0607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Activity</a:t>
            </a:r>
            <a:endParaRPr lang="en-US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26" y="2854305"/>
            <a:ext cx="4065812" cy="169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078" y="3088314"/>
            <a:ext cx="3440722" cy="122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5038" y="5943600"/>
            <a:ext cx="825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V</a:t>
            </a:r>
            <a:r>
              <a:rPr lang="en-US" sz="1100" dirty="0"/>
              <a:t>. Singh, R. </a:t>
            </a:r>
            <a:r>
              <a:rPr lang="en-US" sz="1100" dirty="0" err="1"/>
              <a:t>Nevatia</a:t>
            </a:r>
            <a:r>
              <a:rPr lang="en-US" sz="1100" dirty="0"/>
              <a:t>, Action recognition in cluttered dynamic scenes using pose-</a:t>
            </a:r>
            <a:r>
              <a:rPr lang="en-US" sz="1100" dirty="0" err="1"/>
              <a:t>specic</a:t>
            </a:r>
            <a:r>
              <a:rPr lang="en-US" sz="1100" dirty="0"/>
              <a:t> part models, in: ICCV</a:t>
            </a:r>
            <a:r>
              <a:rPr lang="en-US" sz="1100" dirty="0" smtClean="0"/>
              <a:t>, </a:t>
            </a:r>
            <a:r>
              <a:rPr lang="en-US" sz="1100" dirty="0"/>
              <a:t>2011</a:t>
            </a:r>
            <a:r>
              <a:rPr lang="en-US" sz="1100" dirty="0" smtClean="0"/>
              <a:t>.</a:t>
            </a:r>
          </a:p>
          <a:p>
            <a:r>
              <a:rPr lang="en-US" sz="1100" dirty="0" smtClean="0"/>
              <a:t>A</a:t>
            </a:r>
            <a:r>
              <a:rPr lang="en-US" sz="1100" dirty="0"/>
              <a:t>. </a:t>
            </a:r>
            <a:r>
              <a:rPr lang="en-US" sz="1100" dirty="0" err="1"/>
              <a:t>Agarwal</a:t>
            </a:r>
            <a:r>
              <a:rPr lang="en-US" sz="1100" dirty="0"/>
              <a:t>, B. </a:t>
            </a:r>
            <a:r>
              <a:rPr lang="en-US" sz="1100" dirty="0" err="1"/>
              <a:t>Triggs</a:t>
            </a:r>
            <a:r>
              <a:rPr lang="en-US" sz="1100" dirty="0"/>
              <a:t>, Tracking articulated motion with piecewise learned dynamical models</a:t>
            </a:r>
            <a:r>
              <a:rPr lang="en-US" sz="1100" dirty="0" smtClean="0"/>
              <a:t>, </a:t>
            </a:r>
            <a:r>
              <a:rPr lang="nl-NL" sz="1100" dirty="0" smtClean="0"/>
              <a:t>in</a:t>
            </a:r>
            <a:r>
              <a:rPr lang="nl-NL" sz="1100" dirty="0"/>
              <a:t>: </a:t>
            </a:r>
            <a:r>
              <a:rPr lang="nl-NL" sz="1100" dirty="0" smtClean="0"/>
              <a:t>ECCV, 2004.</a:t>
            </a:r>
            <a:endParaRPr lang="en-US" sz="1100" dirty="0" smtClean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603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Context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75038" y="6096000"/>
            <a:ext cx="825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</a:t>
            </a:r>
            <a:r>
              <a:rPr lang="en-US" sz="1100" dirty="0"/>
              <a:t>. Yao, L. </a:t>
            </a:r>
            <a:r>
              <a:rPr lang="en-US" sz="1100" dirty="0" err="1"/>
              <a:t>Fei-Fei</a:t>
            </a:r>
            <a:r>
              <a:rPr lang="en-US" sz="1100" dirty="0"/>
              <a:t>, Modeling mutual context of object and human pose in </a:t>
            </a:r>
            <a:r>
              <a:rPr lang="en-US" sz="1100" dirty="0" smtClean="0"/>
              <a:t>human-object interaction activities, in: CVPR, IEEE, 2010.</a:t>
            </a:r>
            <a:endParaRPr lang="en-US" sz="11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27034"/>
            <a:ext cx="3117488" cy="212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14992"/>
            <a:ext cx="4183742" cy="19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8165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>
          <a:xfrm>
            <a:off x="2964439" y="1430072"/>
            <a:ext cx="1142020" cy="72127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Appearance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64201" y="1430072"/>
            <a:ext cx="1142020" cy="7212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Spatial models</a:t>
            </a:r>
            <a:endParaRPr lang="en-US" sz="105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60267" y="1430072"/>
            <a:ext cx="1142020" cy="7212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62805" y="1430072"/>
            <a:ext cx="1142020" cy="7212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Temporal models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65951" y="1430072"/>
            <a:ext cx="1142020" cy="7212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Viewpoint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Picture 2" descr="C:\Users\xavi\Desktop\Pictur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44" y="2454482"/>
            <a:ext cx="855556" cy="6426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026668" y="4703022"/>
            <a:ext cx="1017562" cy="6426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228180" y="3199739"/>
            <a:ext cx="1017562" cy="6426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Continuous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420083" y="5460227"/>
            <a:ext cx="1030256" cy="6426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Probabilistic assemblies 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parts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630297" y="2454482"/>
            <a:ext cx="1017562" cy="6426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822496" y="2454482"/>
            <a:ext cx="1017562" cy="642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28200" y="2308994"/>
            <a:ext cx="83634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0" name="Straight Connector 7169"/>
          <p:cNvCxnSpPr/>
          <p:nvPr/>
        </p:nvCxnSpPr>
        <p:spPr>
          <a:xfrm>
            <a:off x="2780400" y="1623194"/>
            <a:ext cx="0" cy="462520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4800" y="5841287"/>
            <a:ext cx="13165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(Yao &amp; </a:t>
            </a:r>
            <a:r>
              <a:rPr lang="en-US" sz="1050" dirty="0" err="1" smtClean="0"/>
              <a:t>Fei-Fei</a:t>
            </a:r>
            <a:r>
              <a:rPr lang="en-US" sz="1050" dirty="0" smtClean="0"/>
              <a:t>, 2010)</a:t>
            </a:r>
            <a:endParaRPr lang="en-US" sz="1050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91" y="4078217"/>
            <a:ext cx="1216609" cy="50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94801" y="4323800"/>
            <a:ext cx="14859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(Singh &amp; </a:t>
            </a:r>
            <a:r>
              <a:rPr lang="en-US" sz="1050" dirty="0" err="1"/>
              <a:t>Nevatia</a:t>
            </a:r>
            <a:r>
              <a:rPr lang="en-US" sz="1050" dirty="0"/>
              <a:t>, 2011)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48" y="5506631"/>
            <a:ext cx="1179708" cy="54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886"/>
          <a:stretch/>
        </p:blipFill>
        <p:spPr bwMode="auto">
          <a:xfrm>
            <a:off x="1853382" y="4703022"/>
            <a:ext cx="698418" cy="62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5426430" y="4692251"/>
            <a:ext cx="1017562" cy="6426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Kinematic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822496" y="5460227"/>
            <a:ext cx="1017562" cy="642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822496" y="3935046"/>
            <a:ext cx="1017562" cy="642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822496" y="3199739"/>
            <a:ext cx="1017562" cy="642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426430" y="3199739"/>
            <a:ext cx="1017562" cy="6426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Kinematic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420083" y="2454482"/>
            <a:ext cx="1030256" cy="6426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Probabilistic assemblies 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parts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630333" y="4692251"/>
            <a:ext cx="1017562" cy="6426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Motion models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026668" y="3935046"/>
            <a:ext cx="1017562" cy="6426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7822496" y="4692251"/>
            <a:ext cx="1017562" cy="642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026668" y="5460227"/>
            <a:ext cx="1017562" cy="6426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4801" y="5070234"/>
            <a:ext cx="14393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</a:t>
            </a:r>
            <a:r>
              <a:rPr lang="en-US" sz="1050" dirty="0" err="1" smtClean="0"/>
              <a:t>Urtasun</a:t>
            </a:r>
            <a:r>
              <a:rPr lang="en-US" sz="1050" dirty="0" smtClean="0"/>
              <a:t> et al., 2005</a:t>
            </a:r>
            <a:r>
              <a:rPr lang="es-ES" sz="1050" dirty="0" smtClean="0"/>
              <a:t>)</a:t>
            </a:r>
            <a:endParaRPr lang="en-US" sz="1050" dirty="0"/>
          </a:p>
        </p:txBody>
      </p:sp>
      <p:sp>
        <p:nvSpPr>
          <p:cNvPr id="58" name="TextBox 57"/>
          <p:cNvSpPr txBox="1"/>
          <p:nvPr/>
        </p:nvSpPr>
        <p:spPr>
          <a:xfrm>
            <a:off x="94800" y="3588493"/>
            <a:ext cx="1625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</a:t>
            </a:r>
            <a:r>
              <a:rPr lang="en-US" sz="1050" dirty="0" err="1" smtClean="0"/>
              <a:t>Simo</a:t>
            </a:r>
            <a:r>
              <a:rPr lang="en-US" sz="1050" dirty="0" smtClean="0"/>
              <a:t>-Serra et al., 2012</a:t>
            </a:r>
            <a:r>
              <a:rPr lang="es-ES" sz="1050" dirty="0" smtClean="0"/>
              <a:t>)</a:t>
            </a:r>
            <a:endParaRPr lang="en-US" sz="1050" dirty="0"/>
          </a:p>
        </p:txBody>
      </p:sp>
      <p:sp>
        <p:nvSpPr>
          <p:cNvPr id="59" name="Rounded Rectangle 58"/>
          <p:cNvSpPr/>
          <p:nvPr/>
        </p:nvSpPr>
        <p:spPr>
          <a:xfrm>
            <a:off x="3026668" y="2454482"/>
            <a:ext cx="1017562" cy="6426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228180" y="2454482"/>
            <a:ext cx="1017562" cy="6426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Continuous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5426430" y="3935046"/>
            <a:ext cx="1017562" cy="6426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Kinematic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74" name="TextBox 7173"/>
          <p:cNvSpPr txBox="1"/>
          <p:nvPr/>
        </p:nvSpPr>
        <p:spPr>
          <a:xfrm>
            <a:off x="6867115" y="559689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4801" y="2843236"/>
            <a:ext cx="14393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</a:t>
            </a:r>
            <a:r>
              <a:rPr lang="en-US" sz="1050" dirty="0" err="1" smtClean="0"/>
              <a:t>Andriluka</a:t>
            </a:r>
            <a:r>
              <a:rPr lang="en-US" sz="1050" dirty="0" smtClean="0"/>
              <a:t> et al., 2010</a:t>
            </a:r>
            <a:r>
              <a:rPr lang="es-ES" sz="1050" dirty="0" smtClean="0"/>
              <a:t>)</a:t>
            </a:r>
            <a:endParaRPr lang="en-US" sz="1050" dirty="0"/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14" y="3199739"/>
            <a:ext cx="508486" cy="64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Rounded Rectangle 68"/>
          <p:cNvSpPr/>
          <p:nvPr/>
        </p:nvSpPr>
        <p:spPr>
          <a:xfrm>
            <a:off x="3026668" y="3199739"/>
            <a:ext cx="1017562" cy="6426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228180" y="3935046"/>
            <a:ext cx="1017562" cy="6426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Discrete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6625034" y="3935046"/>
            <a:ext cx="1017562" cy="6426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72414" y="333640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4228180" y="4703022"/>
            <a:ext cx="1017562" cy="6426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Discrete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4228180" y="5460227"/>
            <a:ext cx="1017562" cy="6426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Discrete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5273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381750" cy="472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1295400" y="3733800"/>
            <a:ext cx="6400800" cy="2133600"/>
            <a:chOff x="1295400" y="3733800"/>
            <a:chExt cx="6400800" cy="2133600"/>
          </a:xfrm>
        </p:grpSpPr>
        <p:sp>
          <p:nvSpPr>
            <p:cNvPr id="8" name="Rectangle 7"/>
            <p:cNvSpPr/>
            <p:nvPr/>
          </p:nvSpPr>
          <p:spPr>
            <a:xfrm>
              <a:off x="1295400" y="3733800"/>
              <a:ext cx="1828800" cy="457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5400" y="5257800"/>
              <a:ext cx="1828800" cy="609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00400" y="3733800"/>
              <a:ext cx="1905000" cy="609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81600" y="3962400"/>
              <a:ext cx="2514600" cy="457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Documentos\new\Presentaciones\AMDO2012\Presentation\historic lin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95400"/>
            <a:ext cx="5654763" cy="5029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638800" y="3429000"/>
            <a:ext cx="16764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76400"/>
            <a:ext cx="8991600" cy="322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img.genbeta.com/2010/11/kinect-tripas-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961157"/>
            <a:ext cx="2209800" cy="136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sp>
        <p:nvSpPr>
          <p:cNvPr id="5" name="Rounded Rectangle 4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Appearance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Spatial models</a:t>
            </a: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Temporal models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Viewpoint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2438400"/>
            <a:ext cx="1828800" cy="129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urved Connector 13"/>
          <p:cNvCxnSpPr>
            <a:stCxn id="11" idx="0"/>
            <a:endCxn id="9" idx="0"/>
          </p:cNvCxnSpPr>
          <p:nvPr/>
        </p:nvCxnSpPr>
        <p:spPr>
          <a:xfrm rot="16200000" flipH="1">
            <a:off x="1886928" y="1618272"/>
            <a:ext cx="152400" cy="1792656"/>
          </a:xfrm>
          <a:prstGeom prst="curvedConnector3">
            <a:avLst>
              <a:gd name="adj1" fmla="val -1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urved Connector 15"/>
          <p:cNvCxnSpPr>
            <a:stCxn id="11" idx="0"/>
            <a:endCxn id="6" idx="0"/>
          </p:cNvCxnSpPr>
          <p:nvPr/>
        </p:nvCxnSpPr>
        <p:spPr>
          <a:xfrm rot="16200000" flipH="1">
            <a:off x="2775438" y="729762"/>
            <a:ext cx="152400" cy="3569677"/>
          </a:xfrm>
          <a:prstGeom prst="curvedConnector3">
            <a:avLst>
              <a:gd name="adj1" fmla="val -150000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11" idx="0"/>
            <a:endCxn id="8" idx="0"/>
          </p:cNvCxnSpPr>
          <p:nvPr/>
        </p:nvCxnSpPr>
        <p:spPr>
          <a:xfrm rot="16200000" flipH="1">
            <a:off x="3651738" y="-146538"/>
            <a:ext cx="152400" cy="5322277"/>
          </a:xfrm>
          <a:prstGeom prst="curvedConnector3">
            <a:avLst>
              <a:gd name="adj1" fmla="val -1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11" idx="0"/>
            <a:endCxn id="7" idx="0"/>
          </p:cNvCxnSpPr>
          <p:nvPr/>
        </p:nvCxnSpPr>
        <p:spPr>
          <a:xfrm rot="16200000" flipH="1">
            <a:off x="4528038" y="-1022838"/>
            <a:ext cx="152400" cy="7074877"/>
          </a:xfrm>
          <a:prstGeom prst="curvedConnector3">
            <a:avLst>
              <a:gd name="adj1" fmla="val -1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 err="1" smtClean="0"/>
              <a:t>Human</a:t>
            </a:r>
            <a:r>
              <a:rPr lang="es-ES" sz="2400" dirty="0" smtClean="0"/>
              <a:t> </a:t>
            </a:r>
            <a:r>
              <a:rPr lang="es-ES" sz="2400" dirty="0" err="1" smtClean="0"/>
              <a:t>behavior</a:t>
            </a:r>
            <a:r>
              <a:rPr lang="es-ES" sz="2400" dirty="0" smtClean="0"/>
              <a:t> </a:t>
            </a:r>
            <a:r>
              <a:rPr lang="es-ES" sz="2400" dirty="0" err="1" smtClean="0"/>
              <a:t>analysis</a:t>
            </a:r>
            <a:r>
              <a:rPr lang="es-ES" sz="2400" dirty="0" smtClean="0"/>
              <a:t> </a:t>
            </a:r>
            <a:r>
              <a:rPr lang="es-ES" sz="2400" dirty="0" err="1" smtClean="0"/>
              <a:t>understanding</a:t>
            </a:r>
            <a:endParaRPr lang="es-ES" sz="2400" dirty="0" smtClean="0"/>
          </a:p>
        </p:txBody>
      </p:sp>
      <p:pic>
        <p:nvPicPr>
          <p:cNvPr id="6" name="Picture 3" descr="D:\Documentos\new\GestureTeam\Presentaciones\10_10_15\semant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513" y="1447800"/>
            <a:ext cx="7304087" cy="4633887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s-ES" b="1" dirty="0" smtClean="0">
                <a:solidFill>
                  <a:srgbClr val="FF0000"/>
                </a:solidFill>
              </a:rPr>
              <a:t>KINECT – RBGD </a:t>
            </a:r>
            <a:r>
              <a:rPr lang="es-ES" b="1" dirty="0" err="1" smtClean="0">
                <a:solidFill>
                  <a:srgbClr val="FF0000"/>
                </a:solidFill>
              </a:rPr>
              <a:t>representation</a:t>
            </a:r>
            <a:endParaRPr lang="es-ES" b="1" dirty="0" smtClean="0">
              <a:solidFill>
                <a:srgbClr val="FF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6908" y="2971800"/>
            <a:ext cx="4683492" cy="321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828800"/>
            <a:ext cx="6248400" cy="95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9511" y="914400"/>
            <a:ext cx="1904489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143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KINECT – RBGD </a:t>
            </a:r>
            <a:r>
              <a:rPr kumimoji="0" lang="es-E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representation</a:t>
            </a:r>
            <a:endParaRPr kumimoji="0" lang="es-E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057400"/>
            <a:ext cx="27051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09925"/>
            <a:ext cx="432649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05200"/>
            <a:ext cx="379185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590800"/>
            <a:ext cx="408166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696200" cy="357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3400" y="5094982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J. </a:t>
            </a:r>
            <a:r>
              <a:rPr lang="en-US" sz="1600" dirty="0" err="1" smtClean="0"/>
              <a:t>Shotton</a:t>
            </a:r>
            <a:r>
              <a:rPr lang="en-US" sz="1600" dirty="0" smtClean="0"/>
              <a:t>, A. Fitzgibbon, M. Cook, T. Sharp, M. </a:t>
            </a:r>
            <a:r>
              <a:rPr lang="en-US" sz="1600" dirty="0" err="1" smtClean="0"/>
              <a:t>Finocchio</a:t>
            </a:r>
            <a:r>
              <a:rPr lang="en-US" sz="1600" dirty="0" smtClean="0"/>
              <a:t>, Real-time human</a:t>
            </a:r>
          </a:p>
          <a:p>
            <a:r>
              <a:rPr lang="en-US" sz="1600" dirty="0" smtClean="0"/>
              <a:t>pose recognition in parts from single depth images, 2011.</a:t>
            </a:r>
          </a:p>
          <a:p>
            <a:r>
              <a:rPr lang="es-ES" sz="1600" dirty="0" smtClean="0"/>
              <a:t>A. </a:t>
            </a:r>
            <a:r>
              <a:rPr lang="es-ES" sz="1600" dirty="0" err="1" smtClean="0"/>
              <a:t>Hernandez</a:t>
            </a:r>
            <a:r>
              <a:rPr lang="es-ES" sz="1600" dirty="0" smtClean="0"/>
              <a:t>-Vela, N. </a:t>
            </a:r>
            <a:r>
              <a:rPr lang="es-ES" sz="1600" dirty="0" err="1" smtClean="0"/>
              <a:t>Zlateva</a:t>
            </a:r>
            <a:r>
              <a:rPr lang="es-ES" sz="1600" dirty="0" smtClean="0"/>
              <a:t>, A. </a:t>
            </a:r>
            <a:r>
              <a:rPr lang="es-ES" sz="1600" dirty="0" err="1" smtClean="0"/>
              <a:t>Marinov</a:t>
            </a:r>
            <a:r>
              <a:rPr lang="es-ES" sz="1600" dirty="0" smtClean="0"/>
              <a:t>, M. Reyes, P. </a:t>
            </a:r>
            <a:r>
              <a:rPr lang="es-ES" sz="1600" dirty="0" err="1" smtClean="0"/>
              <a:t>Radeva</a:t>
            </a:r>
            <a:r>
              <a:rPr lang="es-ES" sz="1600" dirty="0" smtClean="0"/>
              <a:t>, D. </a:t>
            </a:r>
            <a:r>
              <a:rPr lang="es-ES" sz="1600" dirty="0" err="1" smtClean="0"/>
              <a:t>Dimov</a:t>
            </a:r>
            <a:r>
              <a:rPr lang="es-ES" sz="1600" dirty="0" smtClean="0"/>
              <a:t>, S. Es</a:t>
            </a:r>
            <a:r>
              <a:rPr lang="en-US" sz="1600" dirty="0" err="1" smtClean="0"/>
              <a:t>calera</a:t>
            </a:r>
            <a:r>
              <a:rPr lang="en-US" sz="1600" dirty="0" smtClean="0"/>
              <a:t>, Graph cuts optimization for multi-limb human segmentation in depth maps, </a:t>
            </a:r>
            <a:r>
              <a:rPr lang="es-ES" sz="1600" dirty="0" smtClean="0"/>
              <a:t>in: CVPR, 2012.</a:t>
            </a:r>
            <a:endParaRPr lang="es-E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grpSp>
        <p:nvGrpSpPr>
          <p:cNvPr id="3" name="3 Grupo"/>
          <p:cNvGrpSpPr/>
          <p:nvPr/>
        </p:nvGrpSpPr>
        <p:grpSpPr>
          <a:xfrm>
            <a:off x="5255568" y="2351486"/>
            <a:ext cx="3096344" cy="1392186"/>
            <a:chOff x="2324431" y="4482819"/>
            <a:chExt cx="3096344" cy="1392186"/>
          </a:xfrm>
        </p:grpSpPr>
        <p:sp>
          <p:nvSpPr>
            <p:cNvPr id="7" name="4 Elipse"/>
            <p:cNvSpPr/>
            <p:nvPr/>
          </p:nvSpPr>
          <p:spPr>
            <a:xfrm>
              <a:off x="3378506" y="4482819"/>
              <a:ext cx="329398" cy="33147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5 Elipse"/>
            <p:cNvSpPr/>
            <p:nvPr/>
          </p:nvSpPr>
          <p:spPr>
            <a:xfrm>
              <a:off x="2851468" y="5013176"/>
              <a:ext cx="329398" cy="33147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6 Elipse"/>
            <p:cNvSpPr/>
            <p:nvPr/>
          </p:nvSpPr>
          <p:spPr>
            <a:xfrm>
              <a:off x="2324431" y="5543532"/>
              <a:ext cx="329398" cy="33147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0" name="7 Conector recto"/>
            <p:cNvCxnSpPr>
              <a:stCxn id="8" idx="7"/>
              <a:endCxn id="7" idx="3"/>
            </p:cNvCxnSpPr>
            <p:nvPr/>
          </p:nvCxnSpPr>
          <p:spPr>
            <a:xfrm rot="5400000" flipH="1" flipV="1">
              <a:off x="3131701" y="4766675"/>
              <a:ext cx="295969" cy="2941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8 Conector recto"/>
            <p:cNvCxnSpPr>
              <a:stCxn id="9" idx="7"/>
              <a:endCxn id="8" idx="3"/>
            </p:cNvCxnSpPr>
            <p:nvPr/>
          </p:nvCxnSpPr>
          <p:spPr>
            <a:xfrm rot="5400000" flipH="1" flipV="1">
              <a:off x="2604664" y="5297032"/>
              <a:ext cx="295969" cy="2941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9 Elipse"/>
            <p:cNvSpPr/>
            <p:nvPr/>
          </p:nvSpPr>
          <p:spPr>
            <a:xfrm>
              <a:off x="4234941" y="4482819"/>
              <a:ext cx="329398" cy="33147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0 Elipse"/>
            <p:cNvSpPr/>
            <p:nvPr/>
          </p:nvSpPr>
          <p:spPr>
            <a:xfrm>
              <a:off x="3707904" y="5013176"/>
              <a:ext cx="329398" cy="33147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1 Elipse"/>
            <p:cNvSpPr/>
            <p:nvPr/>
          </p:nvSpPr>
          <p:spPr>
            <a:xfrm>
              <a:off x="3180867" y="5543532"/>
              <a:ext cx="329398" cy="33147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5" name="12 Conector recto"/>
            <p:cNvCxnSpPr>
              <a:stCxn id="13" idx="7"/>
              <a:endCxn id="12" idx="3"/>
            </p:cNvCxnSpPr>
            <p:nvPr/>
          </p:nvCxnSpPr>
          <p:spPr>
            <a:xfrm rot="5400000" flipH="1" flipV="1">
              <a:off x="3988137" y="4766675"/>
              <a:ext cx="295969" cy="2941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3 Conector recto"/>
            <p:cNvCxnSpPr>
              <a:stCxn id="14" idx="7"/>
              <a:endCxn id="13" idx="3"/>
            </p:cNvCxnSpPr>
            <p:nvPr/>
          </p:nvCxnSpPr>
          <p:spPr>
            <a:xfrm rot="5400000" flipH="1" flipV="1">
              <a:off x="3461100" y="5297032"/>
              <a:ext cx="295969" cy="2941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14 Elipse"/>
            <p:cNvSpPr/>
            <p:nvPr/>
          </p:nvSpPr>
          <p:spPr>
            <a:xfrm>
              <a:off x="5091377" y="4482819"/>
              <a:ext cx="329398" cy="33147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5 Elipse"/>
            <p:cNvSpPr/>
            <p:nvPr/>
          </p:nvSpPr>
          <p:spPr>
            <a:xfrm>
              <a:off x="4564339" y="5013176"/>
              <a:ext cx="329398" cy="33147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6 Elipse"/>
            <p:cNvSpPr/>
            <p:nvPr/>
          </p:nvSpPr>
          <p:spPr>
            <a:xfrm>
              <a:off x="4037302" y="5543532"/>
              <a:ext cx="329398" cy="33147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0" name="17 Conector recto"/>
            <p:cNvCxnSpPr>
              <a:stCxn id="18" idx="7"/>
              <a:endCxn id="17" idx="3"/>
            </p:cNvCxnSpPr>
            <p:nvPr/>
          </p:nvCxnSpPr>
          <p:spPr>
            <a:xfrm rot="5400000" flipH="1" flipV="1">
              <a:off x="4844573" y="4766675"/>
              <a:ext cx="295969" cy="2941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18 Conector recto"/>
            <p:cNvCxnSpPr>
              <a:stCxn id="19" idx="7"/>
              <a:endCxn id="18" idx="3"/>
            </p:cNvCxnSpPr>
            <p:nvPr/>
          </p:nvCxnSpPr>
          <p:spPr>
            <a:xfrm rot="5400000" flipH="1" flipV="1">
              <a:off x="4317535" y="5297032"/>
              <a:ext cx="295969" cy="2941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19 Conector recto"/>
            <p:cNvCxnSpPr>
              <a:stCxn id="9" idx="6"/>
              <a:endCxn id="14" idx="2"/>
            </p:cNvCxnSpPr>
            <p:nvPr/>
          </p:nvCxnSpPr>
          <p:spPr>
            <a:xfrm>
              <a:off x="2653829" y="5709269"/>
              <a:ext cx="52703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0 Conector recto"/>
            <p:cNvCxnSpPr>
              <a:stCxn id="14" idx="6"/>
              <a:endCxn id="19" idx="2"/>
            </p:cNvCxnSpPr>
            <p:nvPr/>
          </p:nvCxnSpPr>
          <p:spPr>
            <a:xfrm>
              <a:off x="3510265" y="5709269"/>
              <a:ext cx="52703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1 Conector recto"/>
            <p:cNvCxnSpPr>
              <a:stCxn id="13" idx="6"/>
              <a:endCxn id="18" idx="2"/>
            </p:cNvCxnSpPr>
            <p:nvPr/>
          </p:nvCxnSpPr>
          <p:spPr>
            <a:xfrm>
              <a:off x="4037302" y="5178912"/>
              <a:ext cx="52703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2 Conector recto"/>
            <p:cNvCxnSpPr>
              <a:stCxn id="8" idx="6"/>
              <a:endCxn id="13" idx="2"/>
            </p:cNvCxnSpPr>
            <p:nvPr/>
          </p:nvCxnSpPr>
          <p:spPr>
            <a:xfrm>
              <a:off x="3180867" y="5178912"/>
              <a:ext cx="52703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3 Conector recto"/>
            <p:cNvCxnSpPr>
              <a:stCxn id="7" idx="6"/>
              <a:endCxn id="12" idx="2"/>
            </p:cNvCxnSpPr>
            <p:nvPr/>
          </p:nvCxnSpPr>
          <p:spPr>
            <a:xfrm>
              <a:off x="3707904" y="4648555"/>
              <a:ext cx="52703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4 Conector recto"/>
            <p:cNvCxnSpPr>
              <a:stCxn id="12" idx="6"/>
              <a:endCxn id="17" idx="2"/>
            </p:cNvCxnSpPr>
            <p:nvPr/>
          </p:nvCxnSpPr>
          <p:spPr>
            <a:xfrm>
              <a:off x="4564339" y="4648555"/>
              <a:ext cx="52703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2 Marcador de contenido"/>
          <p:cNvSpPr txBox="1">
            <a:spLocks/>
          </p:cNvSpPr>
          <p:nvPr/>
        </p:nvSpPr>
        <p:spPr>
          <a:xfrm>
            <a:off x="395536" y="1268760"/>
            <a:ext cx="7498080" cy="14051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96646" marR="0" lvl="0" indent="-514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Cuts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minimization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56" y="2770466"/>
            <a:ext cx="4536504" cy="68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27 Grupo"/>
          <p:cNvGrpSpPr/>
          <p:nvPr/>
        </p:nvGrpSpPr>
        <p:grpSpPr>
          <a:xfrm>
            <a:off x="5255568" y="1295400"/>
            <a:ext cx="3096344" cy="3712496"/>
            <a:chOff x="5256020" y="1500174"/>
            <a:chExt cx="3357586" cy="4000528"/>
          </a:xfrm>
        </p:grpSpPr>
        <p:grpSp>
          <p:nvGrpSpPr>
            <p:cNvPr id="6" name="77 Grupo"/>
            <p:cNvGrpSpPr/>
            <p:nvPr/>
          </p:nvGrpSpPr>
          <p:grpSpPr>
            <a:xfrm>
              <a:off x="5256020" y="2643182"/>
              <a:ext cx="3357586" cy="1500198"/>
              <a:chOff x="4500562" y="2857496"/>
              <a:chExt cx="3357586" cy="1500198"/>
            </a:xfrm>
          </p:grpSpPr>
          <p:sp>
            <p:nvSpPr>
              <p:cNvPr id="47" name="44 Elipse"/>
              <p:cNvSpPr/>
              <p:nvPr/>
            </p:nvSpPr>
            <p:spPr>
              <a:xfrm>
                <a:off x="5643570" y="2857496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" name="45 Elipse"/>
              <p:cNvSpPr/>
              <p:nvPr/>
            </p:nvSpPr>
            <p:spPr>
              <a:xfrm>
                <a:off x="5072066" y="3429000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" name="46 Elipse"/>
              <p:cNvSpPr/>
              <p:nvPr/>
            </p:nvSpPr>
            <p:spPr>
              <a:xfrm>
                <a:off x="4500562" y="4000504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50" name="47 Conector recto"/>
              <p:cNvCxnSpPr>
                <a:stCxn id="48" idx="7"/>
                <a:endCxn id="47" idx="3"/>
              </p:cNvCxnSpPr>
              <p:nvPr/>
            </p:nvCxnSpPr>
            <p:spPr>
              <a:xfrm rot="5400000" flipH="1" flipV="1">
                <a:off x="5376947" y="3162377"/>
                <a:ext cx="318932" cy="31893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48 Conector recto"/>
              <p:cNvCxnSpPr>
                <a:stCxn id="49" idx="7"/>
                <a:endCxn id="48" idx="3"/>
              </p:cNvCxnSpPr>
              <p:nvPr/>
            </p:nvCxnSpPr>
            <p:spPr>
              <a:xfrm rot="5400000" flipH="1" flipV="1">
                <a:off x="4805443" y="3733881"/>
                <a:ext cx="318932" cy="31893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49 Elipse"/>
              <p:cNvSpPr/>
              <p:nvPr/>
            </p:nvSpPr>
            <p:spPr>
              <a:xfrm>
                <a:off x="6572264" y="2857496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" name="50 Elipse"/>
              <p:cNvSpPr/>
              <p:nvPr/>
            </p:nvSpPr>
            <p:spPr>
              <a:xfrm>
                <a:off x="6000760" y="3429000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" name="51 Elipse"/>
              <p:cNvSpPr/>
              <p:nvPr/>
            </p:nvSpPr>
            <p:spPr>
              <a:xfrm>
                <a:off x="5429256" y="4000504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55" name="52 Conector recto"/>
              <p:cNvCxnSpPr>
                <a:stCxn id="53" idx="7"/>
                <a:endCxn id="52" idx="3"/>
              </p:cNvCxnSpPr>
              <p:nvPr/>
            </p:nvCxnSpPr>
            <p:spPr>
              <a:xfrm rot="5400000" flipH="1" flipV="1">
                <a:off x="6305641" y="3162377"/>
                <a:ext cx="318932" cy="31893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3 Conector recto"/>
              <p:cNvCxnSpPr>
                <a:stCxn id="54" idx="7"/>
                <a:endCxn id="53" idx="3"/>
              </p:cNvCxnSpPr>
              <p:nvPr/>
            </p:nvCxnSpPr>
            <p:spPr>
              <a:xfrm rot="5400000" flipH="1" flipV="1">
                <a:off x="5734137" y="3733881"/>
                <a:ext cx="318932" cy="31893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54 Elipse"/>
              <p:cNvSpPr/>
              <p:nvPr/>
            </p:nvSpPr>
            <p:spPr>
              <a:xfrm>
                <a:off x="7500958" y="2857496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" name="55 Elipse"/>
              <p:cNvSpPr/>
              <p:nvPr/>
            </p:nvSpPr>
            <p:spPr>
              <a:xfrm>
                <a:off x="6929454" y="3429000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" name="56 Elipse"/>
              <p:cNvSpPr/>
              <p:nvPr/>
            </p:nvSpPr>
            <p:spPr>
              <a:xfrm>
                <a:off x="6357950" y="4000504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60" name="57 Conector recto"/>
              <p:cNvCxnSpPr>
                <a:stCxn id="58" idx="7"/>
                <a:endCxn id="57" idx="3"/>
              </p:cNvCxnSpPr>
              <p:nvPr/>
            </p:nvCxnSpPr>
            <p:spPr>
              <a:xfrm rot="5400000" flipH="1" flipV="1">
                <a:off x="7234335" y="3162377"/>
                <a:ext cx="318932" cy="31893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58 Conector recto"/>
              <p:cNvCxnSpPr>
                <a:stCxn id="59" idx="7"/>
                <a:endCxn id="58" idx="3"/>
              </p:cNvCxnSpPr>
              <p:nvPr/>
            </p:nvCxnSpPr>
            <p:spPr>
              <a:xfrm rot="5400000" flipH="1" flipV="1">
                <a:off x="6662831" y="3733881"/>
                <a:ext cx="318932" cy="31893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59 Conector recto"/>
              <p:cNvCxnSpPr>
                <a:stCxn id="49" idx="6"/>
                <a:endCxn id="54" idx="2"/>
              </p:cNvCxnSpPr>
              <p:nvPr/>
            </p:nvCxnSpPr>
            <p:spPr>
              <a:xfrm>
                <a:off x="4857752" y="4179099"/>
                <a:ext cx="57150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60 Conector recto"/>
              <p:cNvCxnSpPr>
                <a:stCxn id="54" idx="6"/>
                <a:endCxn id="59" idx="2"/>
              </p:cNvCxnSpPr>
              <p:nvPr/>
            </p:nvCxnSpPr>
            <p:spPr>
              <a:xfrm>
                <a:off x="5786446" y="4179099"/>
                <a:ext cx="57150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61 Conector recto"/>
              <p:cNvCxnSpPr>
                <a:stCxn id="53" idx="6"/>
                <a:endCxn id="58" idx="2"/>
              </p:cNvCxnSpPr>
              <p:nvPr/>
            </p:nvCxnSpPr>
            <p:spPr>
              <a:xfrm>
                <a:off x="6357950" y="3607595"/>
                <a:ext cx="57150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62 Conector recto"/>
              <p:cNvCxnSpPr>
                <a:stCxn id="48" idx="6"/>
                <a:endCxn id="53" idx="2"/>
              </p:cNvCxnSpPr>
              <p:nvPr/>
            </p:nvCxnSpPr>
            <p:spPr>
              <a:xfrm>
                <a:off x="5429256" y="3607595"/>
                <a:ext cx="57150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63 Conector recto"/>
              <p:cNvCxnSpPr>
                <a:stCxn id="47" idx="6"/>
                <a:endCxn id="52" idx="2"/>
              </p:cNvCxnSpPr>
              <p:nvPr/>
            </p:nvCxnSpPr>
            <p:spPr>
              <a:xfrm>
                <a:off x="6000760" y="3036091"/>
                <a:ext cx="57150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64 Conector recto"/>
              <p:cNvCxnSpPr>
                <a:stCxn id="52" idx="6"/>
                <a:endCxn id="57" idx="2"/>
              </p:cNvCxnSpPr>
              <p:nvPr/>
            </p:nvCxnSpPr>
            <p:spPr>
              <a:xfrm>
                <a:off x="6929454" y="3036091"/>
                <a:ext cx="57150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69 Grupo"/>
            <p:cNvGrpSpPr/>
            <p:nvPr/>
          </p:nvGrpSpPr>
          <p:grpSpPr>
            <a:xfrm>
              <a:off x="5506053" y="1500174"/>
              <a:ext cx="2071702" cy="2286016"/>
              <a:chOff x="4857752" y="1928802"/>
              <a:chExt cx="2071702" cy="2286016"/>
            </a:xfrm>
          </p:grpSpPr>
          <p:sp>
            <p:nvSpPr>
              <p:cNvPr id="41" name="38 Elipse"/>
              <p:cNvSpPr/>
              <p:nvPr/>
            </p:nvSpPr>
            <p:spPr>
              <a:xfrm>
                <a:off x="6107917" y="1928802"/>
                <a:ext cx="500066" cy="428628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 smtClean="0"/>
                  <a:t>S</a:t>
                </a:r>
                <a:endParaRPr lang="es-ES" b="1" dirty="0"/>
              </a:p>
            </p:txBody>
          </p:sp>
          <p:grpSp>
            <p:nvGrpSpPr>
              <p:cNvPr id="31" name="168 Grupo"/>
              <p:cNvGrpSpPr/>
              <p:nvPr/>
            </p:nvGrpSpPr>
            <p:grpSpPr>
              <a:xfrm>
                <a:off x="4857752" y="2357430"/>
                <a:ext cx="2071702" cy="1857388"/>
                <a:chOff x="4643438" y="2357430"/>
                <a:chExt cx="2071702" cy="1857388"/>
              </a:xfrm>
            </p:grpSpPr>
            <p:cxnSp>
              <p:nvCxnSpPr>
                <p:cNvPr id="43" name="40 Conector recto"/>
                <p:cNvCxnSpPr>
                  <a:stCxn id="41" idx="4"/>
                  <a:endCxn id="47" idx="0"/>
                </p:cNvCxnSpPr>
                <p:nvPr/>
              </p:nvCxnSpPr>
              <p:spPr>
                <a:xfrm rot="5400000">
                  <a:off x="5607851" y="2536025"/>
                  <a:ext cx="714380" cy="3571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41 Conector recto"/>
                <p:cNvCxnSpPr>
                  <a:stCxn id="41" idx="4"/>
                  <a:endCxn id="52" idx="0"/>
                </p:cNvCxnSpPr>
                <p:nvPr/>
              </p:nvCxnSpPr>
              <p:spPr>
                <a:xfrm rot="16200000" flipH="1">
                  <a:off x="6072198" y="2428868"/>
                  <a:ext cx="714380" cy="57150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42 Conector recto"/>
                <p:cNvCxnSpPr>
                  <a:stCxn id="41" idx="4"/>
                  <a:endCxn id="48" idx="0"/>
                </p:cNvCxnSpPr>
                <p:nvPr/>
              </p:nvCxnSpPr>
              <p:spPr>
                <a:xfrm rot="5400000">
                  <a:off x="5036347" y="2536025"/>
                  <a:ext cx="1285884" cy="92869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43 Conector recto"/>
                <p:cNvCxnSpPr>
                  <a:stCxn id="41" idx="4"/>
                  <a:endCxn id="49" idx="0"/>
                </p:cNvCxnSpPr>
                <p:nvPr/>
              </p:nvCxnSpPr>
              <p:spPr>
                <a:xfrm rot="5400000">
                  <a:off x="4464843" y="2536025"/>
                  <a:ext cx="1857388" cy="1500198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" name="70 Grupo"/>
            <p:cNvGrpSpPr/>
            <p:nvPr/>
          </p:nvGrpSpPr>
          <p:grpSpPr>
            <a:xfrm>
              <a:off x="6434747" y="3000372"/>
              <a:ext cx="2071702" cy="2500330"/>
              <a:chOff x="5786446" y="3429000"/>
              <a:chExt cx="2071702" cy="2500330"/>
            </a:xfrm>
          </p:grpSpPr>
          <p:sp>
            <p:nvSpPr>
              <p:cNvPr id="34" name="31 Elipse"/>
              <p:cNvSpPr/>
              <p:nvPr/>
            </p:nvSpPr>
            <p:spPr>
              <a:xfrm>
                <a:off x="6107917" y="5500702"/>
                <a:ext cx="500066" cy="42862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 smtClean="0"/>
                  <a:t>T</a:t>
                </a:r>
                <a:endParaRPr lang="es-ES" b="1" dirty="0"/>
              </a:p>
            </p:txBody>
          </p:sp>
          <p:grpSp>
            <p:nvGrpSpPr>
              <p:cNvPr id="33" name="169 Grupo"/>
              <p:cNvGrpSpPr/>
              <p:nvPr/>
            </p:nvGrpSpPr>
            <p:grpSpPr>
              <a:xfrm>
                <a:off x="5786446" y="3429000"/>
                <a:ext cx="2071702" cy="2072496"/>
                <a:chOff x="5572132" y="3429000"/>
                <a:chExt cx="2071702" cy="2072496"/>
              </a:xfrm>
            </p:grpSpPr>
            <p:cxnSp>
              <p:nvCxnSpPr>
                <p:cNvPr id="36" name="33 Conector recto"/>
                <p:cNvCxnSpPr>
                  <a:stCxn id="54" idx="4"/>
                  <a:endCxn id="34" idx="0"/>
                </p:cNvCxnSpPr>
                <p:nvPr/>
              </p:nvCxnSpPr>
              <p:spPr>
                <a:xfrm rot="16200000" flipH="1">
                  <a:off x="5393537" y="4750603"/>
                  <a:ext cx="928694" cy="571504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34 Conector recto"/>
                <p:cNvCxnSpPr>
                  <a:stCxn id="53" idx="4"/>
                  <a:endCxn id="34" idx="0"/>
                </p:cNvCxnSpPr>
                <p:nvPr/>
              </p:nvCxnSpPr>
              <p:spPr>
                <a:xfrm rot="5400000">
                  <a:off x="5393537" y="4750603"/>
                  <a:ext cx="1500198" cy="1588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35 Conector recto"/>
                <p:cNvCxnSpPr>
                  <a:stCxn id="57" idx="4"/>
                  <a:endCxn id="34" idx="0"/>
                </p:cNvCxnSpPr>
                <p:nvPr/>
              </p:nvCxnSpPr>
              <p:spPr>
                <a:xfrm rot="5400000">
                  <a:off x="5857884" y="3714752"/>
                  <a:ext cx="2071702" cy="1500198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36 Conector recto"/>
                <p:cNvCxnSpPr>
                  <a:stCxn id="58" idx="4"/>
                  <a:endCxn id="34" idx="0"/>
                </p:cNvCxnSpPr>
                <p:nvPr/>
              </p:nvCxnSpPr>
              <p:spPr>
                <a:xfrm rot="5400000">
                  <a:off x="5857884" y="4286256"/>
                  <a:ext cx="1500198" cy="928694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37 Conector recto"/>
                <p:cNvCxnSpPr>
                  <a:stCxn id="59" idx="4"/>
                  <a:endCxn id="34" idx="0"/>
                </p:cNvCxnSpPr>
                <p:nvPr/>
              </p:nvCxnSpPr>
              <p:spPr>
                <a:xfrm rot="5400000">
                  <a:off x="5857884" y="4857760"/>
                  <a:ext cx="928694" cy="35719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8" name="65 CuadroTexto"/>
          <p:cNvSpPr txBox="1"/>
          <p:nvPr/>
        </p:nvSpPr>
        <p:spPr>
          <a:xfrm>
            <a:off x="1943200" y="2303512"/>
            <a:ext cx="2118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1. </a:t>
            </a:r>
            <a:r>
              <a:rPr lang="es-ES" b="1" dirty="0" err="1" smtClean="0"/>
              <a:t>Energy</a:t>
            </a:r>
            <a:r>
              <a:rPr lang="es-ES" b="1" dirty="0" smtClean="0"/>
              <a:t> </a:t>
            </a:r>
            <a:r>
              <a:rPr lang="es-ES" b="1" dirty="0" err="1" smtClean="0"/>
              <a:t>function</a:t>
            </a:r>
            <a:endParaRPr lang="es-ES" b="1" dirty="0"/>
          </a:p>
        </p:txBody>
      </p:sp>
      <p:sp>
        <p:nvSpPr>
          <p:cNvPr id="69" name="66 CuadroTexto"/>
          <p:cNvSpPr txBox="1"/>
          <p:nvPr/>
        </p:nvSpPr>
        <p:spPr>
          <a:xfrm>
            <a:off x="5471592" y="5039816"/>
            <a:ext cx="2748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2. </a:t>
            </a:r>
            <a:r>
              <a:rPr lang="es-ES" b="1" dirty="0" err="1" smtClean="0"/>
              <a:t>Graph</a:t>
            </a:r>
            <a:r>
              <a:rPr lang="es-ES" b="1" dirty="0" smtClean="0"/>
              <a:t> </a:t>
            </a:r>
            <a:r>
              <a:rPr lang="es-ES" b="1" dirty="0" err="1" smtClean="0"/>
              <a:t>representation</a:t>
            </a:r>
            <a:endParaRPr lang="es-ES" b="1" dirty="0"/>
          </a:p>
        </p:txBody>
      </p:sp>
      <p:sp>
        <p:nvSpPr>
          <p:cNvPr id="70" name="67 Llamada rectangular"/>
          <p:cNvSpPr/>
          <p:nvPr/>
        </p:nvSpPr>
        <p:spPr>
          <a:xfrm>
            <a:off x="1799184" y="3815680"/>
            <a:ext cx="1872208" cy="720080"/>
          </a:xfrm>
          <a:prstGeom prst="wedgeRectCallout">
            <a:avLst>
              <a:gd name="adj1" fmla="val 21441"/>
              <a:gd name="adj2" fmla="val -10410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err="1" smtClean="0"/>
              <a:t>Unary</a:t>
            </a:r>
            <a:r>
              <a:rPr lang="es-ES" b="1" dirty="0" smtClean="0"/>
              <a:t> </a:t>
            </a:r>
            <a:r>
              <a:rPr lang="es-ES" b="1" dirty="0" err="1" smtClean="0"/>
              <a:t>potential</a:t>
            </a:r>
            <a:endParaRPr lang="es-ES" b="1" dirty="0"/>
          </a:p>
        </p:txBody>
      </p:sp>
      <p:sp>
        <p:nvSpPr>
          <p:cNvPr id="71" name="68 Llamada rectangular"/>
          <p:cNvSpPr/>
          <p:nvPr/>
        </p:nvSpPr>
        <p:spPr>
          <a:xfrm>
            <a:off x="3023320" y="3815680"/>
            <a:ext cx="1872208" cy="720080"/>
          </a:xfrm>
          <a:prstGeom prst="wedgeRectCallout">
            <a:avLst>
              <a:gd name="adj1" fmla="val 21441"/>
              <a:gd name="adj2" fmla="val -10410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err="1" smtClean="0"/>
              <a:t>Pair-wise</a:t>
            </a:r>
            <a:r>
              <a:rPr lang="es-ES" b="1" dirty="0" smtClean="0"/>
              <a:t> </a:t>
            </a:r>
            <a:r>
              <a:rPr lang="es-ES" b="1" dirty="0" err="1" smtClean="0"/>
              <a:t>potential</a:t>
            </a:r>
            <a:endParaRPr lang="es-ES" b="1" dirty="0"/>
          </a:p>
        </p:txBody>
      </p:sp>
      <p:sp>
        <p:nvSpPr>
          <p:cNvPr id="72" name="69 Rectángulo redondeado"/>
          <p:cNvSpPr/>
          <p:nvPr/>
        </p:nvSpPr>
        <p:spPr>
          <a:xfrm>
            <a:off x="2375248" y="2807568"/>
            <a:ext cx="1584176" cy="576064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70 Rectángulo redondeado"/>
          <p:cNvSpPr/>
          <p:nvPr/>
        </p:nvSpPr>
        <p:spPr>
          <a:xfrm>
            <a:off x="3959424" y="2807568"/>
            <a:ext cx="1088504" cy="576064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5" name="71 Grupo"/>
          <p:cNvGrpSpPr/>
          <p:nvPr/>
        </p:nvGrpSpPr>
        <p:grpSpPr>
          <a:xfrm>
            <a:off x="5255568" y="1299888"/>
            <a:ext cx="3096344" cy="3712496"/>
            <a:chOff x="5256020" y="1500174"/>
            <a:chExt cx="3357586" cy="4000528"/>
          </a:xfrm>
        </p:grpSpPr>
        <p:grpSp>
          <p:nvGrpSpPr>
            <p:cNvPr id="42" name="77 Grupo"/>
            <p:cNvGrpSpPr/>
            <p:nvPr/>
          </p:nvGrpSpPr>
          <p:grpSpPr>
            <a:xfrm>
              <a:off x="5256020" y="2643182"/>
              <a:ext cx="3357586" cy="1500198"/>
              <a:chOff x="4500562" y="2857496"/>
              <a:chExt cx="3357586" cy="1500198"/>
            </a:xfrm>
          </p:grpSpPr>
          <p:sp>
            <p:nvSpPr>
              <p:cNvPr id="91" name="88 Elipse"/>
              <p:cNvSpPr/>
              <p:nvPr/>
            </p:nvSpPr>
            <p:spPr>
              <a:xfrm>
                <a:off x="5643570" y="2857496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2" name="89 Elipse"/>
              <p:cNvSpPr/>
              <p:nvPr/>
            </p:nvSpPr>
            <p:spPr>
              <a:xfrm>
                <a:off x="5072066" y="3429000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3" name="90 Elipse"/>
              <p:cNvSpPr/>
              <p:nvPr/>
            </p:nvSpPr>
            <p:spPr>
              <a:xfrm>
                <a:off x="4500562" y="4000504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91 Conector recto"/>
              <p:cNvCxnSpPr>
                <a:stCxn id="92" idx="7"/>
                <a:endCxn id="91" idx="3"/>
              </p:cNvCxnSpPr>
              <p:nvPr/>
            </p:nvCxnSpPr>
            <p:spPr>
              <a:xfrm rot="5400000" flipH="1" flipV="1">
                <a:off x="5376947" y="3162377"/>
                <a:ext cx="318932" cy="318932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5" name="92 Conector recto"/>
              <p:cNvCxnSpPr>
                <a:stCxn id="93" idx="7"/>
                <a:endCxn id="92" idx="3"/>
              </p:cNvCxnSpPr>
              <p:nvPr/>
            </p:nvCxnSpPr>
            <p:spPr>
              <a:xfrm rot="5400000" flipH="1" flipV="1">
                <a:off x="4805443" y="3733881"/>
                <a:ext cx="318932" cy="318932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96" name="93 Elipse"/>
              <p:cNvSpPr/>
              <p:nvPr/>
            </p:nvSpPr>
            <p:spPr>
              <a:xfrm>
                <a:off x="6572264" y="2857496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" name="94 Elipse"/>
              <p:cNvSpPr/>
              <p:nvPr/>
            </p:nvSpPr>
            <p:spPr>
              <a:xfrm>
                <a:off x="6000760" y="3429000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" name="95 Elipse"/>
              <p:cNvSpPr/>
              <p:nvPr/>
            </p:nvSpPr>
            <p:spPr>
              <a:xfrm>
                <a:off x="5429256" y="4000504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9" name="96 Conector recto"/>
              <p:cNvCxnSpPr>
                <a:stCxn id="97" idx="7"/>
                <a:endCxn id="96" idx="3"/>
              </p:cNvCxnSpPr>
              <p:nvPr/>
            </p:nvCxnSpPr>
            <p:spPr>
              <a:xfrm rot="5400000" flipH="1" flipV="1">
                <a:off x="6305641" y="3162377"/>
                <a:ext cx="318932" cy="318932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0" name="97 Conector recto"/>
              <p:cNvCxnSpPr>
                <a:stCxn id="98" idx="7"/>
                <a:endCxn id="97" idx="3"/>
              </p:cNvCxnSpPr>
              <p:nvPr/>
            </p:nvCxnSpPr>
            <p:spPr>
              <a:xfrm rot="5400000" flipH="1" flipV="1">
                <a:off x="5734137" y="3733881"/>
                <a:ext cx="318932" cy="318932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01" name="98 Elipse"/>
              <p:cNvSpPr/>
              <p:nvPr/>
            </p:nvSpPr>
            <p:spPr>
              <a:xfrm>
                <a:off x="7500958" y="2857496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" name="99 Elipse"/>
              <p:cNvSpPr/>
              <p:nvPr/>
            </p:nvSpPr>
            <p:spPr>
              <a:xfrm>
                <a:off x="6929454" y="3429000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" name="100 Elipse"/>
              <p:cNvSpPr/>
              <p:nvPr/>
            </p:nvSpPr>
            <p:spPr>
              <a:xfrm>
                <a:off x="6357950" y="4000504"/>
                <a:ext cx="357190" cy="35719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4" name="101 Conector recto"/>
              <p:cNvCxnSpPr>
                <a:stCxn id="102" idx="7"/>
                <a:endCxn id="101" idx="3"/>
              </p:cNvCxnSpPr>
              <p:nvPr/>
            </p:nvCxnSpPr>
            <p:spPr>
              <a:xfrm rot="5400000" flipH="1" flipV="1">
                <a:off x="7234335" y="3162377"/>
                <a:ext cx="318932" cy="318932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5" name="102 Conector recto"/>
              <p:cNvCxnSpPr>
                <a:stCxn id="103" idx="7"/>
                <a:endCxn id="102" idx="3"/>
              </p:cNvCxnSpPr>
              <p:nvPr/>
            </p:nvCxnSpPr>
            <p:spPr>
              <a:xfrm rot="5400000" flipH="1" flipV="1">
                <a:off x="6662831" y="3733881"/>
                <a:ext cx="318932" cy="318932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6" name="103 Conector recto"/>
              <p:cNvCxnSpPr>
                <a:stCxn id="93" idx="6"/>
                <a:endCxn id="98" idx="2"/>
              </p:cNvCxnSpPr>
              <p:nvPr/>
            </p:nvCxnSpPr>
            <p:spPr>
              <a:xfrm>
                <a:off x="4857752" y="4179099"/>
                <a:ext cx="571504" cy="0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7" name="104 Conector recto"/>
              <p:cNvCxnSpPr>
                <a:stCxn id="98" idx="6"/>
                <a:endCxn id="103" idx="2"/>
              </p:cNvCxnSpPr>
              <p:nvPr/>
            </p:nvCxnSpPr>
            <p:spPr>
              <a:xfrm>
                <a:off x="5786446" y="4179099"/>
                <a:ext cx="571504" cy="0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8" name="105 Conector recto"/>
              <p:cNvCxnSpPr>
                <a:stCxn id="97" idx="6"/>
                <a:endCxn id="102" idx="2"/>
              </p:cNvCxnSpPr>
              <p:nvPr/>
            </p:nvCxnSpPr>
            <p:spPr>
              <a:xfrm>
                <a:off x="6357950" y="3607595"/>
                <a:ext cx="571504" cy="0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9" name="106 Conector recto"/>
              <p:cNvCxnSpPr>
                <a:stCxn id="92" idx="6"/>
                <a:endCxn id="97" idx="2"/>
              </p:cNvCxnSpPr>
              <p:nvPr/>
            </p:nvCxnSpPr>
            <p:spPr>
              <a:xfrm>
                <a:off x="5429256" y="3607595"/>
                <a:ext cx="571504" cy="0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0" name="107 Conector recto"/>
              <p:cNvCxnSpPr>
                <a:stCxn id="91" idx="6"/>
                <a:endCxn id="96" idx="2"/>
              </p:cNvCxnSpPr>
              <p:nvPr/>
            </p:nvCxnSpPr>
            <p:spPr>
              <a:xfrm>
                <a:off x="6000760" y="3036091"/>
                <a:ext cx="571504" cy="0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1" name="108 Conector recto"/>
              <p:cNvCxnSpPr>
                <a:stCxn id="96" idx="6"/>
                <a:endCxn id="101" idx="2"/>
              </p:cNvCxnSpPr>
              <p:nvPr/>
            </p:nvCxnSpPr>
            <p:spPr>
              <a:xfrm>
                <a:off x="6929454" y="3036091"/>
                <a:ext cx="571504" cy="0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74" name="69 Grupo"/>
            <p:cNvGrpSpPr/>
            <p:nvPr/>
          </p:nvGrpSpPr>
          <p:grpSpPr>
            <a:xfrm>
              <a:off x="5506053" y="1500174"/>
              <a:ext cx="2071702" cy="2286016"/>
              <a:chOff x="4857752" y="1928802"/>
              <a:chExt cx="2071702" cy="2286016"/>
            </a:xfrm>
          </p:grpSpPr>
          <p:sp>
            <p:nvSpPr>
              <p:cNvPr id="85" name="82 Elipse"/>
              <p:cNvSpPr/>
              <p:nvPr/>
            </p:nvSpPr>
            <p:spPr>
              <a:xfrm>
                <a:off x="6107917" y="1928802"/>
                <a:ext cx="500066" cy="428628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 smtClean="0"/>
                  <a:t>S</a:t>
                </a:r>
                <a:endParaRPr lang="es-ES" b="1" dirty="0"/>
              </a:p>
            </p:txBody>
          </p:sp>
          <p:grpSp>
            <p:nvGrpSpPr>
              <p:cNvPr id="75" name="168 Grupo"/>
              <p:cNvGrpSpPr/>
              <p:nvPr/>
            </p:nvGrpSpPr>
            <p:grpSpPr>
              <a:xfrm>
                <a:off x="4857752" y="2357430"/>
                <a:ext cx="2071702" cy="1857388"/>
                <a:chOff x="4643438" y="2357430"/>
                <a:chExt cx="2071702" cy="1857388"/>
              </a:xfrm>
            </p:grpSpPr>
            <p:cxnSp>
              <p:nvCxnSpPr>
                <p:cNvPr id="87" name="84 Conector recto"/>
                <p:cNvCxnSpPr>
                  <a:stCxn id="85" idx="4"/>
                  <a:endCxn id="91" idx="0"/>
                </p:cNvCxnSpPr>
                <p:nvPr/>
              </p:nvCxnSpPr>
              <p:spPr>
                <a:xfrm rot="5400000">
                  <a:off x="5607851" y="2536025"/>
                  <a:ext cx="714380" cy="3571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85 Conector recto"/>
                <p:cNvCxnSpPr>
                  <a:stCxn id="85" idx="4"/>
                  <a:endCxn id="96" idx="0"/>
                </p:cNvCxnSpPr>
                <p:nvPr/>
              </p:nvCxnSpPr>
              <p:spPr>
                <a:xfrm rot="16200000" flipH="1">
                  <a:off x="6072198" y="2428868"/>
                  <a:ext cx="714380" cy="57150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86 Conector recto"/>
                <p:cNvCxnSpPr>
                  <a:stCxn id="85" idx="4"/>
                  <a:endCxn id="92" idx="0"/>
                </p:cNvCxnSpPr>
                <p:nvPr/>
              </p:nvCxnSpPr>
              <p:spPr>
                <a:xfrm rot="5400000">
                  <a:off x="5036347" y="2536025"/>
                  <a:ext cx="1285884" cy="92869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87 Conector recto"/>
                <p:cNvCxnSpPr>
                  <a:stCxn id="85" idx="4"/>
                  <a:endCxn id="93" idx="0"/>
                </p:cNvCxnSpPr>
                <p:nvPr/>
              </p:nvCxnSpPr>
              <p:spPr>
                <a:xfrm rot="5400000">
                  <a:off x="4464843" y="2536025"/>
                  <a:ext cx="1857388" cy="1500198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6" name="70 Grupo"/>
            <p:cNvGrpSpPr/>
            <p:nvPr/>
          </p:nvGrpSpPr>
          <p:grpSpPr>
            <a:xfrm>
              <a:off x="6434747" y="3000372"/>
              <a:ext cx="2071702" cy="2500330"/>
              <a:chOff x="5786446" y="3429000"/>
              <a:chExt cx="2071702" cy="2500330"/>
            </a:xfrm>
          </p:grpSpPr>
          <p:sp>
            <p:nvSpPr>
              <p:cNvPr id="78" name="75 Elipse"/>
              <p:cNvSpPr/>
              <p:nvPr/>
            </p:nvSpPr>
            <p:spPr>
              <a:xfrm>
                <a:off x="6107917" y="5500702"/>
                <a:ext cx="500066" cy="42862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 smtClean="0"/>
                  <a:t>T</a:t>
                </a:r>
                <a:endParaRPr lang="es-ES" b="1" dirty="0"/>
              </a:p>
            </p:txBody>
          </p:sp>
          <p:grpSp>
            <p:nvGrpSpPr>
              <p:cNvPr id="77" name="169 Grupo"/>
              <p:cNvGrpSpPr/>
              <p:nvPr/>
            </p:nvGrpSpPr>
            <p:grpSpPr>
              <a:xfrm>
                <a:off x="5786446" y="3429000"/>
                <a:ext cx="2071702" cy="2072496"/>
                <a:chOff x="5572132" y="3429000"/>
                <a:chExt cx="2071702" cy="2072496"/>
              </a:xfrm>
            </p:grpSpPr>
            <p:cxnSp>
              <p:nvCxnSpPr>
                <p:cNvPr id="80" name="77 Conector recto"/>
                <p:cNvCxnSpPr>
                  <a:stCxn id="98" idx="4"/>
                  <a:endCxn id="78" idx="0"/>
                </p:cNvCxnSpPr>
                <p:nvPr/>
              </p:nvCxnSpPr>
              <p:spPr>
                <a:xfrm rot="16200000" flipH="1">
                  <a:off x="5393537" y="4750603"/>
                  <a:ext cx="928694" cy="571504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78 Conector recto"/>
                <p:cNvCxnSpPr>
                  <a:stCxn id="97" idx="4"/>
                  <a:endCxn id="78" idx="0"/>
                </p:cNvCxnSpPr>
                <p:nvPr/>
              </p:nvCxnSpPr>
              <p:spPr>
                <a:xfrm rot="5400000">
                  <a:off x="5393537" y="4750603"/>
                  <a:ext cx="1500198" cy="1588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79 Conector recto"/>
                <p:cNvCxnSpPr>
                  <a:stCxn id="101" idx="4"/>
                  <a:endCxn id="78" idx="0"/>
                </p:cNvCxnSpPr>
                <p:nvPr/>
              </p:nvCxnSpPr>
              <p:spPr>
                <a:xfrm rot="5400000">
                  <a:off x="5857884" y="3714752"/>
                  <a:ext cx="2071702" cy="1500198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80 Conector recto"/>
                <p:cNvCxnSpPr>
                  <a:stCxn id="102" idx="4"/>
                  <a:endCxn id="78" idx="0"/>
                </p:cNvCxnSpPr>
                <p:nvPr/>
              </p:nvCxnSpPr>
              <p:spPr>
                <a:xfrm rot="5400000">
                  <a:off x="5857884" y="4286256"/>
                  <a:ext cx="1500198" cy="928694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81 Conector recto"/>
                <p:cNvCxnSpPr>
                  <a:stCxn id="103" idx="4"/>
                  <a:endCxn id="78" idx="0"/>
                </p:cNvCxnSpPr>
                <p:nvPr/>
              </p:nvCxnSpPr>
              <p:spPr>
                <a:xfrm rot="5400000">
                  <a:off x="5857884" y="4857760"/>
                  <a:ext cx="928694" cy="35719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2" name="109 CuadroTexto"/>
          <p:cNvSpPr txBox="1"/>
          <p:nvPr/>
        </p:nvSpPr>
        <p:spPr>
          <a:xfrm>
            <a:off x="2463258" y="3815680"/>
            <a:ext cx="236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3. Min-</a:t>
            </a:r>
            <a:r>
              <a:rPr lang="es-ES" b="1" dirty="0" err="1" smtClean="0"/>
              <a:t>cut</a:t>
            </a:r>
            <a:r>
              <a:rPr lang="es-ES" b="1" dirty="0" smtClean="0"/>
              <a:t> </a:t>
            </a:r>
            <a:r>
              <a:rPr lang="es-ES" b="1" dirty="0" err="1" smtClean="0"/>
              <a:t>algorithm</a:t>
            </a:r>
            <a:endParaRPr lang="es-ES" b="1" dirty="0"/>
          </a:p>
        </p:txBody>
      </p:sp>
      <p:sp>
        <p:nvSpPr>
          <p:cNvPr id="113" name="110 Forma libre"/>
          <p:cNvSpPr/>
          <p:nvPr/>
        </p:nvSpPr>
        <p:spPr>
          <a:xfrm>
            <a:off x="4895528" y="2159497"/>
            <a:ext cx="3744416" cy="1872207"/>
          </a:xfrm>
          <a:custGeom>
            <a:avLst/>
            <a:gdLst>
              <a:gd name="connsiteX0" fmla="*/ 0 w 4050310"/>
              <a:gd name="connsiteY0" fmla="*/ 2111585 h 2129341"/>
              <a:gd name="connsiteX1" fmla="*/ 346229 w 4050310"/>
              <a:gd name="connsiteY1" fmla="*/ 2129341 h 2129341"/>
              <a:gd name="connsiteX2" fmla="*/ 470517 w 4050310"/>
              <a:gd name="connsiteY2" fmla="*/ 2120463 h 2129341"/>
              <a:gd name="connsiteX3" fmla="*/ 506027 w 4050310"/>
              <a:gd name="connsiteY3" fmla="*/ 2111585 h 2129341"/>
              <a:gd name="connsiteX4" fmla="*/ 559293 w 4050310"/>
              <a:gd name="connsiteY4" fmla="*/ 2102708 h 2129341"/>
              <a:gd name="connsiteX5" fmla="*/ 577049 w 4050310"/>
              <a:gd name="connsiteY5" fmla="*/ 2084952 h 2129341"/>
              <a:gd name="connsiteX6" fmla="*/ 603682 w 4050310"/>
              <a:gd name="connsiteY6" fmla="*/ 2067197 h 2129341"/>
              <a:gd name="connsiteX7" fmla="*/ 621437 w 4050310"/>
              <a:gd name="connsiteY7" fmla="*/ 2040564 h 2129341"/>
              <a:gd name="connsiteX8" fmla="*/ 674703 w 4050310"/>
              <a:gd name="connsiteY8" fmla="*/ 1996176 h 2129341"/>
              <a:gd name="connsiteX9" fmla="*/ 710214 w 4050310"/>
              <a:gd name="connsiteY9" fmla="*/ 1987298 h 2129341"/>
              <a:gd name="connsiteX10" fmla="*/ 745724 w 4050310"/>
              <a:gd name="connsiteY10" fmla="*/ 1907399 h 2129341"/>
              <a:gd name="connsiteX11" fmla="*/ 790113 w 4050310"/>
              <a:gd name="connsiteY11" fmla="*/ 1871888 h 2129341"/>
              <a:gd name="connsiteX12" fmla="*/ 843379 w 4050310"/>
              <a:gd name="connsiteY12" fmla="*/ 1827500 h 2129341"/>
              <a:gd name="connsiteX13" fmla="*/ 852256 w 4050310"/>
              <a:gd name="connsiteY13" fmla="*/ 1800867 h 2129341"/>
              <a:gd name="connsiteX14" fmla="*/ 905522 w 4050310"/>
              <a:gd name="connsiteY14" fmla="*/ 1765356 h 2129341"/>
              <a:gd name="connsiteX15" fmla="*/ 923278 w 4050310"/>
              <a:gd name="connsiteY15" fmla="*/ 1729846 h 2129341"/>
              <a:gd name="connsiteX16" fmla="*/ 949911 w 4050310"/>
              <a:gd name="connsiteY16" fmla="*/ 1712090 h 2129341"/>
              <a:gd name="connsiteX17" fmla="*/ 958788 w 4050310"/>
              <a:gd name="connsiteY17" fmla="*/ 1685457 h 2129341"/>
              <a:gd name="connsiteX18" fmla="*/ 985421 w 4050310"/>
              <a:gd name="connsiteY18" fmla="*/ 1667702 h 2129341"/>
              <a:gd name="connsiteX19" fmla="*/ 1003177 w 4050310"/>
              <a:gd name="connsiteY19" fmla="*/ 1649947 h 2129341"/>
              <a:gd name="connsiteX20" fmla="*/ 1020932 w 4050310"/>
              <a:gd name="connsiteY20" fmla="*/ 1614436 h 2129341"/>
              <a:gd name="connsiteX21" fmla="*/ 1100831 w 4050310"/>
              <a:gd name="connsiteY21" fmla="*/ 1552292 h 2129341"/>
              <a:gd name="connsiteX22" fmla="*/ 1118587 w 4050310"/>
              <a:gd name="connsiteY22" fmla="*/ 1534537 h 2129341"/>
              <a:gd name="connsiteX23" fmla="*/ 1154097 w 4050310"/>
              <a:gd name="connsiteY23" fmla="*/ 1507904 h 2129341"/>
              <a:gd name="connsiteX24" fmla="*/ 1198486 w 4050310"/>
              <a:gd name="connsiteY24" fmla="*/ 1463516 h 2129341"/>
              <a:gd name="connsiteX25" fmla="*/ 1251752 w 4050310"/>
              <a:gd name="connsiteY25" fmla="*/ 1392494 h 2129341"/>
              <a:gd name="connsiteX26" fmla="*/ 1278385 w 4050310"/>
              <a:gd name="connsiteY26" fmla="*/ 1339228 h 2129341"/>
              <a:gd name="connsiteX27" fmla="*/ 1331651 w 4050310"/>
              <a:gd name="connsiteY27" fmla="*/ 1250451 h 2129341"/>
              <a:gd name="connsiteX28" fmla="*/ 1349406 w 4050310"/>
              <a:gd name="connsiteY28" fmla="*/ 1223818 h 2129341"/>
              <a:gd name="connsiteX29" fmla="*/ 1367161 w 4050310"/>
              <a:gd name="connsiteY29" fmla="*/ 1197185 h 2129341"/>
              <a:gd name="connsiteX30" fmla="*/ 1384917 w 4050310"/>
              <a:gd name="connsiteY30" fmla="*/ 1135042 h 2129341"/>
              <a:gd name="connsiteX31" fmla="*/ 1429305 w 4050310"/>
              <a:gd name="connsiteY31" fmla="*/ 1099531 h 2129341"/>
              <a:gd name="connsiteX32" fmla="*/ 1438183 w 4050310"/>
              <a:gd name="connsiteY32" fmla="*/ 1072898 h 2129341"/>
              <a:gd name="connsiteX33" fmla="*/ 1482571 w 4050310"/>
              <a:gd name="connsiteY33" fmla="*/ 1010754 h 2129341"/>
              <a:gd name="connsiteX34" fmla="*/ 1518082 w 4050310"/>
              <a:gd name="connsiteY34" fmla="*/ 939733 h 2129341"/>
              <a:gd name="connsiteX35" fmla="*/ 1535837 w 4050310"/>
              <a:gd name="connsiteY35" fmla="*/ 913100 h 2129341"/>
              <a:gd name="connsiteX36" fmla="*/ 1562470 w 4050310"/>
              <a:gd name="connsiteY36" fmla="*/ 904222 h 2129341"/>
              <a:gd name="connsiteX37" fmla="*/ 1589103 w 4050310"/>
              <a:gd name="connsiteY37" fmla="*/ 886467 h 2129341"/>
              <a:gd name="connsiteX38" fmla="*/ 1597981 w 4050310"/>
              <a:gd name="connsiteY38" fmla="*/ 859834 h 2129341"/>
              <a:gd name="connsiteX39" fmla="*/ 1660124 w 4050310"/>
              <a:gd name="connsiteY39" fmla="*/ 833201 h 2129341"/>
              <a:gd name="connsiteX40" fmla="*/ 1669002 w 4050310"/>
              <a:gd name="connsiteY40" fmla="*/ 806568 h 2129341"/>
              <a:gd name="connsiteX41" fmla="*/ 1775534 w 4050310"/>
              <a:gd name="connsiteY41" fmla="*/ 753302 h 2129341"/>
              <a:gd name="connsiteX42" fmla="*/ 1828800 w 4050310"/>
              <a:gd name="connsiteY42" fmla="*/ 735547 h 2129341"/>
              <a:gd name="connsiteX43" fmla="*/ 2121763 w 4050310"/>
              <a:gd name="connsiteY43" fmla="*/ 717791 h 2129341"/>
              <a:gd name="connsiteX44" fmla="*/ 2325950 w 4050310"/>
              <a:gd name="connsiteY44" fmla="*/ 735547 h 2129341"/>
              <a:gd name="connsiteX45" fmla="*/ 2361460 w 4050310"/>
              <a:gd name="connsiteY45" fmla="*/ 744424 h 2129341"/>
              <a:gd name="connsiteX46" fmla="*/ 2476870 w 4050310"/>
              <a:gd name="connsiteY46" fmla="*/ 753302 h 2129341"/>
              <a:gd name="connsiteX47" fmla="*/ 2716567 w 4050310"/>
              <a:gd name="connsiteY47" fmla="*/ 735547 h 2129341"/>
              <a:gd name="connsiteX48" fmla="*/ 2752078 w 4050310"/>
              <a:gd name="connsiteY48" fmla="*/ 726669 h 2129341"/>
              <a:gd name="connsiteX49" fmla="*/ 2778711 w 4050310"/>
              <a:gd name="connsiteY49" fmla="*/ 708914 h 2129341"/>
              <a:gd name="connsiteX50" fmla="*/ 2805344 w 4050310"/>
              <a:gd name="connsiteY50" fmla="*/ 700036 h 2129341"/>
              <a:gd name="connsiteX51" fmla="*/ 2858610 w 4050310"/>
              <a:gd name="connsiteY51" fmla="*/ 664525 h 2129341"/>
              <a:gd name="connsiteX52" fmla="*/ 2911876 w 4050310"/>
              <a:gd name="connsiteY52" fmla="*/ 620137 h 2129341"/>
              <a:gd name="connsiteX53" fmla="*/ 2947387 w 4050310"/>
              <a:gd name="connsiteY53" fmla="*/ 566871 h 2129341"/>
              <a:gd name="connsiteX54" fmla="*/ 2965142 w 4050310"/>
              <a:gd name="connsiteY54" fmla="*/ 540238 h 2129341"/>
              <a:gd name="connsiteX55" fmla="*/ 2991775 w 4050310"/>
              <a:gd name="connsiteY55" fmla="*/ 460339 h 2129341"/>
              <a:gd name="connsiteX56" fmla="*/ 3018408 w 4050310"/>
              <a:gd name="connsiteY56" fmla="*/ 407073 h 2129341"/>
              <a:gd name="connsiteX57" fmla="*/ 3045041 w 4050310"/>
              <a:gd name="connsiteY57" fmla="*/ 389317 h 2129341"/>
              <a:gd name="connsiteX58" fmla="*/ 3089429 w 4050310"/>
              <a:gd name="connsiteY58" fmla="*/ 344929 h 2129341"/>
              <a:gd name="connsiteX59" fmla="*/ 3160451 w 4050310"/>
              <a:gd name="connsiteY59" fmla="*/ 291663 h 2129341"/>
              <a:gd name="connsiteX60" fmla="*/ 3178206 w 4050310"/>
              <a:gd name="connsiteY60" fmla="*/ 265030 h 2129341"/>
              <a:gd name="connsiteX61" fmla="*/ 3258105 w 4050310"/>
              <a:gd name="connsiteY61" fmla="*/ 220642 h 2129341"/>
              <a:gd name="connsiteX62" fmla="*/ 3311371 w 4050310"/>
              <a:gd name="connsiteY62" fmla="*/ 185131 h 2129341"/>
              <a:gd name="connsiteX63" fmla="*/ 3364637 w 4050310"/>
              <a:gd name="connsiteY63" fmla="*/ 149620 h 2129341"/>
              <a:gd name="connsiteX64" fmla="*/ 3453414 w 4050310"/>
              <a:gd name="connsiteY64" fmla="*/ 122987 h 2129341"/>
              <a:gd name="connsiteX65" fmla="*/ 3559946 w 4050310"/>
              <a:gd name="connsiteY65" fmla="*/ 105232 h 2129341"/>
              <a:gd name="connsiteX66" fmla="*/ 3959441 w 4050310"/>
              <a:gd name="connsiteY66" fmla="*/ 78599 h 2129341"/>
              <a:gd name="connsiteX67" fmla="*/ 4012707 w 4050310"/>
              <a:gd name="connsiteY67" fmla="*/ 69721 h 2129341"/>
              <a:gd name="connsiteX68" fmla="*/ 4021585 w 4050310"/>
              <a:gd name="connsiteY68" fmla="*/ 43088 h 2129341"/>
              <a:gd name="connsiteX69" fmla="*/ 4048218 w 4050310"/>
              <a:gd name="connsiteY69" fmla="*/ 7578 h 212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50310" h="2129341">
                <a:moveTo>
                  <a:pt x="0" y="2111585"/>
                </a:moveTo>
                <a:cubicBezTo>
                  <a:pt x="131677" y="2122558"/>
                  <a:pt x="193281" y="2129341"/>
                  <a:pt x="346229" y="2129341"/>
                </a:cubicBezTo>
                <a:cubicBezTo>
                  <a:pt x="387764" y="2129341"/>
                  <a:pt x="429088" y="2123422"/>
                  <a:pt x="470517" y="2120463"/>
                </a:cubicBezTo>
                <a:cubicBezTo>
                  <a:pt x="482354" y="2117504"/>
                  <a:pt x="494063" y="2113978"/>
                  <a:pt x="506027" y="2111585"/>
                </a:cubicBezTo>
                <a:cubicBezTo>
                  <a:pt x="523678" y="2108055"/>
                  <a:pt x="542439" y="2109028"/>
                  <a:pt x="559293" y="2102708"/>
                </a:cubicBezTo>
                <a:cubicBezTo>
                  <a:pt x="567130" y="2099769"/>
                  <a:pt x="570513" y="2090181"/>
                  <a:pt x="577049" y="2084952"/>
                </a:cubicBezTo>
                <a:cubicBezTo>
                  <a:pt x="585381" y="2078287"/>
                  <a:pt x="594804" y="2073115"/>
                  <a:pt x="603682" y="2067197"/>
                </a:cubicBezTo>
                <a:cubicBezTo>
                  <a:pt x="609600" y="2058319"/>
                  <a:pt x="614607" y="2048761"/>
                  <a:pt x="621437" y="2040564"/>
                </a:cubicBezTo>
                <a:cubicBezTo>
                  <a:pt x="633288" y="2026343"/>
                  <a:pt x="656598" y="2003935"/>
                  <a:pt x="674703" y="1996176"/>
                </a:cubicBezTo>
                <a:cubicBezTo>
                  <a:pt x="685918" y="1991370"/>
                  <a:pt x="698377" y="1990257"/>
                  <a:pt x="710214" y="1987298"/>
                </a:cubicBezTo>
                <a:cubicBezTo>
                  <a:pt x="724291" y="1945066"/>
                  <a:pt x="721608" y="1937544"/>
                  <a:pt x="745724" y="1907399"/>
                </a:cubicBezTo>
                <a:cubicBezTo>
                  <a:pt x="761558" y="1887607"/>
                  <a:pt x="768584" y="1887266"/>
                  <a:pt x="790113" y="1871888"/>
                </a:cubicBezTo>
                <a:cubicBezTo>
                  <a:pt x="827042" y="1845509"/>
                  <a:pt x="818145" y="1852732"/>
                  <a:pt x="843379" y="1827500"/>
                </a:cubicBezTo>
                <a:cubicBezTo>
                  <a:pt x="846338" y="1818622"/>
                  <a:pt x="847441" y="1808891"/>
                  <a:pt x="852256" y="1800867"/>
                </a:cubicBezTo>
                <a:cubicBezTo>
                  <a:pt x="863875" y="1781503"/>
                  <a:pt x="887026" y="1774605"/>
                  <a:pt x="905522" y="1765356"/>
                </a:cubicBezTo>
                <a:cubicBezTo>
                  <a:pt x="911441" y="1753519"/>
                  <a:pt x="914806" y="1740013"/>
                  <a:pt x="923278" y="1729846"/>
                </a:cubicBezTo>
                <a:cubicBezTo>
                  <a:pt x="930109" y="1721649"/>
                  <a:pt x="943246" y="1720422"/>
                  <a:pt x="949911" y="1712090"/>
                </a:cubicBezTo>
                <a:cubicBezTo>
                  <a:pt x="955757" y="1704783"/>
                  <a:pt x="952942" y="1692764"/>
                  <a:pt x="958788" y="1685457"/>
                </a:cubicBezTo>
                <a:cubicBezTo>
                  <a:pt x="965453" y="1677125"/>
                  <a:pt x="977089" y="1674367"/>
                  <a:pt x="985421" y="1667702"/>
                </a:cubicBezTo>
                <a:cubicBezTo>
                  <a:pt x="991957" y="1662473"/>
                  <a:pt x="997258" y="1655865"/>
                  <a:pt x="1003177" y="1649947"/>
                </a:cubicBezTo>
                <a:cubicBezTo>
                  <a:pt x="1009095" y="1638110"/>
                  <a:pt x="1013240" y="1625205"/>
                  <a:pt x="1020932" y="1614436"/>
                </a:cubicBezTo>
                <a:cubicBezTo>
                  <a:pt x="1052164" y="1570711"/>
                  <a:pt x="1054949" y="1598171"/>
                  <a:pt x="1100831" y="1552292"/>
                </a:cubicBezTo>
                <a:cubicBezTo>
                  <a:pt x="1106750" y="1546374"/>
                  <a:pt x="1112157" y="1539895"/>
                  <a:pt x="1118587" y="1534537"/>
                </a:cubicBezTo>
                <a:cubicBezTo>
                  <a:pt x="1129954" y="1525065"/>
                  <a:pt x="1143635" y="1518366"/>
                  <a:pt x="1154097" y="1507904"/>
                </a:cubicBezTo>
                <a:cubicBezTo>
                  <a:pt x="1213278" y="1448723"/>
                  <a:pt x="1127469" y="1510860"/>
                  <a:pt x="1198486" y="1463516"/>
                </a:cubicBezTo>
                <a:cubicBezTo>
                  <a:pt x="1238639" y="1403285"/>
                  <a:pt x="1218907" y="1425339"/>
                  <a:pt x="1251752" y="1392494"/>
                </a:cubicBezTo>
                <a:cubicBezTo>
                  <a:pt x="1268028" y="1343662"/>
                  <a:pt x="1250849" y="1387416"/>
                  <a:pt x="1278385" y="1339228"/>
                </a:cubicBezTo>
                <a:cubicBezTo>
                  <a:pt x="1332990" y="1243669"/>
                  <a:pt x="1244767" y="1380776"/>
                  <a:pt x="1331651" y="1250451"/>
                </a:cubicBezTo>
                <a:lnTo>
                  <a:pt x="1349406" y="1223818"/>
                </a:lnTo>
                <a:lnTo>
                  <a:pt x="1367161" y="1197185"/>
                </a:lnTo>
                <a:cubicBezTo>
                  <a:pt x="1368820" y="1190551"/>
                  <a:pt x="1379459" y="1144140"/>
                  <a:pt x="1384917" y="1135042"/>
                </a:cubicBezTo>
                <a:cubicBezTo>
                  <a:pt x="1393352" y="1120984"/>
                  <a:pt x="1417206" y="1107597"/>
                  <a:pt x="1429305" y="1099531"/>
                </a:cubicBezTo>
                <a:cubicBezTo>
                  <a:pt x="1432264" y="1090653"/>
                  <a:pt x="1433540" y="1081023"/>
                  <a:pt x="1438183" y="1072898"/>
                </a:cubicBezTo>
                <a:cubicBezTo>
                  <a:pt x="1444741" y="1061421"/>
                  <a:pt x="1475701" y="1026212"/>
                  <a:pt x="1482571" y="1010754"/>
                </a:cubicBezTo>
                <a:cubicBezTo>
                  <a:pt x="1535599" y="891439"/>
                  <a:pt x="1472501" y="996709"/>
                  <a:pt x="1518082" y="939733"/>
                </a:cubicBezTo>
                <a:cubicBezTo>
                  <a:pt x="1524747" y="931402"/>
                  <a:pt x="1527506" y="919765"/>
                  <a:pt x="1535837" y="913100"/>
                </a:cubicBezTo>
                <a:cubicBezTo>
                  <a:pt x="1543144" y="907254"/>
                  <a:pt x="1554100" y="908407"/>
                  <a:pt x="1562470" y="904222"/>
                </a:cubicBezTo>
                <a:cubicBezTo>
                  <a:pt x="1572013" y="899450"/>
                  <a:pt x="1580225" y="892385"/>
                  <a:pt x="1589103" y="886467"/>
                </a:cubicBezTo>
                <a:cubicBezTo>
                  <a:pt x="1592062" y="877589"/>
                  <a:pt x="1591364" y="866451"/>
                  <a:pt x="1597981" y="859834"/>
                </a:cubicBezTo>
                <a:cubicBezTo>
                  <a:pt x="1608950" y="848865"/>
                  <a:pt x="1644208" y="838506"/>
                  <a:pt x="1660124" y="833201"/>
                </a:cubicBezTo>
                <a:cubicBezTo>
                  <a:pt x="1663083" y="824323"/>
                  <a:pt x="1662385" y="813185"/>
                  <a:pt x="1669002" y="806568"/>
                </a:cubicBezTo>
                <a:cubicBezTo>
                  <a:pt x="1703423" y="772147"/>
                  <a:pt x="1732210" y="767743"/>
                  <a:pt x="1775534" y="753302"/>
                </a:cubicBezTo>
                <a:cubicBezTo>
                  <a:pt x="1775538" y="753301"/>
                  <a:pt x="1828795" y="735547"/>
                  <a:pt x="1828800" y="735547"/>
                </a:cubicBezTo>
                <a:lnTo>
                  <a:pt x="2121763" y="717791"/>
                </a:lnTo>
                <a:cubicBezTo>
                  <a:pt x="2220146" y="742387"/>
                  <a:pt x="2107019" y="716510"/>
                  <a:pt x="2325950" y="735547"/>
                </a:cubicBezTo>
                <a:cubicBezTo>
                  <a:pt x="2338105" y="736604"/>
                  <a:pt x="2349343" y="742998"/>
                  <a:pt x="2361460" y="744424"/>
                </a:cubicBezTo>
                <a:cubicBezTo>
                  <a:pt x="2399779" y="748932"/>
                  <a:pt x="2438400" y="750343"/>
                  <a:pt x="2476870" y="753302"/>
                </a:cubicBezTo>
                <a:cubicBezTo>
                  <a:pt x="2559936" y="748930"/>
                  <a:pt x="2636049" y="748966"/>
                  <a:pt x="2716567" y="735547"/>
                </a:cubicBezTo>
                <a:cubicBezTo>
                  <a:pt x="2728602" y="733541"/>
                  <a:pt x="2740241" y="729628"/>
                  <a:pt x="2752078" y="726669"/>
                </a:cubicBezTo>
                <a:cubicBezTo>
                  <a:pt x="2760956" y="720751"/>
                  <a:pt x="2769168" y="713686"/>
                  <a:pt x="2778711" y="708914"/>
                </a:cubicBezTo>
                <a:cubicBezTo>
                  <a:pt x="2787081" y="704729"/>
                  <a:pt x="2797164" y="704581"/>
                  <a:pt x="2805344" y="700036"/>
                </a:cubicBezTo>
                <a:cubicBezTo>
                  <a:pt x="2823998" y="689673"/>
                  <a:pt x="2840855" y="676362"/>
                  <a:pt x="2858610" y="664525"/>
                </a:cubicBezTo>
                <a:cubicBezTo>
                  <a:pt x="2882285" y="648742"/>
                  <a:pt x="2893472" y="643800"/>
                  <a:pt x="2911876" y="620137"/>
                </a:cubicBezTo>
                <a:cubicBezTo>
                  <a:pt x="2924977" y="603293"/>
                  <a:pt x="2935550" y="584626"/>
                  <a:pt x="2947387" y="566871"/>
                </a:cubicBezTo>
                <a:cubicBezTo>
                  <a:pt x="2953305" y="557993"/>
                  <a:pt x="2961768" y="550360"/>
                  <a:pt x="2965142" y="540238"/>
                </a:cubicBezTo>
                <a:lnTo>
                  <a:pt x="2991775" y="460339"/>
                </a:lnTo>
                <a:cubicBezTo>
                  <a:pt x="2998995" y="438678"/>
                  <a:pt x="3001199" y="424282"/>
                  <a:pt x="3018408" y="407073"/>
                </a:cubicBezTo>
                <a:cubicBezTo>
                  <a:pt x="3025953" y="399528"/>
                  <a:pt x="3036163" y="395236"/>
                  <a:pt x="3045041" y="389317"/>
                </a:cubicBezTo>
                <a:cubicBezTo>
                  <a:pt x="3080550" y="336052"/>
                  <a:pt x="3042083" y="386356"/>
                  <a:pt x="3089429" y="344929"/>
                </a:cubicBezTo>
                <a:cubicBezTo>
                  <a:pt x="3152206" y="290000"/>
                  <a:pt x="3108703" y="308913"/>
                  <a:pt x="3160451" y="291663"/>
                </a:cubicBezTo>
                <a:cubicBezTo>
                  <a:pt x="3166369" y="282785"/>
                  <a:pt x="3170176" y="272056"/>
                  <a:pt x="3178206" y="265030"/>
                </a:cubicBezTo>
                <a:cubicBezTo>
                  <a:pt x="3215778" y="232154"/>
                  <a:pt x="3221524" y="232835"/>
                  <a:pt x="3258105" y="220642"/>
                </a:cubicBezTo>
                <a:cubicBezTo>
                  <a:pt x="3292654" y="168818"/>
                  <a:pt x="3254044" y="213795"/>
                  <a:pt x="3311371" y="185131"/>
                </a:cubicBezTo>
                <a:cubicBezTo>
                  <a:pt x="3330457" y="175588"/>
                  <a:pt x="3344393" y="156368"/>
                  <a:pt x="3364637" y="149620"/>
                </a:cubicBezTo>
                <a:cubicBezTo>
                  <a:pt x="3491195" y="107435"/>
                  <a:pt x="3359511" y="149816"/>
                  <a:pt x="3453414" y="122987"/>
                </a:cubicBezTo>
                <a:cubicBezTo>
                  <a:pt x="3511263" y="106459"/>
                  <a:pt x="3454153" y="112789"/>
                  <a:pt x="3559946" y="105232"/>
                </a:cubicBezTo>
                <a:cubicBezTo>
                  <a:pt x="3585989" y="103372"/>
                  <a:pt x="3865588" y="89027"/>
                  <a:pt x="3959441" y="78599"/>
                </a:cubicBezTo>
                <a:cubicBezTo>
                  <a:pt x="3977331" y="76611"/>
                  <a:pt x="3994952" y="72680"/>
                  <a:pt x="4012707" y="69721"/>
                </a:cubicBezTo>
                <a:cubicBezTo>
                  <a:pt x="4015666" y="60843"/>
                  <a:pt x="4016394" y="50874"/>
                  <a:pt x="4021585" y="43088"/>
                </a:cubicBezTo>
                <a:cubicBezTo>
                  <a:pt x="4050310" y="0"/>
                  <a:pt x="4048218" y="32395"/>
                  <a:pt x="4048218" y="7578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111 CuadroTexto"/>
          <p:cNvSpPr txBox="1"/>
          <p:nvPr/>
        </p:nvSpPr>
        <p:spPr>
          <a:xfrm>
            <a:off x="234808" y="5562600"/>
            <a:ext cx="81471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Yuri Y. </a:t>
            </a:r>
            <a:r>
              <a:rPr lang="en-US" sz="1400" dirty="0" err="1" smtClean="0"/>
              <a:t>Boykov</a:t>
            </a:r>
            <a:r>
              <a:rPr lang="en-US" sz="1400" dirty="0" smtClean="0"/>
              <a:t> and Marie-Pierre Jolly, “Interactive Graph Cuts for Optimal Boundary &amp; Region Segmentation of Objects in N-D Images”, </a:t>
            </a:r>
            <a:r>
              <a:rPr lang="en-US" sz="1400" i="1" dirty="0" smtClean="0"/>
              <a:t>International Conference on Computer Vision</a:t>
            </a:r>
            <a:r>
              <a:rPr lang="en-US" sz="1400" dirty="0" smtClean="0"/>
              <a:t>, 2001</a:t>
            </a:r>
            <a:endParaRPr lang="es-ES" sz="1400" dirty="0"/>
          </a:p>
        </p:txBody>
      </p:sp>
      <p:sp>
        <p:nvSpPr>
          <p:cNvPr id="115" name="Slide Number Placeholder 1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112" grpId="0"/>
      <p:bldP spid="1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sp>
        <p:nvSpPr>
          <p:cNvPr id="28" name="2 Marcador de contenido"/>
          <p:cNvSpPr txBox="1">
            <a:spLocks/>
          </p:cNvSpPr>
          <p:nvPr/>
        </p:nvSpPr>
        <p:spPr>
          <a:xfrm>
            <a:off x="395536" y="1268760"/>
            <a:ext cx="7498080" cy="14051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96646" marR="0" lvl="0" indent="-514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Cuts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minimization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6" name="Oval 4"/>
          <p:cNvSpPr>
            <a:spLocks noChangeArrowheads="1"/>
          </p:cNvSpPr>
          <p:nvPr/>
        </p:nvSpPr>
        <p:spPr bwMode="auto">
          <a:xfrm>
            <a:off x="1851025" y="2286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0</a:t>
            </a:r>
            <a:endParaRPr lang="es-ES" baseline="0"/>
          </a:p>
        </p:txBody>
      </p:sp>
      <p:sp>
        <p:nvSpPr>
          <p:cNvPr id="117" name="Oval 5"/>
          <p:cNvSpPr>
            <a:spLocks noChangeArrowheads="1"/>
          </p:cNvSpPr>
          <p:nvPr/>
        </p:nvSpPr>
        <p:spPr bwMode="auto">
          <a:xfrm>
            <a:off x="1165225" y="2895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1</a:t>
            </a:r>
            <a:endParaRPr lang="es-ES" baseline="0"/>
          </a:p>
        </p:txBody>
      </p:sp>
      <p:sp>
        <p:nvSpPr>
          <p:cNvPr id="118" name="Oval 6"/>
          <p:cNvSpPr>
            <a:spLocks noChangeArrowheads="1"/>
          </p:cNvSpPr>
          <p:nvPr/>
        </p:nvSpPr>
        <p:spPr bwMode="auto">
          <a:xfrm>
            <a:off x="1165225" y="4114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3</a:t>
            </a:r>
            <a:endParaRPr lang="es-ES" baseline="0"/>
          </a:p>
        </p:txBody>
      </p:sp>
      <p:sp>
        <p:nvSpPr>
          <p:cNvPr id="119" name="Oval 7"/>
          <p:cNvSpPr>
            <a:spLocks noChangeArrowheads="1"/>
          </p:cNvSpPr>
          <p:nvPr/>
        </p:nvSpPr>
        <p:spPr bwMode="auto">
          <a:xfrm>
            <a:off x="2460625" y="2895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2</a:t>
            </a:r>
            <a:endParaRPr lang="es-ES" baseline="0"/>
          </a:p>
        </p:txBody>
      </p:sp>
      <p:sp>
        <p:nvSpPr>
          <p:cNvPr id="120" name="Oval 8"/>
          <p:cNvSpPr>
            <a:spLocks noChangeArrowheads="1"/>
          </p:cNvSpPr>
          <p:nvPr/>
        </p:nvSpPr>
        <p:spPr bwMode="auto">
          <a:xfrm>
            <a:off x="1851025" y="47244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5</a:t>
            </a:r>
            <a:endParaRPr lang="es-ES" baseline="0"/>
          </a:p>
        </p:txBody>
      </p:sp>
      <p:sp>
        <p:nvSpPr>
          <p:cNvPr id="121" name="Oval 9"/>
          <p:cNvSpPr>
            <a:spLocks noChangeArrowheads="1"/>
          </p:cNvSpPr>
          <p:nvPr/>
        </p:nvSpPr>
        <p:spPr bwMode="auto">
          <a:xfrm>
            <a:off x="2460625" y="4114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4</a:t>
            </a:r>
            <a:endParaRPr lang="es-ES" baseline="0"/>
          </a:p>
        </p:txBody>
      </p:sp>
      <p:sp>
        <p:nvSpPr>
          <p:cNvPr id="122" name="Line 10"/>
          <p:cNvSpPr>
            <a:spLocks noChangeShapeType="1"/>
          </p:cNvSpPr>
          <p:nvPr/>
        </p:nvSpPr>
        <p:spPr bwMode="auto">
          <a:xfrm flipH="1">
            <a:off x="1393825" y="2514600"/>
            <a:ext cx="4572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3" name="Line 11"/>
          <p:cNvSpPr>
            <a:spLocks noChangeShapeType="1"/>
          </p:cNvSpPr>
          <p:nvPr/>
        </p:nvSpPr>
        <p:spPr bwMode="auto">
          <a:xfrm>
            <a:off x="2155825" y="25146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4" name="Line 12"/>
          <p:cNvSpPr>
            <a:spLocks noChangeShapeType="1"/>
          </p:cNvSpPr>
          <p:nvPr/>
        </p:nvSpPr>
        <p:spPr bwMode="auto">
          <a:xfrm>
            <a:off x="1317625" y="3200400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5" name="Line 13"/>
          <p:cNvSpPr>
            <a:spLocks noChangeShapeType="1"/>
          </p:cNvSpPr>
          <p:nvPr/>
        </p:nvSpPr>
        <p:spPr bwMode="auto">
          <a:xfrm>
            <a:off x="2613025" y="32004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6" name="Line 14"/>
          <p:cNvSpPr>
            <a:spLocks noChangeShapeType="1"/>
          </p:cNvSpPr>
          <p:nvPr/>
        </p:nvSpPr>
        <p:spPr bwMode="auto">
          <a:xfrm>
            <a:off x="1470025" y="3124200"/>
            <a:ext cx="1066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7" name="Line 15"/>
          <p:cNvSpPr>
            <a:spLocks noChangeShapeType="1"/>
          </p:cNvSpPr>
          <p:nvPr/>
        </p:nvSpPr>
        <p:spPr bwMode="auto">
          <a:xfrm flipH="1">
            <a:off x="1393825" y="3124200"/>
            <a:ext cx="1066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8" name="Line 16"/>
          <p:cNvSpPr>
            <a:spLocks noChangeShapeType="1"/>
          </p:cNvSpPr>
          <p:nvPr/>
        </p:nvSpPr>
        <p:spPr bwMode="auto">
          <a:xfrm>
            <a:off x="1393825" y="4419600"/>
            <a:ext cx="4572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9" name="Line 17"/>
          <p:cNvSpPr>
            <a:spLocks noChangeShapeType="1"/>
          </p:cNvSpPr>
          <p:nvPr/>
        </p:nvSpPr>
        <p:spPr bwMode="auto">
          <a:xfrm flipH="1">
            <a:off x="2155825" y="44196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30" name="Text Box 19"/>
          <p:cNvSpPr txBox="1">
            <a:spLocks noChangeArrowheads="1"/>
          </p:cNvSpPr>
          <p:nvPr/>
        </p:nvSpPr>
        <p:spPr bwMode="auto">
          <a:xfrm>
            <a:off x="1416050" y="2362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131" name="Text Box 20"/>
          <p:cNvSpPr txBox="1">
            <a:spLocks noChangeArrowheads="1"/>
          </p:cNvSpPr>
          <p:nvPr/>
        </p:nvSpPr>
        <p:spPr bwMode="auto">
          <a:xfrm>
            <a:off x="1393825" y="4572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132" name="Text Box 21"/>
          <p:cNvSpPr txBox="1">
            <a:spLocks noChangeArrowheads="1"/>
          </p:cNvSpPr>
          <p:nvPr/>
        </p:nvSpPr>
        <p:spPr bwMode="auto">
          <a:xfrm>
            <a:off x="1089025" y="3505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3</a:t>
            </a:r>
            <a:endParaRPr lang="es-ES" sz="1400" baseline="0"/>
          </a:p>
        </p:txBody>
      </p:sp>
      <p:sp>
        <p:nvSpPr>
          <p:cNvPr id="133" name="Text Box 22"/>
          <p:cNvSpPr txBox="1">
            <a:spLocks noChangeArrowheads="1"/>
          </p:cNvSpPr>
          <p:nvPr/>
        </p:nvSpPr>
        <p:spPr bwMode="auto">
          <a:xfrm>
            <a:off x="1622425" y="3124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34" name="Text Box 23"/>
          <p:cNvSpPr txBox="1">
            <a:spLocks noChangeArrowheads="1"/>
          </p:cNvSpPr>
          <p:nvPr/>
        </p:nvSpPr>
        <p:spPr bwMode="auto">
          <a:xfrm>
            <a:off x="2079625" y="3048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35" name="Text Box 24"/>
          <p:cNvSpPr txBox="1">
            <a:spLocks noChangeArrowheads="1"/>
          </p:cNvSpPr>
          <p:nvPr/>
        </p:nvSpPr>
        <p:spPr bwMode="auto">
          <a:xfrm>
            <a:off x="2308225" y="2362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3</a:t>
            </a:r>
            <a:endParaRPr lang="es-ES" sz="1400" baseline="0"/>
          </a:p>
        </p:txBody>
      </p:sp>
      <p:sp>
        <p:nvSpPr>
          <p:cNvPr id="136" name="Text Box 25"/>
          <p:cNvSpPr txBox="1">
            <a:spLocks noChangeArrowheads="1"/>
          </p:cNvSpPr>
          <p:nvPr/>
        </p:nvSpPr>
        <p:spPr bwMode="auto">
          <a:xfrm>
            <a:off x="2613025" y="35814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37" name="Text Box 26"/>
          <p:cNvSpPr txBox="1">
            <a:spLocks noChangeArrowheads="1"/>
          </p:cNvSpPr>
          <p:nvPr/>
        </p:nvSpPr>
        <p:spPr bwMode="auto">
          <a:xfrm>
            <a:off x="2308225" y="4572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3</a:t>
            </a:r>
            <a:endParaRPr lang="es-ES" sz="1400" baseline="0"/>
          </a:p>
        </p:txBody>
      </p:sp>
      <p:sp>
        <p:nvSpPr>
          <p:cNvPr id="138" name="Oval 27"/>
          <p:cNvSpPr>
            <a:spLocks noChangeArrowheads="1"/>
          </p:cNvSpPr>
          <p:nvPr/>
        </p:nvSpPr>
        <p:spPr bwMode="auto">
          <a:xfrm>
            <a:off x="4518025" y="2286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0</a:t>
            </a:r>
            <a:endParaRPr lang="es-ES" baseline="0"/>
          </a:p>
        </p:txBody>
      </p:sp>
      <p:sp>
        <p:nvSpPr>
          <p:cNvPr id="139" name="Oval 28"/>
          <p:cNvSpPr>
            <a:spLocks noChangeArrowheads="1"/>
          </p:cNvSpPr>
          <p:nvPr/>
        </p:nvSpPr>
        <p:spPr bwMode="auto">
          <a:xfrm>
            <a:off x="3832225" y="2895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1</a:t>
            </a:r>
            <a:endParaRPr lang="es-ES" baseline="0"/>
          </a:p>
        </p:txBody>
      </p:sp>
      <p:sp>
        <p:nvSpPr>
          <p:cNvPr id="140" name="Oval 29"/>
          <p:cNvSpPr>
            <a:spLocks noChangeArrowheads="1"/>
          </p:cNvSpPr>
          <p:nvPr/>
        </p:nvSpPr>
        <p:spPr bwMode="auto">
          <a:xfrm>
            <a:off x="3832225" y="4114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3</a:t>
            </a:r>
            <a:endParaRPr lang="es-ES" baseline="0"/>
          </a:p>
        </p:txBody>
      </p:sp>
      <p:sp>
        <p:nvSpPr>
          <p:cNvPr id="141" name="Oval 30"/>
          <p:cNvSpPr>
            <a:spLocks noChangeArrowheads="1"/>
          </p:cNvSpPr>
          <p:nvPr/>
        </p:nvSpPr>
        <p:spPr bwMode="auto">
          <a:xfrm>
            <a:off x="5127625" y="2895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2</a:t>
            </a:r>
            <a:endParaRPr lang="es-ES" baseline="0"/>
          </a:p>
        </p:txBody>
      </p:sp>
      <p:sp>
        <p:nvSpPr>
          <p:cNvPr id="142" name="Oval 31"/>
          <p:cNvSpPr>
            <a:spLocks noChangeArrowheads="1"/>
          </p:cNvSpPr>
          <p:nvPr/>
        </p:nvSpPr>
        <p:spPr bwMode="auto">
          <a:xfrm>
            <a:off x="4518025" y="47244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5</a:t>
            </a:r>
            <a:endParaRPr lang="es-ES" baseline="0"/>
          </a:p>
        </p:txBody>
      </p:sp>
      <p:sp>
        <p:nvSpPr>
          <p:cNvPr id="143" name="Oval 32"/>
          <p:cNvSpPr>
            <a:spLocks noChangeArrowheads="1"/>
          </p:cNvSpPr>
          <p:nvPr/>
        </p:nvSpPr>
        <p:spPr bwMode="auto">
          <a:xfrm>
            <a:off x="5127625" y="4114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4</a:t>
            </a:r>
            <a:endParaRPr lang="es-ES" baseline="0"/>
          </a:p>
        </p:txBody>
      </p:sp>
      <p:sp>
        <p:nvSpPr>
          <p:cNvPr id="144" name="Line 34"/>
          <p:cNvSpPr>
            <a:spLocks noChangeShapeType="1"/>
          </p:cNvSpPr>
          <p:nvPr/>
        </p:nvSpPr>
        <p:spPr bwMode="auto">
          <a:xfrm>
            <a:off x="4822825" y="2514600"/>
            <a:ext cx="3810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45" name="Line 35"/>
          <p:cNvSpPr>
            <a:spLocks noChangeShapeType="1"/>
          </p:cNvSpPr>
          <p:nvPr/>
        </p:nvSpPr>
        <p:spPr bwMode="auto">
          <a:xfrm>
            <a:off x="3832225" y="31242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46" name="Line 36"/>
          <p:cNvSpPr>
            <a:spLocks noChangeShapeType="1"/>
          </p:cNvSpPr>
          <p:nvPr/>
        </p:nvSpPr>
        <p:spPr bwMode="auto">
          <a:xfrm>
            <a:off x="5280025" y="3200400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47" name="Line 37"/>
          <p:cNvSpPr>
            <a:spLocks noChangeShapeType="1"/>
          </p:cNvSpPr>
          <p:nvPr/>
        </p:nvSpPr>
        <p:spPr bwMode="auto">
          <a:xfrm>
            <a:off x="4137025" y="3124200"/>
            <a:ext cx="1066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48" name="Line 38"/>
          <p:cNvSpPr>
            <a:spLocks noChangeShapeType="1"/>
          </p:cNvSpPr>
          <p:nvPr/>
        </p:nvSpPr>
        <p:spPr bwMode="auto">
          <a:xfrm flipH="1">
            <a:off x="4060825" y="3124200"/>
            <a:ext cx="1066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49" name="Line 40"/>
          <p:cNvSpPr>
            <a:spLocks noChangeShapeType="1"/>
          </p:cNvSpPr>
          <p:nvPr/>
        </p:nvSpPr>
        <p:spPr bwMode="auto">
          <a:xfrm flipH="1">
            <a:off x="4822825" y="4419600"/>
            <a:ext cx="3810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50" name="Text Box 41"/>
          <p:cNvSpPr txBox="1">
            <a:spLocks noChangeArrowheads="1"/>
          </p:cNvSpPr>
          <p:nvPr/>
        </p:nvSpPr>
        <p:spPr bwMode="auto">
          <a:xfrm>
            <a:off x="4060825" y="2286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151" name="Text Box 42"/>
          <p:cNvSpPr txBox="1">
            <a:spLocks noChangeArrowheads="1"/>
          </p:cNvSpPr>
          <p:nvPr/>
        </p:nvSpPr>
        <p:spPr bwMode="auto">
          <a:xfrm>
            <a:off x="3984625" y="4648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152" name="Text Box 43"/>
          <p:cNvSpPr txBox="1">
            <a:spLocks noChangeArrowheads="1"/>
          </p:cNvSpPr>
          <p:nvPr/>
        </p:nvSpPr>
        <p:spPr bwMode="auto">
          <a:xfrm>
            <a:off x="3603625" y="3505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53" name="Text Box 44"/>
          <p:cNvSpPr txBox="1">
            <a:spLocks noChangeArrowheads="1"/>
          </p:cNvSpPr>
          <p:nvPr/>
        </p:nvSpPr>
        <p:spPr bwMode="auto">
          <a:xfrm>
            <a:off x="4289425" y="3124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54" name="Text Box 45"/>
          <p:cNvSpPr txBox="1">
            <a:spLocks noChangeArrowheads="1"/>
          </p:cNvSpPr>
          <p:nvPr/>
        </p:nvSpPr>
        <p:spPr bwMode="auto">
          <a:xfrm>
            <a:off x="4746625" y="3048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55" name="Text Box 46"/>
          <p:cNvSpPr txBox="1">
            <a:spLocks noChangeArrowheads="1"/>
          </p:cNvSpPr>
          <p:nvPr/>
        </p:nvSpPr>
        <p:spPr bwMode="auto">
          <a:xfrm>
            <a:off x="4975225" y="2362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3</a:t>
            </a:r>
            <a:endParaRPr lang="es-ES" sz="1400" baseline="0"/>
          </a:p>
        </p:txBody>
      </p:sp>
      <p:sp>
        <p:nvSpPr>
          <p:cNvPr id="156" name="Text Box 47"/>
          <p:cNvSpPr txBox="1">
            <a:spLocks noChangeArrowheads="1"/>
          </p:cNvSpPr>
          <p:nvPr/>
        </p:nvSpPr>
        <p:spPr bwMode="auto">
          <a:xfrm>
            <a:off x="5280025" y="35814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57" name="Text Box 48"/>
          <p:cNvSpPr txBox="1">
            <a:spLocks noChangeArrowheads="1"/>
          </p:cNvSpPr>
          <p:nvPr/>
        </p:nvSpPr>
        <p:spPr bwMode="auto">
          <a:xfrm>
            <a:off x="4975225" y="4572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3</a:t>
            </a:r>
            <a:endParaRPr lang="es-ES" sz="1400" baseline="0"/>
          </a:p>
        </p:txBody>
      </p:sp>
      <p:sp>
        <p:nvSpPr>
          <p:cNvPr id="158" name="Text Box 49"/>
          <p:cNvSpPr txBox="1">
            <a:spLocks noChangeArrowheads="1"/>
          </p:cNvSpPr>
          <p:nvPr/>
        </p:nvSpPr>
        <p:spPr bwMode="auto">
          <a:xfrm>
            <a:off x="1479550" y="5314950"/>
            <a:ext cx="981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/>
              <a:t>C</a:t>
            </a:r>
            <a:r>
              <a:rPr lang="en-US"/>
              <a:t>min</a:t>
            </a:r>
            <a:r>
              <a:rPr lang="en-US" baseline="0"/>
              <a:t> = 2</a:t>
            </a:r>
            <a:endParaRPr lang="es-ES" baseline="0"/>
          </a:p>
        </p:txBody>
      </p:sp>
      <p:sp>
        <p:nvSpPr>
          <p:cNvPr id="159" name="Line 50"/>
          <p:cNvSpPr>
            <a:spLocks noChangeShapeType="1"/>
          </p:cNvSpPr>
          <p:nvPr/>
        </p:nvSpPr>
        <p:spPr bwMode="auto">
          <a:xfrm flipH="1" flipV="1">
            <a:off x="4060825" y="44196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60" name="Line 51"/>
          <p:cNvSpPr>
            <a:spLocks noChangeShapeType="1"/>
          </p:cNvSpPr>
          <p:nvPr/>
        </p:nvSpPr>
        <p:spPr bwMode="auto">
          <a:xfrm flipV="1">
            <a:off x="3984625" y="2438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61" name="Line 52"/>
          <p:cNvSpPr>
            <a:spLocks noChangeShapeType="1"/>
          </p:cNvSpPr>
          <p:nvPr/>
        </p:nvSpPr>
        <p:spPr bwMode="auto">
          <a:xfrm flipV="1">
            <a:off x="3984625" y="32004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62" name="Text Box 53"/>
          <p:cNvSpPr txBox="1">
            <a:spLocks noChangeArrowheads="1"/>
          </p:cNvSpPr>
          <p:nvPr/>
        </p:nvSpPr>
        <p:spPr bwMode="auto">
          <a:xfrm>
            <a:off x="3984625" y="3505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163" name="AutoShape 54"/>
          <p:cNvSpPr>
            <a:spLocks noChangeArrowheads="1"/>
          </p:cNvSpPr>
          <p:nvPr/>
        </p:nvSpPr>
        <p:spPr bwMode="auto">
          <a:xfrm>
            <a:off x="3070225" y="3429000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64" name="AutoShape 55"/>
          <p:cNvSpPr>
            <a:spLocks noChangeArrowheads="1"/>
          </p:cNvSpPr>
          <p:nvPr/>
        </p:nvSpPr>
        <p:spPr bwMode="auto">
          <a:xfrm>
            <a:off x="5584825" y="3429000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65" name="Text Box 56"/>
          <p:cNvSpPr txBox="1">
            <a:spLocks noChangeArrowheads="1"/>
          </p:cNvSpPr>
          <p:nvPr/>
        </p:nvSpPr>
        <p:spPr bwMode="auto">
          <a:xfrm>
            <a:off x="4152900" y="5316538"/>
            <a:ext cx="981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/>
              <a:t>C</a:t>
            </a:r>
            <a:r>
              <a:rPr lang="en-US"/>
              <a:t>min</a:t>
            </a:r>
            <a:r>
              <a:rPr lang="en-US" baseline="0"/>
              <a:t> = 1</a:t>
            </a:r>
            <a:endParaRPr lang="es-ES" baseline="0"/>
          </a:p>
        </p:txBody>
      </p:sp>
      <p:sp>
        <p:nvSpPr>
          <p:cNvPr id="166" name="Oval 81"/>
          <p:cNvSpPr>
            <a:spLocks noChangeArrowheads="1"/>
          </p:cNvSpPr>
          <p:nvPr/>
        </p:nvSpPr>
        <p:spPr bwMode="auto">
          <a:xfrm>
            <a:off x="7261225" y="2362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0</a:t>
            </a:r>
            <a:endParaRPr lang="es-ES" baseline="0"/>
          </a:p>
        </p:txBody>
      </p:sp>
      <p:sp>
        <p:nvSpPr>
          <p:cNvPr id="167" name="Oval 82"/>
          <p:cNvSpPr>
            <a:spLocks noChangeArrowheads="1"/>
          </p:cNvSpPr>
          <p:nvPr/>
        </p:nvSpPr>
        <p:spPr bwMode="auto">
          <a:xfrm>
            <a:off x="6575425" y="2971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1</a:t>
            </a:r>
            <a:endParaRPr lang="es-ES" baseline="0"/>
          </a:p>
        </p:txBody>
      </p:sp>
      <p:sp>
        <p:nvSpPr>
          <p:cNvPr id="168" name="Oval 83"/>
          <p:cNvSpPr>
            <a:spLocks noChangeArrowheads="1"/>
          </p:cNvSpPr>
          <p:nvPr/>
        </p:nvSpPr>
        <p:spPr bwMode="auto">
          <a:xfrm>
            <a:off x="6575425" y="4191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3</a:t>
            </a:r>
            <a:endParaRPr lang="es-ES" baseline="0"/>
          </a:p>
        </p:txBody>
      </p:sp>
      <p:sp>
        <p:nvSpPr>
          <p:cNvPr id="169" name="Oval 84"/>
          <p:cNvSpPr>
            <a:spLocks noChangeArrowheads="1"/>
          </p:cNvSpPr>
          <p:nvPr/>
        </p:nvSpPr>
        <p:spPr bwMode="auto">
          <a:xfrm>
            <a:off x="7870825" y="2971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2</a:t>
            </a:r>
            <a:endParaRPr lang="es-ES" baseline="0"/>
          </a:p>
        </p:txBody>
      </p:sp>
      <p:sp>
        <p:nvSpPr>
          <p:cNvPr id="170" name="Oval 85"/>
          <p:cNvSpPr>
            <a:spLocks noChangeArrowheads="1"/>
          </p:cNvSpPr>
          <p:nvPr/>
        </p:nvSpPr>
        <p:spPr bwMode="auto">
          <a:xfrm>
            <a:off x="7261225" y="4800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5</a:t>
            </a:r>
            <a:endParaRPr lang="es-ES" baseline="0"/>
          </a:p>
        </p:txBody>
      </p:sp>
      <p:sp>
        <p:nvSpPr>
          <p:cNvPr id="171" name="Oval 86"/>
          <p:cNvSpPr>
            <a:spLocks noChangeArrowheads="1"/>
          </p:cNvSpPr>
          <p:nvPr/>
        </p:nvSpPr>
        <p:spPr bwMode="auto">
          <a:xfrm>
            <a:off x="7870825" y="4191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4</a:t>
            </a:r>
            <a:endParaRPr lang="es-ES" baseline="0"/>
          </a:p>
        </p:txBody>
      </p:sp>
      <p:sp>
        <p:nvSpPr>
          <p:cNvPr id="172" name="Line 87"/>
          <p:cNvSpPr>
            <a:spLocks noChangeShapeType="1"/>
          </p:cNvSpPr>
          <p:nvPr/>
        </p:nvSpPr>
        <p:spPr bwMode="auto">
          <a:xfrm>
            <a:off x="7413625" y="2667000"/>
            <a:ext cx="4572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73" name="Line 88"/>
          <p:cNvSpPr>
            <a:spLocks noChangeShapeType="1"/>
          </p:cNvSpPr>
          <p:nvPr/>
        </p:nvSpPr>
        <p:spPr bwMode="auto">
          <a:xfrm>
            <a:off x="6575425" y="32004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74" name="Line 90"/>
          <p:cNvSpPr>
            <a:spLocks noChangeShapeType="1"/>
          </p:cNvSpPr>
          <p:nvPr/>
        </p:nvSpPr>
        <p:spPr bwMode="auto">
          <a:xfrm>
            <a:off x="6880225" y="3200400"/>
            <a:ext cx="10668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75" name="Line 91"/>
          <p:cNvSpPr>
            <a:spLocks noChangeShapeType="1"/>
          </p:cNvSpPr>
          <p:nvPr/>
        </p:nvSpPr>
        <p:spPr bwMode="auto">
          <a:xfrm flipH="1">
            <a:off x="6804025" y="3200400"/>
            <a:ext cx="10668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76" name="Line 92"/>
          <p:cNvSpPr>
            <a:spLocks noChangeShapeType="1"/>
          </p:cNvSpPr>
          <p:nvPr/>
        </p:nvSpPr>
        <p:spPr bwMode="auto">
          <a:xfrm flipH="1">
            <a:off x="7566025" y="4495800"/>
            <a:ext cx="5334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77" name="Text Box 93"/>
          <p:cNvSpPr txBox="1">
            <a:spLocks noChangeArrowheads="1"/>
          </p:cNvSpPr>
          <p:nvPr/>
        </p:nvSpPr>
        <p:spPr bwMode="auto">
          <a:xfrm>
            <a:off x="6804025" y="2362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178" name="Text Box 94"/>
          <p:cNvSpPr txBox="1">
            <a:spLocks noChangeArrowheads="1"/>
          </p:cNvSpPr>
          <p:nvPr/>
        </p:nvSpPr>
        <p:spPr bwMode="auto">
          <a:xfrm>
            <a:off x="6727825" y="47244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179" name="Text Box 95"/>
          <p:cNvSpPr txBox="1">
            <a:spLocks noChangeArrowheads="1"/>
          </p:cNvSpPr>
          <p:nvPr/>
        </p:nvSpPr>
        <p:spPr bwMode="auto">
          <a:xfrm>
            <a:off x="6346825" y="35814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80" name="Text Box 96"/>
          <p:cNvSpPr txBox="1">
            <a:spLocks noChangeArrowheads="1"/>
          </p:cNvSpPr>
          <p:nvPr/>
        </p:nvSpPr>
        <p:spPr bwMode="auto">
          <a:xfrm>
            <a:off x="7032625" y="32004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81" name="Text Box 97"/>
          <p:cNvSpPr txBox="1">
            <a:spLocks noChangeArrowheads="1"/>
          </p:cNvSpPr>
          <p:nvPr/>
        </p:nvSpPr>
        <p:spPr bwMode="auto">
          <a:xfrm>
            <a:off x="7489825" y="3124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82" name="Text Box 98"/>
          <p:cNvSpPr txBox="1">
            <a:spLocks noChangeArrowheads="1"/>
          </p:cNvSpPr>
          <p:nvPr/>
        </p:nvSpPr>
        <p:spPr bwMode="auto">
          <a:xfrm>
            <a:off x="7337425" y="2743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183" name="Text Box 99"/>
          <p:cNvSpPr txBox="1">
            <a:spLocks noChangeArrowheads="1"/>
          </p:cNvSpPr>
          <p:nvPr/>
        </p:nvSpPr>
        <p:spPr bwMode="auto">
          <a:xfrm>
            <a:off x="8023225" y="36576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84" name="Text Box 100"/>
          <p:cNvSpPr txBox="1">
            <a:spLocks noChangeArrowheads="1"/>
          </p:cNvSpPr>
          <p:nvPr/>
        </p:nvSpPr>
        <p:spPr bwMode="auto">
          <a:xfrm>
            <a:off x="7870825" y="47244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185" name="Line 101"/>
          <p:cNvSpPr>
            <a:spLocks noChangeShapeType="1"/>
          </p:cNvSpPr>
          <p:nvPr/>
        </p:nvSpPr>
        <p:spPr bwMode="auto">
          <a:xfrm flipH="1" flipV="1">
            <a:off x="6804025" y="44958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86" name="Line 102"/>
          <p:cNvSpPr>
            <a:spLocks noChangeShapeType="1"/>
          </p:cNvSpPr>
          <p:nvPr/>
        </p:nvSpPr>
        <p:spPr bwMode="auto">
          <a:xfrm flipV="1">
            <a:off x="6727825" y="25146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87" name="Line 103"/>
          <p:cNvSpPr>
            <a:spLocks noChangeShapeType="1"/>
          </p:cNvSpPr>
          <p:nvPr/>
        </p:nvSpPr>
        <p:spPr bwMode="auto">
          <a:xfrm flipV="1">
            <a:off x="6727825" y="3276600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88" name="Text Box 104"/>
          <p:cNvSpPr txBox="1">
            <a:spLocks noChangeArrowheads="1"/>
          </p:cNvSpPr>
          <p:nvPr/>
        </p:nvSpPr>
        <p:spPr bwMode="auto">
          <a:xfrm>
            <a:off x="6727825" y="35814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189" name="Line 105"/>
          <p:cNvSpPr>
            <a:spLocks noChangeShapeType="1"/>
          </p:cNvSpPr>
          <p:nvPr/>
        </p:nvSpPr>
        <p:spPr bwMode="auto">
          <a:xfrm flipV="1">
            <a:off x="7413625" y="4343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90" name="Line 106"/>
          <p:cNvSpPr>
            <a:spLocks noChangeShapeType="1"/>
          </p:cNvSpPr>
          <p:nvPr/>
        </p:nvSpPr>
        <p:spPr bwMode="auto">
          <a:xfrm flipV="1">
            <a:off x="8023225" y="3276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91" name="Line 107"/>
          <p:cNvSpPr>
            <a:spLocks noChangeShapeType="1"/>
          </p:cNvSpPr>
          <p:nvPr/>
        </p:nvSpPr>
        <p:spPr bwMode="auto">
          <a:xfrm flipH="1" flipV="1">
            <a:off x="7566025" y="2514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92" name="Text Box 108"/>
          <p:cNvSpPr txBox="1">
            <a:spLocks noChangeArrowheads="1"/>
          </p:cNvSpPr>
          <p:nvPr/>
        </p:nvSpPr>
        <p:spPr bwMode="auto">
          <a:xfrm>
            <a:off x="7794625" y="25146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93" name="Text Box 109"/>
          <p:cNvSpPr txBox="1">
            <a:spLocks noChangeArrowheads="1"/>
          </p:cNvSpPr>
          <p:nvPr/>
        </p:nvSpPr>
        <p:spPr bwMode="auto">
          <a:xfrm>
            <a:off x="7413625" y="43434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94" name="Text Box 110"/>
          <p:cNvSpPr txBox="1">
            <a:spLocks noChangeArrowheads="1"/>
          </p:cNvSpPr>
          <p:nvPr/>
        </p:nvSpPr>
        <p:spPr bwMode="auto">
          <a:xfrm>
            <a:off x="6972300" y="5316538"/>
            <a:ext cx="981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/>
              <a:t>C</a:t>
            </a:r>
            <a:r>
              <a:rPr lang="en-US"/>
              <a:t>min</a:t>
            </a:r>
            <a:r>
              <a:rPr lang="en-US" baseline="0"/>
              <a:t> = 1</a:t>
            </a:r>
            <a:endParaRPr lang="es-ES" baseline="0"/>
          </a:p>
        </p:txBody>
      </p:sp>
      <p:sp>
        <p:nvSpPr>
          <p:cNvPr id="195" name="Text Box 111"/>
          <p:cNvSpPr txBox="1">
            <a:spLocks noChangeArrowheads="1"/>
          </p:cNvSpPr>
          <p:nvPr/>
        </p:nvSpPr>
        <p:spPr bwMode="auto">
          <a:xfrm>
            <a:off x="1851025" y="19050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aseline="0"/>
              <a:t>s</a:t>
            </a:r>
          </a:p>
        </p:txBody>
      </p:sp>
      <p:sp>
        <p:nvSpPr>
          <p:cNvPr id="196" name="Text Box 112"/>
          <p:cNvSpPr txBox="1">
            <a:spLocks noChangeArrowheads="1"/>
          </p:cNvSpPr>
          <p:nvPr/>
        </p:nvSpPr>
        <p:spPr bwMode="auto">
          <a:xfrm>
            <a:off x="1908175" y="496728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aseline="0"/>
              <a:t>t</a:t>
            </a:r>
          </a:p>
        </p:txBody>
      </p:sp>
      <p:sp>
        <p:nvSpPr>
          <p:cNvPr id="197" name="Text Box 113"/>
          <p:cNvSpPr txBox="1">
            <a:spLocks noChangeArrowheads="1"/>
          </p:cNvSpPr>
          <p:nvPr/>
        </p:nvSpPr>
        <p:spPr bwMode="auto">
          <a:xfrm>
            <a:off x="4575175" y="49530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aseline="0"/>
              <a:t>t</a:t>
            </a:r>
          </a:p>
        </p:txBody>
      </p:sp>
      <p:sp>
        <p:nvSpPr>
          <p:cNvPr id="198" name="Text Box 114"/>
          <p:cNvSpPr txBox="1">
            <a:spLocks noChangeArrowheads="1"/>
          </p:cNvSpPr>
          <p:nvPr/>
        </p:nvSpPr>
        <p:spPr bwMode="auto">
          <a:xfrm>
            <a:off x="7337425" y="50292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aseline="0"/>
              <a:t>t</a:t>
            </a:r>
          </a:p>
        </p:txBody>
      </p:sp>
      <p:sp>
        <p:nvSpPr>
          <p:cNvPr id="199" name="Text Box 115"/>
          <p:cNvSpPr txBox="1">
            <a:spLocks noChangeArrowheads="1"/>
          </p:cNvSpPr>
          <p:nvPr/>
        </p:nvSpPr>
        <p:spPr bwMode="auto">
          <a:xfrm>
            <a:off x="4518025" y="19812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aseline="0"/>
              <a:t>s</a:t>
            </a:r>
          </a:p>
        </p:txBody>
      </p:sp>
      <p:sp>
        <p:nvSpPr>
          <p:cNvPr id="200" name="Text Box 116"/>
          <p:cNvSpPr txBox="1">
            <a:spLocks noChangeArrowheads="1"/>
          </p:cNvSpPr>
          <p:nvPr/>
        </p:nvSpPr>
        <p:spPr bwMode="auto">
          <a:xfrm>
            <a:off x="7261225" y="20574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aseline="0"/>
              <a:t>s</a:t>
            </a:r>
          </a:p>
        </p:txBody>
      </p:sp>
      <p:sp>
        <p:nvSpPr>
          <p:cNvPr id="89" name="Slide Number Placeholder 8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sp>
        <p:nvSpPr>
          <p:cNvPr id="28" name="2 Marcador de contenido"/>
          <p:cNvSpPr txBox="1">
            <a:spLocks/>
          </p:cNvSpPr>
          <p:nvPr/>
        </p:nvSpPr>
        <p:spPr>
          <a:xfrm>
            <a:off x="395536" y="1268760"/>
            <a:ext cx="7498080" cy="14051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96646" marR="0" lvl="0" indent="-514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Cuts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minimization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" name="Oval 4"/>
          <p:cNvSpPr>
            <a:spLocks noChangeArrowheads="1"/>
          </p:cNvSpPr>
          <p:nvPr/>
        </p:nvSpPr>
        <p:spPr bwMode="auto">
          <a:xfrm>
            <a:off x="2765425" y="2209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0</a:t>
            </a:r>
            <a:endParaRPr lang="es-ES" baseline="0"/>
          </a:p>
        </p:txBody>
      </p:sp>
      <p:sp>
        <p:nvSpPr>
          <p:cNvPr id="93" name="Oval 5"/>
          <p:cNvSpPr>
            <a:spLocks noChangeArrowheads="1"/>
          </p:cNvSpPr>
          <p:nvPr/>
        </p:nvSpPr>
        <p:spPr bwMode="auto">
          <a:xfrm>
            <a:off x="2079625" y="28194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1</a:t>
            </a:r>
            <a:endParaRPr lang="es-ES" baseline="0"/>
          </a:p>
        </p:txBody>
      </p:sp>
      <p:sp>
        <p:nvSpPr>
          <p:cNvPr id="94" name="Oval 6"/>
          <p:cNvSpPr>
            <a:spLocks noChangeArrowheads="1"/>
          </p:cNvSpPr>
          <p:nvPr/>
        </p:nvSpPr>
        <p:spPr bwMode="auto">
          <a:xfrm>
            <a:off x="2079625" y="4038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3</a:t>
            </a:r>
            <a:endParaRPr lang="es-ES" baseline="0"/>
          </a:p>
        </p:txBody>
      </p:sp>
      <p:sp>
        <p:nvSpPr>
          <p:cNvPr id="95" name="Oval 7"/>
          <p:cNvSpPr>
            <a:spLocks noChangeArrowheads="1"/>
          </p:cNvSpPr>
          <p:nvPr/>
        </p:nvSpPr>
        <p:spPr bwMode="auto">
          <a:xfrm>
            <a:off x="3375025" y="28194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2</a:t>
            </a:r>
            <a:endParaRPr lang="es-ES" baseline="0"/>
          </a:p>
        </p:txBody>
      </p:sp>
      <p:sp>
        <p:nvSpPr>
          <p:cNvPr id="96" name="Oval 8"/>
          <p:cNvSpPr>
            <a:spLocks noChangeArrowheads="1"/>
          </p:cNvSpPr>
          <p:nvPr/>
        </p:nvSpPr>
        <p:spPr bwMode="auto">
          <a:xfrm>
            <a:off x="2765425" y="4648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5</a:t>
            </a:r>
            <a:endParaRPr lang="es-ES" baseline="0"/>
          </a:p>
        </p:txBody>
      </p:sp>
      <p:sp>
        <p:nvSpPr>
          <p:cNvPr id="97" name="Oval 9"/>
          <p:cNvSpPr>
            <a:spLocks noChangeArrowheads="1"/>
          </p:cNvSpPr>
          <p:nvPr/>
        </p:nvSpPr>
        <p:spPr bwMode="auto">
          <a:xfrm>
            <a:off x="3375025" y="4038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aseline="0"/>
              <a:t>4</a:t>
            </a:r>
            <a:endParaRPr lang="es-ES" baseline="0"/>
          </a:p>
        </p:txBody>
      </p:sp>
      <p:sp>
        <p:nvSpPr>
          <p:cNvPr id="98" name="Line 10"/>
          <p:cNvSpPr>
            <a:spLocks noChangeShapeType="1"/>
          </p:cNvSpPr>
          <p:nvPr/>
        </p:nvSpPr>
        <p:spPr bwMode="auto">
          <a:xfrm>
            <a:off x="2917825" y="2514600"/>
            <a:ext cx="457200" cy="4572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99" name="Line 11"/>
          <p:cNvSpPr>
            <a:spLocks noChangeShapeType="1"/>
          </p:cNvSpPr>
          <p:nvPr/>
        </p:nvSpPr>
        <p:spPr bwMode="auto">
          <a:xfrm>
            <a:off x="2079625" y="3048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00" name="Line 14"/>
          <p:cNvSpPr>
            <a:spLocks noChangeShapeType="1"/>
          </p:cNvSpPr>
          <p:nvPr/>
        </p:nvSpPr>
        <p:spPr bwMode="auto">
          <a:xfrm flipH="1">
            <a:off x="3070225" y="4343400"/>
            <a:ext cx="533400" cy="533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01" name="Text Box 15"/>
          <p:cNvSpPr txBox="1">
            <a:spLocks noChangeArrowheads="1"/>
          </p:cNvSpPr>
          <p:nvPr/>
        </p:nvSpPr>
        <p:spPr bwMode="auto">
          <a:xfrm>
            <a:off x="2308225" y="22098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102" name="Text Box 16"/>
          <p:cNvSpPr txBox="1">
            <a:spLocks noChangeArrowheads="1"/>
          </p:cNvSpPr>
          <p:nvPr/>
        </p:nvSpPr>
        <p:spPr bwMode="auto">
          <a:xfrm>
            <a:off x="2232025" y="4572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103" name="Text Box 17"/>
          <p:cNvSpPr txBox="1">
            <a:spLocks noChangeArrowheads="1"/>
          </p:cNvSpPr>
          <p:nvPr/>
        </p:nvSpPr>
        <p:spPr bwMode="auto">
          <a:xfrm>
            <a:off x="2514600" y="3124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04" name="Text Box 18"/>
          <p:cNvSpPr txBox="1">
            <a:spLocks noChangeArrowheads="1"/>
          </p:cNvSpPr>
          <p:nvPr/>
        </p:nvSpPr>
        <p:spPr bwMode="auto">
          <a:xfrm>
            <a:off x="2971800" y="3124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05" name="Text Box 19"/>
          <p:cNvSpPr txBox="1">
            <a:spLocks noChangeArrowheads="1"/>
          </p:cNvSpPr>
          <p:nvPr/>
        </p:nvSpPr>
        <p:spPr bwMode="auto">
          <a:xfrm>
            <a:off x="2841625" y="25908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06" name="Text Box 20"/>
          <p:cNvSpPr txBox="1">
            <a:spLocks noChangeArrowheads="1"/>
          </p:cNvSpPr>
          <p:nvPr/>
        </p:nvSpPr>
        <p:spPr bwMode="auto">
          <a:xfrm>
            <a:off x="3527425" y="3505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07" name="Text Box 21"/>
          <p:cNvSpPr txBox="1">
            <a:spLocks noChangeArrowheads="1"/>
          </p:cNvSpPr>
          <p:nvPr/>
        </p:nvSpPr>
        <p:spPr bwMode="auto">
          <a:xfrm>
            <a:off x="3375025" y="4572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08" name="Line 22"/>
          <p:cNvSpPr>
            <a:spLocks noChangeShapeType="1"/>
          </p:cNvSpPr>
          <p:nvPr/>
        </p:nvSpPr>
        <p:spPr bwMode="auto">
          <a:xfrm flipH="1" flipV="1">
            <a:off x="2308225" y="43434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V="1">
            <a:off x="2232025" y="23622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10" name="Line 24"/>
          <p:cNvSpPr>
            <a:spLocks noChangeShapeType="1"/>
          </p:cNvSpPr>
          <p:nvPr/>
        </p:nvSpPr>
        <p:spPr bwMode="auto">
          <a:xfrm flipV="1">
            <a:off x="2232025" y="3124200"/>
            <a:ext cx="0" cy="914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11" name="Text Box 25"/>
          <p:cNvSpPr txBox="1">
            <a:spLocks noChangeArrowheads="1"/>
          </p:cNvSpPr>
          <p:nvPr/>
        </p:nvSpPr>
        <p:spPr bwMode="auto">
          <a:xfrm>
            <a:off x="2232025" y="3429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112" name="Line 26"/>
          <p:cNvSpPr>
            <a:spLocks noChangeShapeType="1"/>
          </p:cNvSpPr>
          <p:nvPr/>
        </p:nvSpPr>
        <p:spPr bwMode="auto">
          <a:xfrm flipV="1">
            <a:off x="2917825" y="4191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13" name="Line 27"/>
          <p:cNvSpPr>
            <a:spLocks noChangeShapeType="1"/>
          </p:cNvSpPr>
          <p:nvPr/>
        </p:nvSpPr>
        <p:spPr bwMode="auto">
          <a:xfrm flipV="1">
            <a:off x="3527425" y="3124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01" name="Line 28"/>
          <p:cNvSpPr>
            <a:spLocks noChangeShapeType="1"/>
          </p:cNvSpPr>
          <p:nvPr/>
        </p:nvSpPr>
        <p:spPr bwMode="auto">
          <a:xfrm flipH="1" flipV="1">
            <a:off x="3070225" y="2362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02" name="Text Box 29"/>
          <p:cNvSpPr txBox="1">
            <a:spLocks noChangeArrowheads="1"/>
          </p:cNvSpPr>
          <p:nvPr/>
        </p:nvSpPr>
        <p:spPr bwMode="auto">
          <a:xfrm>
            <a:off x="3298825" y="23622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203" name="Text Box 30"/>
          <p:cNvSpPr txBox="1">
            <a:spLocks noChangeArrowheads="1"/>
          </p:cNvSpPr>
          <p:nvPr/>
        </p:nvSpPr>
        <p:spPr bwMode="auto">
          <a:xfrm>
            <a:off x="2917825" y="4191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204" name="Text Box 31"/>
          <p:cNvSpPr txBox="1">
            <a:spLocks noChangeArrowheads="1"/>
          </p:cNvSpPr>
          <p:nvPr/>
        </p:nvSpPr>
        <p:spPr bwMode="auto">
          <a:xfrm>
            <a:off x="1828800" y="3429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205" name="Line 32"/>
          <p:cNvSpPr>
            <a:spLocks noChangeShapeType="1"/>
          </p:cNvSpPr>
          <p:nvPr/>
        </p:nvSpPr>
        <p:spPr bwMode="auto">
          <a:xfrm flipV="1">
            <a:off x="2362200" y="3124200"/>
            <a:ext cx="1066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06" name="Line 33"/>
          <p:cNvSpPr>
            <a:spLocks noChangeShapeType="1"/>
          </p:cNvSpPr>
          <p:nvPr/>
        </p:nvSpPr>
        <p:spPr bwMode="auto">
          <a:xfrm flipH="1" flipV="1">
            <a:off x="2286000" y="3048000"/>
            <a:ext cx="1066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07" name="Rectangle 34"/>
          <p:cNvSpPr>
            <a:spLocks noChangeArrowheads="1"/>
          </p:cNvSpPr>
          <p:nvPr/>
        </p:nvSpPr>
        <p:spPr bwMode="auto">
          <a:xfrm>
            <a:off x="5356225" y="5943600"/>
            <a:ext cx="13716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6956425" y="5943600"/>
            <a:ext cx="1371600" cy="304800"/>
            <a:chOff x="1440" y="3696"/>
            <a:chExt cx="864" cy="192"/>
          </a:xfrm>
        </p:grpSpPr>
        <p:sp>
          <p:nvSpPr>
            <p:cNvPr id="209" name="Rectangle 35"/>
            <p:cNvSpPr>
              <a:spLocks noChangeArrowheads="1"/>
            </p:cNvSpPr>
            <p:nvPr/>
          </p:nvSpPr>
          <p:spPr bwMode="auto">
            <a:xfrm>
              <a:off x="1440" y="3696"/>
              <a:ext cx="86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10" name="Rectangle 36"/>
            <p:cNvSpPr>
              <a:spLocks noChangeArrowheads="1"/>
            </p:cNvSpPr>
            <p:nvPr/>
          </p:nvSpPr>
          <p:spPr bwMode="auto">
            <a:xfrm>
              <a:off x="1440" y="3792"/>
              <a:ext cx="86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211" name="Rectangle 40"/>
          <p:cNvSpPr>
            <a:spLocks noChangeArrowheads="1"/>
          </p:cNvSpPr>
          <p:nvPr/>
        </p:nvSpPr>
        <p:spPr bwMode="auto">
          <a:xfrm rot="2666298">
            <a:off x="6443663" y="2136775"/>
            <a:ext cx="1600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2" name="Rectangle 41"/>
          <p:cNvSpPr>
            <a:spLocks noChangeArrowheads="1"/>
          </p:cNvSpPr>
          <p:nvPr/>
        </p:nvSpPr>
        <p:spPr bwMode="auto">
          <a:xfrm rot="-2851567">
            <a:off x="5600700" y="21717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3" name="Rectangle 42"/>
          <p:cNvSpPr>
            <a:spLocks noChangeArrowheads="1"/>
          </p:cNvSpPr>
          <p:nvPr/>
        </p:nvSpPr>
        <p:spPr bwMode="auto">
          <a:xfrm rot="2700000">
            <a:off x="5830888" y="3544888"/>
            <a:ext cx="21336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4" name="Rectangle 44"/>
          <p:cNvSpPr>
            <a:spLocks noChangeArrowheads="1"/>
          </p:cNvSpPr>
          <p:nvPr/>
        </p:nvSpPr>
        <p:spPr bwMode="auto">
          <a:xfrm rot="5400000">
            <a:off x="5219700" y="3314700"/>
            <a:ext cx="1600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5" name="Rectangle 45"/>
          <p:cNvSpPr>
            <a:spLocks noChangeArrowheads="1"/>
          </p:cNvSpPr>
          <p:nvPr/>
        </p:nvSpPr>
        <p:spPr bwMode="auto">
          <a:xfrm rot="2851567" flipH="1">
            <a:off x="5600700" y="46101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6" name="Rectangle 47"/>
          <p:cNvSpPr>
            <a:spLocks noChangeArrowheads="1"/>
          </p:cNvSpPr>
          <p:nvPr/>
        </p:nvSpPr>
        <p:spPr bwMode="auto">
          <a:xfrm rot="18900000" flipH="1">
            <a:off x="5867400" y="3505200"/>
            <a:ext cx="21336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7" name="Rectangle 48"/>
          <p:cNvSpPr>
            <a:spLocks noChangeArrowheads="1"/>
          </p:cNvSpPr>
          <p:nvPr/>
        </p:nvSpPr>
        <p:spPr bwMode="auto">
          <a:xfrm rot="16200000" flipH="1">
            <a:off x="6819900" y="3543300"/>
            <a:ext cx="17526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8" name="Rectangle 49"/>
          <p:cNvSpPr>
            <a:spLocks noChangeArrowheads="1"/>
          </p:cNvSpPr>
          <p:nvPr/>
        </p:nvSpPr>
        <p:spPr bwMode="auto">
          <a:xfrm rot="8191631">
            <a:off x="6477000" y="4495800"/>
            <a:ext cx="1600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9" name="Rectangle 52"/>
          <p:cNvSpPr>
            <a:spLocks noChangeArrowheads="1"/>
          </p:cNvSpPr>
          <p:nvPr/>
        </p:nvSpPr>
        <p:spPr bwMode="auto">
          <a:xfrm rot="2712593">
            <a:off x="5742781" y="3472657"/>
            <a:ext cx="2251075" cy="1889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20" name="Rectangle 53"/>
          <p:cNvSpPr>
            <a:spLocks noChangeArrowheads="1"/>
          </p:cNvSpPr>
          <p:nvPr/>
        </p:nvSpPr>
        <p:spPr bwMode="auto">
          <a:xfrm rot="18887407" flipH="1">
            <a:off x="5813425" y="3482975"/>
            <a:ext cx="2286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21" name="Rectangle 54"/>
          <p:cNvSpPr>
            <a:spLocks noChangeArrowheads="1"/>
          </p:cNvSpPr>
          <p:nvPr/>
        </p:nvSpPr>
        <p:spPr bwMode="auto">
          <a:xfrm rot="16174814" flipH="1">
            <a:off x="5218907" y="3464719"/>
            <a:ext cx="1600200" cy="1539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22" name="Rectangle 55"/>
          <p:cNvSpPr>
            <a:spLocks noChangeArrowheads="1"/>
          </p:cNvSpPr>
          <p:nvPr/>
        </p:nvSpPr>
        <p:spPr bwMode="auto">
          <a:xfrm rot="16174814" flipH="1">
            <a:off x="6819900" y="3543300"/>
            <a:ext cx="17526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 rot="-110845195">
            <a:off x="5600700" y="2176463"/>
            <a:ext cx="1584325" cy="304800"/>
            <a:chOff x="1440" y="3696"/>
            <a:chExt cx="864" cy="192"/>
          </a:xfrm>
        </p:grpSpPr>
        <p:sp>
          <p:nvSpPr>
            <p:cNvPr id="224" name="Rectangle 57"/>
            <p:cNvSpPr>
              <a:spLocks noChangeArrowheads="1"/>
            </p:cNvSpPr>
            <p:nvPr/>
          </p:nvSpPr>
          <p:spPr bwMode="auto">
            <a:xfrm>
              <a:off x="1440" y="3696"/>
              <a:ext cx="86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5" name="Rectangle 58"/>
            <p:cNvSpPr>
              <a:spLocks noChangeArrowheads="1"/>
            </p:cNvSpPr>
            <p:nvPr/>
          </p:nvSpPr>
          <p:spPr bwMode="auto">
            <a:xfrm>
              <a:off x="1440" y="3792"/>
              <a:ext cx="86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 rot="2845195" flipV="1">
            <a:off x="5608637" y="4602163"/>
            <a:ext cx="1584325" cy="304800"/>
            <a:chOff x="1440" y="3696"/>
            <a:chExt cx="864" cy="192"/>
          </a:xfrm>
        </p:grpSpPr>
        <p:sp>
          <p:nvSpPr>
            <p:cNvPr id="227" name="Rectangle 60"/>
            <p:cNvSpPr>
              <a:spLocks noChangeArrowheads="1"/>
            </p:cNvSpPr>
            <p:nvPr/>
          </p:nvSpPr>
          <p:spPr bwMode="auto">
            <a:xfrm>
              <a:off x="1440" y="3696"/>
              <a:ext cx="86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8" name="Rectangle 61"/>
            <p:cNvSpPr>
              <a:spLocks noChangeArrowheads="1"/>
            </p:cNvSpPr>
            <p:nvPr/>
          </p:nvSpPr>
          <p:spPr bwMode="auto">
            <a:xfrm>
              <a:off x="1440" y="3792"/>
              <a:ext cx="86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6" name="Group 62"/>
          <p:cNvGrpSpPr>
            <a:grpSpLocks/>
          </p:cNvGrpSpPr>
          <p:nvPr/>
        </p:nvGrpSpPr>
        <p:grpSpPr bwMode="auto">
          <a:xfrm rot="-110556475" flipH="1" flipV="1">
            <a:off x="6443663" y="4589463"/>
            <a:ext cx="1627187" cy="304800"/>
            <a:chOff x="1440" y="3696"/>
            <a:chExt cx="864" cy="192"/>
          </a:xfrm>
        </p:grpSpPr>
        <p:sp>
          <p:nvSpPr>
            <p:cNvPr id="230" name="Rectangle 63"/>
            <p:cNvSpPr>
              <a:spLocks noChangeArrowheads="1"/>
            </p:cNvSpPr>
            <p:nvPr/>
          </p:nvSpPr>
          <p:spPr bwMode="auto">
            <a:xfrm>
              <a:off x="1440" y="3696"/>
              <a:ext cx="86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31" name="Rectangle 64"/>
            <p:cNvSpPr>
              <a:spLocks noChangeArrowheads="1"/>
            </p:cNvSpPr>
            <p:nvPr/>
          </p:nvSpPr>
          <p:spPr bwMode="auto">
            <a:xfrm>
              <a:off x="1440" y="3792"/>
              <a:ext cx="86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7" name="Group 65"/>
          <p:cNvGrpSpPr>
            <a:grpSpLocks/>
          </p:cNvGrpSpPr>
          <p:nvPr/>
        </p:nvGrpSpPr>
        <p:grpSpPr bwMode="auto">
          <a:xfrm rot="2702036" flipV="1">
            <a:off x="6367462" y="2189163"/>
            <a:ext cx="1717675" cy="304800"/>
            <a:chOff x="1440" y="3696"/>
            <a:chExt cx="864" cy="192"/>
          </a:xfrm>
        </p:grpSpPr>
        <p:sp>
          <p:nvSpPr>
            <p:cNvPr id="233" name="Rectangle 66"/>
            <p:cNvSpPr>
              <a:spLocks noChangeArrowheads="1"/>
            </p:cNvSpPr>
            <p:nvPr/>
          </p:nvSpPr>
          <p:spPr bwMode="auto">
            <a:xfrm>
              <a:off x="1440" y="3696"/>
              <a:ext cx="86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34" name="Rectangle 67"/>
            <p:cNvSpPr>
              <a:spLocks noChangeArrowheads="1"/>
            </p:cNvSpPr>
            <p:nvPr/>
          </p:nvSpPr>
          <p:spPr bwMode="auto">
            <a:xfrm>
              <a:off x="1440" y="3792"/>
              <a:ext cx="86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235" name="Text Box 68"/>
          <p:cNvSpPr txBox="1">
            <a:spLocks noChangeArrowheads="1"/>
          </p:cNvSpPr>
          <p:nvPr/>
        </p:nvSpPr>
        <p:spPr bwMode="auto">
          <a:xfrm>
            <a:off x="5051425" y="58674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1</a:t>
            </a:r>
            <a:endParaRPr lang="es-ES" sz="1400" baseline="0"/>
          </a:p>
        </p:txBody>
      </p:sp>
      <p:sp>
        <p:nvSpPr>
          <p:cNvPr id="236" name="Text Box 69"/>
          <p:cNvSpPr txBox="1">
            <a:spLocks noChangeArrowheads="1"/>
          </p:cNvSpPr>
          <p:nvPr/>
        </p:nvSpPr>
        <p:spPr bwMode="auto">
          <a:xfrm>
            <a:off x="8404225" y="59436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aseline="0"/>
              <a:t>2</a:t>
            </a:r>
            <a:endParaRPr lang="es-ES" sz="1400" baseline="0"/>
          </a:p>
        </p:txBody>
      </p:sp>
      <p:sp>
        <p:nvSpPr>
          <p:cNvPr id="237" name="Text Box 70"/>
          <p:cNvSpPr txBox="1">
            <a:spLocks noChangeArrowheads="1"/>
          </p:cNvSpPr>
          <p:nvPr/>
        </p:nvSpPr>
        <p:spPr bwMode="auto">
          <a:xfrm>
            <a:off x="6019800" y="1143000"/>
            <a:ext cx="17331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0" dirty="0" smtClean="0"/>
              <a:t>Maximum flow</a:t>
            </a:r>
            <a:endParaRPr lang="es-ES" baseline="0" dirty="0"/>
          </a:p>
        </p:txBody>
      </p:sp>
      <p:sp>
        <p:nvSpPr>
          <p:cNvPr id="238" name="Line 71"/>
          <p:cNvSpPr>
            <a:spLocks noChangeShapeType="1"/>
          </p:cNvSpPr>
          <p:nvPr/>
        </p:nvSpPr>
        <p:spPr bwMode="auto">
          <a:xfrm>
            <a:off x="5410200" y="2514600"/>
            <a:ext cx="0" cy="1981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9" name="Text Box 72"/>
          <p:cNvSpPr txBox="1">
            <a:spLocks noChangeArrowheads="1"/>
          </p:cNvSpPr>
          <p:nvPr/>
        </p:nvSpPr>
        <p:spPr bwMode="auto">
          <a:xfrm rot="16200000">
            <a:off x="4316170" y="3276084"/>
            <a:ext cx="1659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dirty="0" err="1" smtClean="0"/>
              <a:t>Flow</a:t>
            </a:r>
            <a:r>
              <a:rPr lang="es-ES" dirty="0" smtClean="0"/>
              <a:t> </a:t>
            </a:r>
            <a:r>
              <a:rPr lang="es-ES" dirty="0" err="1" smtClean="0"/>
              <a:t>direction</a:t>
            </a:r>
            <a:endParaRPr lang="es-ES" baseline="0" dirty="0"/>
          </a:p>
        </p:txBody>
      </p:sp>
      <p:sp>
        <p:nvSpPr>
          <p:cNvPr id="240" name="Text Box 73"/>
          <p:cNvSpPr txBox="1">
            <a:spLocks noChangeArrowheads="1"/>
          </p:cNvSpPr>
          <p:nvPr/>
        </p:nvSpPr>
        <p:spPr bwMode="auto">
          <a:xfrm>
            <a:off x="6553200" y="1600200"/>
            <a:ext cx="455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200" baseline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41" name="Text Box 74"/>
          <p:cNvSpPr txBox="1">
            <a:spLocks noChangeArrowheads="1"/>
          </p:cNvSpPr>
          <p:nvPr/>
        </p:nvSpPr>
        <p:spPr bwMode="auto">
          <a:xfrm>
            <a:off x="6629400" y="4876800"/>
            <a:ext cx="431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200" baseline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42" name="Text Box 75"/>
          <p:cNvSpPr txBox="1">
            <a:spLocks noChangeArrowheads="1"/>
          </p:cNvSpPr>
          <p:nvPr/>
        </p:nvSpPr>
        <p:spPr bwMode="auto">
          <a:xfrm>
            <a:off x="2819400" y="48768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aseline="0"/>
              <a:t>t</a:t>
            </a:r>
          </a:p>
        </p:txBody>
      </p:sp>
      <p:sp>
        <p:nvSpPr>
          <p:cNvPr id="243" name="Text Box 76"/>
          <p:cNvSpPr txBox="1">
            <a:spLocks noChangeArrowheads="1"/>
          </p:cNvSpPr>
          <p:nvPr/>
        </p:nvSpPr>
        <p:spPr bwMode="auto">
          <a:xfrm>
            <a:off x="2743200" y="19050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aseline="0"/>
              <a:t>s</a:t>
            </a:r>
          </a:p>
        </p:txBody>
      </p:sp>
      <p:sp>
        <p:nvSpPr>
          <p:cNvPr id="244" name="Oval Callout 243"/>
          <p:cNvSpPr/>
          <p:nvPr/>
        </p:nvSpPr>
        <p:spPr>
          <a:xfrm>
            <a:off x="609600" y="4953000"/>
            <a:ext cx="1828800" cy="1295400"/>
          </a:xfrm>
          <a:prstGeom prst="wedgeEllipseCallout">
            <a:avLst>
              <a:gd name="adj1" fmla="val 35505"/>
              <a:gd name="adj2" fmla="val -80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Maxflow</a:t>
            </a:r>
            <a:r>
              <a:rPr lang="es-ES" dirty="0" smtClean="0"/>
              <a:t> 2+2=4</a:t>
            </a:r>
            <a:endParaRPr lang="es-ES" dirty="0"/>
          </a:p>
        </p:txBody>
      </p:sp>
      <p:sp>
        <p:nvSpPr>
          <p:cNvPr id="245" name="TextBox 244"/>
          <p:cNvSpPr txBox="1"/>
          <p:nvPr/>
        </p:nvSpPr>
        <p:spPr>
          <a:xfrm>
            <a:off x="3810000" y="3048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Mincut</a:t>
            </a:r>
            <a:endParaRPr lang="es-ES" dirty="0"/>
          </a:p>
        </p:txBody>
      </p:sp>
      <p:sp>
        <p:nvSpPr>
          <p:cNvPr id="71" name="Arc 70"/>
          <p:cNvSpPr/>
          <p:nvPr/>
        </p:nvSpPr>
        <p:spPr>
          <a:xfrm flipH="1" flipV="1">
            <a:off x="2286000" y="1600200"/>
            <a:ext cx="3810000" cy="18288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Slide Number Placeholder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4536504" cy="68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514600"/>
            <a:ext cx="368084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324600" y="20574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 smtClean="0"/>
              <a:t>V=N</a:t>
            </a:r>
            <a:endParaRPr lang="es-E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25146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Gaussian</a:t>
            </a:r>
            <a:r>
              <a:rPr lang="es-ES" sz="2000" dirty="0" smtClean="0"/>
              <a:t> Mixture </a:t>
            </a:r>
            <a:r>
              <a:rPr lang="es-ES" sz="2000" dirty="0" err="1" smtClean="0"/>
              <a:t>Model</a:t>
            </a:r>
            <a:r>
              <a:rPr lang="es-ES" sz="2000" dirty="0" smtClean="0"/>
              <a:t> </a:t>
            </a:r>
            <a:r>
              <a:rPr lang="es-ES" sz="2000" dirty="0" err="1" smtClean="0"/>
              <a:t>for</a:t>
            </a:r>
            <a:r>
              <a:rPr lang="es-ES" sz="2000" dirty="0" smtClean="0"/>
              <a:t> pixel </a:t>
            </a:r>
            <a:r>
              <a:rPr lang="es-ES" sz="2000" dirty="0" err="1" smtClean="0"/>
              <a:t>label</a:t>
            </a:r>
            <a:r>
              <a:rPr lang="es-ES" sz="2000" dirty="0" smtClean="0"/>
              <a:t> </a:t>
            </a:r>
            <a:r>
              <a:rPr lang="es-ES" sz="2000" dirty="0" err="1" smtClean="0"/>
              <a:t>probability</a:t>
            </a:r>
            <a:r>
              <a:rPr lang="es-ES" sz="2000" dirty="0" smtClean="0"/>
              <a:t> </a:t>
            </a:r>
            <a:r>
              <a:rPr lang="es-ES" sz="2000" dirty="0" err="1" smtClean="0"/>
              <a:t>estimation</a:t>
            </a:r>
            <a:endParaRPr lang="es-ES" sz="2000" dirty="0"/>
          </a:p>
        </p:txBody>
      </p:sp>
      <p:cxnSp>
        <p:nvCxnSpPr>
          <p:cNvPr id="11" name="Straight Arrow Connector 10"/>
          <p:cNvCxnSpPr>
            <a:stCxn id="6" idx="3"/>
            <a:endCxn id="12290" idx="0"/>
          </p:cNvCxnSpPr>
          <p:nvPr/>
        </p:nvCxnSpPr>
        <p:spPr>
          <a:xfrm>
            <a:off x="5146104" y="2095187"/>
            <a:ext cx="1647320" cy="419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9600" y="130558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/>
              <a:t>GrabCut</a:t>
            </a:r>
            <a:endParaRPr lang="es-ES" sz="280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pic>
        <p:nvPicPr>
          <p:cNvPr id="17" name="New_CVSG_CVPR_gmms_complete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981200" y="3429000"/>
            <a:ext cx="5029200" cy="25146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contenido"/>
          <p:cNvSpPr txBox="1">
            <a:spLocks/>
          </p:cNvSpPr>
          <p:nvPr/>
        </p:nvSpPr>
        <p:spPr>
          <a:xfrm>
            <a:off x="807720" y="1640164"/>
            <a:ext cx="7498080" cy="14051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96646" marR="0" lvl="0" indent="-514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Extensible</a:t>
            </a:r>
            <a:r>
              <a:rPr kumimoji="0" lang="es-E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7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es-E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N-D!</a:t>
            </a:r>
          </a:p>
          <a:p>
            <a:pPr marL="1053846" lvl="1" indent="-514350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s-ES" sz="2700" baseline="0" dirty="0" err="1" smtClean="0"/>
              <a:t>Example</a:t>
            </a:r>
            <a:r>
              <a:rPr lang="es-ES" sz="2700" baseline="0" dirty="0" smtClean="0"/>
              <a:t>: Video (3D)</a:t>
            </a: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110 Forma libre"/>
          <p:cNvSpPr/>
          <p:nvPr/>
        </p:nvSpPr>
        <p:spPr>
          <a:xfrm>
            <a:off x="2751936" y="3261324"/>
            <a:ext cx="3744416" cy="1872207"/>
          </a:xfrm>
          <a:custGeom>
            <a:avLst/>
            <a:gdLst>
              <a:gd name="connsiteX0" fmla="*/ 0 w 4050310"/>
              <a:gd name="connsiteY0" fmla="*/ 2111585 h 2129341"/>
              <a:gd name="connsiteX1" fmla="*/ 346229 w 4050310"/>
              <a:gd name="connsiteY1" fmla="*/ 2129341 h 2129341"/>
              <a:gd name="connsiteX2" fmla="*/ 470517 w 4050310"/>
              <a:gd name="connsiteY2" fmla="*/ 2120463 h 2129341"/>
              <a:gd name="connsiteX3" fmla="*/ 506027 w 4050310"/>
              <a:gd name="connsiteY3" fmla="*/ 2111585 h 2129341"/>
              <a:gd name="connsiteX4" fmla="*/ 559293 w 4050310"/>
              <a:gd name="connsiteY4" fmla="*/ 2102708 h 2129341"/>
              <a:gd name="connsiteX5" fmla="*/ 577049 w 4050310"/>
              <a:gd name="connsiteY5" fmla="*/ 2084952 h 2129341"/>
              <a:gd name="connsiteX6" fmla="*/ 603682 w 4050310"/>
              <a:gd name="connsiteY6" fmla="*/ 2067197 h 2129341"/>
              <a:gd name="connsiteX7" fmla="*/ 621437 w 4050310"/>
              <a:gd name="connsiteY7" fmla="*/ 2040564 h 2129341"/>
              <a:gd name="connsiteX8" fmla="*/ 674703 w 4050310"/>
              <a:gd name="connsiteY8" fmla="*/ 1996176 h 2129341"/>
              <a:gd name="connsiteX9" fmla="*/ 710214 w 4050310"/>
              <a:gd name="connsiteY9" fmla="*/ 1987298 h 2129341"/>
              <a:gd name="connsiteX10" fmla="*/ 745724 w 4050310"/>
              <a:gd name="connsiteY10" fmla="*/ 1907399 h 2129341"/>
              <a:gd name="connsiteX11" fmla="*/ 790113 w 4050310"/>
              <a:gd name="connsiteY11" fmla="*/ 1871888 h 2129341"/>
              <a:gd name="connsiteX12" fmla="*/ 843379 w 4050310"/>
              <a:gd name="connsiteY12" fmla="*/ 1827500 h 2129341"/>
              <a:gd name="connsiteX13" fmla="*/ 852256 w 4050310"/>
              <a:gd name="connsiteY13" fmla="*/ 1800867 h 2129341"/>
              <a:gd name="connsiteX14" fmla="*/ 905522 w 4050310"/>
              <a:gd name="connsiteY14" fmla="*/ 1765356 h 2129341"/>
              <a:gd name="connsiteX15" fmla="*/ 923278 w 4050310"/>
              <a:gd name="connsiteY15" fmla="*/ 1729846 h 2129341"/>
              <a:gd name="connsiteX16" fmla="*/ 949911 w 4050310"/>
              <a:gd name="connsiteY16" fmla="*/ 1712090 h 2129341"/>
              <a:gd name="connsiteX17" fmla="*/ 958788 w 4050310"/>
              <a:gd name="connsiteY17" fmla="*/ 1685457 h 2129341"/>
              <a:gd name="connsiteX18" fmla="*/ 985421 w 4050310"/>
              <a:gd name="connsiteY18" fmla="*/ 1667702 h 2129341"/>
              <a:gd name="connsiteX19" fmla="*/ 1003177 w 4050310"/>
              <a:gd name="connsiteY19" fmla="*/ 1649947 h 2129341"/>
              <a:gd name="connsiteX20" fmla="*/ 1020932 w 4050310"/>
              <a:gd name="connsiteY20" fmla="*/ 1614436 h 2129341"/>
              <a:gd name="connsiteX21" fmla="*/ 1100831 w 4050310"/>
              <a:gd name="connsiteY21" fmla="*/ 1552292 h 2129341"/>
              <a:gd name="connsiteX22" fmla="*/ 1118587 w 4050310"/>
              <a:gd name="connsiteY22" fmla="*/ 1534537 h 2129341"/>
              <a:gd name="connsiteX23" fmla="*/ 1154097 w 4050310"/>
              <a:gd name="connsiteY23" fmla="*/ 1507904 h 2129341"/>
              <a:gd name="connsiteX24" fmla="*/ 1198486 w 4050310"/>
              <a:gd name="connsiteY24" fmla="*/ 1463516 h 2129341"/>
              <a:gd name="connsiteX25" fmla="*/ 1251752 w 4050310"/>
              <a:gd name="connsiteY25" fmla="*/ 1392494 h 2129341"/>
              <a:gd name="connsiteX26" fmla="*/ 1278385 w 4050310"/>
              <a:gd name="connsiteY26" fmla="*/ 1339228 h 2129341"/>
              <a:gd name="connsiteX27" fmla="*/ 1331651 w 4050310"/>
              <a:gd name="connsiteY27" fmla="*/ 1250451 h 2129341"/>
              <a:gd name="connsiteX28" fmla="*/ 1349406 w 4050310"/>
              <a:gd name="connsiteY28" fmla="*/ 1223818 h 2129341"/>
              <a:gd name="connsiteX29" fmla="*/ 1367161 w 4050310"/>
              <a:gd name="connsiteY29" fmla="*/ 1197185 h 2129341"/>
              <a:gd name="connsiteX30" fmla="*/ 1384917 w 4050310"/>
              <a:gd name="connsiteY30" fmla="*/ 1135042 h 2129341"/>
              <a:gd name="connsiteX31" fmla="*/ 1429305 w 4050310"/>
              <a:gd name="connsiteY31" fmla="*/ 1099531 h 2129341"/>
              <a:gd name="connsiteX32" fmla="*/ 1438183 w 4050310"/>
              <a:gd name="connsiteY32" fmla="*/ 1072898 h 2129341"/>
              <a:gd name="connsiteX33" fmla="*/ 1482571 w 4050310"/>
              <a:gd name="connsiteY33" fmla="*/ 1010754 h 2129341"/>
              <a:gd name="connsiteX34" fmla="*/ 1518082 w 4050310"/>
              <a:gd name="connsiteY34" fmla="*/ 939733 h 2129341"/>
              <a:gd name="connsiteX35" fmla="*/ 1535837 w 4050310"/>
              <a:gd name="connsiteY35" fmla="*/ 913100 h 2129341"/>
              <a:gd name="connsiteX36" fmla="*/ 1562470 w 4050310"/>
              <a:gd name="connsiteY36" fmla="*/ 904222 h 2129341"/>
              <a:gd name="connsiteX37" fmla="*/ 1589103 w 4050310"/>
              <a:gd name="connsiteY37" fmla="*/ 886467 h 2129341"/>
              <a:gd name="connsiteX38" fmla="*/ 1597981 w 4050310"/>
              <a:gd name="connsiteY38" fmla="*/ 859834 h 2129341"/>
              <a:gd name="connsiteX39" fmla="*/ 1660124 w 4050310"/>
              <a:gd name="connsiteY39" fmla="*/ 833201 h 2129341"/>
              <a:gd name="connsiteX40" fmla="*/ 1669002 w 4050310"/>
              <a:gd name="connsiteY40" fmla="*/ 806568 h 2129341"/>
              <a:gd name="connsiteX41" fmla="*/ 1775534 w 4050310"/>
              <a:gd name="connsiteY41" fmla="*/ 753302 h 2129341"/>
              <a:gd name="connsiteX42" fmla="*/ 1828800 w 4050310"/>
              <a:gd name="connsiteY42" fmla="*/ 735547 h 2129341"/>
              <a:gd name="connsiteX43" fmla="*/ 2121763 w 4050310"/>
              <a:gd name="connsiteY43" fmla="*/ 717791 h 2129341"/>
              <a:gd name="connsiteX44" fmla="*/ 2325950 w 4050310"/>
              <a:gd name="connsiteY44" fmla="*/ 735547 h 2129341"/>
              <a:gd name="connsiteX45" fmla="*/ 2361460 w 4050310"/>
              <a:gd name="connsiteY45" fmla="*/ 744424 h 2129341"/>
              <a:gd name="connsiteX46" fmla="*/ 2476870 w 4050310"/>
              <a:gd name="connsiteY46" fmla="*/ 753302 h 2129341"/>
              <a:gd name="connsiteX47" fmla="*/ 2716567 w 4050310"/>
              <a:gd name="connsiteY47" fmla="*/ 735547 h 2129341"/>
              <a:gd name="connsiteX48" fmla="*/ 2752078 w 4050310"/>
              <a:gd name="connsiteY48" fmla="*/ 726669 h 2129341"/>
              <a:gd name="connsiteX49" fmla="*/ 2778711 w 4050310"/>
              <a:gd name="connsiteY49" fmla="*/ 708914 h 2129341"/>
              <a:gd name="connsiteX50" fmla="*/ 2805344 w 4050310"/>
              <a:gd name="connsiteY50" fmla="*/ 700036 h 2129341"/>
              <a:gd name="connsiteX51" fmla="*/ 2858610 w 4050310"/>
              <a:gd name="connsiteY51" fmla="*/ 664525 h 2129341"/>
              <a:gd name="connsiteX52" fmla="*/ 2911876 w 4050310"/>
              <a:gd name="connsiteY52" fmla="*/ 620137 h 2129341"/>
              <a:gd name="connsiteX53" fmla="*/ 2947387 w 4050310"/>
              <a:gd name="connsiteY53" fmla="*/ 566871 h 2129341"/>
              <a:gd name="connsiteX54" fmla="*/ 2965142 w 4050310"/>
              <a:gd name="connsiteY54" fmla="*/ 540238 h 2129341"/>
              <a:gd name="connsiteX55" fmla="*/ 2991775 w 4050310"/>
              <a:gd name="connsiteY55" fmla="*/ 460339 h 2129341"/>
              <a:gd name="connsiteX56" fmla="*/ 3018408 w 4050310"/>
              <a:gd name="connsiteY56" fmla="*/ 407073 h 2129341"/>
              <a:gd name="connsiteX57" fmla="*/ 3045041 w 4050310"/>
              <a:gd name="connsiteY57" fmla="*/ 389317 h 2129341"/>
              <a:gd name="connsiteX58" fmla="*/ 3089429 w 4050310"/>
              <a:gd name="connsiteY58" fmla="*/ 344929 h 2129341"/>
              <a:gd name="connsiteX59" fmla="*/ 3160451 w 4050310"/>
              <a:gd name="connsiteY59" fmla="*/ 291663 h 2129341"/>
              <a:gd name="connsiteX60" fmla="*/ 3178206 w 4050310"/>
              <a:gd name="connsiteY60" fmla="*/ 265030 h 2129341"/>
              <a:gd name="connsiteX61" fmla="*/ 3258105 w 4050310"/>
              <a:gd name="connsiteY61" fmla="*/ 220642 h 2129341"/>
              <a:gd name="connsiteX62" fmla="*/ 3311371 w 4050310"/>
              <a:gd name="connsiteY62" fmla="*/ 185131 h 2129341"/>
              <a:gd name="connsiteX63" fmla="*/ 3364637 w 4050310"/>
              <a:gd name="connsiteY63" fmla="*/ 149620 h 2129341"/>
              <a:gd name="connsiteX64" fmla="*/ 3453414 w 4050310"/>
              <a:gd name="connsiteY64" fmla="*/ 122987 h 2129341"/>
              <a:gd name="connsiteX65" fmla="*/ 3559946 w 4050310"/>
              <a:gd name="connsiteY65" fmla="*/ 105232 h 2129341"/>
              <a:gd name="connsiteX66" fmla="*/ 3959441 w 4050310"/>
              <a:gd name="connsiteY66" fmla="*/ 78599 h 2129341"/>
              <a:gd name="connsiteX67" fmla="*/ 4012707 w 4050310"/>
              <a:gd name="connsiteY67" fmla="*/ 69721 h 2129341"/>
              <a:gd name="connsiteX68" fmla="*/ 4021585 w 4050310"/>
              <a:gd name="connsiteY68" fmla="*/ 43088 h 2129341"/>
              <a:gd name="connsiteX69" fmla="*/ 4048218 w 4050310"/>
              <a:gd name="connsiteY69" fmla="*/ 7578 h 212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50310" h="2129341">
                <a:moveTo>
                  <a:pt x="0" y="2111585"/>
                </a:moveTo>
                <a:cubicBezTo>
                  <a:pt x="131677" y="2122558"/>
                  <a:pt x="193281" y="2129341"/>
                  <a:pt x="346229" y="2129341"/>
                </a:cubicBezTo>
                <a:cubicBezTo>
                  <a:pt x="387764" y="2129341"/>
                  <a:pt x="429088" y="2123422"/>
                  <a:pt x="470517" y="2120463"/>
                </a:cubicBezTo>
                <a:cubicBezTo>
                  <a:pt x="482354" y="2117504"/>
                  <a:pt x="494063" y="2113978"/>
                  <a:pt x="506027" y="2111585"/>
                </a:cubicBezTo>
                <a:cubicBezTo>
                  <a:pt x="523678" y="2108055"/>
                  <a:pt x="542439" y="2109028"/>
                  <a:pt x="559293" y="2102708"/>
                </a:cubicBezTo>
                <a:cubicBezTo>
                  <a:pt x="567130" y="2099769"/>
                  <a:pt x="570513" y="2090181"/>
                  <a:pt x="577049" y="2084952"/>
                </a:cubicBezTo>
                <a:cubicBezTo>
                  <a:pt x="585381" y="2078287"/>
                  <a:pt x="594804" y="2073115"/>
                  <a:pt x="603682" y="2067197"/>
                </a:cubicBezTo>
                <a:cubicBezTo>
                  <a:pt x="609600" y="2058319"/>
                  <a:pt x="614607" y="2048761"/>
                  <a:pt x="621437" y="2040564"/>
                </a:cubicBezTo>
                <a:cubicBezTo>
                  <a:pt x="633288" y="2026343"/>
                  <a:pt x="656598" y="2003935"/>
                  <a:pt x="674703" y="1996176"/>
                </a:cubicBezTo>
                <a:cubicBezTo>
                  <a:pt x="685918" y="1991370"/>
                  <a:pt x="698377" y="1990257"/>
                  <a:pt x="710214" y="1987298"/>
                </a:cubicBezTo>
                <a:cubicBezTo>
                  <a:pt x="724291" y="1945066"/>
                  <a:pt x="721608" y="1937544"/>
                  <a:pt x="745724" y="1907399"/>
                </a:cubicBezTo>
                <a:cubicBezTo>
                  <a:pt x="761558" y="1887607"/>
                  <a:pt x="768584" y="1887266"/>
                  <a:pt x="790113" y="1871888"/>
                </a:cubicBezTo>
                <a:cubicBezTo>
                  <a:pt x="827042" y="1845509"/>
                  <a:pt x="818145" y="1852732"/>
                  <a:pt x="843379" y="1827500"/>
                </a:cubicBezTo>
                <a:cubicBezTo>
                  <a:pt x="846338" y="1818622"/>
                  <a:pt x="847441" y="1808891"/>
                  <a:pt x="852256" y="1800867"/>
                </a:cubicBezTo>
                <a:cubicBezTo>
                  <a:pt x="863875" y="1781503"/>
                  <a:pt x="887026" y="1774605"/>
                  <a:pt x="905522" y="1765356"/>
                </a:cubicBezTo>
                <a:cubicBezTo>
                  <a:pt x="911441" y="1753519"/>
                  <a:pt x="914806" y="1740013"/>
                  <a:pt x="923278" y="1729846"/>
                </a:cubicBezTo>
                <a:cubicBezTo>
                  <a:pt x="930109" y="1721649"/>
                  <a:pt x="943246" y="1720422"/>
                  <a:pt x="949911" y="1712090"/>
                </a:cubicBezTo>
                <a:cubicBezTo>
                  <a:pt x="955757" y="1704783"/>
                  <a:pt x="952942" y="1692764"/>
                  <a:pt x="958788" y="1685457"/>
                </a:cubicBezTo>
                <a:cubicBezTo>
                  <a:pt x="965453" y="1677125"/>
                  <a:pt x="977089" y="1674367"/>
                  <a:pt x="985421" y="1667702"/>
                </a:cubicBezTo>
                <a:cubicBezTo>
                  <a:pt x="991957" y="1662473"/>
                  <a:pt x="997258" y="1655865"/>
                  <a:pt x="1003177" y="1649947"/>
                </a:cubicBezTo>
                <a:cubicBezTo>
                  <a:pt x="1009095" y="1638110"/>
                  <a:pt x="1013240" y="1625205"/>
                  <a:pt x="1020932" y="1614436"/>
                </a:cubicBezTo>
                <a:cubicBezTo>
                  <a:pt x="1052164" y="1570711"/>
                  <a:pt x="1054949" y="1598171"/>
                  <a:pt x="1100831" y="1552292"/>
                </a:cubicBezTo>
                <a:cubicBezTo>
                  <a:pt x="1106750" y="1546374"/>
                  <a:pt x="1112157" y="1539895"/>
                  <a:pt x="1118587" y="1534537"/>
                </a:cubicBezTo>
                <a:cubicBezTo>
                  <a:pt x="1129954" y="1525065"/>
                  <a:pt x="1143635" y="1518366"/>
                  <a:pt x="1154097" y="1507904"/>
                </a:cubicBezTo>
                <a:cubicBezTo>
                  <a:pt x="1213278" y="1448723"/>
                  <a:pt x="1127469" y="1510860"/>
                  <a:pt x="1198486" y="1463516"/>
                </a:cubicBezTo>
                <a:cubicBezTo>
                  <a:pt x="1238639" y="1403285"/>
                  <a:pt x="1218907" y="1425339"/>
                  <a:pt x="1251752" y="1392494"/>
                </a:cubicBezTo>
                <a:cubicBezTo>
                  <a:pt x="1268028" y="1343662"/>
                  <a:pt x="1250849" y="1387416"/>
                  <a:pt x="1278385" y="1339228"/>
                </a:cubicBezTo>
                <a:cubicBezTo>
                  <a:pt x="1332990" y="1243669"/>
                  <a:pt x="1244767" y="1380776"/>
                  <a:pt x="1331651" y="1250451"/>
                </a:cubicBezTo>
                <a:lnTo>
                  <a:pt x="1349406" y="1223818"/>
                </a:lnTo>
                <a:lnTo>
                  <a:pt x="1367161" y="1197185"/>
                </a:lnTo>
                <a:cubicBezTo>
                  <a:pt x="1368820" y="1190551"/>
                  <a:pt x="1379459" y="1144140"/>
                  <a:pt x="1384917" y="1135042"/>
                </a:cubicBezTo>
                <a:cubicBezTo>
                  <a:pt x="1393352" y="1120984"/>
                  <a:pt x="1417206" y="1107597"/>
                  <a:pt x="1429305" y="1099531"/>
                </a:cubicBezTo>
                <a:cubicBezTo>
                  <a:pt x="1432264" y="1090653"/>
                  <a:pt x="1433540" y="1081023"/>
                  <a:pt x="1438183" y="1072898"/>
                </a:cubicBezTo>
                <a:cubicBezTo>
                  <a:pt x="1444741" y="1061421"/>
                  <a:pt x="1475701" y="1026212"/>
                  <a:pt x="1482571" y="1010754"/>
                </a:cubicBezTo>
                <a:cubicBezTo>
                  <a:pt x="1535599" y="891439"/>
                  <a:pt x="1472501" y="996709"/>
                  <a:pt x="1518082" y="939733"/>
                </a:cubicBezTo>
                <a:cubicBezTo>
                  <a:pt x="1524747" y="931402"/>
                  <a:pt x="1527506" y="919765"/>
                  <a:pt x="1535837" y="913100"/>
                </a:cubicBezTo>
                <a:cubicBezTo>
                  <a:pt x="1543144" y="907254"/>
                  <a:pt x="1554100" y="908407"/>
                  <a:pt x="1562470" y="904222"/>
                </a:cubicBezTo>
                <a:cubicBezTo>
                  <a:pt x="1572013" y="899450"/>
                  <a:pt x="1580225" y="892385"/>
                  <a:pt x="1589103" y="886467"/>
                </a:cubicBezTo>
                <a:cubicBezTo>
                  <a:pt x="1592062" y="877589"/>
                  <a:pt x="1591364" y="866451"/>
                  <a:pt x="1597981" y="859834"/>
                </a:cubicBezTo>
                <a:cubicBezTo>
                  <a:pt x="1608950" y="848865"/>
                  <a:pt x="1644208" y="838506"/>
                  <a:pt x="1660124" y="833201"/>
                </a:cubicBezTo>
                <a:cubicBezTo>
                  <a:pt x="1663083" y="824323"/>
                  <a:pt x="1662385" y="813185"/>
                  <a:pt x="1669002" y="806568"/>
                </a:cubicBezTo>
                <a:cubicBezTo>
                  <a:pt x="1703423" y="772147"/>
                  <a:pt x="1732210" y="767743"/>
                  <a:pt x="1775534" y="753302"/>
                </a:cubicBezTo>
                <a:cubicBezTo>
                  <a:pt x="1775538" y="753301"/>
                  <a:pt x="1828795" y="735547"/>
                  <a:pt x="1828800" y="735547"/>
                </a:cubicBezTo>
                <a:lnTo>
                  <a:pt x="2121763" y="717791"/>
                </a:lnTo>
                <a:cubicBezTo>
                  <a:pt x="2220146" y="742387"/>
                  <a:pt x="2107019" y="716510"/>
                  <a:pt x="2325950" y="735547"/>
                </a:cubicBezTo>
                <a:cubicBezTo>
                  <a:pt x="2338105" y="736604"/>
                  <a:pt x="2349343" y="742998"/>
                  <a:pt x="2361460" y="744424"/>
                </a:cubicBezTo>
                <a:cubicBezTo>
                  <a:pt x="2399779" y="748932"/>
                  <a:pt x="2438400" y="750343"/>
                  <a:pt x="2476870" y="753302"/>
                </a:cubicBezTo>
                <a:cubicBezTo>
                  <a:pt x="2559936" y="748930"/>
                  <a:pt x="2636049" y="748966"/>
                  <a:pt x="2716567" y="735547"/>
                </a:cubicBezTo>
                <a:cubicBezTo>
                  <a:pt x="2728602" y="733541"/>
                  <a:pt x="2740241" y="729628"/>
                  <a:pt x="2752078" y="726669"/>
                </a:cubicBezTo>
                <a:cubicBezTo>
                  <a:pt x="2760956" y="720751"/>
                  <a:pt x="2769168" y="713686"/>
                  <a:pt x="2778711" y="708914"/>
                </a:cubicBezTo>
                <a:cubicBezTo>
                  <a:pt x="2787081" y="704729"/>
                  <a:pt x="2797164" y="704581"/>
                  <a:pt x="2805344" y="700036"/>
                </a:cubicBezTo>
                <a:cubicBezTo>
                  <a:pt x="2823998" y="689673"/>
                  <a:pt x="2840855" y="676362"/>
                  <a:pt x="2858610" y="664525"/>
                </a:cubicBezTo>
                <a:cubicBezTo>
                  <a:pt x="2882285" y="648742"/>
                  <a:pt x="2893472" y="643800"/>
                  <a:pt x="2911876" y="620137"/>
                </a:cubicBezTo>
                <a:cubicBezTo>
                  <a:pt x="2924977" y="603293"/>
                  <a:pt x="2935550" y="584626"/>
                  <a:pt x="2947387" y="566871"/>
                </a:cubicBezTo>
                <a:cubicBezTo>
                  <a:pt x="2953305" y="557993"/>
                  <a:pt x="2961768" y="550360"/>
                  <a:pt x="2965142" y="540238"/>
                </a:cubicBezTo>
                <a:lnTo>
                  <a:pt x="2991775" y="460339"/>
                </a:lnTo>
                <a:cubicBezTo>
                  <a:pt x="2998995" y="438678"/>
                  <a:pt x="3001199" y="424282"/>
                  <a:pt x="3018408" y="407073"/>
                </a:cubicBezTo>
                <a:cubicBezTo>
                  <a:pt x="3025953" y="399528"/>
                  <a:pt x="3036163" y="395236"/>
                  <a:pt x="3045041" y="389317"/>
                </a:cubicBezTo>
                <a:cubicBezTo>
                  <a:pt x="3080550" y="336052"/>
                  <a:pt x="3042083" y="386356"/>
                  <a:pt x="3089429" y="344929"/>
                </a:cubicBezTo>
                <a:cubicBezTo>
                  <a:pt x="3152206" y="290000"/>
                  <a:pt x="3108703" y="308913"/>
                  <a:pt x="3160451" y="291663"/>
                </a:cubicBezTo>
                <a:cubicBezTo>
                  <a:pt x="3166369" y="282785"/>
                  <a:pt x="3170176" y="272056"/>
                  <a:pt x="3178206" y="265030"/>
                </a:cubicBezTo>
                <a:cubicBezTo>
                  <a:pt x="3215778" y="232154"/>
                  <a:pt x="3221524" y="232835"/>
                  <a:pt x="3258105" y="220642"/>
                </a:cubicBezTo>
                <a:cubicBezTo>
                  <a:pt x="3292654" y="168818"/>
                  <a:pt x="3254044" y="213795"/>
                  <a:pt x="3311371" y="185131"/>
                </a:cubicBezTo>
                <a:cubicBezTo>
                  <a:pt x="3330457" y="175588"/>
                  <a:pt x="3344393" y="156368"/>
                  <a:pt x="3364637" y="149620"/>
                </a:cubicBezTo>
                <a:cubicBezTo>
                  <a:pt x="3491195" y="107435"/>
                  <a:pt x="3359511" y="149816"/>
                  <a:pt x="3453414" y="122987"/>
                </a:cubicBezTo>
                <a:cubicBezTo>
                  <a:pt x="3511263" y="106459"/>
                  <a:pt x="3454153" y="112789"/>
                  <a:pt x="3559946" y="105232"/>
                </a:cubicBezTo>
                <a:cubicBezTo>
                  <a:pt x="3585989" y="103372"/>
                  <a:pt x="3865588" y="89027"/>
                  <a:pt x="3959441" y="78599"/>
                </a:cubicBezTo>
                <a:cubicBezTo>
                  <a:pt x="3977331" y="76611"/>
                  <a:pt x="3994952" y="72680"/>
                  <a:pt x="4012707" y="69721"/>
                </a:cubicBezTo>
                <a:cubicBezTo>
                  <a:pt x="4015666" y="60843"/>
                  <a:pt x="4016394" y="50874"/>
                  <a:pt x="4021585" y="43088"/>
                </a:cubicBezTo>
                <a:cubicBezTo>
                  <a:pt x="4050310" y="0"/>
                  <a:pt x="4048218" y="32395"/>
                  <a:pt x="4048218" y="7578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71 Grupo"/>
          <p:cNvGrpSpPr/>
          <p:nvPr/>
        </p:nvGrpSpPr>
        <p:grpSpPr>
          <a:xfrm>
            <a:off x="3472016" y="2901284"/>
            <a:ext cx="3096344" cy="2280316"/>
            <a:chOff x="5508104" y="2108822"/>
            <a:chExt cx="3096344" cy="2280316"/>
          </a:xfrm>
        </p:grpSpPr>
        <p:grpSp>
          <p:nvGrpSpPr>
            <p:cNvPr id="4" name="3 Grupo"/>
            <p:cNvGrpSpPr/>
            <p:nvPr/>
          </p:nvGrpSpPr>
          <p:grpSpPr>
            <a:xfrm>
              <a:off x="5508104" y="2996952"/>
              <a:ext cx="3096344" cy="1392186"/>
              <a:chOff x="2324431" y="4482819"/>
              <a:chExt cx="3096344" cy="1392186"/>
            </a:xfrm>
          </p:grpSpPr>
          <p:sp>
            <p:nvSpPr>
              <p:cNvPr id="44" name="4 Elipse"/>
              <p:cNvSpPr/>
              <p:nvPr/>
            </p:nvSpPr>
            <p:spPr>
              <a:xfrm>
                <a:off x="3378506" y="4482819"/>
                <a:ext cx="329398" cy="331473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" name="5 Elipse"/>
              <p:cNvSpPr/>
              <p:nvPr/>
            </p:nvSpPr>
            <p:spPr>
              <a:xfrm>
                <a:off x="2851468" y="5013176"/>
                <a:ext cx="329398" cy="331473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" name="6 Elipse"/>
              <p:cNvSpPr/>
              <p:nvPr/>
            </p:nvSpPr>
            <p:spPr>
              <a:xfrm>
                <a:off x="2324431" y="5543532"/>
                <a:ext cx="329398" cy="331473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47" name="7 Conector recto"/>
              <p:cNvCxnSpPr>
                <a:stCxn id="45" idx="7"/>
                <a:endCxn id="44" idx="3"/>
              </p:cNvCxnSpPr>
              <p:nvPr/>
            </p:nvCxnSpPr>
            <p:spPr>
              <a:xfrm rot="5400000" flipH="1" flipV="1">
                <a:off x="3131701" y="4766675"/>
                <a:ext cx="295969" cy="2941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8 Conector recto"/>
              <p:cNvCxnSpPr>
                <a:endCxn id="45" idx="3"/>
              </p:cNvCxnSpPr>
              <p:nvPr/>
            </p:nvCxnSpPr>
            <p:spPr>
              <a:xfrm rot="5400000" flipH="1" flipV="1">
                <a:off x="2604664" y="5297032"/>
                <a:ext cx="295969" cy="2941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9 Elipse"/>
              <p:cNvSpPr/>
              <p:nvPr/>
            </p:nvSpPr>
            <p:spPr>
              <a:xfrm>
                <a:off x="4234941" y="4482819"/>
                <a:ext cx="329398" cy="331473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" name="10 Elipse"/>
              <p:cNvSpPr/>
              <p:nvPr/>
            </p:nvSpPr>
            <p:spPr>
              <a:xfrm>
                <a:off x="3707904" y="5013176"/>
                <a:ext cx="329398" cy="331473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" name="11 Elipse"/>
              <p:cNvSpPr/>
              <p:nvPr/>
            </p:nvSpPr>
            <p:spPr>
              <a:xfrm>
                <a:off x="3180867" y="5543532"/>
                <a:ext cx="329398" cy="331473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52" name="12 Conector recto"/>
              <p:cNvCxnSpPr>
                <a:stCxn id="50" idx="7"/>
                <a:endCxn id="49" idx="3"/>
              </p:cNvCxnSpPr>
              <p:nvPr/>
            </p:nvCxnSpPr>
            <p:spPr>
              <a:xfrm rot="5400000" flipH="1" flipV="1">
                <a:off x="3988137" y="4766675"/>
                <a:ext cx="295969" cy="2941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13 Conector recto"/>
              <p:cNvCxnSpPr>
                <a:stCxn id="51" idx="7"/>
                <a:endCxn id="50" idx="3"/>
              </p:cNvCxnSpPr>
              <p:nvPr/>
            </p:nvCxnSpPr>
            <p:spPr>
              <a:xfrm rot="5400000" flipH="1" flipV="1">
                <a:off x="3461100" y="5297032"/>
                <a:ext cx="295969" cy="2941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14 Elipse"/>
              <p:cNvSpPr/>
              <p:nvPr/>
            </p:nvSpPr>
            <p:spPr>
              <a:xfrm>
                <a:off x="5091377" y="4482819"/>
                <a:ext cx="329398" cy="331473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" name="15 Elipse"/>
              <p:cNvSpPr/>
              <p:nvPr/>
            </p:nvSpPr>
            <p:spPr>
              <a:xfrm>
                <a:off x="4564339" y="5013176"/>
                <a:ext cx="329398" cy="331473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" name="16 Elipse"/>
              <p:cNvSpPr/>
              <p:nvPr/>
            </p:nvSpPr>
            <p:spPr>
              <a:xfrm>
                <a:off x="4037302" y="5543532"/>
                <a:ext cx="329398" cy="331473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57" name="17 Conector recto"/>
              <p:cNvCxnSpPr>
                <a:stCxn id="55" idx="7"/>
                <a:endCxn id="54" idx="3"/>
              </p:cNvCxnSpPr>
              <p:nvPr/>
            </p:nvCxnSpPr>
            <p:spPr>
              <a:xfrm rot="5400000" flipH="1" flipV="1">
                <a:off x="4844573" y="4766675"/>
                <a:ext cx="295969" cy="2941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18 Conector recto"/>
              <p:cNvCxnSpPr>
                <a:stCxn id="56" idx="7"/>
                <a:endCxn id="55" idx="3"/>
              </p:cNvCxnSpPr>
              <p:nvPr/>
            </p:nvCxnSpPr>
            <p:spPr>
              <a:xfrm rot="5400000" flipH="1" flipV="1">
                <a:off x="4317535" y="5297032"/>
                <a:ext cx="295969" cy="2941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19 Conector recto"/>
              <p:cNvCxnSpPr>
                <a:endCxn id="51" idx="2"/>
              </p:cNvCxnSpPr>
              <p:nvPr/>
            </p:nvCxnSpPr>
            <p:spPr>
              <a:xfrm>
                <a:off x="2653829" y="5709269"/>
                <a:ext cx="52703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20 Conector recto"/>
              <p:cNvCxnSpPr>
                <a:stCxn id="51" idx="6"/>
                <a:endCxn id="56" idx="2"/>
              </p:cNvCxnSpPr>
              <p:nvPr/>
            </p:nvCxnSpPr>
            <p:spPr>
              <a:xfrm>
                <a:off x="3510265" y="5709269"/>
                <a:ext cx="52703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21 Conector recto"/>
              <p:cNvCxnSpPr>
                <a:stCxn id="50" idx="6"/>
                <a:endCxn id="55" idx="2"/>
              </p:cNvCxnSpPr>
              <p:nvPr/>
            </p:nvCxnSpPr>
            <p:spPr>
              <a:xfrm>
                <a:off x="4037302" y="5178912"/>
                <a:ext cx="52703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22 Conector recto"/>
              <p:cNvCxnSpPr>
                <a:stCxn id="45" idx="6"/>
                <a:endCxn id="50" idx="2"/>
              </p:cNvCxnSpPr>
              <p:nvPr/>
            </p:nvCxnSpPr>
            <p:spPr>
              <a:xfrm>
                <a:off x="3180867" y="5178912"/>
                <a:ext cx="52703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23 Conector recto"/>
              <p:cNvCxnSpPr>
                <a:stCxn id="44" idx="6"/>
                <a:endCxn id="49" idx="2"/>
              </p:cNvCxnSpPr>
              <p:nvPr/>
            </p:nvCxnSpPr>
            <p:spPr>
              <a:xfrm>
                <a:off x="3707904" y="4648555"/>
                <a:ext cx="52703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24 Conector recto"/>
              <p:cNvCxnSpPr>
                <a:stCxn id="49" idx="6"/>
                <a:endCxn id="54" idx="2"/>
              </p:cNvCxnSpPr>
              <p:nvPr/>
            </p:nvCxnSpPr>
            <p:spPr>
              <a:xfrm>
                <a:off x="4564339" y="4648555"/>
                <a:ext cx="52703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3 Grupo"/>
            <p:cNvGrpSpPr/>
            <p:nvPr/>
          </p:nvGrpSpPr>
          <p:grpSpPr>
            <a:xfrm>
              <a:off x="5508104" y="2108822"/>
              <a:ext cx="3096344" cy="1392186"/>
              <a:chOff x="2324431" y="4482819"/>
              <a:chExt cx="3096344" cy="1392186"/>
            </a:xfrm>
          </p:grpSpPr>
          <p:sp>
            <p:nvSpPr>
              <p:cNvPr id="23" name="114 Elipse"/>
              <p:cNvSpPr/>
              <p:nvPr/>
            </p:nvSpPr>
            <p:spPr>
              <a:xfrm>
                <a:off x="3378506" y="4482819"/>
                <a:ext cx="329398" cy="331473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" name="115 Elipse"/>
              <p:cNvSpPr/>
              <p:nvPr/>
            </p:nvSpPr>
            <p:spPr>
              <a:xfrm>
                <a:off x="2851468" y="5013176"/>
                <a:ext cx="329398" cy="331473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" name="116 Elipse"/>
              <p:cNvSpPr/>
              <p:nvPr/>
            </p:nvSpPr>
            <p:spPr>
              <a:xfrm>
                <a:off x="2324431" y="5543532"/>
                <a:ext cx="329398" cy="331473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26" name="117 Conector recto"/>
              <p:cNvCxnSpPr>
                <a:stCxn id="24" idx="7"/>
                <a:endCxn id="23" idx="3"/>
              </p:cNvCxnSpPr>
              <p:nvPr/>
            </p:nvCxnSpPr>
            <p:spPr>
              <a:xfrm rot="5400000" flipH="1" flipV="1">
                <a:off x="3131701" y="4766675"/>
                <a:ext cx="295969" cy="2941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118 Conector recto"/>
              <p:cNvCxnSpPr>
                <a:stCxn id="25" idx="7"/>
                <a:endCxn id="24" idx="3"/>
              </p:cNvCxnSpPr>
              <p:nvPr/>
            </p:nvCxnSpPr>
            <p:spPr>
              <a:xfrm rot="5400000" flipH="1" flipV="1">
                <a:off x="2604664" y="5297032"/>
                <a:ext cx="295969" cy="2941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119 Elipse"/>
              <p:cNvSpPr/>
              <p:nvPr/>
            </p:nvSpPr>
            <p:spPr>
              <a:xfrm>
                <a:off x="4234941" y="4482819"/>
                <a:ext cx="329398" cy="331473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" name="120 Elipse"/>
              <p:cNvSpPr/>
              <p:nvPr/>
            </p:nvSpPr>
            <p:spPr>
              <a:xfrm>
                <a:off x="3707904" y="5013176"/>
                <a:ext cx="329398" cy="331473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" name="121 Elipse"/>
              <p:cNvSpPr/>
              <p:nvPr/>
            </p:nvSpPr>
            <p:spPr>
              <a:xfrm>
                <a:off x="3180867" y="5543532"/>
                <a:ext cx="329398" cy="331473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31" name="122 Conector recto"/>
              <p:cNvCxnSpPr>
                <a:stCxn id="29" idx="7"/>
                <a:endCxn id="28" idx="3"/>
              </p:cNvCxnSpPr>
              <p:nvPr/>
            </p:nvCxnSpPr>
            <p:spPr>
              <a:xfrm rot="5400000" flipH="1" flipV="1">
                <a:off x="3988137" y="4766675"/>
                <a:ext cx="295969" cy="2941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123 Conector recto"/>
              <p:cNvCxnSpPr>
                <a:stCxn id="30" idx="7"/>
                <a:endCxn id="29" idx="3"/>
              </p:cNvCxnSpPr>
              <p:nvPr/>
            </p:nvCxnSpPr>
            <p:spPr>
              <a:xfrm rot="5400000" flipH="1" flipV="1">
                <a:off x="3461100" y="5297032"/>
                <a:ext cx="295969" cy="2941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124 Elipse"/>
              <p:cNvSpPr/>
              <p:nvPr/>
            </p:nvSpPr>
            <p:spPr>
              <a:xfrm>
                <a:off x="5091377" y="4482819"/>
                <a:ext cx="329398" cy="331473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" name="125 Elipse"/>
              <p:cNvSpPr/>
              <p:nvPr/>
            </p:nvSpPr>
            <p:spPr>
              <a:xfrm>
                <a:off x="4564339" y="5013176"/>
                <a:ext cx="329398" cy="331473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" name="126 Elipse"/>
              <p:cNvSpPr/>
              <p:nvPr/>
            </p:nvSpPr>
            <p:spPr>
              <a:xfrm>
                <a:off x="4037302" y="5543532"/>
                <a:ext cx="329398" cy="331473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36" name="127 Conector recto"/>
              <p:cNvCxnSpPr>
                <a:stCxn id="34" idx="7"/>
                <a:endCxn id="33" idx="3"/>
              </p:cNvCxnSpPr>
              <p:nvPr/>
            </p:nvCxnSpPr>
            <p:spPr>
              <a:xfrm rot="5400000" flipH="1" flipV="1">
                <a:off x="4844573" y="4766675"/>
                <a:ext cx="295969" cy="2941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128 Conector recto"/>
              <p:cNvCxnSpPr>
                <a:stCxn id="35" idx="7"/>
                <a:endCxn id="34" idx="3"/>
              </p:cNvCxnSpPr>
              <p:nvPr/>
            </p:nvCxnSpPr>
            <p:spPr>
              <a:xfrm rot="5400000" flipH="1" flipV="1">
                <a:off x="4317535" y="5297032"/>
                <a:ext cx="295969" cy="2941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129 Conector recto"/>
              <p:cNvCxnSpPr>
                <a:stCxn id="25" idx="6"/>
                <a:endCxn id="30" idx="2"/>
              </p:cNvCxnSpPr>
              <p:nvPr/>
            </p:nvCxnSpPr>
            <p:spPr>
              <a:xfrm>
                <a:off x="2653829" y="5709269"/>
                <a:ext cx="52703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130 Conector recto"/>
              <p:cNvCxnSpPr>
                <a:stCxn id="30" idx="6"/>
                <a:endCxn id="35" idx="2"/>
              </p:cNvCxnSpPr>
              <p:nvPr/>
            </p:nvCxnSpPr>
            <p:spPr>
              <a:xfrm>
                <a:off x="3510265" y="5709269"/>
                <a:ext cx="52703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131 Conector recto"/>
              <p:cNvCxnSpPr>
                <a:stCxn id="29" idx="6"/>
                <a:endCxn id="34" idx="2"/>
              </p:cNvCxnSpPr>
              <p:nvPr/>
            </p:nvCxnSpPr>
            <p:spPr>
              <a:xfrm>
                <a:off x="4037302" y="5178912"/>
                <a:ext cx="52703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132 Conector recto"/>
              <p:cNvCxnSpPr>
                <a:stCxn id="24" idx="6"/>
                <a:endCxn id="29" idx="2"/>
              </p:cNvCxnSpPr>
              <p:nvPr/>
            </p:nvCxnSpPr>
            <p:spPr>
              <a:xfrm>
                <a:off x="3180867" y="5178912"/>
                <a:ext cx="52703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133 Conector recto"/>
              <p:cNvCxnSpPr>
                <a:stCxn id="23" idx="6"/>
                <a:endCxn id="28" idx="2"/>
              </p:cNvCxnSpPr>
              <p:nvPr/>
            </p:nvCxnSpPr>
            <p:spPr>
              <a:xfrm>
                <a:off x="3707904" y="4648555"/>
                <a:ext cx="52703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134 Conector recto"/>
              <p:cNvCxnSpPr>
                <a:stCxn id="28" idx="6"/>
                <a:endCxn id="33" idx="2"/>
              </p:cNvCxnSpPr>
              <p:nvPr/>
            </p:nvCxnSpPr>
            <p:spPr>
              <a:xfrm>
                <a:off x="4564339" y="4648555"/>
                <a:ext cx="52703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161 Conector recto"/>
            <p:cNvCxnSpPr/>
            <p:nvPr/>
          </p:nvCxnSpPr>
          <p:spPr>
            <a:xfrm rot="5400000">
              <a:off x="6237887" y="3798743"/>
              <a:ext cx="5566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62 Conector recto"/>
            <p:cNvCxnSpPr/>
            <p:nvPr/>
          </p:nvCxnSpPr>
          <p:spPr>
            <a:xfrm rot="5400000">
              <a:off x="7101984" y="3779337"/>
              <a:ext cx="5566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63 Conector recto"/>
            <p:cNvCxnSpPr/>
            <p:nvPr/>
          </p:nvCxnSpPr>
          <p:spPr>
            <a:xfrm rot="5400000">
              <a:off x="7633471" y="3231823"/>
              <a:ext cx="5566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4 Conector recto"/>
            <p:cNvCxnSpPr/>
            <p:nvPr/>
          </p:nvCxnSpPr>
          <p:spPr>
            <a:xfrm rot="5400000">
              <a:off x="8182103" y="2699217"/>
              <a:ext cx="5566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66 Conector recto"/>
            <p:cNvCxnSpPr/>
            <p:nvPr/>
          </p:nvCxnSpPr>
          <p:spPr>
            <a:xfrm rot="5400000">
              <a:off x="6453911" y="2699217"/>
              <a:ext cx="5566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67 Conector recto"/>
            <p:cNvCxnSpPr/>
            <p:nvPr/>
          </p:nvCxnSpPr>
          <p:spPr>
            <a:xfrm rot="5400000">
              <a:off x="6795663" y="3275281"/>
              <a:ext cx="5566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68 Conector recto"/>
            <p:cNvCxnSpPr/>
            <p:nvPr/>
          </p:nvCxnSpPr>
          <p:spPr>
            <a:xfrm rot="5400000">
              <a:off x="7318007" y="2699217"/>
              <a:ext cx="5566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169 Conector recto"/>
            <p:cNvCxnSpPr/>
            <p:nvPr/>
          </p:nvCxnSpPr>
          <p:spPr>
            <a:xfrm rot="5400000">
              <a:off x="5373791" y="3779337"/>
              <a:ext cx="5566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170 Conector recto"/>
            <p:cNvCxnSpPr/>
            <p:nvPr/>
          </p:nvCxnSpPr>
          <p:spPr>
            <a:xfrm rot="5400000">
              <a:off x="5940711" y="3275281"/>
              <a:ext cx="5566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172 CuadroTexto"/>
          <p:cNvSpPr txBox="1"/>
          <p:nvPr/>
        </p:nvSpPr>
        <p:spPr>
          <a:xfrm>
            <a:off x="2823944" y="333333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Frame</a:t>
            </a:r>
            <a:r>
              <a:rPr lang="es-ES" b="1" dirty="0" smtClean="0"/>
              <a:t> t</a:t>
            </a:r>
            <a:endParaRPr lang="es-ES" b="1" dirty="0"/>
          </a:p>
        </p:txBody>
      </p:sp>
      <p:sp>
        <p:nvSpPr>
          <p:cNvPr id="66" name="173 CuadroTexto"/>
          <p:cNvSpPr txBox="1"/>
          <p:nvPr/>
        </p:nvSpPr>
        <p:spPr>
          <a:xfrm>
            <a:off x="6369192" y="4485460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Frame</a:t>
            </a:r>
            <a:r>
              <a:rPr lang="es-ES" b="1" dirty="0" smtClean="0"/>
              <a:t> t-1</a:t>
            </a:r>
            <a:endParaRPr lang="es-ES" b="1" dirty="0"/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1 Marcador de contenido"/>
          <p:cNvSpPr txBox="1">
            <a:spLocks/>
          </p:cNvSpPr>
          <p:nvPr/>
        </p:nvSpPr>
        <p:spPr>
          <a:xfrm>
            <a:off x="395536" y="121920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Multilabel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problem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Set of </a:t>
            </a: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binary</a:t>
            </a: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s-E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problems</a:t>
            </a: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7" y="2514600"/>
            <a:ext cx="288714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666424" y="5725180"/>
            <a:ext cx="81471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Yuri </a:t>
            </a:r>
            <a:r>
              <a:rPr lang="es-ES" sz="1400" dirty="0" err="1" smtClean="0"/>
              <a:t>Boykov</a:t>
            </a:r>
            <a:r>
              <a:rPr lang="es-ES" sz="1400" dirty="0" smtClean="0"/>
              <a:t>, Olga </a:t>
            </a:r>
            <a:r>
              <a:rPr lang="es-ES" sz="1400" dirty="0" err="1" smtClean="0"/>
              <a:t>Veksler</a:t>
            </a:r>
            <a:r>
              <a:rPr lang="es-ES" sz="1400" dirty="0" smtClean="0"/>
              <a:t>, </a:t>
            </a:r>
            <a:r>
              <a:rPr lang="es-ES" sz="1400" dirty="0" err="1" smtClean="0"/>
              <a:t>Ramin</a:t>
            </a:r>
            <a:r>
              <a:rPr lang="es-ES" sz="1400" dirty="0" smtClean="0"/>
              <a:t> </a:t>
            </a:r>
            <a:r>
              <a:rPr lang="es-ES" sz="1400" dirty="0" err="1" smtClean="0"/>
              <a:t>Zabih</a:t>
            </a:r>
            <a:r>
              <a:rPr lang="en-US" sz="1400" dirty="0" smtClean="0"/>
              <a:t>, “Fast approximate energy minimization via graph cuts”, IEEE Transactions on Pattern Analysis and Machine Intelligence, Vol. 23 (2001) </a:t>
            </a:r>
            <a:endParaRPr lang="es-ES" sz="1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0611" y="1828800"/>
            <a:ext cx="6207189" cy="144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581400"/>
            <a:ext cx="596425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pic>
        <p:nvPicPr>
          <p:cNvPr id="69" name="sequencergb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7800" y="1447800"/>
            <a:ext cx="8966200" cy="3362325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304800" y="5020270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A. </a:t>
            </a:r>
            <a:r>
              <a:rPr lang="es-ES" dirty="0" err="1" smtClean="0"/>
              <a:t>Hernandez</a:t>
            </a:r>
            <a:r>
              <a:rPr lang="es-ES" dirty="0" smtClean="0"/>
              <a:t>-Vela, N. </a:t>
            </a:r>
            <a:r>
              <a:rPr lang="es-ES" dirty="0" err="1" smtClean="0"/>
              <a:t>Zlateva</a:t>
            </a:r>
            <a:r>
              <a:rPr lang="es-ES" dirty="0" smtClean="0"/>
              <a:t>, A. </a:t>
            </a:r>
            <a:r>
              <a:rPr lang="es-ES" dirty="0" err="1" smtClean="0"/>
              <a:t>Marinov</a:t>
            </a:r>
            <a:r>
              <a:rPr lang="es-ES" dirty="0" smtClean="0"/>
              <a:t>, M. Reyes, P. </a:t>
            </a:r>
            <a:r>
              <a:rPr lang="es-ES" dirty="0" err="1" smtClean="0"/>
              <a:t>Radeva</a:t>
            </a:r>
            <a:r>
              <a:rPr lang="es-ES" dirty="0" smtClean="0"/>
              <a:t>, D. </a:t>
            </a:r>
            <a:r>
              <a:rPr lang="es-ES" dirty="0" err="1" smtClean="0"/>
              <a:t>Dimov</a:t>
            </a:r>
            <a:r>
              <a:rPr lang="es-ES" dirty="0" smtClean="0"/>
              <a:t>, S. Es</a:t>
            </a:r>
            <a:r>
              <a:rPr lang="en-US" dirty="0" err="1" smtClean="0"/>
              <a:t>calera</a:t>
            </a:r>
            <a:r>
              <a:rPr lang="en-US" dirty="0" smtClean="0"/>
              <a:t>, Graph cuts optimization for multi-limb human segmentation in depth maps, </a:t>
            </a:r>
            <a:r>
              <a:rPr lang="es-ES" dirty="0" smtClean="0"/>
              <a:t>in: CVPR, 2012.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 err="1" smtClean="0"/>
              <a:t>Human</a:t>
            </a:r>
            <a:r>
              <a:rPr lang="es-ES" sz="2400" dirty="0" smtClean="0"/>
              <a:t> </a:t>
            </a:r>
            <a:r>
              <a:rPr lang="es-ES" sz="2400" dirty="0" err="1" smtClean="0"/>
              <a:t>behavior</a:t>
            </a:r>
            <a:r>
              <a:rPr lang="es-ES" sz="2400" dirty="0" smtClean="0"/>
              <a:t> </a:t>
            </a:r>
            <a:r>
              <a:rPr lang="es-ES" sz="2400" dirty="0" err="1" smtClean="0"/>
              <a:t>analysis</a:t>
            </a:r>
            <a:r>
              <a:rPr lang="es-ES" sz="2400" dirty="0" smtClean="0"/>
              <a:t> </a:t>
            </a:r>
            <a:r>
              <a:rPr lang="es-ES" sz="2400" dirty="0" err="1" smtClean="0"/>
              <a:t>understanding</a:t>
            </a:r>
            <a:endParaRPr lang="es-ES" sz="2400" dirty="0" smtClean="0"/>
          </a:p>
        </p:txBody>
      </p:sp>
      <p:graphicFrame>
        <p:nvGraphicFramePr>
          <p:cNvPr id="4" name="Diagram 3"/>
          <p:cNvGraphicFramePr/>
          <p:nvPr/>
        </p:nvGraphicFramePr>
        <p:xfrm>
          <a:off x="-76200" y="1295400"/>
          <a:ext cx="3276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19400" y="14478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Semantic information about human actions</a:t>
            </a:r>
          </a:p>
          <a:p>
            <a:pPr algn="just"/>
            <a:r>
              <a:rPr lang="en-US" dirty="0" smtClean="0"/>
              <a:t>“</a:t>
            </a:r>
            <a:r>
              <a:rPr lang="en-US" i="1" dirty="0" smtClean="0"/>
              <a:t>observable activity in a human or animal. </a:t>
            </a:r>
            <a:r>
              <a:rPr lang="en-US" dirty="0" smtClean="0"/>
              <a:t>“</a:t>
            </a:r>
          </a:p>
          <a:p>
            <a:pPr algn="just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2361962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Particular movements for a particular period of time with a particular goal</a:t>
            </a:r>
          </a:p>
          <a:p>
            <a:pPr algn="just"/>
            <a:r>
              <a:rPr lang="en-US" sz="1600" i="1" dirty="0" smtClean="0"/>
              <a:t>“Gesture: a movement or position of the hand, arm, body, head, or face that is expressive of an idea, opinion, emotion, etc.”</a:t>
            </a:r>
          </a:p>
          <a:p>
            <a:pPr algn="just"/>
            <a:r>
              <a:rPr lang="en-US" sz="1600" i="1" dirty="0" smtClean="0"/>
              <a:t>“Activity: a specific deed, action, function, or sphere of action.”</a:t>
            </a:r>
          </a:p>
          <a:p>
            <a:pPr algn="just"/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395347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Description of human body configurations, usually defined as a configuration of human limbs in a particular instant of time (still images)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mtClean="0"/>
              <a:t>Image evidences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2514600"/>
            <a:ext cx="2057400" cy="243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2819400" y="39624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Description of human body configurations, usually defined as a configuration of human limbs in a particular instant of time (still images)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sp>
        <p:nvSpPr>
          <p:cNvPr id="10" name="Rounded Rectangle 9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Appearance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Spatial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Behavior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Temporal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Viewpoint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88254" y="4343400"/>
            <a:ext cx="1500162" cy="94747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81600" y="4343400"/>
            <a:ext cx="1500162" cy="9474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Logical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46048" y="4343400"/>
            <a:ext cx="1500162" cy="9474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Global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05200" y="4343400"/>
            <a:ext cx="1500162" cy="9474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Pixel-based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162800" cy="35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sp>
        <p:nvSpPr>
          <p:cNvPr id="8" name="Rectangle 7"/>
          <p:cNvSpPr/>
          <p:nvPr/>
        </p:nvSpPr>
        <p:spPr>
          <a:xfrm>
            <a:off x="457200" y="4971871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B. Holt, E.-J. </a:t>
            </a:r>
            <a:r>
              <a:rPr lang="en-US" sz="1200" dirty="0" err="1" smtClean="0"/>
              <a:t>Ong</a:t>
            </a:r>
            <a:r>
              <a:rPr lang="en-US" sz="1200" dirty="0" smtClean="0"/>
              <a:t>, H. Cooper, R. Bowden, Putting the pieces together: Connected </a:t>
            </a:r>
            <a:r>
              <a:rPr lang="en-US" sz="1200" dirty="0" err="1" smtClean="0"/>
              <a:t>poselets</a:t>
            </a:r>
            <a:r>
              <a:rPr lang="en-US" sz="1200" dirty="0" smtClean="0"/>
              <a:t> for human pose estimation, in: ICCV, 2011.</a:t>
            </a:r>
          </a:p>
          <a:p>
            <a:pPr algn="just"/>
            <a:r>
              <a:rPr lang="en-US" sz="1200" dirty="0" smtClean="0"/>
              <a:t>N. </a:t>
            </a:r>
            <a:r>
              <a:rPr lang="en-US" sz="1200" dirty="0" err="1" smtClean="0"/>
              <a:t>Pugeault</a:t>
            </a:r>
            <a:r>
              <a:rPr lang="en-US" sz="1200" dirty="0" smtClean="0"/>
              <a:t>, R. Bowden, Spelling it out: Real-time </a:t>
            </a:r>
            <a:r>
              <a:rPr lang="en-US" sz="1200" dirty="0" err="1" smtClean="0"/>
              <a:t>asl</a:t>
            </a:r>
            <a:r>
              <a:rPr lang="en-US" sz="1200" dirty="0" smtClean="0"/>
              <a:t> </a:t>
            </a:r>
            <a:r>
              <a:rPr lang="en-US" sz="1200" dirty="0" err="1" smtClean="0"/>
              <a:t>ngerspelling</a:t>
            </a:r>
            <a:r>
              <a:rPr lang="en-US" sz="1200" dirty="0" smtClean="0"/>
              <a:t> recognition, </a:t>
            </a:r>
            <a:r>
              <a:rPr lang="es-ES" sz="1200" dirty="0" smtClean="0"/>
              <a:t>in: ICCV, 2011.</a:t>
            </a:r>
          </a:p>
          <a:p>
            <a:pPr algn="just"/>
            <a:r>
              <a:rPr lang="en-US" sz="1200" dirty="0" smtClean="0"/>
              <a:t>C. </a:t>
            </a:r>
            <a:r>
              <a:rPr lang="en-US" sz="1200" dirty="0" err="1" smtClean="0"/>
              <a:t>Plagemann</a:t>
            </a:r>
            <a:r>
              <a:rPr lang="en-US" sz="1200" dirty="0" smtClean="0"/>
              <a:t>, V. </a:t>
            </a:r>
            <a:r>
              <a:rPr lang="en-US" sz="1200" dirty="0" err="1" smtClean="0"/>
              <a:t>Ganapathi</a:t>
            </a:r>
            <a:r>
              <a:rPr lang="en-US" sz="1200" dirty="0" smtClean="0"/>
              <a:t>, D. </a:t>
            </a:r>
            <a:r>
              <a:rPr lang="en-US" sz="1200" dirty="0" err="1" smtClean="0"/>
              <a:t>Koller</a:t>
            </a:r>
            <a:r>
              <a:rPr lang="en-US" sz="1200" dirty="0" smtClean="0"/>
              <a:t>, S. </a:t>
            </a:r>
            <a:r>
              <a:rPr lang="en-US" sz="1200" dirty="0" err="1" smtClean="0"/>
              <a:t>Thrun</a:t>
            </a:r>
            <a:r>
              <a:rPr lang="en-US" sz="1200" dirty="0" smtClean="0"/>
              <a:t>, Real-time </a:t>
            </a:r>
            <a:r>
              <a:rPr lang="en-US" sz="1200" dirty="0" err="1" smtClean="0"/>
              <a:t>identication</a:t>
            </a:r>
            <a:r>
              <a:rPr lang="en-US" sz="1200" dirty="0" smtClean="0"/>
              <a:t> and localization of body parts from depth images, in: ICCV, 2011, pp. 3108{3113.</a:t>
            </a:r>
          </a:p>
          <a:p>
            <a:pPr algn="just"/>
            <a:r>
              <a:rPr lang="en-US" sz="1200" dirty="0" smtClean="0"/>
              <a:t>A. </a:t>
            </a:r>
            <a:r>
              <a:rPr lang="en-US" sz="1200" dirty="0" err="1" smtClean="0"/>
              <a:t>Clapes</a:t>
            </a:r>
            <a:r>
              <a:rPr lang="en-US" sz="1200" dirty="0" smtClean="0"/>
              <a:t>, M. Reyes, S. </a:t>
            </a:r>
            <a:r>
              <a:rPr lang="en-US" sz="1200" dirty="0" err="1" smtClean="0"/>
              <a:t>Escalera</a:t>
            </a:r>
            <a:r>
              <a:rPr lang="en-US" sz="1200" dirty="0" smtClean="0"/>
              <a:t>, User </a:t>
            </a:r>
            <a:r>
              <a:rPr lang="en-US" sz="1200" dirty="0" err="1" smtClean="0"/>
              <a:t>identication</a:t>
            </a:r>
            <a:r>
              <a:rPr lang="en-US" sz="1200" dirty="0" smtClean="0"/>
              <a:t> and object recognition in clutter scenes based on </a:t>
            </a:r>
            <a:r>
              <a:rPr lang="en-US" sz="1200" dirty="0" err="1" smtClean="0"/>
              <a:t>rgb</a:t>
            </a:r>
            <a:r>
              <a:rPr lang="en-US" sz="1200" dirty="0" smtClean="0"/>
              <a:t>-depth analysis, in: Articulated Motion of Deformable </a:t>
            </a:r>
            <a:r>
              <a:rPr lang="es-ES" sz="1200" dirty="0" err="1" smtClean="0"/>
              <a:t>Objects</a:t>
            </a:r>
            <a:r>
              <a:rPr lang="es-ES" sz="1200" dirty="0" smtClean="0"/>
              <a:t>, 2012.</a:t>
            </a:r>
            <a:endParaRPr lang="es-E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219200"/>
            <a:ext cx="8993935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442411"/>
            <a:ext cx="5029200" cy="180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38200" y="39624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    [1]                             [2]                       [3,4]                           [5]</a:t>
            </a:r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267200"/>
            <a:ext cx="6096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[1]</a:t>
            </a:r>
          </a:p>
          <a:p>
            <a:pPr>
              <a:lnSpc>
                <a:spcPct val="200000"/>
              </a:lnSpc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[2]</a:t>
            </a:r>
          </a:p>
          <a:p>
            <a:pPr>
              <a:lnSpc>
                <a:spcPct val="150000"/>
              </a:lnSpc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[3]</a:t>
            </a:r>
          </a:p>
          <a:p>
            <a:pPr>
              <a:lnSpc>
                <a:spcPct val="150000"/>
              </a:lnSpc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[4]</a:t>
            </a:r>
          </a:p>
          <a:p>
            <a:pPr>
              <a:lnSpc>
                <a:spcPct val="150000"/>
              </a:lnSpc>
            </a:pP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[5]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HPR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depth</a:t>
            </a:r>
            <a:r>
              <a:rPr lang="es-ES" dirty="0" smtClean="0"/>
              <a:t> </a:t>
            </a:r>
            <a:r>
              <a:rPr lang="es-ES" dirty="0" err="1" smtClean="0"/>
              <a:t>maps</a:t>
            </a:r>
            <a:endParaRPr lang="es-ES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4790182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err="1" smtClean="0"/>
              <a:t>Several</a:t>
            </a:r>
            <a:r>
              <a:rPr lang="es-ES" sz="1600" dirty="0" smtClean="0"/>
              <a:t> </a:t>
            </a:r>
            <a:r>
              <a:rPr lang="es-ES" sz="1600" dirty="0" err="1" smtClean="0"/>
              <a:t>hybrid</a:t>
            </a:r>
            <a:r>
              <a:rPr lang="es-ES" sz="1600" dirty="0" smtClean="0"/>
              <a:t> </a:t>
            </a:r>
            <a:r>
              <a:rPr lang="es-ES" sz="1600" b="1" dirty="0" err="1" smtClean="0"/>
              <a:t>discriminative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generative</a:t>
            </a:r>
            <a:r>
              <a:rPr lang="es-ES" sz="1600" dirty="0" smtClean="0"/>
              <a:t> </a:t>
            </a:r>
            <a:r>
              <a:rPr lang="es-ES" sz="1600" dirty="0" err="1" smtClean="0"/>
              <a:t>methods</a:t>
            </a:r>
            <a:r>
              <a:rPr lang="es-ES" sz="1600" dirty="0" smtClean="0"/>
              <a:t> </a:t>
            </a:r>
            <a:r>
              <a:rPr lang="es-ES" sz="1600" dirty="0" err="1" smtClean="0"/>
              <a:t>for</a:t>
            </a:r>
            <a:r>
              <a:rPr lang="es-ES" sz="1600" dirty="0" smtClean="0"/>
              <a:t> HPR </a:t>
            </a:r>
            <a:r>
              <a:rPr lang="es-ES" sz="1600" dirty="0" err="1" smtClean="0"/>
              <a:t>taking</a:t>
            </a:r>
            <a:r>
              <a:rPr lang="es-ES" sz="1600" dirty="0" smtClean="0"/>
              <a:t> </a:t>
            </a:r>
            <a:r>
              <a:rPr lang="es-ES" sz="1600" dirty="0" err="1" smtClean="0"/>
              <a:t>benefit</a:t>
            </a:r>
            <a:r>
              <a:rPr lang="es-ES" sz="1600" dirty="0" smtClean="0"/>
              <a:t> </a:t>
            </a:r>
            <a:r>
              <a:rPr lang="es-ES" sz="1600" dirty="0" err="1" smtClean="0"/>
              <a:t>from</a:t>
            </a:r>
            <a:r>
              <a:rPr lang="es-ES" sz="1600" dirty="0" smtClean="0"/>
              <a:t> </a:t>
            </a:r>
            <a:r>
              <a:rPr lang="es-ES" sz="1600" b="1" dirty="0" err="1" smtClean="0"/>
              <a:t>multi</a:t>
            </a:r>
            <a:r>
              <a:rPr lang="es-ES" sz="1600" b="1" dirty="0" smtClean="0"/>
              <a:t>-modal</a:t>
            </a:r>
            <a:r>
              <a:rPr lang="es-ES" sz="1600" dirty="0" smtClean="0"/>
              <a:t> </a:t>
            </a:r>
            <a:r>
              <a:rPr lang="es-ES" sz="1600" b="1" dirty="0" smtClean="0">
                <a:solidFill>
                  <a:srgbClr val="FF0000"/>
                </a:solidFill>
              </a:rPr>
              <a:t>RGBDT</a:t>
            </a:r>
            <a:r>
              <a:rPr lang="es-ES" sz="1600" dirty="0" smtClean="0"/>
              <a:t> </a:t>
            </a:r>
            <a:r>
              <a:rPr lang="es-ES" sz="1600" dirty="0" err="1" smtClean="0"/>
              <a:t>representation</a:t>
            </a:r>
            <a:endParaRPr lang="es-ES" sz="16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 err="1" smtClean="0"/>
              <a:t>HuPBA</a:t>
            </a:r>
            <a:r>
              <a:rPr lang="es-ES" sz="2400" dirty="0" smtClean="0"/>
              <a:t> </a:t>
            </a:r>
            <a:r>
              <a:rPr lang="es-ES" sz="2400" dirty="0" err="1" smtClean="0"/>
              <a:t>group</a:t>
            </a:r>
            <a:r>
              <a:rPr lang="es-ES" sz="2400" dirty="0" smtClean="0"/>
              <a:t>: </a:t>
            </a:r>
            <a:r>
              <a:rPr lang="es-ES" sz="2400" dirty="0" err="1" smtClean="0"/>
              <a:t>methods</a:t>
            </a:r>
            <a:r>
              <a:rPr lang="es-ES" sz="2400" dirty="0" smtClean="0"/>
              <a:t> and </a:t>
            </a:r>
            <a:r>
              <a:rPr lang="es-ES" sz="2400" dirty="0" err="1" smtClean="0"/>
              <a:t>applications</a:t>
            </a:r>
            <a:endParaRPr lang="es-ES" sz="24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898" y="4082344"/>
            <a:ext cx="14478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3098" y="4006144"/>
            <a:ext cx="14763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4082344"/>
            <a:ext cx="155801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4150" y="1828800"/>
            <a:ext cx="15049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498" y="1828800"/>
            <a:ext cx="145676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os\new\web\NEW DATA FOR WEB\Alumnos fotos\IMG_06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5899" y="1752600"/>
            <a:ext cx="1371599" cy="195875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04800" y="37454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Dr. Sergio Escalera</a:t>
            </a:r>
            <a:endParaRPr lang="es-ES" dirty="0"/>
          </a:p>
        </p:txBody>
      </p:sp>
      <p:sp>
        <p:nvSpPr>
          <p:cNvPr id="17" name="TextBox 16"/>
          <p:cNvSpPr txBox="1"/>
          <p:nvPr/>
        </p:nvSpPr>
        <p:spPr>
          <a:xfrm>
            <a:off x="2768202" y="37454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Oscar Amorós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05400" y="37454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Albert </a:t>
            </a:r>
            <a:r>
              <a:rPr lang="es-ES" dirty="0" err="1" smtClean="0"/>
              <a:t>Clapés</a:t>
            </a:r>
            <a:endParaRPr lang="es-E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6858000" y="3733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Xavier Pérez-Sala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00" y="59492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Miguel A. Bautista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1200" y="59492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A. Hernández-Vela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62400" y="59492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Víctor Ponce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59492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Miguel Reyes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62800" y="59492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Mario Gorga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400" y="4128078"/>
            <a:ext cx="1295400" cy="173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4044244"/>
            <a:ext cx="123299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10150" y="1752600"/>
            <a:ext cx="1466850" cy="198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457200" y="1106269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 err="1" smtClean="0"/>
              <a:t>Human</a:t>
            </a:r>
            <a:r>
              <a:rPr lang="es-ES" i="1" dirty="0" smtClean="0"/>
              <a:t> Pose </a:t>
            </a:r>
            <a:r>
              <a:rPr lang="es-ES" i="1" dirty="0" err="1" smtClean="0"/>
              <a:t>Recovery</a:t>
            </a:r>
            <a:r>
              <a:rPr lang="es-ES" i="1" dirty="0" smtClean="0"/>
              <a:t> and </a:t>
            </a:r>
            <a:r>
              <a:rPr lang="es-ES" i="1" dirty="0" err="1" smtClean="0"/>
              <a:t>Behavior</a:t>
            </a:r>
            <a:r>
              <a:rPr lang="es-ES" i="1" dirty="0" smtClean="0"/>
              <a:t> </a:t>
            </a:r>
            <a:r>
              <a:rPr lang="es-ES" i="1" dirty="0" err="1" smtClean="0"/>
              <a:t>Analysis</a:t>
            </a:r>
            <a:r>
              <a:rPr lang="es-ES" i="1" dirty="0" smtClean="0"/>
              <a:t> </a:t>
            </a:r>
            <a:r>
              <a:rPr lang="es-ES" dirty="0" err="1" smtClean="0"/>
              <a:t>Group</a:t>
            </a:r>
            <a:r>
              <a:rPr lang="es-ES" i="1" dirty="0" smtClean="0"/>
              <a:t> </a:t>
            </a:r>
            <a:r>
              <a:rPr lang="es-ES" dirty="0" smtClean="0"/>
              <a:t>(</a:t>
            </a:r>
            <a:r>
              <a:rPr lang="es-ES" b="1" dirty="0" err="1" smtClean="0"/>
              <a:t>HuPBA</a:t>
            </a:r>
            <a:r>
              <a:rPr lang="es-ES" dirty="0" smtClean="0"/>
              <a:t>) at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University</a:t>
            </a:r>
            <a:r>
              <a:rPr lang="es-ES" dirty="0" smtClean="0"/>
              <a:t> of Barcelona   </a:t>
            </a:r>
            <a:r>
              <a:rPr lang="es-ES" b="1" dirty="0" smtClean="0"/>
              <a:t>http://www.maia.ub.es/~sergio/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 err="1" smtClean="0"/>
              <a:t>HuPBA</a:t>
            </a:r>
            <a:r>
              <a:rPr lang="es-ES" sz="2400" dirty="0" smtClean="0"/>
              <a:t> </a:t>
            </a:r>
            <a:r>
              <a:rPr lang="es-ES" sz="2400" dirty="0" err="1" smtClean="0"/>
              <a:t>group</a:t>
            </a:r>
            <a:r>
              <a:rPr lang="es-ES" sz="2400" dirty="0" smtClean="0"/>
              <a:t>: </a:t>
            </a:r>
            <a:r>
              <a:rPr lang="es-ES" sz="2400" dirty="0" err="1" smtClean="0"/>
              <a:t>methods</a:t>
            </a:r>
            <a:r>
              <a:rPr lang="es-ES" sz="2400" dirty="0" smtClean="0"/>
              <a:t> and </a:t>
            </a:r>
            <a:r>
              <a:rPr lang="es-ES" sz="2400" dirty="0" err="1" smtClean="0"/>
              <a:t>applications</a:t>
            </a:r>
            <a:endParaRPr lang="es-E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78683"/>
            <a:ext cx="7315200" cy="343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 err="1" smtClean="0"/>
              <a:t>HuPBA</a:t>
            </a:r>
            <a:r>
              <a:rPr lang="es-ES" sz="2400" dirty="0" smtClean="0"/>
              <a:t> </a:t>
            </a:r>
            <a:r>
              <a:rPr lang="es-ES" sz="2400" dirty="0" err="1" smtClean="0"/>
              <a:t>group</a:t>
            </a:r>
            <a:r>
              <a:rPr lang="es-ES" sz="2400" dirty="0" smtClean="0"/>
              <a:t>: </a:t>
            </a:r>
            <a:r>
              <a:rPr lang="es-ES" sz="2400" dirty="0" err="1" smtClean="0"/>
              <a:t>methods</a:t>
            </a:r>
            <a:r>
              <a:rPr lang="es-ES" sz="2400" dirty="0" smtClean="0"/>
              <a:t> and </a:t>
            </a:r>
            <a:r>
              <a:rPr lang="es-ES" sz="2400" dirty="0" err="1" smtClean="0"/>
              <a:t>applications</a:t>
            </a:r>
            <a:endParaRPr lang="es-E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133850"/>
            <a:ext cx="41243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00" y="1619250"/>
            <a:ext cx="4229100" cy="195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430011"/>
            <a:ext cx="4114800" cy="92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290699"/>
            <a:ext cx="4191000" cy="89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648200" y="131445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Color </a:t>
            </a:r>
            <a:r>
              <a:rPr lang="es-ES" dirty="0" err="1" smtClean="0"/>
              <a:t>segmentation</a:t>
            </a:r>
            <a:r>
              <a:rPr lang="es-ES" dirty="0" smtClean="0"/>
              <a:t> and </a:t>
            </a:r>
            <a:r>
              <a:rPr lang="es-ES" dirty="0" err="1" smtClean="0"/>
              <a:t>spatial</a:t>
            </a:r>
            <a:r>
              <a:rPr lang="es-ES" dirty="0" smtClean="0"/>
              <a:t> </a:t>
            </a:r>
            <a:r>
              <a:rPr lang="es-ES" dirty="0" err="1" smtClean="0"/>
              <a:t>coherence</a:t>
            </a:r>
            <a:endParaRPr lang="es-ES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375285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Detectors</a:t>
            </a:r>
            <a:r>
              <a:rPr lang="es-ES" dirty="0" smtClean="0"/>
              <a:t> and color </a:t>
            </a:r>
            <a:r>
              <a:rPr lang="es-ES" dirty="0" err="1" smtClean="0"/>
              <a:t>segmentation</a:t>
            </a:r>
            <a:endParaRPr lang="es-E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s-ES" dirty="0" smtClean="0"/>
              <a:t>A </a:t>
            </a:r>
            <a:r>
              <a:rPr lang="es-ES" dirty="0" err="1" smtClean="0"/>
              <a:t>challenging</a:t>
            </a:r>
            <a:r>
              <a:rPr lang="es-ES" dirty="0" smtClean="0"/>
              <a:t> </a:t>
            </a:r>
            <a:r>
              <a:rPr lang="es-ES" dirty="0" err="1" smtClean="0"/>
              <a:t>problem</a:t>
            </a:r>
            <a:endParaRPr lang="es-E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ew_CVSG_CVPR_gmms_complete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546225"/>
            <a:ext cx="467995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video08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" y="4138612"/>
            <a:ext cx="2855913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063" y="1546225"/>
            <a:ext cx="2808287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0700" y="4138612"/>
            <a:ext cx="20447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8488" y="4114800"/>
            <a:ext cx="3616325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s-ES" sz="2400" dirty="0" err="1" smtClean="0"/>
              <a:t>HuPBA</a:t>
            </a:r>
            <a:r>
              <a:rPr lang="es-ES" sz="2400" dirty="0" smtClean="0"/>
              <a:t> </a:t>
            </a:r>
            <a:r>
              <a:rPr lang="es-ES" sz="2400" dirty="0" err="1" smtClean="0"/>
              <a:t>group</a:t>
            </a:r>
            <a:r>
              <a:rPr lang="es-ES" sz="2400" dirty="0" smtClean="0"/>
              <a:t>: </a:t>
            </a:r>
            <a:r>
              <a:rPr lang="es-ES" sz="2400" dirty="0" err="1" smtClean="0"/>
              <a:t>methods</a:t>
            </a:r>
            <a:r>
              <a:rPr lang="es-ES" sz="2400" dirty="0" smtClean="0"/>
              <a:t> and </a:t>
            </a:r>
            <a:r>
              <a:rPr lang="es-ES" sz="2400" dirty="0" err="1" smtClean="0"/>
              <a:t>applications</a:t>
            </a:r>
            <a:endParaRPr lang="es-E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581400"/>
            <a:ext cx="30289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0" y="1203325"/>
            <a:ext cx="31083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9337" y="3660775"/>
            <a:ext cx="2663825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37" y="3659187"/>
            <a:ext cx="4538663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s-ES" sz="2400" dirty="0" err="1" smtClean="0"/>
              <a:t>HuPBA</a:t>
            </a:r>
            <a:r>
              <a:rPr lang="es-ES" sz="2400" dirty="0" smtClean="0"/>
              <a:t> </a:t>
            </a:r>
            <a:r>
              <a:rPr lang="es-ES" sz="2400" dirty="0" err="1" smtClean="0"/>
              <a:t>group</a:t>
            </a:r>
            <a:r>
              <a:rPr lang="es-ES" sz="2400" dirty="0" smtClean="0"/>
              <a:t>: </a:t>
            </a:r>
            <a:r>
              <a:rPr lang="es-ES" sz="2400" dirty="0" err="1" smtClean="0"/>
              <a:t>methods</a:t>
            </a:r>
            <a:r>
              <a:rPr lang="es-ES" sz="2400" dirty="0" smtClean="0"/>
              <a:t> and </a:t>
            </a:r>
            <a:r>
              <a:rPr lang="es-ES" sz="2400" dirty="0" err="1" smtClean="0"/>
              <a:t>applications</a:t>
            </a:r>
            <a:endParaRPr lang="es-E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1295400"/>
            <a:ext cx="2619375" cy="159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os\new\web\update2\images\sergio escalera homepage006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24000"/>
            <a:ext cx="3643692" cy="1905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inectHealth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371600"/>
            <a:ext cx="600226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s-ES" sz="2400" dirty="0" err="1" smtClean="0"/>
              <a:t>HuPBA</a:t>
            </a:r>
            <a:r>
              <a:rPr lang="es-ES" sz="2400" dirty="0" smtClean="0"/>
              <a:t> </a:t>
            </a:r>
            <a:r>
              <a:rPr lang="es-ES" sz="2400" dirty="0" err="1" smtClean="0"/>
              <a:t>group</a:t>
            </a:r>
            <a:r>
              <a:rPr lang="es-ES" sz="2400" dirty="0" smtClean="0"/>
              <a:t>: </a:t>
            </a:r>
            <a:r>
              <a:rPr lang="es-ES" sz="2400" dirty="0" err="1" smtClean="0"/>
              <a:t>methods</a:t>
            </a:r>
            <a:r>
              <a:rPr lang="es-ES" sz="2400" dirty="0" smtClean="0"/>
              <a:t> and </a:t>
            </a:r>
            <a:r>
              <a:rPr lang="es-ES" sz="2400" dirty="0" err="1" smtClean="0"/>
              <a:t>applications</a:t>
            </a:r>
            <a:endParaRPr lang="es-E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s-ES" sz="2400" dirty="0" err="1" smtClean="0"/>
              <a:t>HuPBA</a:t>
            </a:r>
            <a:r>
              <a:rPr lang="es-ES" sz="2400" dirty="0" smtClean="0"/>
              <a:t> </a:t>
            </a:r>
            <a:r>
              <a:rPr lang="es-ES" sz="2400" dirty="0" err="1" smtClean="0"/>
              <a:t>group</a:t>
            </a:r>
            <a:r>
              <a:rPr lang="es-ES" sz="2400" dirty="0" smtClean="0"/>
              <a:t>: </a:t>
            </a:r>
            <a:r>
              <a:rPr lang="es-ES" sz="2400" dirty="0" err="1" smtClean="0"/>
              <a:t>methods</a:t>
            </a:r>
            <a:r>
              <a:rPr lang="es-ES" sz="2400" dirty="0" smtClean="0"/>
              <a:t> and </a:t>
            </a:r>
            <a:r>
              <a:rPr lang="es-ES" sz="2400" dirty="0" err="1" smtClean="0"/>
              <a:t>applications</a:t>
            </a:r>
            <a:endParaRPr lang="es-E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1" name="outdoor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5800" y="1676400"/>
            <a:ext cx="7848600" cy="40469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 err="1" smtClean="0"/>
              <a:t>Human</a:t>
            </a:r>
            <a:r>
              <a:rPr lang="es-ES" sz="2400" dirty="0" smtClean="0"/>
              <a:t> </a:t>
            </a:r>
            <a:r>
              <a:rPr lang="es-ES" sz="2400" dirty="0" err="1" smtClean="0"/>
              <a:t>behavior</a:t>
            </a:r>
            <a:r>
              <a:rPr lang="es-ES" sz="2400" dirty="0" smtClean="0"/>
              <a:t> </a:t>
            </a:r>
            <a:r>
              <a:rPr lang="es-ES" sz="2400" dirty="0" err="1" smtClean="0"/>
              <a:t>analysis</a:t>
            </a:r>
            <a:r>
              <a:rPr lang="es-ES" sz="2400" dirty="0" smtClean="0"/>
              <a:t> </a:t>
            </a:r>
            <a:r>
              <a:rPr lang="es-ES" sz="2400" dirty="0" err="1" smtClean="0"/>
              <a:t>understanding</a:t>
            </a:r>
            <a:endParaRPr lang="es-ES" sz="24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513" y="1247305"/>
            <a:ext cx="6415087" cy="469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08720"/>
            <a:ext cx="4191000" cy="214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utoScreenRecorder_08 May. 23 14.5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9900" y="1676400"/>
            <a:ext cx="28321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HuPBA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group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methods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applications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486400" y="3733800"/>
            <a:ext cx="32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-Multiple view reconstruction and analysis</a:t>
            </a:r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-Automatic physical evolution analyses of treatments</a:t>
            </a:r>
            <a:endParaRPr lang="es-ES" sz="2000" dirty="0"/>
          </a:p>
        </p:txBody>
      </p:sp>
      <p:sp>
        <p:nvSpPr>
          <p:cNvPr id="13" name="Rectangle 12"/>
          <p:cNvSpPr/>
          <p:nvPr/>
        </p:nvSpPr>
        <p:spPr>
          <a:xfrm>
            <a:off x="304800" y="587758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Hernández</a:t>
            </a:r>
            <a:r>
              <a:rPr lang="en-US" sz="1400" dirty="0" smtClean="0"/>
              <a:t>, M. Bautista, X. </a:t>
            </a:r>
            <a:r>
              <a:rPr lang="en-US" sz="1400" dirty="0" err="1" smtClean="0"/>
              <a:t>Pérez</a:t>
            </a:r>
            <a:r>
              <a:rPr lang="en-US" sz="1400" dirty="0" smtClean="0"/>
              <a:t>, V. Ponce, O. </a:t>
            </a:r>
            <a:r>
              <a:rPr lang="en-US" sz="1400" dirty="0" err="1" smtClean="0"/>
              <a:t>Pujol</a:t>
            </a:r>
            <a:r>
              <a:rPr lang="en-US" sz="1400" dirty="0" smtClean="0"/>
              <a:t>, X. </a:t>
            </a:r>
            <a:r>
              <a:rPr lang="en-US" sz="1400" dirty="0" err="1" smtClean="0"/>
              <a:t>Baró</a:t>
            </a:r>
            <a:r>
              <a:rPr lang="en-US" sz="1400" dirty="0" smtClean="0"/>
              <a:t>, S. </a:t>
            </a:r>
            <a:r>
              <a:rPr lang="en-US" sz="1400" dirty="0" err="1" smtClean="0"/>
              <a:t>Escalera</a:t>
            </a:r>
            <a:r>
              <a:rPr lang="en-US" sz="1400" dirty="0" smtClean="0"/>
              <a:t>, </a:t>
            </a:r>
            <a:r>
              <a:rPr lang="en-US" sz="1400" dirty="0" err="1" smtClean="0"/>
              <a:t>BoVDW</a:t>
            </a:r>
            <a:r>
              <a:rPr lang="en-US" sz="1400" dirty="0" smtClean="0"/>
              <a:t>: Bag-of-Visual-and-Depth-Words for Gesture Recognition</a:t>
            </a:r>
            <a:r>
              <a:rPr lang="es-ES" sz="1400" dirty="0" smtClean="0"/>
              <a:t>, ICPR 2012</a:t>
            </a:r>
            <a:endParaRPr lang="es-ES" sz="14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3200400"/>
            <a:ext cx="300419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90651" y="1600200"/>
            <a:ext cx="3610449" cy="1671638"/>
          </a:xfrm>
          <a:noFill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4959350" cy="39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329907"/>
            <a:ext cx="3640138" cy="215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HuPBA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group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methods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applications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 descr="http://img.genbeta.com/2010/11/kinect-tripas-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96975"/>
            <a:ext cx="2951163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es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1905001"/>
            <a:ext cx="5630862" cy="42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s-ES" sz="2400" dirty="0" err="1" smtClean="0"/>
              <a:t>HuPBA</a:t>
            </a:r>
            <a:r>
              <a:rPr lang="es-ES" sz="2400" dirty="0" smtClean="0"/>
              <a:t> </a:t>
            </a:r>
            <a:r>
              <a:rPr lang="es-ES" sz="2400" dirty="0" err="1" smtClean="0"/>
              <a:t>group</a:t>
            </a:r>
            <a:r>
              <a:rPr lang="es-ES" sz="2400" dirty="0" smtClean="0"/>
              <a:t>: </a:t>
            </a:r>
            <a:r>
              <a:rPr lang="es-ES" sz="2400" dirty="0" err="1" smtClean="0"/>
              <a:t>methods</a:t>
            </a:r>
            <a:r>
              <a:rPr lang="es-ES" sz="2400" dirty="0" smtClean="0"/>
              <a:t> and </a:t>
            </a:r>
            <a:r>
              <a:rPr lang="es-ES" sz="2400" dirty="0" err="1" smtClean="0"/>
              <a:t>applications</a:t>
            </a:r>
            <a:endParaRPr lang="es-E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 err="1" smtClean="0"/>
              <a:t>HuPBA</a:t>
            </a:r>
            <a:r>
              <a:rPr lang="es-ES" sz="2400" dirty="0" smtClean="0"/>
              <a:t> </a:t>
            </a:r>
            <a:r>
              <a:rPr lang="es-ES" sz="2400" dirty="0" err="1" smtClean="0"/>
              <a:t>group</a:t>
            </a:r>
            <a:r>
              <a:rPr lang="es-ES" sz="2400" dirty="0" smtClean="0"/>
              <a:t>: </a:t>
            </a:r>
            <a:r>
              <a:rPr lang="es-ES" sz="2400" dirty="0" err="1" smtClean="0"/>
              <a:t>methods</a:t>
            </a:r>
            <a:r>
              <a:rPr lang="es-ES" sz="2400" dirty="0" smtClean="0"/>
              <a:t> and </a:t>
            </a:r>
            <a:r>
              <a:rPr lang="es-ES" sz="2400" dirty="0" err="1" smtClean="0"/>
              <a:t>applications</a:t>
            </a:r>
            <a:endParaRPr lang="es-E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Real-time </a:t>
            </a:r>
            <a:r>
              <a:rPr lang="es-ES" dirty="0" err="1" smtClean="0"/>
              <a:t>automatic</a:t>
            </a:r>
            <a:r>
              <a:rPr lang="es-ES" dirty="0" smtClean="0"/>
              <a:t> </a:t>
            </a:r>
            <a:r>
              <a:rPr lang="es-ES" dirty="0" err="1" smtClean="0"/>
              <a:t>volume</a:t>
            </a:r>
            <a:r>
              <a:rPr lang="es-ES" dirty="0" smtClean="0"/>
              <a:t> </a:t>
            </a:r>
            <a:r>
              <a:rPr lang="es-ES" dirty="0" err="1" smtClean="0"/>
              <a:t>analysis</a:t>
            </a:r>
            <a:endParaRPr lang="es-ES" dirty="0"/>
          </a:p>
        </p:txBody>
      </p:sp>
      <p:sp>
        <p:nvSpPr>
          <p:cNvPr id="6" name="Rectangle 5"/>
          <p:cNvSpPr/>
          <p:nvPr/>
        </p:nvSpPr>
        <p:spPr>
          <a:xfrm>
            <a:off x="1981200" y="1752600"/>
            <a:ext cx="4484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http://code.google.com/p/simple-opencl/</a:t>
            </a:r>
            <a:endParaRPr lang="es-E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impleOpenCL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52600" y="2095500"/>
            <a:ext cx="5638800" cy="422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274320" lvl="1">
              <a:spcBef>
                <a:spcPts val="600"/>
              </a:spcBef>
              <a:buClr>
                <a:schemeClr val="accent1"/>
              </a:buClr>
            </a:pPr>
            <a:endParaRPr lang="en-US" dirty="0" smtClean="0"/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sz="2400" dirty="0" smtClean="0"/>
              <a:t>Analysis of the communication process in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sz="2400" dirty="0" smtClean="0"/>
              <a:t>    </a:t>
            </a:r>
            <a:r>
              <a:rPr lang="en-US" sz="2400" b="1" dirty="0" smtClean="0"/>
              <a:t>criminal mediation situations 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dirty="0" smtClean="0"/>
              <a:t>Provide </a:t>
            </a:r>
            <a:r>
              <a:rPr lang="en-US" b="1" dirty="0" smtClean="0"/>
              <a:t>expert’s feedback</a:t>
            </a:r>
            <a:r>
              <a:rPr lang="en-US" dirty="0" smtClean="0"/>
              <a:t> from the situations for detecting </a:t>
            </a:r>
            <a:r>
              <a:rPr lang="en-US" b="1" dirty="0" smtClean="0"/>
              <a:t>why</a:t>
            </a:r>
            <a:r>
              <a:rPr lang="en-US" dirty="0" smtClean="0"/>
              <a:t> and </a:t>
            </a:r>
            <a:r>
              <a:rPr lang="en-US" b="1" dirty="0" smtClean="0"/>
              <a:t>when</a:t>
            </a:r>
            <a:r>
              <a:rPr lang="en-US" dirty="0" smtClean="0"/>
              <a:t> people opinions begin to match.</a:t>
            </a:r>
          </a:p>
          <a:p>
            <a:endParaRPr lang="es-E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889935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s-ES" sz="2400" dirty="0" err="1" smtClean="0"/>
              <a:t>HuPBA</a:t>
            </a:r>
            <a:r>
              <a:rPr lang="es-ES" sz="2400" dirty="0" smtClean="0"/>
              <a:t> </a:t>
            </a:r>
            <a:r>
              <a:rPr lang="es-ES" sz="2400" dirty="0" err="1" smtClean="0"/>
              <a:t>group</a:t>
            </a:r>
            <a:r>
              <a:rPr lang="es-ES" sz="2400" dirty="0" smtClean="0"/>
              <a:t>: </a:t>
            </a:r>
            <a:r>
              <a:rPr lang="es-ES" sz="2400" dirty="0" err="1" smtClean="0"/>
              <a:t>methods</a:t>
            </a:r>
            <a:r>
              <a:rPr lang="es-ES" sz="2400" dirty="0" smtClean="0"/>
              <a:t> and </a:t>
            </a:r>
            <a:r>
              <a:rPr lang="es-ES" sz="2400" dirty="0" err="1" smtClean="0"/>
              <a:t>applications</a:t>
            </a:r>
            <a:endParaRPr lang="es-ES" sz="2400" dirty="0"/>
          </a:p>
        </p:txBody>
      </p:sp>
      <p:pic>
        <p:nvPicPr>
          <p:cNvPr id="7" name="Picture 6" descr="D:\Uni\thesis\presentations\generalitat-justici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0"/>
            <a:ext cx="2209800" cy="79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s-ES" sz="2400" dirty="0" err="1" smtClean="0"/>
              <a:t>HuPBA</a:t>
            </a:r>
            <a:r>
              <a:rPr lang="es-ES" sz="2400" dirty="0" smtClean="0"/>
              <a:t> </a:t>
            </a:r>
            <a:r>
              <a:rPr lang="es-ES" sz="2400" dirty="0" err="1" smtClean="0"/>
              <a:t>group</a:t>
            </a:r>
            <a:r>
              <a:rPr lang="es-ES" sz="2400" dirty="0" smtClean="0"/>
              <a:t>: </a:t>
            </a:r>
            <a:r>
              <a:rPr lang="es-ES" sz="2400" dirty="0" err="1" smtClean="0"/>
              <a:t>methods</a:t>
            </a:r>
            <a:r>
              <a:rPr lang="es-ES" sz="2400" dirty="0" smtClean="0"/>
              <a:t> and </a:t>
            </a:r>
            <a:r>
              <a:rPr lang="es-ES" sz="2400" dirty="0" err="1" smtClean="0"/>
              <a:t>applications</a:t>
            </a:r>
            <a:endParaRPr lang="es-E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6002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/>
              <a:t>Assisted</a:t>
            </a:r>
            <a:r>
              <a:rPr lang="es-ES" sz="2400" dirty="0" smtClean="0"/>
              <a:t> Living: </a:t>
            </a:r>
            <a:r>
              <a:rPr lang="es-ES" sz="2400" dirty="0" err="1" smtClean="0"/>
              <a:t>old</a:t>
            </a:r>
            <a:r>
              <a:rPr lang="es-ES" sz="2400" dirty="0" smtClean="0"/>
              <a:t> </a:t>
            </a:r>
            <a:r>
              <a:rPr lang="es-ES" sz="2400" dirty="0" err="1" smtClean="0"/>
              <a:t>people</a:t>
            </a:r>
            <a:r>
              <a:rPr lang="es-ES" sz="2400" dirty="0" smtClean="0"/>
              <a:t> </a:t>
            </a:r>
            <a:r>
              <a:rPr lang="es-ES" sz="2400" dirty="0" err="1" smtClean="0"/>
              <a:t>with</a:t>
            </a:r>
            <a:r>
              <a:rPr lang="es-ES" sz="2400" dirty="0" smtClean="0"/>
              <a:t> </a:t>
            </a:r>
            <a:r>
              <a:rPr lang="es-ES" sz="2400" dirty="0" err="1" smtClean="0"/>
              <a:t>dementia</a:t>
            </a:r>
            <a:endParaRPr lang="es-E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09800"/>
            <a:ext cx="25336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185511"/>
            <a:ext cx="5257800" cy="391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724400"/>
            <a:ext cx="25336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9" name="Picture 2" descr="D:\Uni\thesis\presentations\obra_social_la_caix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95400"/>
            <a:ext cx="1742033" cy="7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s-ES" dirty="0" err="1" smtClean="0"/>
              <a:t>Conclusion</a:t>
            </a:r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066800"/>
            <a:ext cx="8077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400" b="1" dirty="0" smtClean="0"/>
              <a:t>Automatic Human Behavior Analysis </a:t>
            </a:r>
            <a:r>
              <a:rPr lang="en-US" sz="2400" dirty="0" smtClean="0"/>
              <a:t>is a hot topic for both Artificial Intelligence </a:t>
            </a:r>
            <a:r>
              <a:rPr lang="en-US" sz="2400" b="1" dirty="0" smtClean="0"/>
              <a:t>Research</a:t>
            </a:r>
            <a:r>
              <a:rPr lang="en-US" sz="2400" dirty="0" smtClean="0"/>
              <a:t> and to deal with Real </a:t>
            </a:r>
            <a:r>
              <a:rPr lang="en-US" sz="2400" b="1" dirty="0" smtClean="0"/>
              <a:t>Applications</a:t>
            </a:r>
            <a:r>
              <a:rPr lang="en-US" sz="2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endParaRPr lang="en-US" sz="24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2400" b="1" dirty="0" smtClean="0"/>
              <a:t>Depth maps </a:t>
            </a:r>
            <a:r>
              <a:rPr lang="en-US" sz="2400" dirty="0" smtClean="0"/>
              <a:t>have become a useful tool for </a:t>
            </a:r>
            <a:r>
              <a:rPr lang="en-US" sz="2400" b="1" dirty="0" smtClean="0"/>
              <a:t>improved description of human poses</a:t>
            </a:r>
            <a:r>
              <a:rPr lang="en-US" sz="2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endParaRPr lang="en-US" sz="24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2400" b="1" dirty="0" smtClean="0"/>
              <a:t>Real applications become feasible.</a:t>
            </a:r>
          </a:p>
          <a:p>
            <a:pPr algn="just">
              <a:buFont typeface="Arial" pitchFamily="34" charset="0"/>
              <a:buChar char="•"/>
            </a:pPr>
            <a:endParaRPr lang="en-US" sz="24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2400" b="1" dirty="0" smtClean="0"/>
              <a:t>Still a lot of work to do</a:t>
            </a:r>
            <a:r>
              <a:rPr lang="en-US" sz="2400" dirty="0" smtClean="0"/>
              <a:t>: high efficiency is required in real applications: large scale (multi-modal data, viewpoint, changes in appearance), occlusions,  illumination changes (reflectance problem in case of different surface materials in case of infrared sensors), etc.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95800" y="4114800"/>
            <a:ext cx="3962400" cy="990600"/>
          </a:xfrm>
        </p:spPr>
        <p:txBody>
          <a:bodyPr>
            <a:normAutofit/>
          </a:bodyPr>
          <a:lstStyle/>
          <a:p>
            <a:r>
              <a:rPr lang="es-ES" sz="4000" dirty="0" err="1" smtClean="0"/>
              <a:t>Thank</a:t>
            </a:r>
            <a:r>
              <a:rPr lang="es-ES" sz="4000" dirty="0" smtClean="0"/>
              <a:t> </a:t>
            </a:r>
            <a:r>
              <a:rPr lang="es-ES" sz="4000" dirty="0" err="1" smtClean="0"/>
              <a:t>you</a:t>
            </a:r>
            <a:r>
              <a:rPr lang="es-ES" sz="4000" dirty="0" smtClean="0"/>
              <a:t>!</a:t>
            </a:r>
            <a:endParaRPr lang="es-E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s-E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752806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5038" y="6062990"/>
            <a:ext cx="825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X</a:t>
            </a:r>
            <a:r>
              <a:rPr lang="en-US" sz="1100" dirty="0"/>
              <a:t>. Zhu, D. </a:t>
            </a:r>
            <a:r>
              <a:rPr lang="en-US" sz="1100" dirty="0" err="1"/>
              <a:t>Ramanan</a:t>
            </a:r>
            <a:r>
              <a:rPr lang="en-US" sz="1100" dirty="0"/>
              <a:t>. </a:t>
            </a:r>
            <a:r>
              <a:rPr lang="en-US" sz="1100" dirty="0" smtClean="0"/>
              <a:t>Face </a:t>
            </a:r>
            <a:r>
              <a:rPr lang="en-US" sz="1100" dirty="0"/>
              <a:t>Detection, Pose Estimation, and Landmark Localization in the Wild, in: CVPR, </a:t>
            </a:r>
            <a:r>
              <a:rPr lang="en-US" sz="1100" dirty="0" smtClean="0"/>
              <a:t>2012.</a:t>
            </a:r>
            <a:endParaRPr lang="en-US" sz="11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pic>
        <p:nvPicPr>
          <p:cNvPr id="4" name="street_sequence_track3d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311445" y="1905000"/>
            <a:ext cx="4531382" cy="3398836"/>
          </a:xfrm>
        </p:spPr>
      </p:pic>
      <p:sp>
        <p:nvSpPr>
          <p:cNvPr id="12" name="TextBox 11"/>
          <p:cNvSpPr txBox="1"/>
          <p:nvPr/>
        </p:nvSpPr>
        <p:spPr>
          <a:xfrm>
            <a:off x="475038" y="6062990"/>
            <a:ext cx="825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</a:t>
            </a:r>
            <a:r>
              <a:rPr lang="en-US" sz="1100" dirty="0"/>
              <a:t>. </a:t>
            </a:r>
            <a:r>
              <a:rPr lang="en-US" sz="1100" dirty="0" err="1"/>
              <a:t>Andriluka</a:t>
            </a:r>
            <a:r>
              <a:rPr lang="en-US" sz="1100" dirty="0"/>
              <a:t>, S. Roth, B. </a:t>
            </a:r>
            <a:r>
              <a:rPr lang="en-US" sz="1100" dirty="0" err="1"/>
              <a:t>Schiele</a:t>
            </a:r>
            <a:r>
              <a:rPr lang="en-US" sz="1100" dirty="0"/>
              <a:t>, Monocular 3d pose estimation and tracking by detection, in: CVPR, 2010</a:t>
            </a:r>
            <a:r>
              <a:rPr lang="en-US" sz="1100" dirty="0" smtClean="0"/>
              <a:t>.</a:t>
            </a:r>
            <a:endParaRPr lang="en-US" sz="11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6646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s-E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Documentos\new\Presentaciones\AMDO2012\Presentation\historic lin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95400"/>
            <a:ext cx="5654763" cy="50292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Human</a:t>
            </a:r>
            <a:r>
              <a:rPr lang="es-ES" sz="2800" dirty="0" smtClean="0"/>
              <a:t> Pose </a:t>
            </a:r>
            <a:r>
              <a:rPr lang="es-ES" sz="2800" dirty="0" err="1" smtClean="0"/>
              <a:t>Recovery</a:t>
            </a:r>
            <a:r>
              <a:rPr lang="es-ES" sz="2800" dirty="0" smtClean="0"/>
              <a:t>: a </a:t>
            </a:r>
            <a:r>
              <a:rPr lang="es-ES" sz="2800" dirty="0" err="1" smtClean="0"/>
              <a:t>taxonomy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Appearance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Spatial models</a:t>
            </a: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Temporal models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Viewpoint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"/>
            <a:ext cx="1447800" cy="81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81000" y="5525869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Xavier Pérez-Sala, Sergio Escalera, and Cecilio Angulo, </a:t>
            </a:r>
            <a:r>
              <a:rPr lang="es-ES" dirty="0" err="1" smtClean="0"/>
              <a:t>Survey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Spatio</a:t>
            </a:r>
            <a:r>
              <a:rPr lang="es-ES" dirty="0" smtClean="0"/>
              <a:t>-Temporal View</a:t>
            </a:r>
          </a:p>
          <a:p>
            <a:r>
              <a:rPr lang="es-ES" dirty="0" err="1" smtClean="0"/>
              <a:t>Invariant</a:t>
            </a:r>
            <a:r>
              <a:rPr lang="es-ES" dirty="0" smtClean="0"/>
              <a:t> </a:t>
            </a:r>
            <a:r>
              <a:rPr lang="es-ES" dirty="0" err="1" smtClean="0"/>
              <a:t>Human</a:t>
            </a:r>
            <a:r>
              <a:rPr lang="es-ES" dirty="0" smtClean="0"/>
              <a:t> Pose </a:t>
            </a:r>
            <a:r>
              <a:rPr lang="es-ES" dirty="0" err="1" smtClean="0"/>
              <a:t>Recovery</a:t>
            </a:r>
            <a:r>
              <a:rPr lang="es-ES" dirty="0" smtClean="0"/>
              <a:t>, CCIA 2012.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68171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1314</TotalTime>
  <Words>2190</Words>
  <Application>Microsoft Office PowerPoint</Application>
  <PresentationFormat>On-screen Show (4:3)</PresentationFormat>
  <Paragraphs>458</Paragraphs>
  <Slides>57</Slides>
  <Notes>12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Origin</vt:lpstr>
      <vt:lpstr>Human Behavior Analysis from Depth Maps</vt:lpstr>
      <vt:lpstr>Outline</vt:lpstr>
      <vt:lpstr>Human behavior analysis understanding</vt:lpstr>
      <vt:lpstr>Human behavior analysis understanding</vt:lpstr>
      <vt:lpstr>Human behavior analysis understanding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Human Pose Recovery: a taxonomy</vt:lpstr>
      <vt:lpstr>HPR from depth maps</vt:lpstr>
      <vt:lpstr>HPR from depth maps</vt:lpstr>
      <vt:lpstr>HPR from depth maps</vt:lpstr>
      <vt:lpstr>HPR from depth maps</vt:lpstr>
      <vt:lpstr>HPR from depth maps</vt:lpstr>
      <vt:lpstr>HPR from depth maps</vt:lpstr>
      <vt:lpstr>HPR from depth maps</vt:lpstr>
      <vt:lpstr>HPR from depth maps</vt:lpstr>
      <vt:lpstr>HPR from depth maps</vt:lpstr>
      <vt:lpstr>HPR from depth maps</vt:lpstr>
      <vt:lpstr>HPR from depth maps</vt:lpstr>
      <vt:lpstr>HPR from depth maps</vt:lpstr>
      <vt:lpstr>HPR from depth maps</vt:lpstr>
      <vt:lpstr>HPR from depth maps</vt:lpstr>
      <vt:lpstr>HPR from depth maps</vt:lpstr>
      <vt:lpstr>HPR from depth maps</vt:lpstr>
      <vt:lpstr>HuPBA group: methods and applications</vt:lpstr>
      <vt:lpstr>HuPBA group: methods and applications</vt:lpstr>
      <vt:lpstr>HuPBA group: methods and applications</vt:lpstr>
      <vt:lpstr>HuPBA group: methods and applications</vt:lpstr>
      <vt:lpstr>HuPBA group: methods and applications</vt:lpstr>
      <vt:lpstr>HuPBA group: methods and applications</vt:lpstr>
      <vt:lpstr>HuPBA group: methods and applications</vt:lpstr>
      <vt:lpstr>Slide 50</vt:lpstr>
      <vt:lpstr>Slide 51</vt:lpstr>
      <vt:lpstr>HuPBA group: methods and applications</vt:lpstr>
      <vt:lpstr>HuPBA group: methods and applications</vt:lpstr>
      <vt:lpstr>HuPBA group: methods and applications</vt:lpstr>
      <vt:lpstr>HuPBA group: methods and applications</vt:lpstr>
      <vt:lpstr>Conclusion</vt:lpstr>
      <vt:lpstr>Thank you!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Behavior Analysis from Depth Maps</dc:title>
  <dc:creator>sergio</dc:creator>
  <cp:lastModifiedBy>sergio</cp:lastModifiedBy>
  <cp:revision>93</cp:revision>
  <dcterms:created xsi:type="dcterms:W3CDTF">2006-08-16T00:00:00Z</dcterms:created>
  <dcterms:modified xsi:type="dcterms:W3CDTF">2012-07-11T05:40:14Z</dcterms:modified>
</cp:coreProperties>
</file>