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gif" ContentType="image/gif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notesMasterIdLst>
    <p:notesMasterId r:id="rId3"/>
  </p:notesMasterIdLst>
  <p:sldIdLst>
    <p:sldId id="260" r:id="rId2"/>
  </p:sldIdLst>
  <p:sldSz cx="32404050" cy="43205400"/>
  <p:notesSz cx="6797675" cy="9926638"/>
  <p:defaultTextStyle>
    <a:defPPr>
      <a:defRPr lang="es-ES"/>
    </a:defPPr>
    <a:lvl1pPr marL="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1pPr>
    <a:lvl2pPr marL="216027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2pPr>
    <a:lvl3pPr marL="432054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3pPr>
    <a:lvl4pPr marL="648081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4pPr>
    <a:lvl5pPr marL="864108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5pPr>
    <a:lvl6pPr marL="1080135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6pPr>
    <a:lvl7pPr marL="1296162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7pPr>
    <a:lvl8pPr marL="1512189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8pPr>
    <a:lvl9pPr marL="1728216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EAEAED"/>
    <a:srgbClr val="890202"/>
    <a:srgbClr val="494949"/>
    <a:srgbClr val="292929"/>
    <a:srgbClr val="800000"/>
    <a:srgbClr val="6C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napVertSplitter="1" vertBarState="minimized" horzBarState="maximized">
    <p:restoredLeft sz="16010" autoAdjust="0"/>
    <p:restoredTop sz="94444" autoAdjust="0"/>
  </p:normalViewPr>
  <p:slideViewPr>
    <p:cSldViewPr>
      <p:cViewPr>
        <p:scale>
          <a:sx n="50" d="100"/>
          <a:sy n="50" d="100"/>
        </p:scale>
        <p:origin x="-152" y="7000"/>
      </p:cViewPr>
      <p:guideLst>
        <p:guide orient="horz" pos="13608"/>
        <p:guide pos="1020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B99F43-BEE6-477F-B97B-303E7F2E3D79}" type="datetimeFigureOut">
              <a:rPr lang="en-US" smtClean="0"/>
              <a:pPr/>
              <a:t>24/10/10</a:t>
            </a:fld>
            <a:endParaRPr lang="en-U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2003425" y="744538"/>
            <a:ext cx="27908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D623B2-7A17-4E00-8094-92FAAE41C25D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320540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1pPr>
    <a:lvl2pPr marL="2160270" algn="l" defTabSz="4320540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2pPr>
    <a:lvl3pPr marL="4320540" algn="l" defTabSz="4320540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3pPr>
    <a:lvl4pPr marL="6480810" algn="l" defTabSz="4320540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4pPr>
    <a:lvl5pPr marL="8641080" algn="l" defTabSz="4320540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5pPr>
    <a:lvl6pPr marL="10801350" algn="l" defTabSz="4320540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6pPr>
    <a:lvl7pPr marL="12961620" algn="l" defTabSz="4320540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7pPr>
    <a:lvl8pPr marL="15121890" algn="l" defTabSz="4320540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8pPr>
    <a:lvl9pPr marL="17282160" algn="l" defTabSz="4320540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623B2-7A17-4E00-8094-92FAAE41C25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430304" y="13421680"/>
            <a:ext cx="27543443" cy="9261158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860608" y="24483060"/>
            <a:ext cx="22682835" cy="110413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60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20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80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41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801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9616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218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282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3B16B-DA2B-4292-858A-7716F679EE2E}" type="datetimeFigureOut">
              <a:rPr lang="en-US" smtClean="0"/>
              <a:pPr/>
              <a:t>24/10/10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B98D9-59D2-4D9A-ABCA-36A82543DF11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3B16B-DA2B-4292-858A-7716F679EE2E}" type="datetimeFigureOut">
              <a:rPr lang="en-US" smtClean="0"/>
              <a:pPr/>
              <a:t>24/10/10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B98D9-59D2-4D9A-ABCA-36A82543DF11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23492936" y="1730222"/>
            <a:ext cx="7290911" cy="3686460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620203" y="1730222"/>
            <a:ext cx="21332666" cy="3686460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3B16B-DA2B-4292-858A-7716F679EE2E}" type="datetimeFigureOut">
              <a:rPr lang="en-US" smtClean="0"/>
              <a:pPr/>
              <a:t>24/10/10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B98D9-59D2-4D9A-ABCA-36A82543DF11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3B16B-DA2B-4292-858A-7716F679EE2E}" type="datetimeFigureOut">
              <a:rPr lang="en-US" smtClean="0"/>
              <a:pPr/>
              <a:t>24/10/10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B98D9-59D2-4D9A-ABCA-36A82543DF11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59696" y="27763473"/>
            <a:ext cx="27543443" cy="8581073"/>
          </a:xfrm>
        </p:spPr>
        <p:txBody>
          <a:bodyPr anchor="t"/>
          <a:lstStyle>
            <a:lvl1pPr algn="l">
              <a:defRPr sz="189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59696" y="18312295"/>
            <a:ext cx="27543443" cy="9451178"/>
          </a:xfrm>
        </p:spPr>
        <p:txBody>
          <a:bodyPr anchor="b"/>
          <a:lstStyle>
            <a:lvl1pPr marL="0" indent="0">
              <a:buNone/>
              <a:defRPr sz="9500">
                <a:solidFill>
                  <a:schemeClr val="tx1">
                    <a:tint val="75000"/>
                  </a:schemeClr>
                </a:solidFill>
              </a:defRPr>
            </a:lvl1pPr>
            <a:lvl2pPr marL="2160270" indent="0">
              <a:buNone/>
              <a:defRPr sz="8500">
                <a:solidFill>
                  <a:schemeClr val="tx1">
                    <a:tint val="75000"/>
                  </a:schemeClr>
                </a:solidFill>
              </a:defRPr>
            </a:lvl2pPr>
            <a:lvl3pPr marL="4320540" indent="0">
              <a:buNone/>
              <a:defRPr sz="7600">
                <a:solidFill>
                  <a:schemeClr val="tx1">
                    <a:tint val="75000"/>
                  </a:schemeClr>
                </a:solidFill>
              </a:defRPr>
            </a:lvl3pPr>
            <a:lvl4pPr marL="648081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4pPr>
            <a:lvl5pPr marL="864108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5pPr>
            <a:lvl6pPr marL="1080135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6pPr>
            <a:lvl7pPr marL="1296162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7pPr>
            <a:lvl8pPr marL="1512189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8pPr>
            <a:lvl9pPr marL="1728216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3B16B-DA2B-4292-858A-7716F679EE2E}" type="datetimeFigureOut">
              <a:rPr lang="en-US" smtClean="0"/>
              <a:pPr/>
              <a:t>24/10/10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B98D9-59D2-4D9A-ABCA-36A82543DF11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620202" y="10081263"/>
            <a:ext cx="14311789" cy="28513567"/>
          </a:xfrm>
        </p:spPr>
        <p:txBody>
          <a:bodyPr/>
          <a:lstStyle>
            <a:lvl1pPr>
              <a:defRPr sz="13200"/>
            </a:lvl1pPr>
            <a:lvl2pPr>
              <a:defRPr sz="11300"/>
            </a:lvl2pPr>
            <a:lvl3pPr>
              <a:defRPr sz="9500"/>
            </a:lvl3pPr>
            <a:lvl4pPr>
              <a:defRPr sz="8500"/>
            </a:lvl4pPr>
            <a:lvl5pPr>
              <a:defRPr sz="8500"/>
            </a:lvl5pPr>
            <a:lvl6pPr>
              <a:defRPr sz="8500"/>
            </a:lvl6pPr>
            <a:lvl7pPr>
              <a:defRPr sz="8500"/>
            </a:lvl7pPr>
            <a:lvl8pPr>
              <a:defRPr sz="8500"/>
            </a:lvl8pPr>
            <a:lvl9pPr>
              <a:defRPr sz="85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6472059" y="10081263"/>
            <a:ext cx="14311789" cy="28513567"/>
          </a:xfrm>
        </p:spPr>
        <p:txBody>
          <a:bodyPr/>
          <a:lstStyle>
            <a:lvl1pPr>
              <a:defRPr sz="13200"/>
            </a:lvl1pPr>
            <a:lvl2pPr>
              <a:defRPr sz="11300"/>
            </a:lvl2pPr>
            <a:lvl3pPr>
              <a:defRPr sz="9500"/>
            </a:lvl3pPr>
            <a:lvl4pPr>
              <a:defRPr sz="8500"/>
            </a:lvl4pPr>
            <a:lvl5pPr>
              <a:defRPr sz="8500"/>
            </a:lvl5pPr>
            <a:lvl6pPr>
              <a:defRPr sz="8500"/>
            </a:lvl6pPr>
            <a:lvl7pPr>
              <a:defRPr sz="8500"/>
            </a:lvl7pPr>
            <a:lvl8pPr>
              <a:defRPr sz="8500"/>
            </a:lvl8pPr>
            <a:lvl9pPr>
              <a:defRPr sz="85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3B16B-DA2B-4292-858A-7716F679EE2E}" type="datetimeFigureOut">
              <a:rPr lang="en-US" smtClean="0"/>
              <a:pPr/>
              <a:t>24/10/10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B98D9-59D2-4D9A-ABCA-36A82543DF11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620203" y="9671212"/>
            <a:ext cx="14317416" cy="4030501"/>
          </a:xfrm>
        </p:spPr>
        <p:txBody>
          <a:bodyPr anchor="b"/>
          <a:lstStyle>
            <a:lvl1pPr marL="0" indent="0">
              <a:buNone/>
              <a:defRPr sz="11300" b="1"/>
            </a:lvl1pPr>
            <a:lvl2pPr marL="2160270" indent="0">
              <a:buNone/>
              <a:defRPr sz="9500" b="1"/>
            </a:lvl2pPr>
            <a:lvl3pPr marL="4320540" indent="0">
              <a:buNone/>
              <a:defRPr sz="8500" b="1"/>
            </a:lvl3pPr>
            <a:lvl4pPr marL="6480810" indent="0">
              <a:buNone/>
              <a:defRPr sz="7600" b="1"/>
            </a:lvl4pPr>
            <a:lvl5pPr marL="8641080" indent="0">
              <a:buNone/>
              <a:defRPr sz="7600" b="1"/>
            </a:lvl5pPr>
            <a:lvl6pPr marL="10801350" indent="0">
              <a:buNone/>
              <a:defRPr sz="7600" b="1"/>
            </a:lvl6pPr>
            <a:lvl7pPr marL="12961620" indent="0">
              <a:buNone/>
              <a:defRPr sz="7600" b="1"/>
            </a:lvl7pPr>
            <a:lvl8pPr marL="15121890" indent="0">
              <a:buNone/>
              <a:defRPr sz="7600" b="1"/>
            </a:lvl8pPr>
            <a:lvl9pPr marL="17282160" indent="0">
              <a:buNone/>
              <a:defRPr sz="7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620203" y="13701713"/>
            <a:ext cx="14317416" cy="24893114"/>
          </a:xfrm>
        </p:spPr>
        <p:txBody>
          <a:bodyPr/>
          <a:lstStyle>
            <a:lvl1pPr>
              <a:defRPr sz="11300"/>
            </a:lvl1pPr>
            <a:lvl2pPr>
              <a:defRPr sz="9500"/>
            </a:lvl2pPr>
            <a:lvl3pPr>
              <a:defRPr sz="8500"/>
            </a:lvl3pPr>
            <a:lvl4pPr>
              <a:defRPr sz="7600"/>
            </a:lvl4pPr>
            <a:lvl5pPr>
              <a:defRPr sz="7600"/>
            </a:lvl5pPr>
            <a:lvl6pPr>
              <a:defRPr sz="7600"/>
            </a:lvl6pPr>
            <a:lvl7pPr>
              <a:defRPr sz="7600"/>
            </a:lvl7pPr>
            <a:lvl8pPr>
              <a:defRPr sz="7600"/>
            </a:lvl8pPr>
            <a:lvl9pPr>
              <a:defRPr sz="7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16460809" y="9671212"/>
            <a:ext cx="14323040" cy="4030501"/>
          </a:xfrm>
        </p:spPr>
        <p:txBody>
          <a:bodyPr anchor="b"/>
          <a:lstStyle>
            <a:lvl1pPr marL="0" indent="0">
              <a:buNone/>
              <a:defRPr sz="11300" b="1"/>
            </a:lvl1pPr>
            <a:lvl2pPr marL="2160270" indent="0">
              <a:buNone/>
              <a:defRPr sz="9500" b="1"/>
            </a:lvl2pPr>
            <a:lvl3pPr marL="4320540" indent="0">
              <a:buNone/>
              <a:defRPr sz="8500" b="1"/>
            </a:lvl3pPr>
            <a:lvl4pPr marL="6480810" indent="0">
              <a:buNone/>
              <a:defRPr sz="7600" b="1"/>
            </a:lvl4pPr>
            <a:lvl5pPr marL="8641080" indent="0">
              <a:buNone/>
              <a:defRPr sz="7600" b="1"/>
            </a:lvl5pPr>
            <a:lvl6pPr marL="10801350" indent="0">
              <a:buNone/>
              <a:defRPr sz="7600" b="1"/>
            </a:lvl6pPr>
            <a:lvl7pPr marL="12961620" indent="0">
              <a:buNone/>
              <a:defRPr sz="7600" b="1"/>
            </a:lvl7pPr>
            <a:lvl8pPr marL="15121890" indent="0">
              <a:buNone/>
              <a:defRPr sz="7600" b="1"/>
            </a:lvl8pPr>
            <a:lvl9pPr marL="17282160" indent="0">
              <a:buNone/>
              <a:defRPr sz="7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16460809" y="13701713"/>
            <a:ext cx="14323040" cy="24893114"/>
          </a:xfrm>
        </p:spPr>
        <p:txBody>
          <a:bodyPr/>
          <a:lstStyle>
            <a:lvl1pPr>
              <a:defRPr sz="11300"/>
            </a:lvl1pPr>
            <a:lvl2pPr>
              <a:defRPr sz="9500"/>
            </a:lvl2pPr>
            <a:lvl3pPr>
              <a:defRPr sz="8500"/>
            </a:lvl3pPr>
            <a:lvl4pPr>
              <a:defRPr sz="7600"/>
            </a:lvl4pPr>
            <a:lvl5pPr>
              <a:defRPr sz="7600"/>
            </a:lvl5pPr>
            <a:lvl6pPr>
              <a:defRPr sz="7600"/>
            </a:lvl6pPr>
            <a:lvl7pPr>
              <a:defRPr sz="7600"/>
            </a:lvl7pPr>
            <a:lvl8pPr>
              <a:defRPr sz="7600"/>
            </a:lvl8pPr>
            <a:lvl9pPr>
              <a:defRPr sz="7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3B16B-DA2B-4292-858A-7716F679EE2E}" type="datetimeFigureOut">
              <a:rPr lang="en-US" smtClean="0"/>
              <a:pPr/>
              <a:t>24/10/10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B98D9-59D2-4D9A-ABCA-36A82543DF11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3B16B-DA2B-4292-858A-7716F679EE2E}" type="datetimeFigureOut">
              <a:rPr lang="en-US" smtClean="0"/>
              <a:pPr/>
              <a:t>24/10/10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B98D9-59D2-4D9A-ABCA-36A82543DF11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3B16B-DA2B-4292-858A-7716F679EE2E}" type="datetimeFigureOut">
              <a:rPr lang="en-US" smtClean="0"/>
              <a:pPr/>
              <a:t>24/10/10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B98D9-59D2-4D9A-ABCA-36A82543DF11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20204" y="1720215"/>
            <a:ext cx="10660709" cy="7320915"/>
          </a:xfrm>
        </p:spPr>
        <p:txBody>
          <a:bodyPr anchor="b"/>
          <a:lstStyle>
            <a:lvl1pPr algn="l">
              <a:defRPr sz="95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2669083" y="1720218"/>
            <a:ext cx="18114764" cy="36874612"/>
          </a:xfrm>
        </p:spPr>
        <p:txBody>
          <a:bodyPr/>
          <a:lstStyle>
            <a:lvl1pPr>
              <a:defRPr sz="15100"/>
            </a:lvl1pPr>
            <a:lvl2pPr>
              <a:defRPr sz="13200"/>
            </a:lvl2pPr>
            <a:lvl3pPr>
              <a:defRPr sz="11300"/>
            </a:lvl3pPr>
            <a:lvl4pPr>
              <a:defRPr sz="9500"/>
            </a:lvl4pPr>
            <a:lvl5pPr>
              <a:defRPr sz="9500"/>
            </a:lvl5pPr>
            <a:lvl6pPr>
              <a:defRPr sz="9500"/>
            </a:lvl6pPr>
            <a:lvl7pPr>
              <a:defRPr sz="9500"/>
            </a:lvl7pPr>
            <a:lvl8pPr>
              <a:defRPr sz="9500"/>
            </a:lvl8pPr>
            <a:lvl9pPr>
              <a:defRPr sz="95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20204" y="9041133"/>
            <a:ext cx="10660709" cy="29553697"/>
          </a:xfrm>
        </p:spPr>
        <p:txBody>
          <a:bodyPr/>
          <a:lstStyle>
            <a:lvl1pPr marL="0" indent="0">
              <a:buNone/>
              <a:defRPr sz="6600"/>
            </a:lvl1pPr>
            <a:lvl2pPr marL="2160270" indent="0">
              <a:buNone/>
              <a:defRPr sz="5700"/>
            </a:lvl2pPr>
            <a:lvl3pPr marL="4320540" indent="0">
              <a:buNone/>
              <a:defRPr sz="4700"/>
            </a:lvl3pPr>
            <a:lvl4pPr marL="6480810" indent="0">
              <a:buNone/>
              <a:defRPr sz="4300"/>
            </a:lvl4pPr>
            <a:lvl5pPr marL="8641080" indent="0">
              <a:buNone/>
              <a:defRPr sz="4300"/>
            </a:lvl5pPr>
            <a:lvl6pPr marL="10801350" indent="0">
              <a:buNone/>
              <a:defRPr sz="4300"/>
            </a:lvl6pPr>
            <a:lvl7pPr marL="12961620" indent="0">
              <a:buNone/>
              <a:defRPr sz="4300"/>
            </a:lvl7pPr>
            <a:lvl8pPr marL="15121890" indent="0">
              <a:buNone/>
              <a:defRPr sz="4300"/>
            </a:lvl8pPr>
            <a:lvl9pPr marL="17282160" indent="0">
              <a:buNone/>
              <a:defRPr sz="43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3B16B-DA2B-4292-858A-7716F679EE2E}" type="datetimeFigureOut">
              <a:rPr lang="en-US" smtClean="0"/>
              <a:pPr/>
              <a:t>24/10/10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B98D9-59D2-4D9A-ABCA-36A82543DF11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351421" y="30243780"/>
            <a:ext cx="19442430" cy="3570449"/>
          </a:xfrm>
        </p:spPr>
        <p:txBody>
          <a:bodyPr anchor="b"/>
          <a:lstStyle>
            <a:lvl1pPr algn="l">
              <a:defRPr sz="95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6351421" y="3860483"/>
            <a:ext cx="19442430" cy="25923240"/>
          </a:xfrm>
        </p:spPr>
        <p:txBody>
          <a:bodyPr/>
          <a:lstStyle>
            <a:lvl1pPr marL="0" indent="0">
              <a:buNone/>
              <a:defRPr sz="15100"/>
            </a:lvl1pPr>
            <a:lvl2pPr marL="2160270" indent="0">
              <a:buNone/>
              <a:defRPr sz="13200"/>
            </a:lvl2pPr>
            <a:lvl3pPr marL="4320540" indent="0">
              <a:buNone/>
              <a:defRPr sz="11300"/>
            </a:lvl3pPr>
            <a:lvl4pPr marL="6480810" indent="0">
              <a:buNone/>
              <a:defRPr sz="9500"/>
            </a:lvl4pPr>
            <a:lvl5pPr marL="8641080" indent="0">
              <a:buNone/>
              <a:defRPr sz="9500"/>
            </a:lvl5pPr>
            <a:lvl6pPr marL="10801350" indent="0">
              <a:buNone/>
              <a:defRPr sz="9500"/>
            </a:lvl6pPr>
            <a:lvl7pPr marL="12961620" indent="0">
              <a:buNone/>
              <a:defRPr sz="9500"/>
            </a:lvl7pPr>
            <a:lvl8pPr marL="15121890" indent="0">
              <a:buNone/>
              <a:defRPr sz="9500"/>
            </a:lvl8pPr>
            <a:lvl9pPr marL="17282160" indent="0">
              <a:buNone/>
              <a:defRPr sz="9500"/>
            </a:lvl9pPr>
          </a:lstStyle>
          <a:p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351421" y="33814229"/>
            <a:ext cx="19442430" cy="5070631"/>
          </a:xfrm>
        </p:spPr>
        <p:txBody>
          <a:bodyPr/>
          <a:lstStyle>
            <a:lvl1pPr marL="0" indent="0">
              <a:buNone/>
              <a:defRPr sz="6600"/>
            </a:lvl1pPr>
            <a:lvl2pPr marL="2160270" indent="0">
              <a:buNone/>
              <a:defRPr sz="5700"/>
            </a:lvl2pPr>
            <a:lvl3pPr marL="4320540" indent="0">
              <a:buNone/>
              <a:defRPr sz="4700"/>
            </a:lvl3pPr>
            <a:lvl4pPr marL="6480810" indent="0">
              <a:buNone/>
              <a:defRPr sz="4300"/>
            </a:lvl4pPr>
            <a:lvl5pPr marL="8641080" indent="0">
              <a:buNone/>
              <a:defRPr sz="4300"/>
            </a:lvl5pPr>
            <a:lvl6pPr marL="10801350" indent="0">
              <a:buNone/>
              <a:defRPr sz="4300"/>
            </a:lvl6pPr>
            <a:lvl7pPr marL="12961620" indent="0">
              <a:buNone/>
              <a:defRPr sz="4300"/>
            </a:lvl7pPr>
            <a:lvl8pPr marL="15121890" indent="0">
              <a:buNone/>
              <a:defRPr sz="4300"/>
            </a:lvl8pPr>
            <a:lvl9pPr marL="17282160" indent="0">
              <a:buNone/>
              <a:defRPr sz="43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3B16B-DA2B-4292-858A-7716F679EE2E}" type="datetimeFigureOut">
              <a:rPr lang="en-US" smtClean="0"/>
              <a:pPr/>
              <a:t>24/10/10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B98D9-59D2-4D9A-ABCA-36A82543DF11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1620203" y="1730219"/>
            <a:ext cx="29163645" cy="7200900"/>
          </a:xfrm>
          <a:prstGeom prst="rect">
            <a:avLst/>
          </a:prstGeom>
        </p:spPr>
        <p:txBody>
          <a:bodyPr vert="horz" lIns="432054" tIns="216027" rIns="432054" bIns="216027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620203" y="10081263"/>
            <a:ext cx="29163645" cy="28513567"/>
          </a:xfrm>
          <a:prstGeom prst="rect">
            <a:avLst/>
          </a:prstGeom>
        </p:spPr>
        <p:txBody>
          <a:bodyPr vert="horz" lIns="432054" tIns="216027" rIns="432054" bIns="216027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1620203" y="40045008"/>
            <a:ext cx="7560945" cy="2300288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l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F3B16B-DA2B-4292-858A-7716F679EE2E}" type="datetimeFigureOut">
              <a:rPr lang="en-US" smtClean="0"/>
              <a:pPr/>
              <a:t>24/10/10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11071384" y="40045008"/>
            <a:ext cx="10261283" cy="2300288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ctr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23222903" y="40045008"/>
            <a:ext cx="7560945" cy="2300288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r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B98D9-59D2-4D9A-ABCA-36A82543DF11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320540" rtl="0" eaLnBrk="1" latinLnBrk="0" hangingPunct="1">
        <a:spcBef>
          <a:spcPct val="0"/>
        </a:spcBef>
        <a:buNone/>
        <a:defRPr sz="20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20203" indent="-1620203" algn="l" defTabSz="4320540" rtl="0" eaLnBrk="1" latinLnBrk="0" hangingPunct="1">
        <a:spcBef>
          <a:spcPct val="20000"/>
        </a:spcBef>
        <a:buFont typeface="Arial" pitchFamily="34" charset="0"/>
        <a:buChar char="•"/>
        <a:defRPr sz="15100" kern="1200">
          <a:solidFill>
            <a:schemeClr val="tx1"/>
          </a:solidFill>
          <a:latin typeface="+mn-lt"/>
          <a:ea typeface="+mn-ea"/>
          <a:cs typeface="+mn-cs"/>
        </a:defRPr>
      </a:lvl1pPr>
      <a:lvl2pPr marL="3510439" indent="-1350169" algn="l" defTabSz="4320540" rtl="0" eaLnBrk="1" latinLnBrk="0" hangingPunct="1">
        <a:spcBef>
          <a:spcPct val="20000"/>
        </a:spcBef>
        <a:buFont typeface="Arial" pitchFamily="34" charset="0"/>
        <a:buChar char="–"/>
        <a:defRPr sz="13200" kern="1200">
          <a:solidFill>
            <a:schemeClr val="tx1"/>
          </a:solidFill>
          <a:latin typeface="+mn-lt"/>
          <a:ea typeface="+mn-ea"/>
          <a:cs typeface="+mn-cs"/>
        </a:defRPr>
      </a:lvl2pPr>
      <a:lvl3pPr marL="5400675" indent="-1080135" algn="l" defTabSz="4320540" rtl="0" eaLnBrk="1" latinLnBrk="0" hangingPunct="1">
        <a:spcBef>
          <a:spcPct val="20000"/>
        </a:spcBef>
        <a:buFont typeface="Arial" pitchFamily="34" charset="0"/>
        <a:buChar char="•"/>
        <a:defRPr sz="11300" kern="1200">
          <a:solidFill>
            <a:schemeClr val="tx1"/>
          </a:solidFill>
          <a:latin typeface="+mn-lt"/>
          <a:ea typeface="+mn-ea"/>
          <a:cs typeface="+mn-cs"/>
        </a:defRPr>
      </a:lvl3pPr>
      <a:lvl4pPr marL="7560945" indent="-1080135" algn="l" defTabSz="4320540" rtl="0" eaLnBrk="1" latinLnBrk="0" hangingPunct="1">
        <a:spcBef>
          <a:spcPct val="20000"/>
        </a:spcBef>
        <a:buFont typeface="Arial" pitchFamily="34" charset="0"/>
        <a:buChar char="–"/>
        <a:defRPr sz="9500" kern="1200">
          <a:solidFill>
            <a:schemeClr val="tx1"/>
          </a:solidFill>
          <a:latin typeface="+mn-lt"/>
          <a:ea typeface="+mn-ea"/>
          <a:cs typeface="+mn-cs"/>
        </a:defRPr>
      </a:lvl4pPr>
      <a:lvl5pPr marL="9721215" indent="-1080135" algn="l" defTabSz="4320540" rtl="0" eaLnBrk="1" latinLnBrk="0" hangingPunct="1">
        <a:spcBef>
          <a:spcPct val="20000"/>
        </a:spcBef>
        <a:buFont typeface="Arial" pitchFamily="34" charset="0"/>
        <a:buChar char="»"/>
        <a:defRPr sz="9500" kern="1200">
          <a:solidFill>
            <a:schemeClr val="tx1"/>
          </a:solidFill>
          <a:latin typeface="+mn-lt"/>
          <a:ea typeface="+mn-ea"/>
          <a:cs typeface="+mn-cs"/>
        </a:defRPr>
      </a:lvl5pPr>
      <a:lvl6pPr marL="11881485" indent="-1080135" algn="l" defTabSz="4320540" rtl="0" eaLnBrk="1" latinLnBrk="0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6pPr>
      <a:lvl7pPr marL="14041755" indent="-1080135" algn="l" defTabSz="4320540" rtl="0" eaLnBrk="1" latinLnBrk="0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7pPr>
      <a:lvl8pPr marL="16202025" indent="-1080135" algn="l" defTabSz="4320540" rtl="0" eaLnBrk="1" latinLnBrk="0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8pPr>
      <a:lvl9pPr marL="18362295" indent="-1080135" algn="l" defTabSz="4320540" rtl="0" eaLnBrk="1" latinLnBrk="0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1pPr>
      <a:lvl2pPr marL="216027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2pPr>
      <a:lvl3pPr marL="432054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3pPr>
      <a:lvl4pPr marL="648081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4pPr>
      <a:lvl5pPr marL="864108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5pPr>
      <a:lvl6pPr marL="1080135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6pPr>
      <a:lvl7pPr marL="1296162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7pPr>
      <a:lvl8pPr marL="1512189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8pPr>
      <a:lvl9pPr marL="1728216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1" Type="http://schemas.openxmlformats.org/officeDocument/2006/relationships/image" Target="../media/image9.png"/><Relationship Id="rId12" Type="http://schemas.openxmlformats.org/officeDocument/2006/relationships/image" Target="../media/image10.png"/><Relationship Id="rId13" Type="http://schemas.openxmlformats.org/officeDocument/2006/relationships/image" Target="../media/image11.png"/><Relationship Id="rId14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gif"/><Relationship Id="rId4" Type="http://schemas.openxmlformats.org/officeDocument/2006/relationships/image" Target="../media/image2.gif"/><Relationship Id="rId5" Type="http://schemas.openxmlformats.org/officeDocument/2006/relationships/image" Target="../media/image3.gif"/><Relationship Id="rId6" Type="http://schemas.openxmlformats.org/officeDocument/2006/relationships/image" Target="../media/image4.png"/><Relationship Id="rId7" Type="http://schemas.openxmlformats.org/officeDocument/2006/relationships/image" Target="../media/image5.png"/><Relationship Id="rId8" Type="http://schemas.openxmlformats.org/officeDocument/2006/relationships/image" Target="../media/image6.png"/><Relationship Id="rId9" Type="http://schemas.openxmlformats.org/officeDocument/2006/relationships/image" Target="../media/image7.png"/><Relationship Id="rId10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41 Imagen" descr="Sin título copy5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32404050" cy="7048500"/>
          </a:xfrm>
          <a:prstGeom prst="rect">
            <a:avLst/>
          </a:prstGeom>
        </p:spPr>
      </p:pic>
      <p:pic>
        <p:nvPicPr>
          <p:cNvPr id="15" name="14 Imagen" descr="CVC_CAT_CMYK (Sin Fondo)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563065" y="4176764"/>
            <a:ext cx="5716731" cy="3168352"/>
          </a:xfrm>
          <a:prstGeom prst="rect">
            <a:avLst/>
          </a:prstGeom>
        </p:spPr>
      </p:pic>
      <p:sp>
        <p:nvSpPr>
          <p:cNvPr id="11" name="10 CuadroTexto"/>
          <p:cNvSpPr txBox="1"/>
          <p:nvPr/>
        </p:nvSpPr>
        <p:spPr>
          <a:xfrm>
            <a:off x="432273" y="360340"/>
            <a:ext cx="3132348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900" dirty="0" smtClean="0">
                <a:solidFill>
                  <a:schemeClr val="bg1"/>
                </a:solidFill>
                <a:latin typeface="Arial" charset="0"/>
              </a:rPr>
              <a:t>OpenCL based machine learning labeling </a:t>
            </a:r>
          </a:p>
          <a:p>
            <a:pPr algn="ctr"/>
            <a:r>
              <a:rPr lang="en-US" sz="6900" dirty="0" smtClean="0">
                <a:solidFill>
                  <a:schemeClr val="bg1"/>
                </a:solidFill>
                <a:latin typeface="Arial" charset="0"/>
              </a:rPr>
              <a:t>of biomedical datasets </a:t>
            </a:r>
            <a:endParaRPr lang="en-US" sz="9600" b="1" dirty="0">
              <a:solidFill>
                <a:schemeClr val="bg1"/>
              </a:solidFill>
              <a:latin typeface="Foco" pitchFamily="34" charset="0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9433273" y="2520580"/>
            <a:ext cx="14185576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500" dirty="0" smtClean="0">
                <a:solidFill>
                  <a:schemeClr val="bg1"/>
                </a:solidFill>
                <a:latin typeface="Foco" pitchFamily="34" charset="0"/>
              </a:rPr>
              <a:t>Oscar Amoro</a:t>
            </a:r>
            <a:r>
              <a:rPr lang="en-US" sz="4500" dirty="0" smtClean="0">
                <a:solidFill>
                  <a:schemeClr val="bg1"/>
                </a:solidFill>
                <a:latin typeface="Foco" pitchFamily="34" charset="0"/>
              </a:rPr>
              <a:t>s</a:t>
            </a:r>
            <a:r>
              <a:rPr lang="en-US" sz="4500" dirty="0" smtClean="0">
                <a:solidFill>
                  <a:schemeClr val="bg1"/>
                </a:solidFill>
                <a:latin typeface="Foco" pitchFamily="34" charset="0"/>
              </a:rPr>
              <a:t>, Sergio </a:t>
            </a:r>
            <a:r>
              <a:rPr lang="en-US" sz="4500" dirty="0" err="1" smtClean="0">
                <a:solidFill>
                  <a:schemeClr val="bg1"/>
                </a:solidFill>
                <a:latin typeface="Foco" pitchFamily="34" charset="0"/>
              </a:rPr>
              <a:t>Escalera</a:t>
            </a:r>
            <a:r>
              <a:rPr lang="en-US" sz="4500" dirty="0" smtClean="0">
                <a:solidFill>
                  <a:schemeClr val="bg1"/>
                </a:solidFill>
                <a:latin typeface="Foco" pitchFamily="34" charset="0"/>
              </a:rPr>
              <a:t> and Anna Puig</a:t>
            </a:r>
          </a:p>
        </p:txBody>
      </p:sp>
      <p:sp>
        <p:nvSpPr>
          <p:cNvPr id="17" name="16 CuadroTexto"/>
          <p:cNvSpPr txBox="1"/>
          <p:nvPr/>
        </p:nvSpPr>
        <p:spPr>
          <a:xfrm>
            <a:off x="10513393" y="3345475"/>
            <a:ext cx="1224136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300" dirty="0" err="1" smtClean="0">
                <a:solidFill>
                  <a:schemeClr val="bg1"/>
                </a:solidFill>
                <a:latin typeface="Arial" charset="0"/>
              </a:rPr>
              <a:t>Computer</a:t>
            </a:r>
            <a:r>
              <a:rPr lang="es-ES" sz="3300" dirty="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s-ES" sz="3300" dirty="0" err="1" smtClean="0">
                <a:solidFill>
                  <a:schemeClr val="bg1"/>
                </a:solidFill>
                <a:latin typeface="Arial" charset="0"/>
              </a:rPr>
              <a:t>Vision</a:t>
            </a:r>
            <a:r>
              <a:rPr lang="es-ES" sz="3300" dirty="0" smtClean="0">
                <a:solidFill>
                  <a:schemeClr val="bg1"/>
                </a:solidFill>
                <a:latin typeface="Arial" charset="0"/>
              </a:rPr>
              <a:t> Center, </a:t>
            </a:r>
            <a:r>
              <a:rPr lang="es-ES" sz="3300" dirty="0" err="1" smtClean="0">
                <a:solidFill>
                  <a:schemeClr val="bg1"/>
                </a:solidFill>
                <a:latin typeface="Arial" charset="0"/>
              </a:rPr>
              <a:t>Universitat</a:t>
            </a:r>
            <a:r>
              <a:rPr lang="es-ES" sz="3300" dirty="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s-ES" sz="3300" dirty="0" err="1" smtClean="0">
                <a:solidFill>
                  <a:schemeClr val="bg1"/>
                </a:solidFill>
                <a:latin typeface="Arial" charset="0"/>
              </a:rPr>
              <a:t>Autònoma</a:t>
            </a:r>
            <a:r>
              <a:rPr lang="es-ES" sz="3300" dirty="0" smtClean="0">
                <a:solidFill>
                  <a:schemeClr val="bg1"/>
                </a:solidFill>
                <a:latin typeface="Arial" charset="0"/>
              </a:rPr>
              <a:t> de Barcelona, 08193 </a:t>
            </a:r>
            <a:r>
              <a:rPr lang="es-ES" sz="3300" dirty="0" err="1" smtClean="0">
                <a:solidFill>
                  <a:schemeClr val="bg1"/>
                </a:solidFill>
                <a:latin typeface="Arial" charset="0"/>
              </a:rPr>
              <a:t>Cerdanyola</a:t>
            </a:r>
            <a:r>
              <a:rPr lang="es-ES" sz="3300" dirty="0" smtClean="0">
                <a:solidFill>
                  <a:schemeClr val="bg1"/>
                </a:solidFill>
                <a:latin typeface="Arial" charset="0"/>
              </a:rPr>
              <a:t>, </a:t>
            </a:r>
            <a:r>
              <a:rPr lang="es-ES" sz="3300" dirty="0" err="1" smtClean="0">
                <a:solidFill>
                  <a:schemeClr val="bg1"/>
                </a:solidFill>
                <a:latin typeface="Arial" charset="0"/>
              </a:rPr>
              <a:t>Spain</a:t>
            </a:r>
            <a:r>
              <a:rPr lang="es-ES" sz="3300" dirty="0" smtClean="0">
                <a:solidFill>
                  <a:schemeClr val="bg1"/>
                </a:solidFill>
                <a:latin typeface="Arial" charset="0"/>
              </a:rPr>
              <a:t> </a:t>
            </a:r>
          </a:p>
          <a:p>
            <a:pPr algn="ctr"/>
            <a:r>
              <a:rPr lang="es-ES" sz="3300" dirty="0" err="1" smtClean="0">
                <a:solidFill>
                  <a:schemeClr val="bg1"/>
                </a:solidFill>
                <a:latin typeface="Arial" charset="0"/>
              </a:rPr>
              <a:t>Dept</a:t>
            </a:r>
            <a:r>
              <a:rPr lang="es-ES" sz="3300" dirty="0" smtClean="0">
                <a:solidFill>
                  <a:schemeClr val="bg1"/>
                </a:solidFill>
                <a:latin typeface="Arial" charset="0"/>
              </a:rPr>
              <a:t>. </a:t>
            </a:r>
            <a:r>
              <a:rPr lang="es-ES" sz="3300" dirty="0" err="1" smtClean="0">
                <a:solidFill>
                  <a:schemeClr val="bg1"/>
                </a:solidFill>
                <a:latin typeface="Arial" charset="0"/>
              </a:rPr>
              <a:t>Matemàtica</a:t>
            </a:r>
            <a:r>
              <a:rPr lang="es-ES" sz="3300" dirty="0" smtClean="0">
                <a:solidFill>
                  <a:schemeClr val="bg1"/>
                </a:solidFill>
                <a:latin typeface="Arial" charset="0"/>
              </a:rPr>
              <a:t> Aplicada i </a:t>
            </a:r>
            <a:r>
              <a:rPr lang="es-ES" sz="3300" dirty="0" err="1" smtClean="0">
                <a:solidFill>
                  <a:schemeClr val="bg1"/>
                </a:solidFill>
                <a:latin typeface="Arial" charset="0"/>
              </a:rPr>
              <a:t>Anàlisi</a:t>
            </a:r>
            <a:r>
              <a:rPr lang="es-ES" sz="3300" dirty="0" smtClean="0">
                <a:solidFill>
                  <a:schemeClr val="bg1"/>
                </a:solidFill>
                <a:latin typeface="Arial" charset="0"/>
              </a:rPr>
              <a:t>, UB, Gran </a:t>
            </a:r>
            <a:r>
              <a:rPr lang="es-ES" sz="3300" dirty="0" err="1" smtClean="0">
                <a:solidFill>
                  <a:schemeClr val="bg1"/>
                </a:solidFill>
                <a:latin typeface="Arial" charset="0"/>
              </a:rPr>
              <a:t>Via</a:t>
            </a:r>
            <a:r>
              <a:rPr lang="es-ES" sz="3300" dirty="0" smtClean="0">
                <a:solidFill>
                  <a:schemeClr val="bg1"/>
                </a:solidFill>
                <a:latin typeface="Arial" charset="0"/>
              </a:rPr>
              <a:t> 585, </a:t>
            </a:r>
          </a:p>
          <a:p>
            <a:pPr algn="ctr"/>
            <a:r>
              <a:rPr lang="es-ES" sz="3300" dirty="0" smtClean="0">
                <a:solidFill>
                  <a:schemeClr val="bg1"/>
                </a:solidFill>
                <a:latin typeface="Arial" charset="0"/>
              </a:rPr>
              <a:t>08007, Barcelona, </a:t>
            </a:r>
            <a:r>
              <a:rPr lang="es-ES" sz="3300" dirty="0" err="1" smtClean="0">
                <a:solidFill>
                  <a:schemeClr val="bg1"/>
                </a:solidFill>
                <a:latin typeface="Arial" charset="0"/>
              </a:rPr>
              <a:t>Spain</a:t>
            </a:r>
            <a:r>
              <a:rPr lang="es-ES" sz="3300" dirty="0" smtClean="0">
                <a:solidFill>
                  <a:schemeClr val="bg1"/>
                </a:solidFill>
                <a:latin typeface="Arial" charset="0"/>
              </a:rPr>
              <a:t> </a:t>
            </a:r>
          </a:p>
          <a:p>
            <a:pPr algn="ctr"/>
            <a:r>
              <a:rPr lang="es-ES" sz="3300" b="1" dirty="0" err="1" smtClean="0">
                <a:solidFill>
                  <a:schemeClr val="bg1"/>
                </a:solidFill>
                <a:latin typeface="Arial" charset="0"/>
              </a:rPr>
              <a:t>oamorohu7@alumnes.ub.edu,</a:t>
            </a:r>
            <a:r>
              <a:rPr lang="es-ES" sz="3300" dirty="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s-ES" sz="3300" b="1" dirty="0" smtClean="0">
                <a:solidFill>
                  <a:schemeClr val="bg1"/>
                </a:solidFill>
                <a:latin typeface="Arial" charset="0"/>
              </a:rPr>
              <a:t>se</a:t>
            </a:r>
            <a:r>
              <a:rPr lang="ca-ES" sz="3300" b="1" dirty="0" err="1" smtClean="0">
                <a:solidFill>
                  <a:schemeClr val="bg1"/>
                </a:solidFill>
                <a:latin typeface="Arial" charset="0"/>
              </a:rPr>
              <a:t>scalera</a:t>
            </a:r>
            <a:r>
              <a:rPr lang="es-ES" sz="3300" b="1" dirty="0" smtClean="0">
                <a:solidFill>
                  <a:schemeClr val="bg1"/>
                </a:solidFill>
                <a:latin typeface="Arial" charset="0"/>
              </a:rPr>
              <a:t>@</a:t>
            </a:r>
            <a:r>
              <a:rPr lang="es-ES" sz="3300" b="1" dirty="0" err="1" smtClean="0">
                <a:solidFill>
                  <a:schemeClr val="bg1"/>
                </a:solidFill>
                <a:latin typeface="Arial" charset="0"/>
              </a:rPr>
              <a:t>cvc.uab.es, anna@maia.ub.es </a:t>
            </a:r>
            <a:endParaRPr lang="es-ES" sz="3300" b="1" dirty="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2" name="31 Rectángulo redondeado"/>
          <p:cNvSpPr/>
          <p:nvPr/>
        </p:nvSpPr>
        <p:spPr>
          <a:xfrm>
            <a:off x="16354425" y="36508356"/>
            <a:ext cx="14935200" cy="5688632"/>
          </a:xfrm>
          <a:prstGeom prst="roundRect">
            <a:avLst/>
          </a:prstGeom>
          <a:solidFill>
            <a:srgbClr val="6C0000"/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32054" tIns="216027" rIns="432054" bIns="216027" rtlCol="0" anchor="ctr"/>
          <a:lstStyle/>
          <a:p>
            <a:pPr algn="ctr"/>
            <a:endParaRPr lang="en-US">
              <a:ln>
                <a:solidFill>
                  <a:schemeClr val="tx1"/>
                </a:solidFill>
              </a:ln>
              <a:latin typeface="Foco" pitchFamily="34" charset="0"/>
            </a:endParaRPr>
          </a:p>
        </p:txBody>
      </p:sp>
      <p:sp>
        <p:nvSpPr>
          <p:cNvPr id="35" name="34 CuadroTexto"/>
          <p:cNvSpPr txBox="1"/>
          <p:nvPr/>
        </p:nvSpPr>
        <p:spPr>
          <a:xfrm>
            <a:off x="16887825" y="37299900"/>
            <a:ext cx="13792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dirty="0" smtClean="0">
                <a:solidFill>
                  <a:schemeClr val="bg1"/>
                </a:solidFill>
                <a:latin typeface="Foco" pitchFamily="34" charset="0"/>
              </a:rPr>
              <a:t>[1] </a:t>
            </a:r>
            <a:r>
              <a:rPr lang="es-ES_tradnl" sz="3000" dirty="0" smtClean="0">
                <a:solidFill>
                  <a:schemeClr val="bg1"/>
                </a:solidFill>
                <a:latin typeface="Foco" pitchFamily="34" charset="0"/>
              </a:rPr>
              <a:t>Yoav Freund, Robert E. Schapire. ”A Decision-Theoretic Generalization of on-Line Learning and an Application to Boosting”, 1995.</a:t>
            </a:r>
            <a:endParaRPr lang="en-US" sz="3000" dirty="0" smtClean="0">
              <a:solidFill>
                <a:schemeClr val="bg1"/>
              </a:solidFill>
              <a:latin typeface="Foco" pitchFamily="34" charset="0"/>
            </a:endParaRPr>
          </a:p>
        </p:txBody>
      </p:sp>
      <p:pic>
        <p:nvPicPr>
          <p:cNvPr id="33" name="32 Imagen" descr="Untitled-1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885825" y="12817724"/>
            <a:ext cx="15087599" cy="151936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3" name="42 Imagen" descr="Untitled-1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20305" y="7633148"/>
            <a:ext cx="31035448" cy="50405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6" name="55 CuadroTexto"/>
          <p:cNvSpPr txBox="1"/>
          <p:nvPr/>
        </p:nvSpPr>
        <p:spPr>
          <a:xfrm>
            <a:off x="11377489" y="7789353"/>
            <a:ext cx="71287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solidFill>
                  <a:schemeClr val="bg1"/>
                </a:solidFill>
                <a:latin typeface="Foco" pitchFamily="34" charset="0"/>
              </a:rPr>
              <a:t>Sub-title</a:t>
            </a:r>
          </a:p>
        </p:txBody>
      </p:sp>
      <p:sp>
        <p:nvSpPr>
          <p:cNvPr id="57" name="56 Rectángulo redondeado"/>
          <p:cNvSpPr/>
          <p:nvPr/>
        </p:nvSpPr>
        <p:spPr>
          <a:xfrm>
            <a:off x="2562225" y="13296901"/>
            <a:ext cx="11593288" cy="1295400"/>
          </a:xfrm>
          <a:prstGeom prst="roundRect">
            <a:avLst/>
          </a:prstGeom>
          <a:solidFill>
            <a:srgbClr val="6C0000"/>
          </a:solidFill>
          <a:ln>
            <a:solidFill>
              <a:srgbClr val="6C000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Foco" pitchFamily="34" charset="0"/>
            </a:endParaRPr>
          </a:p>
        </p:txBody>
      </p:sp>
      <p:sp>
        <p:nvSpPr>
          <p:cNvPr id="58" name="57 CuadroTexto"/>
          <p:cNvSpPr txBox="1"/>
          <p:nvPr/>
        </p:nvSpPr>
        <p:spPr>
          <a:xfrm>
            <a:off x="3095625" y="13449300"/>
            <a:ext cx="105131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chemeClr val="bg1"/>
                </a:solidFill>
                <a:latin typeface="Foco" pitchFamily="34" charset="0"/>
              </a:rPr>
              <a:t>1. Overview</a:t>
            </a:r>
          </a:p>
        </p:txBody>
      </p:sp>
      <p:sp>
        <p:nvSpPr>
          <p:cNvPr id="61" name="60 Rectángulo redondeado"/>
          <p:cNvSpPr/>
          <p:nvPr/>
        </p:nvSpPr>
        <p:spPr>
          <a:xfrm>
            <a:off x="9145241" y="8005377"/>
            <a:ext cx="15409712" cy="1296144"/>
          </a:xfrm>
          <a:prstGeom prst="roundRect">
            <a:avLst/>
          </a:prstGeom>
          <a:solidFill>
            <a:srgbClr val="6C0000"/>
          </a:solidFill>
          <a:ln>
            <a:solidFill>
              <a:srgbClr val="6C000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Foco" pitchFamily="34" charset="0"/>
            </a:endParaRPr>
          </a:p>
        </p:txBody>
      </p:sp>
      <p:sp>
        <p:nvSpPr>
          <p:cNvPr id="62" name="61 CuadroTexto"/>
          <p:cNvSpPr txBox="1"/>
          <p:nvPr/>
        </p:nvSpPr>
        <p:spPr>
          <a:xfrm>
            <a:off x="9441425" y="8065196"/>
            <a:ext cx="145374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chemeClr val="bg1"/>
                </a:solidFill>
                <a:latin typeface="Foco" pitchFamily="34" charset="0"/>
              </a:rPr>
              <a:t>Abstract</a:t>
            </a:r>
          </a:p>
        </p:txBody>
      </p:sp>
      <p:sp>
        <p:nvSpPr>
          <p:cNvPr id="65" name="64 CuadroTexto"/>
          <p:cNvSpPr txBox="1"/>
          <p:nvPr/>
        </p:nvSpPr>
        <p:spPr>
          <a:xfrm>
            <a:off x="1728417" y="9505356"/>
            <a:ext cx="2909123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600" dirty="0" err="1" smtClean="0">
                <a:solidFill>
                  <a:srgbClr val="C00000"/>
                </a:solidFill>
                <a:latin typeface="Foco" pitchFamily="34" charset="0"/>
              </a:rPr>
              <a:t>In medical imaging it becomes imperative to provide an automatic and interactive method to label or to tag different structures contained into input data. We propose a two-stage labeling method of large biomedical datasets through a parallel approach in a single GPU. We define an alternative representation of the Adaboost binary classifier, allowing an interactive learning step. We use this proposed representation to define a new GPU-based parallelized Adaboost testing stage using OpenCL for GPU’s, in order to make this functionality usable in terms of speed.</a:t>
            </a:r>
            <a:endParaRPr lang="es-ES" sz="3600" dirty="0" smtClean="0">
              <a:solidFill>
                <a:srgbClr val="C00000"/>
              </a:solidFill>
            </a:endParaRPr>
          </a:p>
        </p:txBody>
      </p:sp>
      <p:pic>
        <p:nvPicPr>
          <p:cNvPr id="41" name="40 Imagen" descr="Untitled-1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5821025" y="12817724"/>
            <a:ext cx="15646697" cy="1512168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5" name="44 Rectángulo redondeado"/>
          <p:cNvSpPr/>
          <p:nvPr/>
        </p:nvSpPr>
        <p:spPr>
          <a:xfrm>
            <a:off x="17714194" y="13321780"/>
            <a:ext cx="11593288" cy="1224136"/>
          </a:xfrm>
          <a:prstGeom prst="roundRect">
            <a:avLst/>
          </a:prstGeom>
          <a:solidFill>
            <a:srgbClr val="6C0000"/>
          </a:solidFill>
          <a:ln>
            <a:solidFill>
              <a:srgbClr val="6C000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Foco" pitchFamily="34" charset="0"/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18074234" y="13406562"/>
            <a:ext cx="105131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chemeClr val="bg1"/>
                </a:solidFill>
                <a:latin typeface="Foco" pitchFamily="34" charset="0"/>
              </a:rPr>
              <a:t>2. OpenCL implementation</a:t>
            </a:r>
          </a:p>
        </p:txBody>
      </p:sp>
      <p:sp>
        <p:nvSpPr>
          <p:cNvPr id="70" name="TextBox 38"/>
          <p:cNvSpPr txBox="1">
            <a:spLocks noChangeArrowheads="1"/>
          </p:cNvSpPr>
          <p:nvPr/>
        </p:nvSpPr>
        <p:spPr bwMode="auto">
          <a:xfrm>
            <a:off x="27022425" y="14744700"/>
            <a:ext cx="3810000" cy="7417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ES_tradnl" sz="2800" dirty="0"/>
              <a:t> We focused on exploiting parallelism and reduce PCIe transfers by using uchar values and calculating gradients also in GPU, to accelerate their calculation and avoid transferring them through PCIe.</a:t>
            </a:r>
          </a:p>
          <a:p>
            <a:pPr>
              <a:buFont typeface="Arial" pitchFamily="34" charset="0"/>
              <a:buChar char="•"/>
            </a:pPr>
            <a:r>
              <a:rPr lang="es-ES_tradnl" sz="2800" dirty="0"/>
              <a:t>The algorithm shown uses a work group to classify one voxel. By classifying 64 voxel with a work group we can exploit the GPU memory bandwidht.</a:t>
            </a:r>
            <a:endParaRPr lang="en-US" sz="2800" dirty="0"/>
          </a:p>
        </p:txBody>
      </p:sp>
      <p:pic>
        <p:nvPicPr>
          <p:cNvPr id="87" name="86 Imagen" descr="Untitled-1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57225" y="27927300"/>
            <a:ext cx="30937200" cy="820891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8" name="87 Rectángulo redondeado"/>
          <p:cNvSpPr/>
          <p:nvPr/>
        </p:nvSpPr>
        <p:spPr>
          <a:xfrm>
            <a:off x="10106025" y="28308300"/>
            <a:ext cx="11686120" cy="1224136"/>
          </a:xfrm>
          <a:prstGeom prst="roundRect">
            <a:avLst/>
          </a:prstGeom>
          <a:solidFill>
            <a:srgbClr val="6C0000"/>
          </a:solidFill>
          <a:ln>
            <a:solidFill>
              <a:srgbClr val="6C000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Foco" pitchFamily="34" charset="0"/>
            </a:endParaRPr>
          </a:p>
        </p:txBody>
      </p:sp>
      <p:sp>
        <p:nvSpPr>
          <p:cNvPr id="89" name="88 CuadroTexto"/>
          <p:cNvSpPr txBox="1"/>
          <p:nvPr/>
        </p:nvSpPr>
        <p:spPr>
          <a:xfrm>
            <a:off x="10944225" y="28460700"/>
            <a:ext cx="1061188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chemeClr val="bg1"/>
                </a:solidFill>
                <a:latin typeface="Foco" pitchFamily="34" charset="0"/>
              </a:rPr>
              <a:t>3</a:t>
            </a:r>
            <a:r>
              <a:rPr lang="en-US" sz="5400" b="1" dirty="0" smtClean="0">
                <a:solidFill>
                  <a:schemeClr val="bg1"/>
                </a:solidFill>
                <a:latin typeface="Foco" pitchFamily="34" charset="0"/>
              </a:rPr>
              <a:t>. RESULTS</a:t>
            </a:r>
          </a:p>
        </p:txBody>
      </p:sp>
      <p:pic>
        <p:nvPicPr>
          <p:cNvPr id="98" name="97 Imagen" descr="Untitled-1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885825" y="36148316"/>
            <a:ext cx="15163800" cy="640871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9" name="98 Rectángulo redondeado"/>
          <p:cNvSpPr/>
          <p:nvPr/>
        </p:nvSpPr>
        <p:spPr>
          <a:xfrm>
            <a:off x="2808537" y="36652372"/>
            <a:ext cx="11593288" cy="1224136"/>
          </a:xfrm>
          <a:prstGeom prst="roundRect">
            <a:avLst/>
          </a:prstGeom>
          <a:solidFill>
            <a:srgbClr val="6C0000"/>
          </a:solidFill>
          <a:ln>
            <a:solidFill>
              <a:srgbClr val="6C000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Foco" pitchFamily="34" charset="0"/>
            </a:endParaRPr>
          </a:p>
        </p:txBody>
      </p:sp>
      <p:sp>
        <p:nvSpPr>
          <p:cNvPr id="100" name="99 CuadroTexto"/>
          <p:cNvSpPr txBox="1"/>
          <p:nvPr/>
        </p:nvSpPr>
        <p:spPr>
          <a:xfrm>
            <a:off x="3168577" y="36796388"/>
            <a:ext cx="105131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chemeClr val="bg1"/>
                </a:solidFill>
                <a:latin typeface="Foco" pitchFamily="34" charset="0"/>
              </a:rPr>
              <a:t>4</a:t>
            </a:r>
            <a:r>
              <a:rPr lang="en-US" sz="5400" b="1" dirty="0" smtClean="0">
                <a:solidFill>
                  <a:schemeClr val="bg1"/>
                </a:solidFill>
                <a:latin typeface="Foco" pitchFamily="34" charset="0"/>
              </a:rPr>
              <a:t>. Conclusions and future work </a:t>
            </a:r>
          </a:p>
        </p:txBody>
      </p:sp>
      <p:sp>
        <p:nvSpPr>
          <p:cNvPr id="104" name="Rectangle 40"/>
          <p:cNvSpPr>
            <a:spLocks noChangeArrowheads="1"/>
          </p:cNvSpPr>
          <p:nvPr/>
        </p:nvSpPr>
        <p:spPr bwMode="auto">
          <a:xfrm>
            <a:off x="1656409" y="37948516"/>
            <a:ext cx="13537504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en-US" sz="2800" dirty="0">
                <a:solidFill>
                  <a:srgbClr val="C00000"/>
                </a:solidFill>
                <a:latin typeface="Arial" charset="0"/>
                <a:cs typeface="Arial" charset="0"/>
              </a:rPr>
              <a:t>This weak classifier representation is perfect for embarrassingly parallel architectures. We are able to generate tens of billion (thousand million) threads for 512</a:t>
            </a:r>
            <a:r>
              <a:rPr lang="en-US" sz="2800" dirty="0">
                <a:solidFill>
                  <a:srgbClr val="C00000"/>
                </a:solidFill>
                <a:latin typeface="Arial" charset="0"/>
                <a:cs typeface="Arial" charset="0"/>
              </a:rPr>
              <a:t>^3 voxel models.</a:t>
            </a:r>
            <a:endParaRPr lang="en-US" sz="2800" dirty="0">
              <a:solidFill>
                <a:srgbClr val="C00000"/>
              </a:solidFill>
              <a:latin typeface="Arial" charset="0"/>
              <a:cs typeface="Arial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en-US" sz="2800" dirty="0">
                <a:solidFill>
                  <a:srgbClr val="C00000"/>
                </a:solidFill>
                <a:latin typeface="Arial" charset="0"/>
                <a:cs typeface="Arial" charset="0"/>
              </a:rPr>
              <a:t>Even with the minimum global memory use, we achieve a good improvement in performance, so we expect real time testing when integrating it with OpenGL visualization, and implementing the global memory optimizations.</a:t>
            </a:r>
          </a:p>
          <a:p>
            <a:pPr algn="just">
              <a:buFont typeface="Arial" pitchFamily="34" charset="0"/>
              <a:buChar char="•"/>
            </a:pPr>
            <a:r>
              <a:rPr lang="en-US" sz="2800" dirty="0">
                <a:solidFill>
                  <a:srgbClr val="C00000"/>
                </a:solidFill>
                <a:latin typeface="Arial" charset="0"/>
                <a:cs typeface="Arial" charset="0"/>
              </a:rPr>
              <a:t>OpenCL has a good performance on GPU’s but is still unstable for ATI cards. Also, a lot of coding is needed for the Host code part.</a:t>
            </a:r>
          </a:p>
          <a:p>
            <a:pPr algn="just">
              <a:buFont typeface="Arial" pitchFamily="34" charset="0"/>
              <a:buChar char="•"/>
            </a:pPr>
            <a:r>
              <a:rPr lang="en-US" sz="2800" dirty="0">
                <a:solidFill>
                  <a:srgbClr val="C00000"/>
                </a:solidFill>
                <a:latin typeface="Arial" charset="0"/>
                <a:cs typeface="Arial" charset="0"/>
              </a:rPr>
              <a:t>Future work includes optimizations, Multiclass testing, GPU learning stage, interactive inteface and testing more maintainable and portable language </a:t>
            </a:r>
            <a:r>
              <a:rPr lang="en-US" sz="2800" b="1" dirty="0">
                <a:solidFill>
                  <a:srgbClr val="C00000"/>
                </a:solidFill>
                <a:latin typeface="Arial" charset="0"/>
                <a:cs typeface="Arial" charset="0"/>
              </a:rPr>
              <a:t>StarSs [3].</a:t>
            </a:r>
          </a:p>
        </p:txBody>
      </p:sp>
      <p:sp>
        <p:nvSpPr>
          <p:cNvPr id="105" name="104 CuadroTexto"/>
          <p:cNvSpPr txBox="1"/>
          <p:nvPr/>
        </p:nvSpPr>
        <p:spPr>
          <a:xfrm>
            <a:off x="16887825" y="38817836"/>
            <a:ext cx="13792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>
                <a:solidFill>
                  <a:schemeClr val="bg1"/>
                </a:solidFill>
                <a:latin typeface="Foco" pitchFamily="34" charset="0"/>
              </a:rPr>
              <a:t>[2] </a:t>
            </a:r>
            <a:r>
              <a:rPr lang="es-ES_tradnl" sz="3000" dirty="0" smtClean="0">
                <a:solidFill>
                  <a:schemeClr val="bg1"/>
                </a:solidFill>
                <a:latin typeface="Foco" pitchFamily="34" charset="0"/>
              </a:rPr>
              <a:t>Paulius Micikevicius, 3D Finite Difference Computation on GPUs using CUDA, NVIDIA </a:t>
            </a:r>
            <a:endParaRPr lang="en-US" sz="3000" dirty="0" smtClean="0">
              <a:solidFill>
                <a:schemeClr val="bg1"/>
              </a:solidFill>
              <a:latin typeface="Foco" pitchFamily="34" charset="0"/>
            </a:endParaRPr>
          </a:p>
        </p:txBody>
      </p:sp>
      <p:sp>
        <p:nvSpPr>
          <p:cNvPr id="107" name="106 CuadroTexto"/>
          <p:cNvSpPr txBox="1"/>
          <p:nvPr/>
        </p:nvSpPr>
        <p:spPr>
          <a:xfrm>
            <a:off x="16887825" y="40500300"/>
            <a:ext cx="137914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>
                <a:solidFill>
                  <a:schemeClr val="bg1"/>
                </a:solidFill>
                <a:latin typeface="Foco" pitchFamily="34" charset="0"/>
              </a:rPr>
              <a:t>[3] </a:t>
            </a:r>
            <a:r>
              <a:rPr lang="es-ES_tradnl" sz="3000" dirty="0" smtClean="0">
                <a:solidFill>
                  <a:schemeClr val="bg1"/>
                </a:solidFill>
                <a:latin typeface="Foco" pitchFamily="34" charset="0"/>
              </a:rPr>
              <a:t>http://www.prace-project.eu/documents/08_starss_jl.pdf</a:t>
            </a:r>
            <a:endParaRPr lang="en-US" sz="3000" dirty="0" smtClean="0">
              <a:solidFill>
                <a:schemeClr val="bg1"/>
              </a:solidFill>
              <a:latin typeface="Foco" pitchFamily="34" charset="0"/>
            </a:endParaRPr>
          </a:p>
        </p:txBody>
      </p:sp>
      <p:sp>
        <p:nvSpPr>
          <p:cNvPr id="55" name="TextBox 38"/>
          <p:cNvSpPr txBox="1">
            <a:spLocks noChangeArrowheads="1"/>
          </p:cNvSpPr>
          <p:nvPr/>
        </p:nvSpPr>
        <p:spPr bwMode="auto">
          <a:xfrm>
            <a:off x="2181225" y="20916900"/>
            <a:ext cx="6096000" cy="6124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es-ES_tradnl" sz="2800" dirty="0"/>
              <a:t>We accelerated the thesting step by creating a new weak classifier representation that can be more easilly paralelizable and implementing it on GPU’s using OpenCL.</a:t>
            </a:r>
          </a:p>
          <a:p>
            <a:pPr algn="just">
              <a:buFont typeface="Arial" pitchFamily="34" charset="0"/>
              <a:buChar char="•"/>
            </a:pPr>
            <a:r>
              <a:rPr lang="es-ES_tradnl" sz="2800" smtClean="0"/>
              <a:t>The Adaboost [1] procedure trains the classifiers f</a:t>
            </a:r>
            <a:r>
              <a:rPr lang="es-ES_tradnl" sz="2800" baseline="-25000" smtClean="0"/>
              <a:t>m</a:t>
            </a:r>
            <a:r>
              <a:rPr lang="es-ES_tradnl" sz="2800" smtClean="0"/>
              <a:t>(x) on weighed versions of the training sample, giving higher weights to cases that are currently misclassified. For each f</a:t>
            </a:r>
            <a:r>
              <a:rPr lang="es-ES_tradnl" sz="2800" baseline="-25000" smtClean="0"/>
              <a:t>m</a:t>
            </a:r>
            <a:r>
              <a:rPr lang="es-ES_tradnl" sz="2800" smtClean="0"/>
              <a:t>(x) we just need to compute a threshold value and a polarity to make a binary decision, selecting that one that minimizes the error based on the assigned weights.</a:t>
            </a:r>
            <a:endParaRPr lang="es-ES_tradnl" sz="2800" dirty="0"/>
          </a:p>
        </p:txBody>
      </p:sp>
      <p:sp>
        <p:nvSpPr>
          <p:cNvPr id="59" name="TextBox 38"/>
          <p:cNvSpPr txBox="1">
            <a:spLocks noChangeArrowheads="1"/>
          </p:cNvSpPr>
          <p:nvPr/>
        </p:nvSpPr>
        <p:spPr bwMode="auto">
          <a:xfrm>
            <a:off x="8734425" y="20916900"/>
            <a:ext cx="5743872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es-ES_tradnl" sz="2800" smtClean="0"/>
              <a:t>This sim- ple combination of classifiers has demonstrated to reduce the variance error term of the final classifier F (x).</a:t>
            </a:r>
          </a:p>
          <a:p>
            <a:pPr algn="just">
              <a:buFont typeface="Arial" pitchFamily="34" charset="0"/>
              <a:buChar char="•"/>
            </a:pPr>
            <a:r>
              <a:rPr lang="es-ES_tradnl" sz="2800" smtClean="0"/>
              <a:t>In Algorithm 1, we show the testing of the final decision function                h                 using the Discrete Adaboost algorithm with Decision Stump ”weak classifier”.</a:t>
            </a:r>
            <a:endParaRPr lang="en-US" sz="2800" dirty="0"/>
          </a:p>
        </p:txBody>
      </p:sp>
      <p:pic>
        <p:nvPicPr>
          <p:cNvPr id="60" name="Imagen 59" descr="Captura de pantalla 2010-10-26 a las 10.18.56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05025" y="15049500"/>
            <a:ext cx="12769762" cy="5638800"/>
          </a:xfrm>
          <a:prstGeom prst="rect">
            <a:avLst/>
          </a:prstGeom>
        </p:spPr>
      </p:pic>
      <p:pic>
        <p:nvPicPr>
          <p:cNvPr id="64" name="Imagen 63" descr="Captura de pantalla 2010-10-26 a las 10.28.07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810625" y="23583900"/>
            <a:ext cx="2514600" cy="385962"/>
          </a:xfrm>
          <a:prstGeom prst="rect">
            <a:avLst/>
          </a:prstGeom>
        </p:spPr>
      </p:pic>
      <p:pic>
        <p:nvPicPr>
          <p:cNvPr id="66" name="Imagen 65" descr="Captura de pantalla 2010-10-26 a las 10.27.05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963025" y="24803100"/>
            <a:ext cx="5105400" cy="2339316"/>
          </a:xfrm>
          <a:prstGeom prst="rect">
            <a:avLst/>
          </a:prstGeom>
        </p:spPr>
      </p:pic>
      <p:pic>
        <p:nvPicPr>
          <p:cNvPr id="67" name="Imagen 66" descr="ClassifierKernelDiagram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6583025" y="14897100"/>
            <a:ext cx="10185353" cy="7086600"/>
          </a:xfrm>
          <a:prstGeom prst="rect">
            <a:avLst/>
          </a:prstGeom>
        </p:spPr>
      </p:pic>
      <p:pic>
        <p:nvPicPr>
          <p:cNvPr id="68" name="Imagen 67" descr="Captura de pantalla 2010-10-26 a las 10.39.16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4203025" y="24422100"/>
            <a:ext cx="6477000" cy="2802693"/>
          </a:xfrm>
          <a:prstGeom prst="rect">
            <a:avLst/>
          </a:prstGeom>
        </p:spPr>
      </p:pic>
      <p:sp>
        <p:nvSpPr>
          <p:cNvPr id="78" name="TextBox 38"/>
          <p:cNvSpPr txBox="1">
            <a:spLocks noChangeArrowheads="1"/>
          </p:cNvSpPr>
          <p:nvPr/>
        </p:nvSpPr>
        <p:spPr bwMode="auto">
          <a:xfrm>
            <a:off x="24203025" y="22059900"/>
            <a:ext cx="64770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es-ES_tradnl" sz="2800" dirty="0"/>
              <a:t>The Gradient classification kernel (below) is based on Micikevicius [2] stencil algorithm to reduce global memory transfers. It uses uchar. By using uchar4 we can exploit maximum memory bandwidth.</a:t>
            </a:r>
          </a:p>
        </p:txBody>
      </p:sp>
      <p:pic>
        <p:nvPicPr>
          <p:cNvPr id="79" name="Imagen 78" descr="GeneralAppDiagram.png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6506825" y="22212300"/>
            <a:ext cx="7543800" cy="5022952"/>
          </a:xfrm>
          <a:prstGeom prst="rect">
            <a:avLst/>
          </a:prstGeom>
        </p:spPr>
      </p:pic>
      <p:pic>
        <p:nvPicPr>
          <p:cNvPr id="80" name="Imagen 79" descr="toraxSinClassifColor.png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238625" y="30822900"/>
            <a:ext cx="5181600" cy="4011186"/>
          </a:xfrm>
          <a:prstGeom prst="rect">
            <a:avLst/>
          </a:prstGeom>
        </p:spPr>
      </p:pic>
      <p:pic>
        <p:nvPicPr>
          <p:cNvPr id="91" name="Imagen 90" descr="thorax.pn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3441025" y="30746700"/>
            <a:ext cx="4267200" cy="3962401"/>
          </a:xfrm>
          <a:prstGeom prst="rect">
            <a:avLst/>
          </a:prstGeom>
        </p:spPr>
      </p:pic>
      <p:sp>
        <p:nvSpPr>
          <p:cNvPr id="101" name="TextBox 38"/>
          <p:cNvSpPr txBox="1">
            <a:spLocks noChangeArrowheads="1"/>
          </p:cNvSpPr>
          <p:nvPr/>
        </p:nvSpPr>
        <p:spPr bwMode="auto">
          <a:xfrm>
            <a:off x="4619625" y="30060900"/>
            <a:ext cx="4495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s-ES_tradnl" sz="2800" b="1" dirty="0"/>
              <a:t>Torax without classification</a:t>
            </a:r>
          </a:p>
        </p:txBody>
      </p:sp>
      <p:sp>
        <p:nvSpPr>
          <p:cNvPr id="102" name="TextBox 38"/>
          <p:cNvSpPr txBox="1">
            <a:spLocks noChangeArrowheads="1"/>
          </p:cNvSpPr>
          <p:nvPr/>
        </p:nvSpPr>
        <p:spPr bwMode="auto">
          <a:xfrm>
            <a:off x="23517225" y="29679900"/>
            <a:ext cx="39624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s-ES_tradnl" sz="2800" b="1" dirty="0"/>
              <a:t>Classified torax for bone visualization</a:t>
            </a:r>
          </a:p>
        </p:txBody>
      </p:sp>
      <p:pic>
        <p:nvPicPr>
          <p:cNvPr id="103" name="Imagen 102" descr="Captura de pantalla 2010-10-26 a las 11.16.22.png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2239625" y="29984700"/>
            <a:ext cx="7696200" cy="54864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2767</TotalTime>
  <Words>606</Words>
  <Application>Microsoft Macintosh PowerPoint</Application>
  <PresentationFormat>Personalizado</PresentationFormat>
  <Paragraphs>31</Paragraphs>
  <Slides>1</Slides>
  <Notes>1</Notes>
  <HiddenSlides>0</HiddenSlides>
  <MMClips>0</MMClips>
  <ScaleCrop>false</ScaleCrop>
  <HeadingPairs>
    <vt:vector size="4" baseType="variant">
      <vt:variant>
        <vt:lpstr>Plantilla de diseño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jmorales</dc:creator>
  <cp:lastModifiedBy>Oscar Amoros Huguet</cp:lastModifiedBy>
  <cp:revision>53</cp:revision>
  <dcterms:created xsi:type="dcterms:W3CDTF">2010-10-24T17:43:28Z</dcterms:created>
  <dcterms:modified xsi:type="dcterms:W3CDTF">2010-10-26T10:14:36Z</dcterms:modified>
</cp:coreProperties>
</file>