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32404050" cy="43205400"/>
  <p:notesSz cx="6797675" cy="9926638"/>
  <p:defaultTextStyle>
    <a:defPPr>
      <a:defRPr lang="es-E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D"/>
    <a:srgbClr val="890202"/>
    <a:srgbClr val="494949"/>
    <a:srgbClr val="292929"/>
    <a:srgbClr val="800000"/>
    <a:srgbClr val="6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0" autoAdjust="0"/>
    <p:restoredTop sz="94444" autoAdjust="0"/>
  </p:normalViewPr>
  <p:slideViewPr>
    <p:cSldViewPr>
      <p:cViewPr varScale="1">
        <p:scale>
          <a:sx n="14" d="100"/>
          <a:sy n="14" d="100"/>
        </p:scale>
        <p:origin x="-3168" y="-22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99F43-BEE6-477F-B97B-303E7F2E3D79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623B2-7A17-4E00-8094-92FAAE41C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25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623B2-7A17-4E00-8094-92FAAE41C2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B16B-DA2B-4292-858A-7716F679EE2E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98D9-59D2-4D9A-ABCA-36A82543D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86 Imagen" descr="Untitled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1985" y="27939404"/>
            <a:ext cx="15625736" cy="1022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86 Imagen" descr="Untitled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13" y="27927300"/>
            <a:ext cx="15121680" cy="1023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41 Imagen" descr="Sin título copy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404050" cy="7048500"/>
          </a:xfrm>
          <a:prstGeom prst="rect">
            <a:avLst/>
          </a:prstGeom>
        </p:spPr>
      </p:pic>
      <p:pic>
        <p:nvPicPr>
          <p:cNvPr id="15" name="14 Imagen" descr="CVC_CAT_CMYK (Sin Fondo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63065" y="4176764"/>
            <a:ext cx="5716731" cy="316835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32273" y="360340"/>
            <a:ext cx="3132348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dirty="0" smtClean="0">
                <a:solidFill>
                  <a:schemeClr val="bg1"/>
                </a:solidFill>
                <a:latin typeface="Arial" charset="0"/>
              </a:rPr>
              <a:t> GPGPU Volume Classification using </a:t>
            </a:r>
            <a:r>
              <a:rPr lang="en-US" sz="6900" dirty="0" err="1" smtClean="0">
                <a:solidFill>
                  <a:schemeClr val="bg1"/>
                </a:solidFill>
                <a:latin typeface="Arial" charset="0"/>
              </a:rPr>
              <a:t>SimpleOpenCL</a:t>
            </a:r>
            <a:endParaRPr lang="en-US" sz="9600" b="1" dirty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61265" y="1800500"/>
            <a:ext cx="14185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latin typeface="Foco" pitchFamily="34" charset="0"/>
              </a:rPr>
              <a:t>Oscar Amoros, Sergio </a:t>
            </a:r>
            <a:r>
              <a:rPr lang="en-US" sz="4500" dirty="0" err="1" smtClean="0">
                <a:solidFill>
                  <a:schemeClr val="bg1"/>
                </a:solidFill>
                <a:latin typeface="Foco" pitchFamily="34" charset="0"/>
              </a:rPr>
              <a:t>Escalera</a:t>
            </a:r>
            <a:r>
              <a:rPr lang="en-US" sz="4500" dirty="0">
                <a:solidFill>
                  <a:schemeClr val="bg1"/>
                </a:solidFill>
                <a:latin typeface="Foco" pitchFamily="34" charset="0"/>
              </a:rPr>
              <a:t>,</a:t>
            </a:r>
            <a:r>
              <a:rPr lang="en-US" sz="4500" dirty="0" smtClean="0">
                <a:solidFill>
                  <a:schemeClr val="bg1"/>
                </a:solidFill>
                <a:latin typeface="Foco" pitchFamily="34" charset="0"/>
              </a:rPr>
              <a:t> Anna </a:t>
            </a:r>
            <a:r>
              <a:rPr lang="en-US" sz="4500" dirty="0" err="1" smtClean="0">
                <a:solidFill>
                  <a:schemeClr val="bg1"/>
                </a:solidFill>
                <a:latin typeface="Foco" pitchFamily="34" charset="0"/>
              </a:rPr>
              <a:t>Puig</a:t>
            </a:r>
            <a:r>
              <a:rPr lang="en-US" sz="4500" dirty="0" smtClean="0">
                <a:solidFill>
                  <a:schemeClr val="bg1"/>
                </a:solidFill>
                <a:latin typeface="Foco" pitchFamily="34" charset="0"/>
              </a:rPr>
              <a:t> and Maria </a:t>
            </a:r>
            <a:r>
              <a:rPr lang="en-US" sz="4500" dirty="0" err="1" smtClean="0">
                <a:solidFill>
                  <a:schemeClr val="bg1"/>
                </a:solidFill>
                <a:latin typeface="Foco" pitchFamily="34" charset="0"/>
              </a:rPr>
              <a:t>Salamó</a:t>
            </a:r>
            <a:endParaRPr lang="en-US" sz="4500" dirty="0" smtClean="0">
              <a:solidFill>
                <a:schemeClr val="bg1"/>
              </a:solidFill>
              <a:latin typeface="Foco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0513393" y="3345475"/>
            <a:ext cx="12241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Computer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Vision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Center,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Universitat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Autònoma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de Barcelona, 08193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Cerdanyola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Dept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Matemàtica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Aplicada i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Anàlisi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, UB, Gran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Via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585, </a:t>
            </a:r>
          </a:p>
          <a:p>
            <a:pPr algn="ctr"/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08007, Barcelona, </a:t>
            </a:r>
            <a:r>
              <a:rPr lang="es-ES" sz="3300" dirty="0" err="1" smtClean="0">
                <a:solidFill>
                  <a:schemeClr val="bg1"/>
                </a:solidFill>
                <a:latin typeface="Arial" charset="0"/>
              </a:rPr>
              <a:t>Spain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r>
              <a:rPr lang="es-ES" sz="3300" b="1" dirty="0" err="1" smtClean="0">
                <a:solidFill>
                  <a:schemeClr val="bg1"/>
                </a:solidFill>
                <a:latin typeface="Arial" charset="0"/>
              </a:rPr>
              <a:t>oamorohu7@alumnes.ub.edu,</a:t>
            </a:r>
            <a:r>
              <a:rPr lang="es-ES" sz="33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" sz="3300" b="1" dirty="0" smtClean="0">
                <a:solidFill>
                  <a:schemeClr val="bg1"/>
                </a:solidFill>
                <a:latin typeface="Arial" charset="0"/>
              </a:rPr>
              <a:t>se</a:t>
            </a:r>
            <a:r>
              <a:rPr lang="ca-ES" sz="3300" b="1" dirty="0" err="1" smtClean="0">
                <a:solidFill>
                  <a:schemeClr val="bg1"/>
                </a:solidFill>
                <a:latin typeface="Arial" charset="0"/>
              </a:rPr>
              <a:t>scalera</a:t>
            </a:r>
            <a:r>
              <a:rPr lang="es-ES" sz="3300" b="1" dirty="0" smtClean="0">
                <a:solidFill>
                  <a:schemeClr val="bg1"/>
                </a:solidFill>
                <a:latin typeface="Arial" charset="0"/>
              </a:rPr>
              <a:t>@</a:t>
            </a:r>
            <a:r>
              <a:rPr lang="es-ES" sz="3300" b="1" dirty="0" err="1" smtClean="0">
                <a:solidFill>
                  <a:schemeClr val="bg1"/>
                </a:solidFill>
                <a:latin typeface="Arial" charset="0"/>
              </a:rPr>
              <a:t>cvc.uab.es</a:t>
            </a:r>
            <a:r>
              <a:rPr lang="es-ES" sz="3300" b="1" dirty="0" smtClean="0">
                <a:solidFill>
                  <a:schemeClr val="bg1"/>
                </a:solidFill>
                <a:latin typeface="Arial" charset="0"/>
              </a:rPr>
              <a:t>, anna@maia.ub.es, </a:t>
            </a:r>
            <a:r>
              <a:rPr lang="es-ES" sz="3300" b="1" dirty="0" err="1" smtClean="0">
                <a:solidFill>
                  <a:schemeClr val="bg1"/>
                </a:solidFill>
                <a:latin typeface="Arial" charset="0"/>
              </a:rPr>
              <a:t>maria@maia.ub.es</a:t>
            </a:r>
            <a:r>
              <a:rPr lang="es-ES" sz="3300" b="1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6130017" y="38236548"/>
            <a:ext cx="15193688" cy="4176464"/>
          </a:xfrm>
          <a:prstGeom prst="roundRect">
            <a:avLst/>
          </a:prstGeom>
          <a:solidFill>
            <a:srgbClr val="6C000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just"/>
            <a:r>
              <a:rPr lang="es-ES" sz="2800" dirty="0">
                <a:solidFill>
                  <a:schemeClr val="bg1"/>
                </a:solidFill>
              </a:rPr>
              <a:t>[1] J. Friedman, T. </a:t>
            </a:r>
            <a:r>
              <a:rPr lang="es-ES" sz="2800" dirty="0" err="1">
                <a:solidFill>
                  <a:schemeClr val="bg1"/>
                </a:solidFill>
              </a:rPr>
              <a:t>Hastie</a:t>
            </a:r>
            <a:r>
              <a:rPr lang="es-ES" sz="2800" dirty="0">
                <a:solidFill>
                  <a:schemeClr val="bg1"/>
                </a:solidFill>
              </a:rPr>
              <a:t>, R. </a:t>
            </a:r>
            <a:r>
              <a:rPr lang="es-ES" sz="2800" dirty="0" err="1">
                <a:solidFill>
                  <a:schemeClr val="bg1"/>
                </a:solidFill>
              </a:rPr>
              <a:t>Tibshirani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Additive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logistic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regres</a:t>
            </a:r>
            <a:r>
              <a:rPr lang="es-ES" sz="2800" dirty="0">
                <a:solidFill>
                  <a:schemeClr val="bg1"/>
                </a:solidFill>
              </a:rPr>
              <a:t>- </a:t>
            </a:r>
            <a:r>
              <a:rPr lang="es-ES" sz="2800" dirty="0" err="1">
                <a:solidFill>
                  <a:schemeClr val="bg1"/>
                </a:solidFill>
              </a:rPr>
              <a:t>sion</a:t>
            </a:r>
            <a:r>
              <a:rPr lang="es-ES" sz="2800" dirty="0">
                <a:solidFill>
                  <a:schemeClr val="bg1"/>
                </a:solidFill>
              </a:rPr>
              <a:t>: a </a:t>
            </a:r>
            <a:r>
              <a:rPr lang="es-ES" sz="2800" dirty="0" err="1">
                <a:solidFill>
                  <a:schemeClr val="bg1"/>
                </a:solidFill>
              </a:rPr>
              <a:t>statistical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view</a:t>
            </a:r>
            <a:r>
              <a:rPr lang="es-ES" sz="2800" dirty="0">
                <a:solidFill>
                  <a:schemeClr val="bg1"/>
                </a:solidFill>
              </a:rPr>
              <a:t> of </a:t>
            </a:r>
            <a:r>
              <a:rPr lang="es-ES" sz="2800" dirty="0" err="1">
                <a:solidFill>
                  <a:schemeClr val="bg1"/>
                </a:solidFill>
              </a:rPr>
              <a:t>boosting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Annals</a:t>
            </a:r>
            <a:r>
              <a:rPr lang="es-ES" sz="2800" dirty="0">
                <a:solidFill>
                  <a:schemeClr val="bg1"/>
                </a:solidFill>
              </a:rPr>
              <a:t> of </a:t>
            </a:r>
            <a:r>
              <a:rPr lang="es-ES" sz="2800" dirty="0" err="1">
                <a:solidFill>
                  <a:schemeClr val="bg1"/>
                </a:solidFill>
              </a:rPr>
              <a:t>Statistics</a:t>
            </a:r>
            <a:r>
              <a:rPr lang="es-ES" sz="2800" dirty="0">
                <a:solidFill>
                  <a:schemeClr val="bg1"/>
                </a:solidFill>
              </a:rPr>
              <a:t> 28. </a:t>
            </a:r>
          </a:p>
          <a:p>
            <a:pPr algn="just"/>
            <a:r>
              <a:rPr lang="es-ES" sz="2800" dirty="0">
                <a:solidFill>
                  <a:schemeClr val="bg1"/>
                </a:solidFill>
              </a:rPr>
              <a:t>[2] S. Escalera, D. </a:t>
            </a:r>
            <a:r>
              <a:rPr lang="es-ES" sz="2800" dirty="0" err="1">
                <a:solidFill>
                  <a:schemeClr val="bg1"/>
                </a:solidFill>
              </a:rPr>
              <a:t>Tax</a:t>
            </a:r>
            <a:r>
              <a:rPr lang="es-ES" sz="2800" dirty="0">
                <a:solidFill>
                  <a:schemeClr val="bg1"/>
                </a:solidFill>
              </a:rPr>
              <a:t>, O. Pujol, P. </a:t>
            </a:r>
            <a:r>
              <a:rPr lang="es-ES" sz="2800" dirty="0" err="1">
                <a:solidFill>
                  <a:schemeClr val="bg1"/>
                </a:solidFill>
              </a:rPr>
              <a:t>Radeva</a:t>
            </a:r>
            <a:r>
              <a:rPr lang="es-ES" sz="2800" dirty="0">
                <a:solidFill>
                  <a:schemeClr val="bg1"/>
                </a:solidFill>
              </a:rPr>
              <a:t>, R. </a:t>
            </a:r>
            <a:r>
              <a:rPr lang="es-ES" sz="2800" dirty="0" err="1">
                <a:solidFill>
                  <a:schemeClr val="bg1"/>
                </a:solidFill>
              </a:rPr>
              <a:t>Duin</a:t>
            </a:r>
            <a:r>
              <a:rPr lang="es-ES" sz="2800" dirty="0">
                <a:solidFill>
                  <a:schemeClr val="bg1"/>
                </a:solidFill>
              </a:rPr>
              <a:t>, </a:t>
            </a:r>
            <a:r>
              <a:rPr lang="es-ES" sz="2800" dirty="0" err="1">
                <a:solidFill>
                  <a:schemeClr val="bg1"/>
                </a:solidFill>
              </a:rPr>
              <a:t>Subclass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problem-dependent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design</a:t>
            </a:r>
            <a:r>
              <a:rPr lang="es-ES" sz="2800" dirty="0">
                <a:solidFill>
                  <a:schemeClr val="bg1"/>
                </a:solidFill>
              </a:rPr>
              <a:t> of error-</a:t>
            </a:r>
            <a:r>
              <a:rPr lang="es-ES" sz="2800" dirty="0" err="1">
                <a:solidFill>
                  <a:schemeClr val="bg1"/>
                </a:solidFill>
              </a:rPr>
              <a:t>correcting</a:t>
            </a:r>
            <a:r>
              <a:rPr lang="es-ES" sz="2800" dirty="0">
                <a:solidFill>
                  <a:schemeClr val="bg1"/>
                </a:solidFill>
              </a:rPr>
              <a:t> output </a:t>
            </a:r>
            <a:r>
              <a:rPr lang="es-ES" sz="2800" dirty="0" err="1">
                <a:solidFill>
                  <a:schemeClr val="bg1"/>
                </a:solidFill>
              </a:rPr>
              <a:t>codes</a:t>
            </a:r>
            <a:r>
              <a:rPr lang="es-ES" sz="2800" dirty="0">
                <a:solidFill>
                  <a:schemeClr val="bg1"/>
                </a:solidFill>
              </a:rPr>
              <a:t>, in: IEEE </a:t>
            </a:r>
            <a:r>
              <a:rPr lang="es-ES" sz="2800" dirty="0" err="1">
                <a:solidFill>
                  <a:schemeClr val="bg1"/>
                </a:solidFill>
              </a:rPr>
              <a:t>Transactions</a:t>
            </a:r>
            <a:r>
              <a:rPr lang="es-ES" sz="2800" dirty="0">
                <a:solidFill>
                  <a:schemeClr val="bg1"/>
                </a:solidFill>
              </a:rPr>
              <a:t> in </a:t>
            </a:r>
            <a:r>
              <a:rPr lang="es-ES" sz="2800" dirty="0" err="1">
                <a:solidFill>
                  <a:schemeClr val="bg1"/>
                </a:solidFill>
              </a:rPr>
              <a:t>Pattern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Analysis</a:t>
            </a:r>
            <a:r>
              <a:rPr lang="es-ES" sz="2800" dirty="0">
                <a:solidFill>
                  <a:schemeClr val="bg1"/>
                </a:solidFill>
              </a:rPr>
              <a:t> and Machine </a:t>
            </a:r>
            <a:r>
              <a:rPr lang="es-ES" sz="2800" dirty="0" err="1">
                <a:solidFill>
                  <a:schemeClr val="bg1"/>
                </a:solidFill>
              </a:rPr>
              <a:t>Intelligence</a:t>
            </a:r>
            <a:r>
              <a:rPr lang="es-ES" sz="2800" dirty="0">
                <a:solidFill>
                  <a:schemeClr val="bg1"/>
                </a:solidFill>
              </a:rPr>
              <a:t>, Vol. 30, 2008, pp. 1–14. </a:t>
            </a:r>
          </a:p>
          <a:p>
            <a:pPr algn="just"/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Foco" pitchFamily="34" charset="0"/>
            </a:endParaRPr>
          </a:p>
        </p:txBody>
      </p:sp>
      <p:pic>
        <p:nvPicPr>
          <p:cNvPr id="33" name="32 Imagen" descr="Untitled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817" y="12673708"/>
            <a:ext cx="15087599" cy="1533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42 Imagen" descr="Untitled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297" y="7633148"/>
            <a:ext cx="3103544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55 CuadroTexto"/>
          <p:cNvSpPr txBox="1"/>
          <p:nvPr/>
        </p:nvSpPr>
        <p:spPr>
          <a:xfrm>
            <a:off x="11377489" y="778935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Foco" pitchFamily="34" charset="0"/>
              </a:rPr>
              <a:t>Sub-title</a:t>
            </a:r>
          </a:p>
        </p:txBody>
      </p:sp>
      <p:sp>
        <p:nvSpPr>
          <p:cNvPr id="57" name="56 Rectángulo redondeado"/>
          <p:cNvSpPr/>
          <p:nvPr/>
        </p:nvSpPr>
        <p:spPr>
          <a:xfrm>
            <a:off x="2088457" y="13296900"/>
            <a:ext cx="12817424" cy="196909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95625" y="13449300"/>
            <a:ext cx="10513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1. Classification framework overview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9145241" y="8005377"/>
            <a:ext cx="15409712" cy="1296144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9441425" y="8065196"/>
            <a:ext cx="14537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Abstract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728417" y="9505356"/>
            <a:ext cx="29091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solidFill>
                  <a:srgbClr val="C00000"/>
                </a:solidFill>
              </a:rPr>
              <a:t>In </a:t>
            </a:r>
            <a:r>
              <a:rPr lang="es-ES" sz="3600" dirty="0" err="1">
                <a:solidFill>
                  <a:srgbClr val="C00000"/>
                </a:solidFill>
              </a:rPr>
              <a:t>volume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visualization</a:t>
            </a:r>
            <a:r>
              <a:rPr lang="es-ES" sz="3600" dirty="0">
                <a:solidFill>
                  <a:srgbClr val="C00000"/>
                </a:solidFill>
              </a:rPr>
              <a:t>, </a:t>
            </a:r>
            <a:r>
              <a:rPr lang="es-ES" sz="3600" dirty="0" err="1">
                <a:solidFill>
                  <a:srgbClr val="C00000"/>
                </a:solidFill>
              </a:rPr>
              <a:t>the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definition</a:t>
            </a:r>
            <a:r>
              <a:rPr lang="es-ES" sz="3600" dirty="0">
                <a:solidFill>
                  <a:srgbClr val="C00000"/>
                </a:solidFill>
              </a:rPr>
              <a:t> of </a:t>
            </a:r>
            <a:r>
              <a:rPr lang="es-ES" sz="3600" dirty="0" err="1">
                <a:solidFill>
                  <a:srgbClr val="C00000"/>
                </a:solidFill>
              </a:rPr>
              <a:t>the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regions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>
                <a:solidFill>
                  <a:srgbClr val="C00000"/>
                </a:solidFill>
              </a:rPr>
              <a:t>of </a:t>
            </a:r>
            <a:r>
              <a:rPr lang="es-ES" sz="3600" dirty="0" err="1">
                <a:solidFill>
                  <a:srgbClr val="C00000"/>
                </a:solidFill>
              </a:rPr>
              <a:t>interest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is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inherently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an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iterative</a:t>
            </a:r>
            <a:r>
              <a:rPr lang="es-ES" sz="3600" dirty="0">
                <a:solidFill>
                  <a:srgbClr val="C00000"/>
                </a:solidFill>
              </a:rPr>
              <a:t> trial</a:t>
            </a:r>
            <a:r>
              <a:rPr lang="es-ES" sz="3600" dirty="0" smtClean="0">
                <a:solidFill>
                  <a:srgbClr val="C00000"/>
                </a:solidFill>
              </a:rPr>
              <a:t>-and</a:t>
            </a:r>
            <a:r>
              <a:rPr lang="es-ES" sz="3600" dirty="0">
                <a:solidFill>
                  <a:srgbClr val="C00000"/>
                </a:solidFill>
              </a:rPr>
              <a:t>-error </a:t>
            </a:r>
            <a:r>
              <a:rPr lang="es-ES" sz="3600" dirty="0" err="1">
                <a:solidFill>
                  <a:srgbClr val="C00000"/>
                </a:solidFill>
              </a:rPr>
              <a:t>process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finding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out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the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best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parameters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to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classify</a:t>
            </a:r>
            <a:r>
              <a:rPr lang="es-ES" sz="3600" dirty="0">
                <a:solidFill>
                  <a:srgbClr val="C00000"/>
                </a:solidFill>
              </a:rPr>
              <a:t> and </a:t>
            </a:r>
            <a:r>
              <a:rPr lang="es-ES" sz="3600" dirty="0" err="1">
                <a:solidFill>
                  <a:srgbClr val="C00000"/>
                </a:solidFill>
              </a:rPr>
              <a:t>render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the</a:t>
            </a:r>
            <a:r>
              <a:rPr lang="es-ES" sz="3600" dirty="0">
                <a:solidFill>
                  <a:srgbClr val="C00000"/>
                </a:solidFill>
              </a:rPr>
              <a:t> final </a:t>
            </a:r>
            <a:r>
              <a:rPr lang="es-ES" sz="3600" dirty="0" err="1">
                <a:solidFill>
                  <a:srgbClr val="C00000"/>
                </a:solidFill>
              </a:rPr>
              <a:t>image</a:t>
            </a:r>
            <a:r>
              <a:rPr lang="es-ES" sz="3600" dirty="0">
                <a:solidFill>
                  <a:srgbClr val="C00000"/>
                </a:solidFill>
              </a:rPr>
              <a:t>. In </a:t>
            </a:r>
            <a:r>
              <a:rPr lang="es-ES" sz="3600" dirty="0" err="1">
                <a:solidFill>
                  <a:srgbClr val="C00000"/>
                </a:solidFill>
              </a:rPr>
              <a:t>this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work</a:t>
            </a:r>
            <a:r>
              <a:rPr lang="es-ES" sz="3600" dirty="0">
                <a:solidFill>
                  <a:srgbClr val="C00000"/>
                </a:solidFill>
              </a:rPr>
              <a:t>, </a:t>
            </a:r>
            <a:r>
              <a:rPr lang="es-ES" sz="3600" dirty="0" err="1">
                <a:solidFill>
                  <a:srgbClr val="C00000"/>
                </a:solidFill>
              </a:rPr>
              <a:t>we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present</a:t>
            </a:r>
            <a:r>
              <a:rPr lang="es-ES" sz="3600" dirty="0">
                <a:solidFill>
                  <a:srgbClr val="C00000"/>
                </a:solidFill>
              </a:rPr>
              <a:t> a general </a:t>
            </a:r>
            <a:r>
              <a:rPr lang="es-ES" sz="3600" dirty="0" err="1">
                <a:solidFill>
                  <a:srgbClr val="C00000"/>
                </a:solidFill>
              </a:rPr>
              <a:t>framework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for</a:t>
            </a:r>
            <a:r>
              <a:rPr lang="es-ES" sz="3600" dirty="0">
                <a:solidFill>
                  <a:srgbClr val="C00000"/>
                </a:solidFill>
              </a:rPr>
              <a:t> training </a:t>
            </a:r>
            <a:r>
              <a:rPr lang="es-ES" sz="3600" dirty="0" err="1">
                <a:solidFill>
                  <a:srgbClr val="C00000"/>
                </a:solidFill>
              </a:rPr>
              <a:t>multi-class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classifiers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using</a:t>
            </a:r>
            <a:r>
              <a:rPr lang="es-ES" sz="3600" dirty="0">
                <a:solidFill>
                  <a:srgbClr val="C00000"/>
                </a:solidFill>
              </a:rPr>
              <a:t> Error-</a:t>
            </a:r>
            <a:r>
              <a:rPr lang="es-ES" sz="3600" dirty="0" err="1">
                <a:solidFill>
                  <a:srgbClr val="C00000"/>
                </a:solidFill>
              </a:rPr>
              <a:t>Correcting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Out</a:t>
            </a:r>
            <a:r>
              <a:rPr lang="es-ES" sz="3600" dirty="0">
                <a:solidFill>
                  <a:srgbClr val="C00000"/>
                </a:solidFill>
              </a:rPr>
              <a:t>- </a:t>
            </a:r>
            <a:r>
              <a:rPr lang="es-ES" sz="3600" dirty="0" err="1">
                <a:solidFill>
                  <a:srgbClr val="C00000"/>
                </a:solidFill>
              </a:rPr>
              <a:t>put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Codes</a:t>
            </a:r>
            <a:r>
              <a:rPr lang="es-ES" sz="3600" dirty="0">
                <a:solidFill>
                  <a:srgbClr val="C00000"/>
                </a:solidFill>
              </a:rPr>
              <a:t>. </a:t>
            </a:r>
            <a:r>
              <a:rPr lang="es-ES" sz="3600" dirty="0" err="1">
                <a:solidFill>
                  <a:srgbClr val="C00000"/>
                </a:solidFill>
              </a:rPr>
              <a:t>Moreover</a:t>
            </a:r>
            <a:r>
              <a:rPr lang="es-ES" sz="3600" dirty="0">
                <a:solidFill>
                  <a:srgbClr val="C00000"/>
                </a:solidFill>
              </a:rPr>
              <a:t>, </a:t>
            </a:r>
            <a:r>
              <a:rPr lang="es-ES" sz="3600" dirty="0" err="1">
                <a:solidFill>
                  <a:srgbClr val="C00000"/>
                </a:solidFill>
              </a:rPr>
              <a:t>we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propose</a:t>
            </a:r>
            <a:r>
              <a:rPr lang="es-ES" sz="3600" dirty="0">
                <a:solidFill>
                  <a:srgbClr val="C00000"/>
                </a:solidFill>
              </a:rPr>
              <a:t> a GPGPU </a:t>
            </a:r>
            <a:r>
              <a:rPr lang="es-ES" sz="3600" dirty="0" err="1" smtClean="0">
                <a:solidFill>
                  <a:srgbClr val="C00000"/>
                </a:solidFill>
              </a:rPr>
              <a:t>paral·lelization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system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using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SimpleOpenCL</a:t>
            </a:r>
            <a:r>
              <a:rPr lang="es-ES" sz="3600" dirty="0">
                <a:solidFill>
                  <a:srgbClr val="C00000"/>
                </a:solidFill>
              </a:rPr>
              <a:t>, </a:t>
            </a:r>
            <a:r>
              <a:rPr lang="es-ES" sz="3600" dirty="0" err="1">
                <a:solidFill>
                  <a:srgbClr val="C00000"/>
                </a:solidFill>
              </a:rPr>
              <a:t>an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OpenSource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library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we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created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to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make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it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easier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to</a:t>
            </a:r>
            <a:r>
              <a:rPr lang="es-ES" sz="3600" dirty="0" smtClean="0">
                <a:solidFill>
                  <a:srgbClr val="C00000"/>
                </a:solidFill>
              </a:rPr>
              <a:t> use </a:t>
            </a:r>
            <a:r>
              <a:rPr lang="es-ES" sz="3600" dirty="0" err="1">
                <a:solidFill>
                  <a:srgbClr val="C00000"/>
                </a:solidFill>
              </a:rPr>
              <a:t>OpenCL</a:t>
            </a:r>
            <a:r>
              <a:rPr lang="es-ES" sz="3600" dirty="0">
                <a:solidFill>
                  <a:srgbClr val="C00000"/>
                </a:solidFill>
              </a:rPr>
              <a:t>. </a:t>
            </a:r>
            <a:r>
              <a:rPr lang="es-ES" sz="3600" dirty="0" err="1">
                <a:solidFill>
                  <a:srgbClr val="C00000"/>
                </a:solidFill>
              </a:rPr>
              <a:t>Results</a:t>
            </a:r>
            <a:r>
              <a:rPr lang="es-ES" sz="3600" dirty="0">
                <a:solidFill>
                  <a:srgbClr val="C00000"/>
                </a:solidFill>
              </a:rPr>
              <a:t> show </a:t>
            </a:r>
            <a:r>
              <a:rPr lang="es-ES" sz="3600" dirty="0" err="1">
                <a:solidFill>
                  <a:srgbClr val="C00000"/>
                </a:solidFill>
              </a:rPr>
              <a:t>accurate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classification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 smtClean="0">
                <a:solidFill>
                  <a:srgbClr val="C00000"/>
                </a:solidFill>
              </a:rPr>
              <a:t>results</a:t>
            </a:r>
            <a:r>
              <a:rPr lang="es-ES" sz="3600" dirty="0" smtClean="0">
                <a:solidFill>
                  <a:srgbClr val="C00000"/>
                </a:solidFill>
              </a:rPr>
              <a:t> </a:t>
            </a:r>
            <a:r>
              <a:rPr lang="es-ES" sz="3600" dirty="0">
                <a:solidFill>
                  <a:srgbClr val="C00000"/>
                </a:solidFill>
              </a:rPr>
              <a:t>as </a:t>
            </a:r>
            <a:r>
              <a:rPr lang="es-ES" sz="3600" dirty="0" err="1">
                <a:solidFill>
                  <a:srgbClr val="C00000"/>
                </a:solidFill>
              </a:rPr>
              <a:t>well</a:t>
            </a:r>
            <a:r>
              <a:rPr lang="es-ES" sz="3600" dirty="0">
                <a:solidFill>
                  <a:srgbClr val="C00000"/>
                </a:solidFill>
              </a:rPr>
              <a:t> as </a:t>
            </a:r>
            <a:r>
              <a:rPr lang="es-ES" sz="3600" dirty="0" err="1">
                <a:solidFill>
                  <a:srgbClr val="C00000"/>
                </a:solidFill>
              </a:rPr>
              <a:t>good</a:t>
            </a:r>
            <a:r>
              <a:rPr lang="es-ES" sz="3600" dirty="0">
                <a:solidFill>
                  <a:srgbClr val="C00000"/>
                </a:solidFill>
              </a:rPr>
              <a:t> </a:t>
            </a:r>
            <a:r>
              <a:rPr lang="es-ES" sz="3600" dirty="0" err="1">
                <a:solidFill>
                  <a:srgbClr val="C00000"/>
                </a:solidFill>
              </a:rPr>
              <a:t>speed</a:t>
            </a:r>
            <a:r>
              <a:rPr lang="es-ES" sz="3600" dirty="0">
                <a:solidFill>
                  <a:srgbClr val="C00000"/>
                </a:solidFill>
              </a:rPr>
              <a:t> ups. </a:t>
            </a:r>
          </a:p>
          <a:p>
            <a:pPr algn="just"/>
            <a:endParaRPr lang="es-ES" sz="3600" dirty="0" smtClean="0">
              <a:solidFill>
                <a:srgbClr val="C00000"/>
              </a:solidFill>
            </a:endParaRPr>
          </a:p>
        </p:txBody>
      </p:sp>
      <p:pic>
        <p:nvPicPr>
          <p:cNvPr id="41" name="40 Imagen" descr="Untitled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21025" y="12673708"/>
            <a:ext cx="15646697" cy="1533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" name="44 Rectángulo redondeado"/>
          <p:cNvSpPr/>
          <p:nvPr/>
        </p:nvSpPr>
        <p:spPr>
          <a:xfrm>
            <a:off x="17426161" y="13321780"/>
            <a:ext cx="12817423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8074234" y="13406562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2. </a:t>
            </a:r>
            <a:r>
              <a:rPr lang="en-US" sz="5400" b="1" dirty="0" err="1" smtClean="0">
                <a:solidFill>
                  <a:schemeClr val="bg1"/>
                </a:solidFill>
                <a:latin typeface="Foco" pitchFamily="34" charset="0"/>
              </a:rPr>
              <a:t>SimpleOpenCL</a:t>
            </a:r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 overview</a:t>
            </a:r>
          </a:p>
        </p:txBody>
      </p:sp>
      <p:sp>
        <p:nvSpPr>
          <p:cNvPr id="70" name="TextBox 38"/>
          <p:cNvSpPr txBox="1">
            <a:spLocks noChangeArrowheads="1"/>
          </p:cNvSpPr>
          <p:nvPr/>
        </p:nvSpPr>
        <p:spPr bwMode="auto">
          <a:xfrm>
            <a:off x="24194913" y="14905956"/>
            <a:ext cx="6048672" cy="82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sz="2800" dirty="0" err="1" smtClean="0"/>
              <a:t>SimpleOpenCL</a:t>
            </a:r>
            <a:r>
              <a:rPr lang="es-ES_tradnl" sz="2800" dirty="0" smtClean="0"/>
              <a:t> </a:t>
            </a:r>
            <a:r>
              <a:rPr lang="es-ES_tradnl" sz="2800" dirty="0" err="1"/>
              <a:t>is</a:t>
            </a:r>
            <a:r>
              <a:rPr lang="es-ES_tradnl" sz="2800" dirty="0"/>
              <a:t> </a:t>
            </a:r>
            <a:r>
              <a:rPr lang="es-ES_tradnl" sz="2800" dirty="0" err="1"/>
              <a:t>an</a:t>
            </a:r>
            <a:r>
              <a:rPr lang="es-ES_tradnl" sz="2800" dirty="0"/>
              <a:t> </a:t>
            </a:r>
            <a:r>
              <a:rPr lang="es-ES_tradnl" sz="2800" dirty="0" err="1"/>
              <a:t>OpenSource</a:t>
            </a:r>
            <a:r>
              <a:rPr lang="es-ES_tradnl" sz="2800" dirty="0"/>
              <a:t> </a:t>
            </a:r>
            <a:r>
              <a:rPr lang="es-ES_tradnl" sz="2800" dirty="0" err="1"/>
              <a:t>library</a:t>
            </a:r>
            <a:r>
              <a:rPr lang="es-ES_tradnl" sz="2800" dirty="0"/>
              <a:t> and Google </a:t>
            </a:r>
            <a:r>
              <a:rPr lang="es-ES_tradnl" sz="2800" dirty="0" err="1"/>
              <a:t>C</a:t>
            </a:r>
            <a:r>
              <a:rPr lang="es-ES_tradnl" sz="2800" dirty="0" err="1" smtClean="0"/>
              <a:t>ode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project</a:t>
            </a:r>
            <a:r>
              <a:rPr lang="es-ES_tradnl" sz="2800" dirty="0" smtClean="0"/>
              <a:t> </a:t>
            </a:r>
            <a:r>
              <a:rPr lang="es-ES_tradnl" sz="2800" dirty="0" err="1"/>
              <a:t>that</a:t>
            </a:r>
            <a:r>
              <a:rPr lang="es-ES_tradnl" sz="2800" dirty="0"/>
              <a:t> </a:t>
            </a:r>
            <a:r>
              <a:rPr lang="es-ES_tradnl" sz="2800" dirty="0" err="1"/>
              <a:t>we</a:t>
            </a:r>
            <a:r>
              <a:rPr lang="es-ES_tradnl" sz="2800" dirty="0"/>
              <a:t> </a:t>
            </a:r>
            <a:r>
              <a:rPr lang="es-ES_tradnl" sz="2800" dirty="0" err="1"/>
              <a:t>created</a:t>
            </a:r>
            <a:r>
              <a:rPr lang="es-ES_tradnl" sz="2800" dirty="0"/>
              <a:t>. </a:t>
            </a:r>
            <a:r>
              <a:rPr lang="es-ES_tradnl" sz="2800" dirty="0" err="1"/>
              <a:t>It</a:t>
            </a:r>
            <a:r>
              <a:rPr lang="es-ES_tradnl" sz="2800" dirty="0"/>
              <a:t> </a:t>
            </a:r>
            <a:r>
              <a:rPr lang="es-ES_tradnl" sz="2800" dirty="0" err="1"/>
              <a:t>is</a:t>
            </a:r>
            <a:r>
              <a:rPr lang="es-ES_tradnl" sz="2800" dirty="0"/>
              <a:t> </a:t>
            </a:r>
            <a:r>
              <a:rPr lang="es-ES_tradnl" sz="2800" dirty="0" err="1" smtClean="0"/>
              <a:t>written</a:t>
            </a:r>
            <a:r>
              <a:rPr lang="es-ES_tradnl" sz="2800" dirty="0" smtClean="0"/>
              <a:t> </a:t>
            </a:r>
            <a:r>
              <a:rPr lang="es-ES_tradnl" sz="2800" dirty="0"/>
              <a:t>in ANSI </a:t>
            </a:r>
            <a:r>
              <a:rPr lang="es-ES_tradnl" sz="2800" dirty="0" smtClean="0"/>
              <a:t>C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be </a:t>
            </a:r>
            <a:r>
              <a:rPr lang="es-ES_tradnl" sz="2800" dirty="0" err="1" smtClean="0"/>
              <a:t>used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 C and C++ </a:t>
            </a:r>
            <a:r>
              <a:rPr lang="es-ES_tradnl" sz="2800" dirty="0" err="1" smtClean="0"/>
              <a:t>programs</a:t>
            </a:r>
            <a:r>
              <a:rPr lang="es-ES_tradnl" sz="2800" dirty="0" smtClean="0"/>
              <a:t>.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main</a:t>
            </a:r>
            <a:r>
              <a:rPr lang="es-ES_tradnl" sz="2800" dirty="0"/>
              <a:t> </a:t>
            </a:r>
            <a:r>
              <a:rPr lang="es-ES_tradnl" sz="2800" dirty="0" err="1"/>
              <a:t>goal</a:t>
            </a:r>
            <a:r>
              <a:rPr lang="es-ES_tradnl" sz="2800" dirty="0"/>
              <a:t> of </a:t>
            </a:r>
            <a:r>
              <a:rPr lang="es-ES_tradnl" sz="2800" dirty="0" err="1" smtClean="0"/>
              <a:t>SimpleOpenCL</a:t>
            </a:r>
            <a:r>
              <a:rPr lang="es-ES_tradnl" sz="2800" dirty="0" smtClean="0"/>
              <a:t> </a:t>
            </a:r>
            <a:r>
              <a:rPr lang="es-ES_tradnl" sz="2800" dirty="0"/>
              <a:t>has </a:t>
            </a:r>
            <a:r>
              <a:rPr lang="es-ES_tradnl" sz="2800" dirty="0" err="1"/>
              <a:t>been</a:t>
            </a:r>
            <a:r>
              <a:rPr lang="es-ES_tradnl" sz="2800" dirty="0"/>
              <a:t> </a:t>
            </a:r>
            <a:r>
              <a:rPr lang="es-ES_tradnl" sz="2800" dirty="0" err="1"/>
              <a:t>reducing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code</a:t>
            </a:r>
            <a:r>
              <a:rPr lang="es-ES_tradnl" sz="2800" dirty="0"/>
              <a:t> </a:t>
            </a:r>
            <a:r>
              <a:rPr lang="es-ES_tradnl" sz="2800" dirty="0" err="1"/>
              <a:t>needed</a:t>
            </a:r>
            <a:r>
              <a:rPr lang="es-ES_tradnl" sz="2800" dirty="0"/>
              <a:t> </a:t>
            </a:r>
            <a:r>
              <a:rPr lang="es-ES_tradnl" sz="2800" dirty="0" err="1"/>
              <a:t>to</a:t>
            </a:r>
            <a:r>
              <a:rPr lang="es-ES_tradnl" sz="2800" dirty="0"/>
              <a:t> </a:t>
            </a:r>
            <a:r>
              <a:rPr lang="es-ES_tradnl" sz="2800" dirty="0" err="1"/>
              <a:t>run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experiments</a:t>
            </a:r>
            <a:r>
              <a:rPr lang="es-ES_tradnl" sz="2800" dirty="0"/>
              <a:t> </a:t>
            </a:r>
            <a:r>
              <a:rPr lang="es-ES_tradnl" sz="2800" dirty="0" err="1"/>
              <a:t>on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GPU </a:t>
            </a:r>
            <a:r>
              <a:rPr lang="es-ES_tradnl" sz="2800" dirty="0" err="1"/>
              <a:t>with</a:t>
            </a:r>
            <a:r>
              <a:rPr lang="es-ES_tradnl" sz="2800" dirty="0"/>
              <a:t> </a:t>
            </a:r>
            <a:r>
              <a:rPr lang="es-ES_tradnl" sz="2800" dirty="0" err="1"/>
              <a:t>OpenCL</a:t>
            </a:r>
            <a:r>
              <a:rPr lang="es-ES_tradnl" sz="2800" dirty="0"/>
              <a:t>, </a:t>
            </a:r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also</a:t>
            </a:r>
            <a:r>
              <a:rPr lang="es-ES_tradnl" sz="2800" dirty="0"/>
              <a:t> </a:t>
            </a:r>
            <a:r>
              <a:rPr lang="es-ES_tradnl" sz="2800" dirty="0" err="1"/>
              <a:t>supports</a:t>
            </a:r>
            <a:r>
              <a:rPr lang="es-ES_tradnl" sz="2800" dirty="0"/>
              <a:t> </a:t>
            </a:r>
            <a:r>
              <a:rPr lang="es-ES_tradnl" sz="2800" dirty="0" err="1"/>
              <a:t>managing</a:t>
            </a:r>
            <a:r>
              <a:rPr lang="es-ES_tradnl" sz="2800" dirty="0"/>
              <a:t> CPU </a:t>
            </a:r>
            <a:r>
              <a:rPr lang="es-ES_tradnl" sz="2800" dirty="0" err="1"/>
              <a:t>devices</a:t>
            </a:r>
            <a:r>
              <a:rPr lang="es-ES_tradnl" sz="2800" dirty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err="1" smtClean="0"/>
              <a:t>OpenCL</a:t>
            </a:r>
            <a:r>
              <a:rPr lang="en-US" sz="2800" dirty="0" smtClean="0"/>
              <a:t> </a:t>
            </a:r>
            <a:r>
              <a:rPr lang="en-US" sz="2800" dirty="0"/>
              <a:t>provides so much </a:t>
            </a:r>
            <a:r>
              <a:rPr lang="en-US" sz="2800" dirty="0" smtClean="0"/>
              <a:t>control </a:t>
            </a:r>
            <a:r>
              <a:rPr lang="en-US" sz="2800" dirty="0"/>
              <a:t>over the system that it requires a lot of code. So with </a:t>
            </a:r>
            <a:r>
              <a:rPr lang="en-US" sz="2800" dirty="0" err="1" smtClean="0"/>
              <a:t>SimpleOpenCL</a:t>
            </a:r>
            <a:r>
              <a:rPr lang="en-US" sz="2800" dirty="0" smtClean="0"/>
              <a:t> </a:t>
            </a:r>
            <a:r>
              <a:rPr lang="en-US" sz="2800" dirty="0"/>
              <a:t>we are providing two levels of programming. The first level provides the </a:t>
            </a:r>
            <a:r>
              <a:rPr lang="en-US" sz="2800" dirty="0" smtClean="0"/>
              <a:t>sim</a:t>
            </a:r>
            <a:r>
              <a:rPr lang="en-US" sz="2800" dirty="0"/>
              <a:t>plest way to do an </a:t>
            </a:r>
            <a:r>
              <a:rPr lang="en-US" sz="2800" dirty="0" err="1"/>
              <a:t>OpenCL</a:t>
            </a:r>
            <a:r>
              <a:rPr lang="en-US" sz="2800" dirty="0"/>
              <a:t> </a:t>
            </a:r>
            <a:r>
              <a:rPr lang="en-US" sz="2800" dirty="0" smtClean="0"/>
              <a:t>program.</a:t>
            </a:r>
            <a:endParaRPr lang="en-US" sz="2800" dirty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We also provide a second level, where the programmer has more control, but also has to write more code, although less than with plain </a:t>
            </a:r>
            <a:r>
              <a:rPr lang="en-US" sz="2800" dirty="0" err="1" smtClean="0"/>
              <a:t>OpenCL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88" name="87 Rectángulo redondeado"/>
          <p:cNvSpPr/>
          <p:nvPr/>
        </p:nvSpPr>
        <p:spPr>
          <a:xfrm>
            <a:off x="23690857" y="28443460"/>
            <a:ext cx="6976120" cy="2088232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24266921" y="28587476"/>
            <a:ext cx="576064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oco" pitchFamily="34" charset="0"/>
              </a:rPr>
              <a:t>4</a:t>
            </a:r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. Performance results</a:t>
            </a:r>
          </a:p>
        </p:txBody>
      </p:sp>
      <p:pic>
        <p:nvPicPr>
          <p:cNvPr id="98" name="97 Imagen" descr="Untitled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313" y="38236548"/>
            <a:ext cx="1516380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98 Rectángulo redondeado"/>
          <p:cNvSpPr/>
          <p:nvPr/>
        </p:nvSpPr>
        <p:spPr>
          <a:xfrm>
            <a:off x="2376489" y="38596588"/>
            <a:ext cx="11593288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2808537" y="38740604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4. Conclusions and future work </a:t>
            </a:r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1656409" y="39964740"/>
            <a:ext cx="135375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Semi automatic classification is a promising technology for </a:t>
            </a:r>
            <a:r>
              <a:rPr lang="en-US" sz="2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reducin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classification costs not only on medical imaging but also other fields that need volumetric dataset classification.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SimpleOpenCL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is a promising tool that will be extended adding more advanced first and second level functions. </a:t>
            </a:r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TextBox 38"/>
          <p:cNvSpPr txBox="1">
            <a:spLocks noChangeArrowheads="1"/>
          </p:cNvSpPr>
          <p:nvPr/>
        </p:nvSpPr>
        <p:spPr bwMode="auto">
          <a:xfrm>
            <a:off x="2160465" y="20738604"/>
            <a:ext cx="6096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sz="2800" dirty="0" err="1" smtClean="0"/>
              <a:t>We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propose</a:t>
            </a:r>
            <a:r>
              <a:rPr lang="es-ES_tradnl" sz="2800" dirty="0" smtClean="0"/>
              <a:t> </a:t>
            </a:r>
            <a:r>
              <a:rPr lang="es-ES_tradnl" sz="2800" dirty="0"/>
              <a:t>a general </a:t>
            </a:r>
            <a:r>
              <a:rPr lang="es-ES_tradnl" sz="2800" dirty="0" err="1" smtClean="0"/>
              <a:t>framework</a:t>
            </a:r>
            <a:r>
              <a:rPr lang="es-ES_tradnl" sz="2800" dirty="0" smtClean="0"/>
              <a:t> </a:t>
            </a:r>
            <a:r>
              <a:rPr lang="es-ES_tradnl" sz="2800" dirty="0"/>
              <a:t>of </a:t>
            </a:r>
            <a:r>
              <a:rPr lang="es-ES_tradnl" sz="2800" dirty="0" err="1"/>
              <a:t>supervised</a:t>
            </a:r>
            <a:r>
              <a:rPr lang="es-ES_tradnl" sz="2800" dirty="0"/>
              <a:t> </a:t>
            </a:r>
            <a:r>
              <a:rPr lang="es-ES_tradnl" sz="2800" dirty="0" err="1"/>
              <a:t>statistical</a:t>
            </a:r>
            <a:r>
              <a:rPr lang="es-ES_tradnl" sz="2800" dirty="0"/>
              <a:t> </a:t>
            </a:r>
            <a:r>
              <a:rPr lang="es-ES_tradnl" sz="2800" dirty="0" err="1"/>
              <a:t>classification</a:t>
            </a:r>
            <a:r>
              <a:rPr lang="es-ES_tradnl" sz="2800" dirty="0"/>
              <a:t> </a:t>
            </a:r>
            <a:r>
              <a:rPr lang="es-ES_tradnl" sz="2800" dirty="0" err="1" smtClean="0"/>
              <a:t>methods</a:t>
            </a:r>
            <a:r>
              <a:rPr lang="es-ES_tradnl" sz="2800" dirty="0" smtClean="0"/>
              <a:t> </a:t>
            </a:r>
            <a:r>
              <a:rPr lang="es-ES_tradnl" sz="2800" dirty="0" err="1"/>
              <a:t>to</a:t>
            </a:r>
            <a:r>
              <a:rPr lang="es-ES_tradnl" sz="2800" dirty="0"/>
              <a:t> </a:t>
            </a:r>
            <a:r>
              <a:rPr lang="es-ES_tradnl" sz="2800" dirty="0" err="1"/>
              <a:t>label</a:t>
            </a:r>
            <a:r>
              <a:rPr lang="es-ES_tradnl" sz="2800" dirty="0"/>
              <a:t> </a:t>
            </a:r>
            <a:r>
              <a:rPr lang="es-ES_tradnl" sz="2800" dirty="0" err="1"/>
              <a:t>on-demand</a:t>
            </a:r>
            <a:r>
              <a:rPr lang="es-ES_tradnl" sz="2800" dirty="0"/>
              <a:t> </a:t>
            </a:r>
            <a:r>
              <a:rPr lang="es-ES_tradnl" sz="2800" dirty="0" err="1"/>
              <a:t>multiple</a:t>
            </a:r>
            <a:r>
              <a:rPr lang="es-ES_tradnl" sz="2800" dirty="0"/>
              <a:t> </a:t>
            </a:r>
            <a:r>
              <a:rPr lang="es-ES_tradnl" sz="2800" dirty="0" err="1"/>
              <a:t>regions</a:t>
            </a:r>
            <a:r>
              <a:rPr lang="es-ES_tradnl" sz="2800" dirty="0"/>
              <a:t> of </a:t>
            </a:r>
            <a:r>
              <a:rPr lang="es-ES_tradnl" sz="2800" dirty="0" err="1" smtClean="0"/>
              <a:t>interest</a:t>
            </a:r>
            <a:r>
              <a:rPr lang="es-ES_tradnl" sz="28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/>
              <a:t>learning</a:t>
            </a:r>
            <a:r>
              <a:rPr lang="es-ES_tradnl" sz="2800" dirty="0"/>
              <a:t> </a:t>
            </a:r>
            <a:r>
              <a:rPr lang="es-ES_tradnl" sz="2800" dirty="0" err="1"/>
              <a:t>step</a:t>
            </a:r>
            <a:r>
              <a:rPr lang="es-ES_tradnl" sz="2800" dirty="0"/>
              <a:t> </a:t>
            </a:r>
            <a:r>
              <a:rPr lang="es-ES_tradnl" sz="2800" dirty="0" err="1"/>
              <a:t>gets</a:t>
            </a:r>
            <a:r>
              <a:rPr lang="es-ES_tradnl" sz="2800" dirty="0"/>
              <a:t> a </a:t>
            </a:r>
            <a:r>
              <a:rPr lang="es-ES_tradnl" sz="2800" dirty="0" err="1"/>
              <a:t>subset</a:t>
            </a:r>
            <a:r>
              <a:rPr lang="es-ES_tradnl" sz="2800" dirty="0"/>
              <a:t> of </a:t>
            </a:r>
            <a:r>
              <a:rPr lang="es-ES_tradnl" sz="2800" dirty="0" err="1" smtClean="0"/>
              <a:t>preclassified</a:t>
            </a:r>
            <a:r>
              <a:rPr lang="es-ES_tradnl" sz="2800" dirty="0" smtClean="0"/>
              <a:t> </a:t>
            </a:r>
            <a:r>
              <a:rPr lang="es-ES_tradnl" sz="2800" dirty="0" err="1"/>
              <a:t>samples</a:t>
            </a:r>
            <a:r>
              <a:rPr lang="es-ES_tradnl" sz="2800" dirty="0"/>
              <a:t> </a:t>
            </a:r>
            <a:r>
              <a:rPr lang="es-ES_tradnl" sz="2800" dirty="0" err="1"/>
              <a:t>to</a:t>
            </a:r>
            <a:r>
              <a:rPr lang="es-ES_tradnl" sz="2800" dirty="0"/>
              <a:t> </a:t>
            </a:r>
            <a:r>
              <a:rPr lang="es-ES_tradnl" sz="2800" dirty="0" err="1"/>
              <a:t>train</a:t>
            </a:r>
            <a:r>
              <a:rPr lang="es-ES_tradnl" sz="2800" dirty="0"/>
              <a:t> a set of </a:t>
            </a:r>
          </a:p>
          <a:p>
            <a:r>
              <a:rPr lang="es-ES_tradnl" sz="2800" dirty="0" err="1"/>
              <a:t>Adaboost</a:t>
            </a:r>
            <a:r>
              <a:rPr lang="es-ES_tradnl" sz="2800" dirty="0"/>
              <a:t> </a:t>
            </a:r>
            <a:r>
              <a:rPr lang="es-ES_tradnl" sz="2800" dirty="0" err="1" smtClean="0"/>
              <a:t>classifiers</a:t>
            </a:r>
            <a:r>
              <a:rPr lang="es-ES_tradnl" sz="2800" dirty="0"/>
              <a:t>[1] </a:t>
            </a:r>
            <a:r>
              <a:rPr lang="es-ES_tradnl" sz="2800" dirty="0" smtClean="0"/>
              <a:t>, </a:t>
            </a:r>
            <a:r>
              <a:rPr lang="es-ES_tradnl" sz="2800" dirty="0" err="1"/>
              <a:t>which</a:t>
            </a:r>
            <a:r>
              <a:rPr lang="es-ES_tradnl" sz="2800" dirty="0"/>
              <a:t> are </a:t>
            </a:r>
            <a:r>
              <a:rPr lang="es-ES_tradnl" sz="2800" dirty="0" err="1"/>
              <a:t>codified</a:t>
            </a:r>
            <a:r>
              <a:rPr lang="es-ES_tradnl" sz="2800" dirty="0"/>
              <a:t> as </a:t>
            </a:r>
            <a:r>
              <a:rPr lang="es-ES_tradnl" sz="2800" dirty="0" err="1"/>
              <a:t>TFs</a:t>
            </a:r>
            <a:r>
              <a:rPr lang="es-ES_tradnl" sz="2800" dirty="0"/>
              <a:t>, and </a:t>
            </a:r>
            <a:r>
              <a:rPr lang="es-ES_tradnl" sz="2800" dirty="0" err="1"/>
              <a:t>combined</a:t>
            </a:r>
            <a:r>
              <a:rPr lang="es-ES_tradnl" sz="2800" dirty="0"/>
              <a:t> in </a:t>
            </a:r>
            <a:r>
              <a:rPr lang="es-ES_tradnl" sz="2800" dirty="0" err="1"/>
              <a:t>an</a:t>
            </a:r>
            <a:r>
              <a:rPr lang="es-ES_tradnl" sz="2800" dirty="0"/>
              <a:t> ECOC </a:t>
            </a:r>
            <a:r>
              <a:rPr lang="es-ES_tradnl" sz="2800" dirty="0" err="1" smtClean="0"/>
              <a:t>design</a:t>
            </a:r>
            <a:r>
              <a:rPr lang="es-ES_tradnl" sz="2800" dirty="0" smtClean="0"/>
              <a:t> [</a:t>
            </a:r>
            <a:r>
              <a:rPr lang="es-ES_tradnl" sz="2800" dirty="0"/>
              <a:t>2</a:t>
            </a:r>
            <a:r>
              <a:rPr lang="es-ES_tradnl" sz="2800" dirty="0" smtClean="0"/>
              <a:t>].</a:t>
            </a:r>
          </a:p>
          <a:p>
            <a:pPr algn="just">
              <a:buFont typeface="Arial" pitchFamily="34" charset="0"/>
              <a:buChar char="•"/>
            </a:pPr>
            <a:r>
              <a:rPr lang="es-ES_tradnl" sz="2800" dirty="0" err="1"/>
              <a:t>T</a:t>
            </a:r>
            <a:r>
              <a:rPr lang="es-ES_tradnl" sz="2800" dirty="0" err="1" smtClean="0"/>
              <a:t>he</a:t>
            </a:r>
            <a:r>
              <a:rPr lang="es-ES_tradnl" sz="2800" dirty="0" smtClean="0"/>
              <a:t> </a:t>
            </a:r>
            <a:r>
              <a:rPr lang="es-ES_tradnl" sz="2800" dirty="0" err="1"/>
              <a:t>testing</a:t>
            </a:r>
            <a:r>
              <a:rPr lang="es-ES_tradnl" sz="2800" dirty="0"/>
              <a:t> </a:t>
            </a:r>
            <a:r>
              <a:rPr lang="es-ES_tradnl" sz="2800" dirty="0" err="1"/>
              <a:t>stage</a:t>
            </a:r>
            <a:r>
              <a:rPr lang="es-ES_tradnl" sz="2800" dirty="0"/>
              <a:t> </a:t>
            </a:r>
            <a:r>
              <a:rPr lang="es-ES_tradnl" sz="2800" dirty="0" err="1"/>
              <a:t>multi-classifies</a:t>
            </a:r>
            <a:r>
              <a:rPr lang="es-ES_tradnl" sz="2800" dirty="0"/>
              <a:t> and </a:t>
            </a:r>
            <a:r>
              <a:rPr lang="es-ES_tradnl" sz="2800" dirty="0" err="1"/>
              <a:t>labels</a:t>
            </a:r>
            <a:r>
              <a:rPr lang="es-ES_tradnl" sz="2800" dirty="0"/>
              <a:t> a </a:t>
            </a:r>
            <a:r>
              <a:rPr lang="es-ES_tradnl" sz="2800" dirty="0" err="1"/>
              <a:t>subset</a:t>
            </a:r>
            <a:r>
              <a:rPr lang="es-ES_tradnl" sz="2800" dirty="0"/>
              <a:t> of </a:t>
            </a:r>
            <a:r>
              <a:rPr lang="es-ES_tradnl" sz="2800" dirty="0" err="1"/>
              <a:t>volume</a:t>
            </a:r>
            <a:r>
              <a:rPr lang="es-ES_tradnl" sz="2800" dirty="0"/>
              <a:t> </a:t>
            </a:r>
            <a:r>
              <a:rPr lang="es-ES_tradnl" sz="2800" dirty="0" err="1"/>
              <a:t>classes</a:t>
            </a:r>
            <a:r>
              <a:rPr lang="es-ES_tradnl" sz="2800" dirty="0"/>
              <a:t> </a:t>
            </a:r>
            <a:r>
              <a:rPr lang="es-ES_tradnl" sz="2800" dirty="0" err="1"/>
              <a:t>based</a:t>
            </a:r>
            <a:r>
              <a:rPr lang="es-ES_tradnl" sz="2800" dirty="0"/>
              <a:t> </a:t>
            </a:r>
            <a:r>
              <a:rPr lang="es-ES_tradnl" sz="2800" dirty="0" err="1"/>
              <a:t>on</a:t>
            </a:r>
            <a:r>
              <a:rPr lang="es-ES_tradnl" sz="2800" dirty="0"/>
              <a:t> </a:t>
            </a:r>
            <a:r>
              <a:rPr lang="es-ES_tradnl" sz="2800" dirty="0" err="1"/>
              <a:t>user</a:t>
            </a:r>
            <a:r>
              <a:rPr lang="es-ES_tradnl" sz="2800" dirty="0"/>
              <a:t> </a:t>
            </a:r>
            <a:r>
              <a:rPr lang="es-ES_tradnl" sz="2800" dirty="0" err="1" smtClean="0"/>
              <a:t>interaction</a:t>
            </a:r>
            <a:r>
              <a:rPr lang="es-ES_tradnl" sz="28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es-ES_tradnl" sz="2800" dirty="0"/>
          </a:p>
          <a:p>
            <a:pPr algn="just">
              <a:buFont typeface="Arial" pitchFamily="34" charset="0"/>
              <a:buChar char="•"/>
            </a:pPr>
            <a:endParaRPr lang="es-ES_tradnl" sz="2800" dirty="0" smtClean="0"/>
          </a:p>
        </p:txBody>
      </p:sp>
      <p:sp>
        <p:nvSpPr>
          <p:cNvPr id="59" name="TextBox 38"/>
          <p:cNvSpPr txBox="1">
            <a:spLocks noChangeArrowheads="1"/>
          </p:cNvSpPr>
          <p:nvPr/>
        </p:nvSpPr>
        <p:spPr bwMode="auto">
          <a:xfrm>
            <a:off x="8713193" y="20738604"/>
            <a:ext cx="5743872" cy="65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sz="2800" dirty="0" err="1"/>
              <a:t>We</a:t>
            </a:r>
            <a:r>
              <a:rPr lang="es-ES_tradnl" sz="2800" dirty="0"/>
              <a:t> </a:t>
            </a:r>
            <a:r>
              <a:rPr lang="es-ES_tradnl" sz="2800" dirty="0" err="1"/>
              <a:t>accelerated</a:t>
            </a:r>
            <a:r>
              <a:rPr lang="es-ES_tradnl" sz="2800" dirty="0"/>
              <a:t> </a:t>
            </a:r>
            <a:r>
              <a:rPr lang="es-ES_tradnl" sz="2800" dirty="0" err="1"/>
              <a:t>the</a:t>
            </a:r>
            <a:r>
              <a:rPr lang="es-ES_tradnl" sz="2800" dirty="0"/>
              <a:t> </a:t>
            </a:r>
            <a:r>
              <a:rPr lang="es-ES_tradnl" sz="2800" dirty="0" err="1"/>
              <a:t>thesting</a:t>
            </a:r>
            <a:r>
              <a:rPr lang="es-ES_tradnl" sz="2800" dirty="0"/>
              <a:t> </a:t>
            </a:r>
            <a:r>
              <a:rPr lang="es-ES_tradnl" sz="2800" dirty="0" err="1"/>
              <a:t>step</a:t>
            </a:r>
            <a:r>
              <a:rPr lang="es-ES_tradnl" sz="2800" dirty="0"/>
              <a:t> </a:t>
            </a:r>
            <a:r>
              <a:rPr lang="es-ES_tradnl" sz="2800" dirty="0" err="1"/>
              <a:t>by</a:t>
            </a:r>
            <a:r>
              <a:rPr lang="es-ES_tradnl" sz="2800" dirty="0"/>
              <a:t> </a:t>
            </a:r>
            <a:r>
              <a:rPr lang="es-ES_tradnl" sz="2800" dirty="0" err="1"/>
              <a:t>creating</a:t>
            </a:r>
            <a:r>
              <a:rPr lang="es-ES_tradnl" sz="2800" dirty="0"/>
              <a:t> a new </a:t>
            </a:r>
            <a:r>
              <a:rPr lang="es-ES_tradnl" sz="2800" dirty="0" err="1"/>
              <a:t>weak</a:t>
            </a:r>
            <a:r>
              <a:rPr lang="es-ES_tradnl" sz="2800" dirty="0"/>
              <a:t> </a:t>
            </a:r>
            <a:r>
              <a:rPr lang="es-ES_tradnl" sz="2800" dirty="0" err="1"/>
              <a:t>classifier</a:t>
            </a:r>
            <a:r>
              <a:rPr lang="es-ES_tradnl" sz="2800" dirty="0"/>
              <a:t> </a:t>
            </a:r>
            <a:r>
              <a:rPr lang="es-ES_tradnl" sz="2800" dirty="0" err="1"/>
              <a:t>representation</a:t>
            </a:r>
            <a:r>
              <a:rPr lang="es-ES_tradnl" sz="2800" dirty="0"/>
              <a:t> </a:t>
            </a:r>
            <a:r>
              <a:rPr lang="es-ES_tradnl" sz="2800" dirty="0" err="1"/>
              <a:t>that</a:t>
            </a:r>
            <a:r>
              <a:rPr lang="es-ES_tradnl" sz="2800" dirty="0"/>
              <a:t> can be more </a:t>
            </a:r>
            <a:r>
              <a:rPr lang="es-ES_tradnl" sz="2800" dirty="0" err="1"/>
              <a:t>easilly</a:t>
            </a:r>
            <a:r>
              <a:rPr lang="es-ES_tradnl" sz="2800" dirty="0"/>
              <a:t> </a:t>
            </a:r>
            <a:r>
              <a:rPr lang="es-ES_tradnl" sz="2800" dirty="0" err="1" smtClean="0"/>
              <a:t>paralelizable</a:t>
            </a:r>
            <a:r>
              <a:rPr lang="es-ES_tradnl" sz="28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_tradnl" sz="2800" dirty="0" err="1" smtClean="0"/>
              <a:t>We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implemented</a:t>
            </a:r>
            <a:r>
              <a:rPr lang="es-ES_tradnl" sz="2800" dirty="0" smtClean="0"/>
              <a:t> </a:t>
            </a:r>
            <a:r>
              <a:rPr lang="es-ES_tradnl" sz="2800" dirty="0" err="1"/>
              <a:t>it</a:t>
            </a:r>
            <a:r>
              <a:rPr lang="es-ES_tradnl" sz="2800" dirty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CPU’s</a:t>
            </a:r>
            <a:r>
              <a:rPr lang="es-ES_tradnl" sz="2800" dirty="0" smtClean="0"/>
              <a:t> and </a:t>
            </a:r>
            <a:r>
              <a:rPr lang="es-ES_tradnl" sz="2800" dirty="0" err="1"/>
              <a:t>GPU’s</a:t>
            </a:r>
            <a:r>
              <a:rPr lang="es-ES_tradnl" sz="2800" dirty="0"/>
              <a:t> </a:t>
            </a:r>
            <a:r>
              <a:rPr lang="es-ES_tradnl" sz="2800" dirty="0" err="1" smtClean="0"/>
              <a:t>using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OpenMP</a:t>
            </a:r>
            <a:r>
              <a:rPr lang="es-ES_tradnl" sz="2800" dirty="0" smtClean="0"/>
              <a:t>, GCD and </a:t>
            </a:r>
            <a:r>
              <a:rPr lang="es-ES_tradnl" sz="2800" dirty="0" err="1" smtClean="0"/>
              <a:t>OpenCL</a:t>
            </a:r>
            <a:r>
              <a:rPr lang="es-ES_tradnl" sz="2800" dirty="0" smtClean="0"/>
              <a:t>.</a:t>
            </a:r>
            <a:endParaRPr lang="es-ES_tradnl" sz="2800" dirty="0"/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/>
              <a:t>For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OpenCL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version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have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developed</a:t>
            </a:r>
            <a:r>
              <a:rPr lang="es-ES_tradnl" sz="2800" dirty="0" smtClean="0"/>
              <a:t> a new </a:t>
            </a:r>
            <a:r>
              <a:rPr lang="es-ES_tradnl" sz="2800" dirty="0" err="1" smtClean="0"/>
              <a:t>library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called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SimpleOpenCL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available</a:t>
            </a:r>
            <a:r>
              <a:rPr lang="es-ES_tradnl" sz="2800" dirty="0" smtClean="0"/>
              <a:t> at </a:t>
            </a:r>
            <a:r>
              <a:rPr lang="es-ES_tradnl" sz="2800" dirty="0"/>
              <a:t>G</a:t>
            </a:r>
            <a:r>
              <a:rPr lang="es-ES_tradnl" sz="2800" dirty="0" smtClean="0"/>
              <a:t>oogle </a:t>
            </a:r>
            <a:r>
              <a:rPr lang="es-ES_tradnl" sz="2800" dirty="0" err="1" smtClean="0"/>
              <a:t>code</a:t>
            </a:r>
            <a:r>
              <a:rPr lang="es-ES_tradnl" sz="2800" dirty="0" smtClean="0"/>
              <a:t>. </a:t>
            </a:r>
            <a:r>
              <a:rPr lang="es-ES_tradnl" sz="2800" dirty="0" err="1" smtClean="0"/>
              <a:t>This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library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allowed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us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to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code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faster</a:t>
            </a:r>
            <a:r>
              <a:rPr lang="es-ES_tradnl" sz="2800" dirty="0" smtClean="0"/>
              <a:t>, </a:t>
            </a:r>
            <a:r>
              <a:rPr lang="es-ES_tradnl" sz="2800" dirty="0" err="1" smtClean="0"/>
              <a:t>debug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faster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with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much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less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complexity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Host </a:t>
            </a:r>
            <a:r>
              <a:rPr lang="es-ES_tradnl" sz="2800" dirty="0" err="1" smtClean="0"/>
              <a:t>code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side</a:t>
            </a:r>
            <a:r>
              <a:rPr lang="es-ES_tradnl" sz="2800" dirty="0" smtClean="0"/>
              <a:t>, and </a:t>
            </a:r>
            <a:r>
              <a:rPr lang="es-ES_tradnl" sz="2800" dirty="0" err="1" smtClean="0"/>
              <a:t>without</a:t>
            </a:r>
            <a:r>
              <a:rPr lang="es-ES_tradnl" sz="2800" dirty="0" smtClean="0"/>
              <a:t> performance </a:t>
            </a:r>
            <a:r>
              <a:rPr lang="es-ES_tradnl" sz="2800" dirty="0" err="1" smtClean="0"/>
              <a:t>penalizations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Device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code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side</a:t>
            </a:r>
            <a:r>
              <a:rPr lang="es-ES_tradnl" sz="2800" dirty="0" smtClean="0"/>
              <a:t>.</a:t>
            </a:r>
            <a:endParaRPr lang="es-ES_tradnl" sz="2800" dirty="0"/>
          </a:p>
        </p:txBody>
      </p:sp>
      <p:pic>
        <p:nvPicPr>
          <p:cNvPr id="60" name="Imagen 59" descr="Captura de pantalla 2010-10-26 a las 10.18.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5025" y="15554028"/>
            <a:ext cx="12769762" cy="5134272"/>
          </a:xfrm>
          <a:prstGeom prst="rect">
            <a:avLst/>
          </a:prstGeom>
        </p:spPr>
      </p:pic>
      <p:pic>
        <p:nvPicPr>
          <p:cNvPr id="2" name="Imagen 1" descr="SimpleOpenC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6161" y="14905956"/>
            <a:ext cx="6336704" cy="1152128"/>
          </a:xfrm>
          <a:prstGeom prst="rect">
            <a:avLst/>
          </a:prstGeom>
        </p:spPr>
      </p:pic>
      <p:pic>
        <p:nvPicPr>
          <p:cNvPr id="3" name="Imagen 2" descr="Captura de pantalla 2011-10-02 a la(s) 19.56.0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6161" y="16418124"/>
            <a:ext cx="6337300" cy="6337300"/>
          </a:xfrm>
          <a:prstGeom prst="rect">
            <a:avLst/>
          </a:prstGeom>
        </p:spPr>
      </p:pic>
      <p:sp>
        <p:nvSpPr>
          <p:cNvPr id="47" name="TextBox 38"/>
          <p:cNvSpPr txBox="1">
            <a:spLocks noChangeArrowheads="1"/>
          </p:cNvSpPr>
          <p:nvPr/>
        </p:nvSpPr>
        <p:spPr bwMode="auto">
          <a:xfrm>
            <a:off x="17426161" y="23402900"/>
            <a:ext cx="12817424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err="1" smtClean="0"/>
              <a:t>SimpleOpenCL</a:t>
            </a:r>
            <a:r>
              <a:rPr lang="en-US" sz="2800" dirty="0" smtClean="0"/>
              <a:t> (SCL) also offers a way to manage Devices that makes it easier to initialize them, identify them, and select them by performance or Device type criteria. Instead of having a lot of different </a:t>
            </a:r>
            <a:r>
              <a:rPr lang="en-US" sz="2800" dirty="0" err="1" smtClean="0"/>
              <a:t>OpenCL</a:t>
            </a:r>
            <a:r>
              <a:rPr lang="en-US" sz="2800" dirty="0" smtClean="0"/>
              <a:t> objects related to the hardware spread across your Host code, you only need to use the </a:t>
            </a:r>
            <a:r>
              <a:rPr lang="en-US" sz="2800" dirty="0" err="1" smtClean="0"/>
              <a:t>sclHard</a:t>
            </a:r>
            <a:r>
              <a:rPr lang="en-US" sz="2800" dirty="0" smtClean="0"/>
              <a:t> data type that SCL provides. You can use it with SCL functions, or access its components to use them with native </a:t>
            </a:r>
            <a:r>
              <a:rPr lang="en-US" sz="2800" dirty="0" err="1" smtClean="0"/>
              <a:t>OpenCL</a:t>
            </a:r>
            <a:r>
              <a:rPr lang="en-US" sz="2800" dirty="0" smtClean="0"/>
              <a:t> functions. The same is true for .cl source files and kernel objects. You just need the </a:t>
            </a:r>
            <a:r>
              <a:rPr lang="en-US" sz="2800" dirty="0" err="1" smtClean="0"/>
              <a:t>sclSoft</a:t>
            </a:r>
            <a:r>
              <a:rPr lang="en-US" sz="2800" dirty="0" smtClean="0"/>
              <a:t> data type.</a:t>
            </a:r>
            <a:endParaRPr lang="en-US" sz="2800" dirty="0"/>
          </a:p>
        </p:txBody>
      </p:sp>
      <p:sp>
        <p:nvSpPr>
          <p:cNvPr id="49" name="87 Rectángulo redondeado"/>
          <p:cNvSpPr/>
          <p:nvPr/>
        </p:nvSpPr>
        <p:spPr>
          <a:xfrm>
            <a:off x="7201025" y="28443460"/>
            <a:ext cx="7696200" cy="1224136"/>
          </a:xfrm>
          <a:prstGeom prst="roundRect">
            <a:avLst/>
          </a:prstGeom>
          <a:solidFill>
            <a:srgbClr val="6C0000"/>
          </a:solidFill>
          <a:ln>
            <a:solidFill>
              <a:srgbClr val="6C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oco" pitchFamily="34" charset="0"/>
            </a:endParaRPr>
          </a:p>
        </p:txBody>
      </p:sp>
      <p:sp>
        <p:nvSpPr>
          <p:cNvPr id="50" name="88 CuadroTexto"/>
          <p:cNvSpPr txBox="1"/>
          <p:nvPr/>
        </p:nvSpPr>
        <p:spPr>
          <a:xfrm>
            <a:off x="7921105" y="28587476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Foco" pitchFamily="34" charset="0"/>
              </a:rPr>
              <a:t>3. SCL Example</a:t>
            </a:r>
          </a:p>
        </p:txBody>
      </p:sp>
      <p:pic>
        <p:nvPicPr>
          <p:cNvPr id="4" name="Imagen 3" descr="Captura de pantalla 2011-10-25 a la(s) 16.19.3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425" y="28587476"/>
            <a:ext cx="3575807" cy="8712968"/>
          </a:xfrm>
          <a:prstGeom prst="rect">
            <a:avLst/>
          </a:prstGeom>
        </p:spPr>
      </p:pic>
      <p:pic>
        <p:nvPicPr>
          <p:cNvPr id="5" name="Imagen 4" descr="Captura de pantalla 2011-10-25 a la(s) 16.20.30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865" y="34924180"/>
            <a:ext cx="3624869" cy="2448272"/>
          </a:xfrm>
          <a:prstGeom prst="rect">
            <a:avLst/>
          </a:prstGeom>
        </p:spPr>
      </p:pic>
      <p:sp>
        <p:nvSpPr>
          <p:cNvPr id="52" name="TextBox 38"/>
          <p:cNvSpPr txBox="1">
            <a:spLocks noChangeArrowheads="1"/>
          </p:cNvSpPr>
          <p:nvPr/>
        </p:nvSpPr>
        <p:spPr bwMode="auto">
          <a:xfrm>
            <a:off x="7057009" y="30171652"/>
            <a:ext cx="7776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err="1" smtClean="0"/>
              <a:t>The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same</a:t>
            </a:r>
            <a:r>
              <a:rPr lang="es-ES_tradnl" sz="2800" b="1" dirty="0" smtClean="0"/>
              <a:t> “</a:t>
            </a:r>
            <a:r>
              <a:rPr lang="es-ES_tradnl" sz="2800" b="1" dirty="0" err="1" smtClean="0"/>
              <a:t>Hello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world</a:t>
            </a:r>
            <a:r>
              <a:rPr lang="es-ES_tradnl" sz="2800" b="1" dirty="0" smtClean="0"/>
              <a:t>” </a:t>
            </a:r>
            <a:r>
              <a:rPr lang="es-ES_tradnl" sz="2800" b="1" dirty="0" err="1" smtClean="0"/>
              <a:t>program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with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without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SimpleOpenCL</a:t>
            </a:r>
            <a:endParaRPr lang="es-ES_tradnl" sz="2800" b="1" dirty="0"/>
          </a:p>
        </p:txBody>
      </p:sp>
      <p:sp>
        <p:nvSpPr>
          <p:cNvPr id="63" name="TextBox 38"/>
          <p:cNvSpPr txBox="1">
            <a:spLocks noChangeArrowheads="1"/>
          </p:cNvSpPr>
          <p:nvPr/>
        </p:nvSpPr>
        <p:spPr bwMode="auto">
          <a:xfrm>
            <a:off x="7057009" y="31611812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smtClean="0"/>
              <a:t>Host </a:t>
            </a:r>
            <a:r>
              <a:rPr lang="es-ES_tradnl" sz="2800" b="1" dirty="0" err="1" smtClean="0"/>
              <a:t>code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without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SimpleOpenCL</a:t>
            </a:r>
            <a:endParaRPr lang="es-ES_tradnl" sz="2800" b="1" dirty="0"/>
          </a:p>
        </p:txBody>
      </p:sp>
      <p:sp>
        <p:nvSpPr>
          <p:cNvPr id="69" name="TextBox 38"/>
          <p:cNvSpPr txBox="1">
            <a:spLocks noChangeArrowheads="1"/>
          </p:cNvSpPr>
          <p:nvPr/>
        </p:nvSpPr>
        <p:spPr bwMode="auto">
          <a:xfrm>
            <a:off x="7057009" y="3261992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smtClean="0"/>
              <a:t>Host </a:t>
            </a:r>
            <a:r>
              <a:rPr lang="es-ES_tradnl" sz="2800" b="1" dirty="0" err="1" smtClean="0"/>
              <a:t>code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with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SimpleOpenCL</a:t>
            </a:r>
            <a:endParaRPr lang="es-ES_tradnl" sz="2800" b="1" dirty="0"/>
          </a:p>
        </p:txBody>
      </p:sp>
      <p:cxnSp>
        <p:nvCxnSpPr>
          <p:cNvPr id="71" name="Conector recto 70"/>
          <p:cNvCxnSpPr/>
          <p:nvPr/>
        </p:nvCxnSpPr>
        <p:spPr>
          <a:xfrm flipH="1">
            <a:off x="5544841" y="32115868"/>
            <a:ext cx="1512169" cy="7920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endCxn id="5" idx="0"/>
          </p:cNvCxnSpPr>
          <p:nvPr/>
        </p:nvCxnSpPr>
        <p:spPr>
          <a:xfrm flipH="1">
            <a:off x="7573300" y="33267996"/>
            <a:ext cx="491821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 descr="Captura de pantalla 2011-10-25 a la(s) 16.40.20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3393" y="36868396"/>
            <a:ext cx="3600400" cy="452645"/>
          </a:xfrm>
          <a:prstGeom prst="rect">
            <a:avLst/>
          </a:prstGeom>
        </p:spPr>
      </p:pic>
      <p:sp>
        <p:nvSpPr>
          <p:cNvPr id="73" name="TextBox 38"/>
          <p:cNvSpPr txBox="1">
            <a:spLocks noChangeArrowheads="1"/>
          </p:cNvSpPr>
          <p:nvPr/>
        </p:nvSpPr>
        <p:spPr bwMode="auto">
          <a:xfrm>
            <a:off x="9361265" y="33772052"/>
            <a:ext cx="5536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2800" b="1" dirty="0" err="1" smtClean="0"/>
              <a:t>Device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code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for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both</a:t>
            </a:r>
            <a:r>
              <a:rPr lang="es-ES_tradnl" sz="2800" b="1" dirty="0" smtClean="0"/>
              <a:t> cases</a:t>
            </a:r>
            <a:endParaRPr lang="es-ES_tradnl" sz="2800" b="1" dirty="0"/>
          </a:p>
        </p:txBody>
      </p:sp>
      <p:cxnSp>
        <p:nvCxnSpPr>
          <p:cNvPr id="74" name="Conector recto de flecha 73"/>
          <p:cNvCxnSpPr>
            <a:stCxn id="73" idx="2"/>
            <a:endCxn id="24" idx="0"/>
          </p:cNvCxnSpPr>
          <p:nvPr/>
        </p:nvCxnSpPr>
        <p:spPr>
          <a:xfrm>
            <a:off x="12129381" y="34295272"/>
            <a:ext cx="184212" cy="257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n 26" descr="TiemposCVCRD2011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6041" y="28515468"/>
            <a:ext cx="7084987" cy="8686924"/>
          </a:xfrm>
          <a:prstGeom prst="rect">
            <a:avLst/>
          </a:prstGeom>
        </p:spPr>
      </p:pic>
      <p:pic>
        <p:nvPicPr>
          <p:cNvPr id="28" name="Imagen 27" descr="colorPlateSectionC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4993" y="35212212"/>
            <a:ext cx="4951148" cy="2232248"/>
          </a:xfrm>
          <a:prstGeom prst="rect">
            <a:avLst/>
          </a:prstGeom>
        </p:spPr>
      </p:pic>
      <p:pic>
        <p:nvPicPr>
          <p:cNvPr id="29" name="Imagen 28" descr="peu6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9049" y="30891732"/>
            <a:ext cx="3600400" cy="1965188"/>
          </a:xfrm>
          <a:prstGeom prst="rect">
            <a:avLst/>
          </a:prstGeom>
        </p:spPr>
      </p:pic>
      <p:pic>
        <p:nvPicPr>
          <p:cNvPr id="30" name="Imagen 29" descr="Captura de pantalla 2011-10-26 a la(s) 00.15.55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1017" y="32835948"/>
            <a:ext cx="437278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3452</TotalTime>
  <Words>697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jmorales</dc:creator>
  <cp:lastModifiedBy>sergio</cp:lastModifiedBy>
  <cp:revision>73</cp:revision>
  <dcterms:created xsi:type="dcterms:W3CDTF">2011-01-12T15:43:53Z</dcterms:created>
  <dcterms:modified xsi:type="dcterms:W3CDTF">2011-10-26T08:46:49Z</dcterms:modified>
</cp:coreProperties>
</file>