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2404050" cy="43205400"/>
  <p:notesSz cx="6797675" cy="9926638"/>
  <p:defaultTextStyle>
    <a:defPPr>
      <a:defRPr lang="es-ES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49"/>
    <a:srgbClr val="292929"/>
    <a:srgbClr val="800000"/>
    <a:srgbClr val="6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3623" autoAdjust="0"/>
  </p:normalViewPr>
  <p:slideViewPr>
    <p:cSldViewPr>
      <p:cViewPr>
        <p:scale>
          <a:sx n="40" d="100"/>
          <a:sy n="40" d="100"/>
        </p:scale>
        <p:origin x="-78" y="707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99F43-BEE6-477F-B97B-303E7F2E3D79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623B2-7A17-4E00-8094-92FAAE41C25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623B2-7A17-4E00-8094-92FAAE41C2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B16B-DA2B-4292-858A-7716F679EE2E}" type="datetimeFigureOut">
              <a:rPr lang="en-US" smtClean="0"/>
              <a:pPr/>
              <a:t>10/24/2010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98D9-59D2-4D9A-ABCA-36A82543DF1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 descr="Sin título copy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404050" cy="6625036"/>
          </a:xfrm>
          <a:prstGeom prst="rect">
            <a:avLst/>
          </a:prstGeom>
        </p:spPr>
      </p:pic>
      <p:pic>
        <p:nvPicPr>
          <p:cNvPr id="15" name="14 Imagen" descr="CVC_CAT_CMYK (Sin Fondo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63065" y="4176764"/>
            <a:ext cx="5716731" cy="316835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04281" y="576364"/>
            <a:ext cx="31323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chemeClr val="bg1"/>
                </a:solidFill>
                <a:latin typeface="Arial" charset="0"/>
              </a:rPr>
              <a:t>Real-Time Activity Monitoring of Inpatients</a:t>
            </a:r>
            <a:endParaRPr lang="es-ES" sz="9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92913" y="2085917"/>
            <a:ext cx="19730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Foco" pitchFamily="34" charset="0"/>
              </a:rPr>
              <a:t>Miguel Reyes, </a:t>
            </a:r>
            <a:r>
              <a:rPr lang="en-US" sz="5500" dirty="0" err="1" smtClean="0">
                <a:solidFill>
                  <a:schemeClr val="bg1"/>
                </a:solidFill>
                <a:latin typeface="Foco" pitchFamily="34" charset="0"/>
              </a:rPr>
              <a:t>Jordi</a:t>
            </a:r>
            <a:r>
              <a:rPr lang="en-US" sz="55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n-US" sz="5500" dirty="0" err="1" smtClean="0">
                <a:solidFill>
                  <a:schemeClr val="bg1"/>
                </a:solidFill>
                <a:latin typeface="Foco" pitchFamily="34" charset="0"/>
              </a:rPr>
              <a:t>Vitrià</a:t>
            </a:r>
            <a:r>
              <a:rPr lang="en-US" sz="5500" dirty="0" smtClean="0">
                <a:solidFill>
                  <a:schemeClr val="bg1"/>
                </a:solidFill>
                <a:latin typeface="Foco" pitchFamily="34" charset="0"/>
              </a:rPr>
              <a:t>, </a:t>
            </a:r>
            <a:r>
              <a:rPr lang="en-US" sz="5500" dirty="0" err="1" smtClean="0">
                <a:solidFill>
                  <a:schemeClr val="bg1"/>
                </a:solidFill>
                <a:latin typeface="Foco" pitchFamily="34" charset="0"/>
              </a:rPr>
              <a:t>Petia</a:t>
            </a:r>
            <a:r>
              <a:rPr lang="en-US" sz="55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n-US" sz="5500" dirty="0" err="1" smtClean="0">
                <a:solidFill>
                  <a:schemeClr val="bg1"/>
                </a:solidFill>
                <a:latin typeface="Foco" pitchFamily="34" charset="0"/>
              </a:rPr>
              <a:t>Radeva</a:t>
            </a:r>
            <a:r>
              <a:rPr lang="en-US" sz="5500" dirty="0" smtClean="0">
                <a:solidFill>
                  <a:schemeClr val="bg1"/>
                </a:solidFill>
                <a:latin typeface="Foco" pitchFamily="34" charset="0"/>
              </a:rPr>
              <a:t> and Sergio </a:t>
            </a:r>
            <a:r>
              <a:rPr lang="en-US" sz="5500" dirty="0" err="1" smtClean="0">
                <a:solidFill>
                  <a:schemeClr val="bg1"/>
                </a:solidFill>
                <a:latin typeface="Foco" pitchFamily="34" charset="0"/>
              </a:rPr>
              <a:t>Escalera</a:t>
            </a:r>
            <a:endParaRPr lang="en-US" sz="55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369377" y="3263594"/>
            <a:ext cx="122413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Computer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Vision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Center,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Universitat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Autònoma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de Barcelona, 08193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Cerdanyola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Spain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Dept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Matemàtica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Aplicada i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Anàlisi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, UB, Gran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Via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585, </a:t>
            </a:r>
          </a:p>
          <a:p>
            <a:pPr algn="ctr"/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08007, Barcelona, </a:t>
            </a:r>
            <a:r>
              <a:rPr lang="es-ES" sz="3500" dirty="0" err="1" smtClean="0">
                <a:solidFill>
                  <a:schemeClr val="bg1"/>
                </a:solidFill>
                <a:latin typeface="Arial" charset="0"/>
              </a:rPr>
              <a:t>Spain</a:t>
            </a:r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3500" dirty="0" smtClean="0">
                <a:solidFill>
                  <a:schemeClr val="bg1"/>
                </a:solidFill>
                <a:latin typeface="Arial" charset="0"/>
              </a:rPr>
              <a:t> {</a:t>
            </a:r>
            <a:r>
              <a:rPr lang="ca-ES" sz="3500" b="1" dirty="0" err="1" smtClean="0">
                <a:solidFill>
                  <a:schemeClr val="bg1"/>
                </a:solidFill>
                <a:latin typeface="Arial" charset="0"/>
              </a:rPr>
              <a:t>mreyes</a:t>
            </a:r>
            <a:r>
              <a:rPr lang="ca-ES" sz="3500" b="1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es-ES" sz="3500" b="1" dirty="0" smtClean="0">
                <a:solidFill>
                  <a:schemeClr val="bg1"/>
                </a:solidFill>
                <a:latin typeface="Arial" charset="0"/>
              </a:rPr>
              <a:t>se</a:t>
            </a:r>
            <a:r>
              <a:rPr lang="ca-ES" sz="3500" b="1" dirty="0" err="1" smtClean="0">
                <a:solidFill>
                  <a:schemeClr val="bg1"/>
                </a:solidFill>
                <a:latin typeface="Arial" charset="0"/>
              </a:rPr>
              <a:t>scalera</a:t>
            </a:r>
            <a:r>
              <a:rPr lang="ca-ES" sz="3500" b="1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ca-ES" sz="3500" b="1" dirty="0" err="1" smtClean="0">
                <a:solidFill>
                  <a:schemeClr val="bg1"/>
                </a:solidFill>
                <a:latin typeface="Arial" charset="0"/>
              </a:rPr>
              <a:t>petia</a:t>
            </a:r>
            <a:r>
              <a:rPr lang="ca-ES" sz="3500" b="1" dirty="0" smtClean="0">
                <a:solidFill>
                  <a:schemeClr val="bg1"/>
                </a:solidFill>
                <a:latin typeface="Arial" charset="0"/>
              </a:rPr>
              <a:t>}</a:t>
            </a:r>
            <a:r>
              <a:rPr lang="es-ES" sz="3500" b="1" dirty="0" smtClean="0">
                <a:solidFill>
                  <a:schemeClr val="bg1"/>
                </a:solidFill>
                <a:latin typeface="Arial" charset="0"/>
              </a:rPr>
              <a:t>@</a:t>
            </a:r>
            <a:r>
              <a:rPr lang="es-ES" sz="3500" b="1" dirty="0" err="1" smtClean="0">
                <a:solidFill>
                  <a:schemeClr val="bg1"/>
                </a:solidFill>
                <a:latin typeface="Arial" charset="0"/>
              </a:rPr>
              <a:t>cvc.uab.es</a:t>
            </a:r>
            <a:endParaRPr lang="es-ES" sz="3500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3" name="32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321" y="12889732"/>
            <a:ext cx="14689632" cy="1699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42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305" y="7633148"/>
            <a:ext cx="31035448" cy="4392488"/>
          </a:xfrm>
          <a:prstGeom prst="rect">
            <a:avLst/>
          </a:prstGeom>
          <a:noFill/>
        </p:spPr>
      </p:pic>
      <p:sp>
        <p:nvSpPr>
          <p:cNvPr id="56" name="55 CuadroTexto"/>
          <p:cNvSpPr txBox="1"/>
          <p:nvPr/>
        </p:nvSpPr>
        <p:spPr>
          <a:xfrm>
            <a:off x="11377489" y="7789353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Foco" pitchFamily="34" charset="0"/>
              </a:rPr>
              <a:t>Sub-title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2592513" y="13609811"/>
            <a:ext cx="11593288" cy="1800201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oco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24561" y="13609812"/>
            <a:ext cx="10513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1. Extraction of Motion with HOG Descriptors</a:t>
            </a:r>
          </a:p>
        </p:txBody>
      </p:sp>
      <p:sp>
        <p:nvSpPr>
          <p:cNvPr id="61" name="60 Rectángulo redondeado"/>
          <p:cNvSpPr/>
          <p:nvPr/>
        </p:nvSpPr>
        <p:spPr>
          <a:xfrm>
            <a:off x="9073233" y="7849172"/>
            <a:ext cx="15409712" cy="1296144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9361265" y="8005962"/>
            <a:ext cx="1453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Abstract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728417" y="9361340"/>
            <a:ext cx="29091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smtClean="0">
                <a:solidFill>
                  <a:srgbClr val="C00000"/>
                </a:solidFill>
                <a:latin typeface="Foco" pitchFamily="34" charset="0"/>
              </a:rPr>
              <a:t>In this </a:t>
            </a:r>
            <a:r>
              <a:rPr lang="en-US" sz="4200" dirty="0" smtClean="0">
                <a:solidFill>
                  <a:srgbClr val="C00000"/>
                </a:solidFill>
                <a:latin typeface="Foco" pitchFamily="34" charset="0"/>
              </a:rPr>
              <a:t>poster, </a:t>
            </a:r>
            <a:r>
              <a:rPr lang="en-US" sz="4200" dirty="0" smtClean="0">
                <a:solidFill>
                  <a:srgbClr val="C00000"/>
                </a:solidFill>
                <a:latin typeface="Foco" pitchFamily="34" charset="0"/>
              </a:rPr>
              <a:t>we present the development of an application capable of monitoring a set of patient vital signs in real time. The application has been designed to support the medical staff of a hospital. Preliminary results show the suitability of the system to prevent the injury produced by the agitation of </a:t>
            </a:r>
            <a:r>
              <a:rPr lang="es-ES" sz="4200" dirty="0" err="1" smtClean="0">
                <a:solidFill>
                  <a:srgbClr val="C00000"/>
                </a:solidFill>
                <a:latin typeface="Foco" pitchFamily="34" charset="0"/>
              </a:rPr>
              <a:t>the</a:t>
            </a:r>
            <a:r>
              <a:rPr lang="es-ES" sz="4200" dirty="0" smtClean="0">
                <a:solidFill>
                  <a:srgbClr val="C00000"/>
                </a:solidFill>
                <a:latin typeface="Foco" pitchFamily="34" charset="0"/>
              </a:rPr>
              <a:t> </a:t>
            </a:r>
            <a:r>
              <a:rPr lang="es-ES" sz="4200" dirty="0" err="1" smtClean="0">
                <a:solidFill>
                  <a:srgbClr val="C00000"/>
                </a:solidFill>
                <a:latin typeface="Foco" pitchFamily="34" charset="0"/>
              </a:rPr>
              <a:t>patients</a:t>
            </a:r>
            <a:r>
              <a:rPr lang="es-ES" sz="4200" dirty="0" smtClean="0">
                <a:solidFill>
                  <a:srgbClr val="C00000"/>
                </a:solidFill>
                <a:latin typeface="Foco" pitchFamily="34" charset="0"/>
              </a:rPr>
              <a:t>.</a:t>
            </a:r>
            <a:endParaRPr lang="en-US" sz="4200" dirty="0" smtClean="0">
              <a:solidFill>
                <a:srgbClr val="C00000"/>
              </a:solidFill>
              <a:latin typeface="Foco" pitchFamily="34" charset="0"/>
            </a:endParaRPr>
          </a:p>
          <a:p>
            <a:pPr algn="just"/>
            <a:endParaRPr lang="en-US" sz="3600" dirty="0">
              <a:solidFill>
                <a:srgbClr val="C00000"/>
              </a:solidFill>
              <a:latin typeface="Foco" pitchFamily="34" charset="0"/>
            </a:endParaRPr>
          </a:p>
        </p:txBody>
      </p:sp>
      <p:pic>
        <p:nvPicPr>
          <p:cNvPr id="41" name="40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30017" y="12745716"/>
            <a:ext cx="15337704" cy="1684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44 Rectángulo redondeado"/>
          <p:cNvSpPr/>
          <p:nvPr/>
        </p:nvSpPr>
        <p:spPr>
          <a:xfrm>
            <a:off x="18146241" y="13537804"/>
            <a:ext cx="11161242" cy="230425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18362265" y="13825836"/>
            <a:ext cx="10513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2. Objective Quantification of Motion</a:t>
            </a:r>
          </a:p>
        </p:txBody>
      </p:sp>
      <p:pic>
        <p:nvPicPr>
          <p:cNvPr id="74" name="73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337" y="29811612"/>
            <a:ext cx="14689632" cy="792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74 Rectángulo redondeado"/>
          <p:cNvSpPr/>
          <p:nvPr/>
        </p:nvSpPr>
        <p:spPr>
          <a:xfrm>
            <a:off x="2664521" y="30171652"/>
            <a:ext cx="11370340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2808537" y="30243660"/>
            <a:ext cx="1031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3. </a:t>
            </a:r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RESULTS</a:t>
            </a:r>
            <a:endParaRPr lang="en-US" sz="5400" b="1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pic>
        <p:nvPicPr>
          <p:cNvPr id="87" name="86 Imagen" descr="Untitled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02025" y="29595588"/>
            <a:ext cx="15265696" cy="842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87 Rectángulo redondeado"/>
          <p:cNvSpPr/>
          <p:nvPr/>
        </p:nvSpPr>
        <p:spPr>
          <a:xfrm>
            <a:off x="17858209" y="30171652"/>
            <a:ext cx="11702145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18146241" y="30315668"/>
            <a:ext cx="10611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4. </a:t>
            </a:r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CONCLUSIONS</a:t>
            </a:r>
            <a:endParaRPr lang="en-US" sz="5400" b="1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53" name="52 Multidocumento"/>
          <p:cNvSpPr/>
          <p:nvPr/>
        </p:nvSpPr>
        <p:spPr>
          <a:xfrm>
            <a:off x="1800425" y="20234548"/>
            <a:ext cx="2994825" cy="167845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Image</a:t>
            </a:r>
            <a:r>
              <a:rPr lang="es-ES" sz="3000" dirty="0" smtClean="0"/>
              <a:t> </a:t>
            </a:r>
            <a:r>
              <a:rPr lang="es-ES" sz="3000" dirty="0" err="1" smtClean="0"/>
              <a:t>Sequence</a:t>
            </a:r>
            <a:endParaRPr lang="es-ES" sz="3000" dirty="0"/>
          </a:p>
        </p:txBody>
      </p:sp>
      <p:sp>
        <p:nvSpPr>
          <p:cNvPr id="54" name="53 Proceso alternativo"/>
          <p:cNvSpPr/>
          <p:nvPr/>
        </p:nvSpPr>
        <p:spPr>
          <a:xfrm>
            <a:off x="1829937" y="18672647"/>
            <a:ext cx="2893305" cy="12308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Normalize</a:t>
            </a:r>
            <a:r>
              <a:rPr lang="es-ES" sz="3000" dirty="0" smtClean="0"/>
              <a:t> gamma &amp; </a:t>
            </a:r>
            <a:r>
              <a:rPr lang="es-ES" sz="3000" dirty="0" err="1" smtClean="0"/>
              <a:t>colour</a:t>
            </a:r>
            <a:endParaRPr lang="es-ES" sz="3000" dirty="0"/>
          </a:p>
        </p:txBody>
      </p:sp>
      <p:sp>
        <p:nvSpPr>
          <p:cNvPr id="55" name="54 Proceso alternativo"/>
          <p:cNvSpPr/>
          <p:nvPr/>
        </p:nvSpPr>
        <p:spPr>
          <a:xfrm>
            <a:off x="1829937" y="17081736"/>
            <a:ext cx="2893305" cy="12308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/>
              <a:t>Set </a:t>
            </a:r>
            <a:r>
              <a:rPr lang="es-ES" sz="3000" dirty="0" err="1" smtClean="0"/>
              <a:t>region</a:t>
            </a:r>
            <a:r>
              <a:rPr lang="es-ES" sz="3000" dirty="0" smtClean="0"/>
              <a:t> of </a:t>
            </a:r>
            <a:r>
              <a:rPr lang="es-ES" sz="3000" dirty="0" err="1" smtClean="0"/>
              <a:t>interest</a:t>
            </a:r>
            <a:endParaRPr lang="es-ES" sz="3000" dirty="0"/>
          </a:p>
        </p:txBody>
      </p:sp>
      <p:sp>
        <p:nvSpPr>
          <p:cNvPr id="59" name="58 Rectángulo redondeado"/>
          <p:cNvSpPr/>
          <p:nvPr/>
        </p:nvSpPr>
        <p:spPr>
          <a:xfrm>
            <a:off x="6048897" y="15770052"/>
            <a:ext cx="6264696" cy="64807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800"/>
          </a:p>
        </p:txBody>
      </p:sp>
      <p:sp>
        <p:nvSpPr>
          <p:cNvPr id="60" name="59 Proceso alternativo"/>
          <p:cNvSpPr/>
          <p:nvPr/>
        </p:nvSpPr>
        <p:spPr>
          <a:xfrm>
            <a:off x="5532840" y="15842060"/>
            <a:ext cx="6708745" cy="14877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b="1" dirty="0" err="1" smtClean="0">
                <a:solidFill>
                  <a:schemeClr val="accent1"/>
                </a:solidFill>
              </a:rPr>
              <a:t>Motion</a:t>
            </a:r>
            <a:r>
              <a:rPr lang="es-ES" sz="4200" b="1" dirty="0" smtClean="0">
                <a:solidFill>
                  <a:schemeClr val="accent1"/>
                </a:solidFill>
              </a:rPr>
              <a:t> </a:t>
            </a:r>
            <a:r>
              <a:rPr lang="es-ES" sz="4200" b="1" dirty="0" err="1" smtClean="0">
                <a:solidFill>
                  <a:schemeClr val="accent1"/>
                </a:solidFill>
              </a:rPr>
              <a:t>Quantification</a:t>
            </a:r>
            <a:r>
              <a:rPr lang="es-ES" sz="4200" b="1" dirty="0" smtClean="0">
                <a:solidFill>
                  <a:schemeClr val="accent1"/>
                </a:solidFill>
              </a:rPr>
              <a:t> Module</a:t>
            </a:r>
            <a:endParaRPr lang="es-ES" sz="4200" b="1" dirty="0">
              <a:solidFill>
                <a:schemeClr val="accent1"/>
              </a:solidFill>
            </a:endParaRPr>
          </a:p>
        </p:txBody>
      </p:sp>
      <p:sp>
        <p:nvSpPr>
          <p:cNvPr id="63" name="62 Proceso alternativo"/>
          <p:cNvSpPr/>
          <p:nvPr/>
        </p:nvSpPr>
        <p:spPr>
          <a:xfrm>
            <a:off x="7705081" y="17210212"/>
            <a:ext cx="2586976" cy="10081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/>
              <a:t>2D </a:t>
            </a:r>
            <a:r>
              <a:rPr lang="es-ES" sz="3000" dirty="0" err="1" smtClean="0"/>
              <a:t>HoG</a:t>
            </a:r>
            <a:r>
              <a:rPr lang="es-ES" sz="3000" dirty="0" smtClean="0"/>
              <a:t>[1] </a:t>
            </a:r>
            <a:r>
              <a:rPr lang="es-ES" sz="3000" dirty="0" err="1" smtClean="0"/>
              <a:t>Computation</a:t>
            </a:r>
            <a:endParaRPr lang="es-ES" sz="3000" dirty="0"/>
          </a:p>
        </p:txBody>
      </p:sp>
      <p:sp>
        <p:nvSpPr>
          <p:cNvPr id="64" name="63 Proceso alternativo"/>
          <p:cNvSpPr/>
          <p:nvPr/>
        </p:nvSpPr>
        <p:spPr>
          <a:xfrm>
            <a:off x="7494369" y="18499621"/>
            <a:ext cx="2893305" cy="12308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Normalization</a:t>
            </a:r>
            <a:r>
              <a:rPr lang="es-ES" sz="3000" dirty="0" smtClean="0"/>
              <a:t> </a:t>
            </a:r>
            <a:r>
              <a:rPr lang="es-ES" sz="3000" dirty="0" err="1" smtClean="0"/>
              <a:t>overlapping</a:t>
            </a:r>
            <a:r>
              <a:rPr lang="es-ES" sz="3000" dirty="0" smtClean="0"/>
              <a:t> Blocks</a:t>
            </a:r>
            <a:endParaRPr lang="es-ES" sz="3000" dirty="0"/>
          </a:p>
        </p:txBody>
      </p:sp>
      <p:sp>
        <p:nvSpPr>
          <p:cNvPr id="66" name="65 Proceso alternativo"/>
          <p:cNvSpPr/>
          <p:nvPr/>
        </p:nvSpPr>
        <p:spPr>
          <a:xfrm>
            <a:off x="8929217" y="19946516"/>
            <a:ext cx="2258218" cy="1190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</a:t>
            </a:r>
            <a:r>
              <a:rPr lang="es-ES" sz="2800" dirty="0" smtClean="0"/>
              <a:t>ompute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gradient</a:t>
            </a:r>
            <a:r>
              <a:rPr lang="es-ES" sz="2800" dirty="0" smtClean="0"/>
              <a:t> </a:t>
            </a:r>
            <a:r>
              <a:rPr lang="es-ES" sz="2800" dirty="0" err="1" smtClean="0"/>
              <a:t>difference</a:t>
            </a:r>
            <a:endParaRPr lang="es-ES" sz="2800" dirty="0" smtClean="0"/>
          </a:p>
        </p:txBody>
      </p:sp>
      <p:sp>
        <p:nvSpPr>
          <p:cNvPr id="68" name="67 Documento"/>
          <p:cNvSpPr/>
          <p:nvPr/>
        </p:nvSpPr>
        <p:spPr>
          <a:xfrm>
            <a:off x="6264921" y="20018524"/>
            <a:ext cx="2182669" cy="100707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Image</a:t>
            </a:r>
            <a:r>
              <a:rPr lang="es-ES" sz="3000" dirty="0" smtClean="0"/>
              <a:t> </a:t>
            </a:r>
            <a:r>
              <a:rPr lang="es-ES" sz="3000" dirty="0" smtClean="0"/>
              <a:t>at </a:t>
            </a:r>
            <a:r>
              <a:rPr lang="es-ES" sz="3000" i="1" dirty="0" smtClean="0"/>
              <a:t>t-1</a:t>
            </a:r>
            <a:endParaRPr lang="es-ES" sz="3000" i="1" dirty="0"/>
          </a:p>
        </p:txBody>
      </p:sp>
      <p:sp>
        <p:nvSpPr>
          <p:cNvPr id="77" name="76 Proceso alternativo"/>
          <p:cNvSpPr/>
          <p:nvPr/>
        </p:nvSpPr>
        <p:spPr>
          <a:xfrm>
            <a:off x="7705081" y="21249396"/>
            <a:ext cx="2615896" cy="9293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Motion</a:t>
            </a:r>
            <a:r>
              <a:rPr lang="es-ES" sz="3000" dirty="0" smtClean="0"/>
              <a:t> </a:t>
            </a:r>
            <a:r>
              <a:rPr lang="es-ES" sz="3000" dirty="0" err="1" smtClean="0"/>
              <a:t>Classification</a:t>
            </a:r>
            <a:endParaRPr lang="es-ES" sz="3000" dirty="0"/>
          </a:p>
        </p:txBody>
      </p:sp>
      <p:sp>
        <p:nvSpPr>
          <p:cNvPr id="78" name="77 Proceso alternativo"/>
          <p:cNvSpPr/>
          <p:nvPr/>
        </p:nvSpPr>
        <p:spPr>
          <a:xfrm>
            <a:off x="7633073" y="22394788"/>
            <a:ext cx="2893305" cy="12308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Display</a:t>
            </a:r>
            <a:r>
              <a:rPr lang="es-ES" sz="3000" dirty="0" smtClean="0"/>
              <a:t> </a:t>
            </a:r>
            <a:r>
              <a:rPr lang="es-ES" sz="3000" dirty="0" err="1" smtClean="0"/>
              <a:t>to</a:t>
            </a:r>
            <a:r>
              <a:rPr lang="es-ES" sz="3000" dirty="0" smtClean="0"/>
              <a:t> </a:t>
            </a:r>
            <a:r>
              <a:rPr lang="es-ES" sz="3000" dirty="0" err="1" smtClean="0"/>
              <a:t>Medical</a:t>
            </a:r>
            <a:r>
              <a:rPr lang="es-ES" sz="3000" dirty="0" smtClean="0"/>
              <a:t> </a:t>
            </a:r>
            <a:r>
              <a:rPr lang="es-ES" sz="3000" dirty="0" err="1" smtClean="0"/>
              <a:t>Staff</a:t>
            </a:r>
            <a:endParaRPr lang="es-ES" sz="3000" dirty="0"/>
          </a:p>
        </p:txBody>
      </p:sp>
      <p:pic>
        <p:nvPicPr>
          <p:cNvPr id="69" name="68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00" y="24551928"/>
            <a:ext cx="2985484" cy="264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pic>
        <p:nvPicPr>
          <p:cNvPr id="67" name="66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4000" y="24551928"/>
            <a:ext cx="2990492" cy="26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pic>
        <p:nvPicPr>
          <p:cNvPr id="71" name="70 Imagen"/>
          <p:cNvPicPr preferRelativeResize="0"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0" y="24551928"/>
            <a:ext cx="2991600" cy="26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pic>
        <p:nvPicPr>
          <p:cNvPr id="72" name="71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2341" y="24551928"/>
            <a:ext cx="2990492" cy="264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cxnSp>
        <p:nvCxnSpPr>
          <p:cNvPr id="117" name="116 Conector recto"/>
          <p:cNvCxnSpPr/>
          <p:nvPr/>
        </p:nvCxnSpPr>
        <p:spPr>
          <a:xfrm flipV="1">
            <a:off x="8569177" y="24555028"/>
            <a:ext cx="576064" cy="144016"/>
          </a:xfrm>
          <a:prstGeom prst="line">
            <a:avLst/>
          </a:prstGeom>
          <a:ln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Flecha derecha"/>
          <p:cNvSpPr/>
          <p:nvPr/>
        </p:nvSpPr>
        <p:spPr>
          <a:xfrm>
            <a:off x="2520505" y="28155428"/>
            <a:ext cx="1216935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200" dirty="0" smtClean="0"/>
              <a:t>HOG DESCRIPTORS EXTRACTION PROCESS</a:t>
            </a:r>
            <a:endParaRPr lang="es-ES" sz="4200" dirty="0"/>
          </a:p>
        </p:txBody>
      </p:sp>
      <p:cxnSp>
        <p:nvCxnSpPr>
          <p:cNvPr id="120" name="119 Conector recto"/>
          <p:cNvCxnSpPr>
            <a:endCxn id="79" idx="0"/>
          </p:cNvCxnSpPr>
          <p:nvPr/>
        </p:nvCxnSpPr>
        <p:spPr>
          <a:xfrm flipV="1">
            <a:off x="8569177" y="24194988"/>
            <a:ext cx="67850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"/>
          <p:cNvCxnSpPr/>
          <p:nvPr/>
        </p:nvCxnSpPr>
        <p:spPr>
          <a:xfrm flipV="1">
            <a:off x="10585401" y="24627036"/>
            <a:ext cx="1080120" cy="551296"/>
          </a:xfrm>
          <a:prstGeom prst="line">
            <a:avLst/>
          </a:prstGeom>
          <a:ln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/>
          <p:nvPr/>
        </p:nvCxnSpPr>
        <p:spPr>
          <a:xfrm flipV="1">
            <a:off x="10513393" y="23978964"/>
            <a:ext cx="1152128" cy="839328"/>
          </a:xfrm>
          <a:prstGeom prst="line">
            <a:avLst/>
          </a:prstGeom>
          <a:ln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79 Imag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1465" y="24050972"/>
            <a:ext cx="697117" cy="75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pic>
        <p:nvPicPr>
          <p:cNvPr id="79" name="78 Imagen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62081" y="24194988"/>
            <a:ext cx="371192" cy="38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cxnSp>
        <p:nvCxnSpPr>
          <p:cNvPr id="143" name="142 Conector recto"/>
          <p:cNvCxnSpPr/>
          <p:nvPr/>
        </p:nvCxnSpPr>
        <p:spPr>
          <a:xfrm flipV="1">
            <a:off x="10369377" y="24843060"/>
            <a:ext cx="1008112" cy="479288"/>
          </a:xfrm>
          <a:prstGeom prst="line">
            <a:avLst/>
          </a:prstGeom>
          <a:ln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 flipV="1">
            <a:off x="10369377" y="24194988"/>
            <a:ext cx="1008112" cy="695312"/>
          </a:xfrm>
          <a:prstGeom prst="line">
            <a:avLst/>
          </a:prstGeom>
          <a:ln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149 CuadroTexto"/>
          <p:cNvSpPr txBox="1"/>
          <p:nvPr/>
        </p:nvSpPr>
        <p:spPr>
          <a:xfrm>
            <a:off x="2592513" y="2743534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err="1" smtClean="0"/>
              <a:t>Normalize</a:t>
            </a:r>
            <a:r>
              <a:rPr lang="es-ES" sz="3000" dirty="0" smtClean="0"/>
              <a:t> and set ROI</a:t>
            </a:r>
            <a:endParaRPr lang="es-ES" sz="3000" dirty="0"/>
          </a:p>
        </p:txBody>
      </p:sp>
      <p:sp>
        <p:nvSpPr>
          <p:cNvPr id="151" name="150 CuadroTexto"/>
          <p:cNvSpPr txBox="1"/>
          <p:nvPr/>
        </p:nvSpPr>
        <p:spPr>
          <a:xfrm>
            <a:off x="4752753" y="27427797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Compute </a:t>
            </a:r>
            <a:r>
              <a:rPr lang="es-ES" sz="3000" dirty="0" err="1" smtClean="0"/>
              <a:t>Gradient</a:t>
            </a:r>
            <a:endParaRPr lang="es-ES" sz="3000" dirty="0"/>
          </a:p>
        </p:txBody>
      </p:sp>
      <p:sp>
        <p:nvSpPr>
          <p:cNvPr id="152" name="151 CuadroTexto"/>
          <p:cNvSpPr txBox="1"/>
          <p:nvPr/>
        </p:nvSpPr>
        <p:spPr>
          <a:xfrm>
            <a:off x="6985001" y="27489353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err="1" smtClean="0"/>
              <a:t>Establish</a:t>
            </a:r>
            <a:r>
              <a:rPr lang="es-ES" sz="2700" dirty="0" smtClean="0"/>
              <a:t> </a:t>
            </a:r>
            <a:r>
              <a:rPr lang="es-ES" sz="2700" dirty="0" err="1" smtClean="0"/>
              <a:t>cell</a:t>
            </a:r>
            <a:r>
              <a:rPr lang="es-ES" sz="2700" dirty="0" smtClean="0"/>
              <a:t> &amp; block </a:t>
            </a:r>
            <a:r>
              <a:rPr lang="es-ES" sz="2700" dirty="0" err="1" smtClean="0"/>
              <a:t>size</a:t>
            </a:r>
            <a:endParaRPr lang="es-ES" sz="2700" dirty="0"/>
          </a:p>
        </p:txBody>
      </p:sp>
      <p:sp>
        <p:nvSpPr>
          <p:cNvPr id="153" name="152 CuadroTexto"/>
          <p:cNvSpPr txBox="1"/>
          <p:nvPr/>
        </p:nvSpPr>
        <p:spPr>
          <a:xfrm>
            <a:off x="9361265" y="2405097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Cell</a:t>
            </a:r>
            <a:r>
              <a:rPr lang="es-ES" sz="2000" dirty="0" smtClean="0"/>
              <a:t> </a:t>
            </a:r>
            <a:r>
              <a:rPr lang="es-ES" sz="2000" dirty="0" err="1" smtClean="0"/>
              <a:t>NxN</a:t>
            </a:r>
            <a:r>
              <a:rPr lang="es-ES" sz="2000" dirty="0" smtClean="0"/>
              <a:t> </a:t>
            </a:r>
          </a:p>
          <a:p>
            <a:r>
              <a:rPr lang="es-ES" sz="2000" dirty="0" err="1" smtClean="0"/>
              <a:t>pixels</a:t>
            </a:r>
            <a:endParaRPr lang="es-ES" sz="2000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11665521" y="238349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Block of 4 </a:t>
            </a:r>
            <a:r>
              <a:rPr lang="es-ES" sz="2000" dirty="0" err="1" smtClean="0"/>
              <a:t>cells</a:t>
            </a:r>
            <a:endParaRPr lang="es-ES" sz="2000" dirty="0"/>
          </a:p>
        </p:txBody>
      </p:sp>
      <p:sp>
        <p:nvSpPr>
          <p:cNvPr id="155" name="154 CuadroTexto"/>
          <p:cNvSpPr txBox="1"/>
          <p:nvPr/>
        </p:nvSpPr>
        <p:spPr>
          <a:xfrm>
            <a:off x="9217249" y="275073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 err="1" smtClean="0"/>
              <a:t>Normalization</a:t>
            </a:r>
            <a:r>
              <a:rPr lang="es-ES" sz="2700" dirty="0" smtClean="0"/>
              <a:t> </a:t>
            </a:r>
            <a:r>
              <a:rPr lang="es-ES" sz="2700" dirty="0" err="1" smtClean="0"/>
              <a:t>overlapping</a:t>
            </a:r>
            <a:r>
              <a:rPr lang="es-ES" sz="2700" dirty="0" smtClean="0"/>
              <a:t> </a:t>
            </a:r>
            <a:endParaRPr lang="es-ES" sz="2700" dirty="0"/>
          </a:p>
        </p:txBody>
      </p:sp>
      <p:sp>
        <p:nvSpPr>
          <p:cNvPr id="156" name="155 CuadroTexto"/>
          <p:cNvSpPr txBox="1"/>
          <p:nvPr/>
        </p:nvSpPr>
        <p:spPr>
          <a:xfrm>
            <a:off x="11881545" y="2757936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 smtClean="0"/>
              <a:t>Gradient</a:t>
            </a:r>
            <a:r>
              <a:rPr lang="es-ES" sz="2800" dirty="0" smtClean="0"/>
              <a:t> </a:t>
            </a:r>
            <a:r>
              <a:rPr lang="es-ES" sz="2800" dirty="0" err="1" smtClean="0"/>
              <a:t>Difference</a:t>
            </a:r>
            <a:r>
              <a:rPr lang="es-ES" sz="2800" dirty="0" smtClean="0"/>
              <a:t> </a:t>
            </a:r>
            <a:r>
              <a:rPr lang="es-ES" sz="2800" dirty="0" err="1" smtClean="0"/>
              <a:t>Map</a:t>
            </a:r>
            <a:endParaRPr lang="es-ES" sz="2700" dirty="0"/>
          </a:p>
        </p:txBody>
      </p:sp>
      <p:pic>
        <p:nvPicPr>
          <p:cNvPr id="158" name="157 Imagen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24000" y="24699043"/>
            <a:ext cx="2991600" cy="26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Right"/>
            <a:lightRig rig="threePt" dir="t"/>
          </a:scene3d>
        </p:spPr>
      </p:pic>
      <p:sp>
        <p:nvSpPr>
          <p:cNvPr id="159" name="158 Flecha arriba"/>
          <p:cNvSpPr/>
          <p:nvPr/>
        </p:nvSpPr>
        <p:spPr>
          <a:xfrm>
            <a:off x="3024561" y="19946516"/>
            <a:ext cx="50405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159 Flecha arriba"/>
          <p:cNvSpPr/>
          <p:nvPr/>
        </p:nvSpPr>
        <p:spPr>
          <a:xfrm>
            <a:off x="3024561" y="18362340"/>
            <a:ext cx="50405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1" name="160 Flecha derecha"/>
          <p:cNvSpPr/>
          <p:nvPr/>
        </p:nvSpPr>
        <p:spPr>
          <a:xfrm>
            <a:off x="4896769" y="17498244"/>
            <a:ext cx="26642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167 Flecha arriba"/>
          <p:cNvSpPr/>
          <p:nvPr/>
        </p:nvSpPr>
        <p:spPr>
          <a:xfrm rot="10800000">
            <a:off x="8713193" y="18218324"/>
            <a:ext cx="50405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2" name="171 Flecha arriba"/>
          <p:cNvSpPr/>
          <p:nvPr/>
        </p:nvSpPr>
        <p:spPr>
          <a:xfrm rot="10800000">
            <a:off x="8713193" y="22178764"/>
            <a:ext cx="50405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173 Flecha doblada hacia arriba"/>
          <p:cNvSpPr/>
          <p:nvPr/>
        </p:nvSpPr>
        <p:spPr>
          <a:xfrm rot="16200000" flipH="1">
            <a:off x="10333373" y="21278664"/>
            <a:ext cx="648072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3" name="Picture 99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435273" y="17084652"/>
            <a:ext cx="2703600" cy="40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498169" y="17156435"/>
            <a:ext cx="27051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" name="237 Documento"/>
          <p:cNvSpPr/>
          <p:nvPr/>
        </p:nvSpPr>
        <p:spPr>
          <a:xfrm>
            <a:off x="20882545" y="17138204"/>
            <a:ext cx="2232248" cy="115212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Gradient</a:t>
            </a:r>
            <a:r>
              <a:rPr lang="es-ES" sz="3000" dirty="0" smtClean="0"/>
              <a:t> </a:t>
            </a:r>
            <a:r>
              <a:rPr lang="es-ES" sz="3000" dirty="0" err="1" smtClean="0"/>
              <a:t>Image</a:t>
            </a:r>
            <a:r>
              <a:rPr lang="es-ES" sz="3000" dirty="0" smtClean="0"/>
              <a:t> </a:t>
            </a:r>
            <a:r>
              <a:rPr lang="es-ES" sz="3000" i="1" dirty="0" smtClean="0"/>
              <a:t>t-1</a:t>
            </a:r>
            <a:endParaRPr lang="es-ES" sz="3000" i="1" dirty="0"/>
          </a:p>
        </p:txBody>
      </p:sp>
      <p:pic>
        <p:nvPicPr>
          <p:cNvPr id="457" name="456 Image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787201" y="22322780"/>
            <a:ext cx="27236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sp>
        <p:nvSpPr>
          <p:cNvPr id="1296" name="Rectangle 272"/>
          <p:cNvSpPr>
            <a:spLocks noChangeArrowheads="1"/>
          </p:cNvSpPr>
          <p:nvPr/>
        </p:nvSpPr>
        <p:spPr bwMode="auto">
          <a:xfrm rot="389256">
            <a:off x="28616396" y="23788507"/>
            <a:ext cx="206375" cy="32385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Left">
              <a:rot lat="4500000" lon="197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es-ES"/>
          </a:p>
        </p:txBody>
      </p:sp>
      <p:sp>
        <p:nvSpPr>
          <p:cNvPr id="1297" name="Rectangle 273"/>
          <p:cNvSpPr>
            <a:spLocks noChangeArrowheads="1"/>
          </p:cNvSpPr>
          <p:nvPr/>
        </p:nvSpPr>
        <p:spPr bwMode="auto">
          <a:xfrm rot="389256">
            <a:off x="27752300" y="24133603"/>
            <a:ext cx="206375" cy="323850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Left">
              <a:rot lat="4200000" lon="197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es-ES"/>
          </a:p>
        </p:txBody>
      </p:sp>
      <p:sp>
        <p:nvSpPr>
          <p:cNvPr id="1299" name="Rectangle 275"/>
          <p:cNvSpPr>
            <a:spLocks noChangeArrowheads="1"/>
          </p:cNvSpPr>
          <p:nvPr/>
        </p:nvSpPr>
        <p:spPr bwMode="auto">
          <a:xfrm rot="389256">
            <a:off x="26888167" y="24135840"/>
            <a:ext cx="246063" cy="325438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Left">
              <a:rot lat="4500000" lon="197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es-ES"/>
          </a:p>
        </p:txBody>
      </p:sp>
      <p:sp>
        <p:nvSpPr>
          <p:cNvPr id="1298" name="Rectangle 274"/>
          <p:cNvSpPr>
            <a:spLocks noChangeArrowheads="1"/>
          </p:cNvSpPr>
          <p:nvPr/>
        </p:nvSpPr>
        <p:spPr bwMode="auto">
          <a:xfrm rot="389256">
            <a:off x="27214558" y="24161737"/>
            <a:ext cx="211137" cy="382587"/>
          </a:xfrm>
          <a:prstGeom prst="rect">
            <a:avLst/>
          </a:prstGeom>
          <a:solidFill>
            <a:srgbClr val="FFFF99"/>
          </a:solidFill>
          <a:ln w="9525">
            <a:miter lim="800000"/>
            <a:headEnd/>
            <a:tailEnd/>
          </a:ln>
          <a:effectLst/>
          <a:scene3d>
            <a:camera prst="legacyObliqueTopLeft">
              <a:rot lat="4500000" lon="197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es-ES"/>
          </a:p>
        </p:txBody>
      </p:sp>
      <p:sp>
        <p:nvSpPr>
          <p:cNvPr id="1300" name="Rectangle 276"/>
          <p:cNvSpPr>
            <a:spLocks noChangeArrowheads="1"/>
          </p:cNvSpPr>
          <p:nvPr/>
        </p:nvSpPr>
        <p:spPr bwMode="auto">
          <a:xfrm rot="389256">
            <a:off x="27536276" y="24277619"/>
            <a:ext cx="206375" cy="323850"/>
          </a:xfrm>
          <a:prstGeom prst="rect">
            <a:avLst/>
          </a:prstGeom>
          <a:solidFill>
            <a:srgbClr val="FF5050"/>
          </a:solidFill>
          <a:ln w="9525">
            <a:miter lim="800000"/>
            <a:headEnd/>
            <a:tailEnd/>
          </a:ln>
          <a:effectLst/>
          <a:scene3d>
            <a:camera prst="legacyObliqueTopLeft">
              <a:rot lat="4500000" lon="19799999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es-ES"/>
          </a:p>
        </p:txBody>
      </p:sp>
      <p:cxnSp>
        <p:nvCxnSpPr>
          <p:cNvPr id="1301" name="AutoShape 277"/>
          <p:cNvCxnSpPr>
            <a:cxnSpLocks noChangeShapeType="1"/>
            <a:stCxn id="1333" idx="0"/>
            <a:endCxn id="1332" idx="0"/>
          </p:cNvCxnSpPr>
          <p:nvPr/>
        </p:nvCxnSpPr>
        <p:spPr bwMode="auto">
          <a:xfrm rot="16200000" flipH="1">
            <a:off x="27031514" y="23741595"/>
            <a:ext cx="388591" cy="248699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02" name="AutoShape 278"/>
          <p:cNvCxnSpPr>
            <a:cxnSpLocks noChangeShapeType="1"/>
            <a:stCxn id="1332" idx="0"/>
            <a:endCxn id="1329" idx="0"/>
          </p:cNvCxnSpPr>
          <p:nvPr/>
        </p:nvCxnSpPr>
        <p:spPr bwMode="auto">
          <a:xfrm rot="5400000" flipH="1" flipV="1">
            <a:off x="28775297" y="23692296"/>
            <a:ext cx="1181100" cy="17930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03" name="AutoShape 279"/>
          <p:cNvCxnSpPr>
            <a:cxnSpLocks noChangeShapeType="1"/>
            <a:endCxn id="1333" idx="0"/>
          </p:cNvCxnSpPr>
          <p:nvPr/>
        </p:nvCxnSpPr>
        <p:spPr bwMode="auto">
          <a:xfrm rot="16200000" flipH="1">
            <a:off x="25272614" y="24081096"/>
            <a:ext cx="1017934" cy="4014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04" name="AutoShape 280"/>
          <p:cNvCxnSpPr>
            <a:cxnSpLocks noChangeShapeType="1"/>
          </p:cNvCxnSpPr>
          <p:nvPr/>
        </p:nvCxnSpPr>
        <p:spPr bwMode="auto">
          <a:xfrm flipV="1">
            <a:off x="25580850" y="22610812"/>
            <a:ext cx="1720850" cy="1162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11" name="Text Box 287"/>
          <p:cNvSpPr txBox="1">
            <a:spLocks noChangeArrowheads="1"/>
          </p:cNvSpPr>
          <p:nvPr/>
        </p:nvSpPr>
        <p:spPr bwMode="auto">
          <a:xfrm>
            <a:off x="26006473" y="24790796"/>
            <a:ext cx="239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2" name="Text Box 288"/>
          <p:cNvSpPr txBox="1">
            <a:spLocks noChangeArrowheads="1"/>
          </p:cNvSpPr>
          <p:nvPr/>
        </p:nvSpPr>
        <p:spPr bwMode="auto">
          <a:xfrm>
            <a:off x="26294505" y="24843060"/>
            <a:ext cx="2413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3" name="Text Box 289"/>
          <p:cNvSpPr txBox="1">
            <a:spLocks noChangeArrowheads="1"/>
          </p:cNvSpPr>
          <p:nvPr/>
        </p:nvSpPr>
        <p:spPr bwMode="auto">
          <a:xfrm>
            <a:off x="26630856" y="24862805"/>
            <a:ext cx="2397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4" name="Text Box 290"/>
          <p:cNvSpPr txBox="1">
            <a:spLocks noChangeArrowheads="1"/>
          </p:cNvSpPr>
          <p:nvPr/>
        </p:nvSpPr>
        <p:spPr bwMode="auto">
          <a:xfrm>
            <a:off x="26918889" y="24933225"/>
            <a:ext cx="2397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5" name="Text Box 291"/>
          <p:cNvSpPr txBox="1">
            <a:spLocks noChangeArrowheads="1"/>
          </p:cNvSpPr>
          <p:nvPr/>
        </p:nvSpPr>
        <p:spPr bwMode="auto">
          <a:xfrm>
            <a:off x="27230609" y="24987076"/>
            <a:ext cx="2397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6" name="Text Box 292"/>
          <p:cNvSpPr txBox="1">
            <a:spLocks noChangeArrowheads="1"/>
          </p:cNvSpPr>
          <p:nvPr/>
        </p:nvSpPr>
        <p:spPr bwMode="auto">
          <a:xfrm>
            <a:off x="27494953" y="25005233"/>
            <a:ext cx="2397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7" name="Text Box 293"/>
          <p:cNvSpPr txBox="1">
            <a:spLocks noChangeArrowheads="1"/>
          </p:cNvSpPr>
          <p:nvPr/>
        </p:nvSpPr>
        <p:spPr bwMode="auto">
          <a:xfrm>
            <a:off x="27782985" y="25059084"/>
            <a:ext cx="2397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8" name="Text Box 294"/>
          <p:cNvSpPr txBox="1">
            <a:spLocks noChangeArrowheads="1"/>
          </p:cNvSpPr>
          <p:nvPr/>
        </p:nvSpPr>
        <p:spPr bwMode="auto">
          <a:xfrm>
            <a:off x="28047825" y="25131092"/>
            <a:ext cx="239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9" name="Text Box 295"/>
          <p:cNvSpPr txBox="1">
            <a:spLocks noChangeArrowheads="1"/>
          </p:cNvSpPr>
          <p:nvPr/>
        </p:nvSpPr>
        <p:spPr bwMode="auto">
          <a:xfrm>
            <a:off x="28543125" y="25019049"/>
            <a:ext cx="239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0" name="Text Box 296"/>
          <p:cNvSpPr txBox="1">
            <a:spLocks noChangeArrowheads="1"/>
          </p:cNvSpPr>
          <p:nvPr/>
        </p:nvSpPr>
        <p:spPr bwMode="auto">
          <a:xfrm>
            <a:off x="28719088" y="24934812"/>
            <a:ext cx="2397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1" name="Text Box 297"/>
          <p:cNvSpPr txBox="1">
            <a:spLocks noChangeArrowheads="1"/>
          </p:cNvSpPr>
          <p:nvPr/>
        </p:nvSpPr>
        <p:spPr bwMode="auto">
          <a:xfrm>
            <a:off x="28886793" y="24862804"/>
            <a:ext cx="239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2" name="Text Box 298"/>
          <p:cNvSpPr txBox="1">
            <a:spLocks noChangeArrowheads="1"/>
          </p:cNvSpPr>
          <p:nvPr/>
        </p:nvSpPr>
        <p:spPr bwMode="auto">
          <a:xfrm>
            <a:off x="29030809" y="24771052"/>
            <a:ext cx="2397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3" name="Text Box 299"/>
          <p:cNvSpPr txBox="1">
            <a:spLocks noChangeArrowheads="1"/>
          </p:cNvSpPr>
          <p:nvPr/>
        </p:nvSpPr>
        <p:spPr bwMode="auto">
          <a:xfrm>
            <a:off x="29174825" y="24614237"/>
            <a:ext cx="2397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4" name="Text Box 300"/>
          <p:cNvSpPr txBox="1">
            <a:spLocks noChangeArrowheads="1"/>
          </p:cNvSpPr>
          <p:nvPr/>
        </p:nvSpPr>
        <p:spPr bwMode="auto">
          <a:xfrm>
            <a:off x="29318841" y="24555028"/>
            <a:ext cx="2413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5" name="Text Box 301"/>
          <p:cNvSpPr txBox="1">
            <a:spLocks noChangeArrowheads="1"/>
          </p:cNvSpPr>
          <p:nvPr/>
        </p:nvSpPr>
        <p:spPr bwMode="auto">
          <a:xfrm>
            <a:off x="29439169" y="24502765"/>
            <a:ext cx="2397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6" name="Text Box 302"/>
          <p:cNvSpPr txBox="1">
            <a:spLocks noChangeArrowheads="1"/>
          </p:cNvSpPr>
          <p:nvPr/>
        </p:nvSpPr>
        <p:spPr bwMode="auto">
          <a:xfrm>
            <a:off x="29583184" y="24411012"/>
            <a:ext cx="2397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7" name="Text Box 303"/>
          <p:cNvSpPr txBox="1">
            <a:spLocks noChangeArrowheads="1"/>
          </p:cNvSpPr>
          <p:nvPr/>
        </p:nvSpPr>
        <p:spPr bwMode="auto">
          <a:xfrm>
            <a:off x="29678881" y="24286740"/>
            <a:ext cx="239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8" name="Text Box 304"/>
          <p:cNvSpPr txBox="1">
            <a:spLocks noChangeArrowheads="1"/>
          </p:cNvSpPr>
          <p:nvPr/>
        </p:nvSpPr>
        <p:spPr bwMode="auto">
          <a:xfrm>
            <a:off x="29822897" y="24194988"/>
            <a:ext cx="4222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9" name="Text Box 305"/>
          <p:cNvSpPr txBox="1">
            <a:spLocks noChangeArrowheads="1"/>
          </p:cNvSpPr>
          <p:nvPr/>
        </p:nvSpPr>
        <p:spPr bwMode="auto">
          <a:xfrm>
            <a:off x="30051250" y="23998287"/>
            <a:ext cx="422275" cy="34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30" name="Text Box 306"/>
          <p:cNvSpPr txBox="1">
            <a:spLocks noChangeArrowheads="1"/>
          </p:cNvSpPr>
          <p:nvPr/>
        </p:nvSpPr>
        <p:spPr bwMode="auto">
          <a:xfrm>
            <a:off x="30110929" y="23978964"/>
            <a:ext cx="4206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" name="Text Box 307"/>
          <p:cNvSpPr txBox="1">
            <a:spLocks noChangeArrowheads="1"/>
          </p:cNvSpPr>
          <p:nvPr/>
        </p:nvSpPr>
        <p:spPr bwMode="auto">
          <a:xfrm>
            <a:off x="29744862" y="24630112"/>
            <a:ext cx="72866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Cell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Rows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" name="Text Box 308"/>
          <p:cNvSpPr txBox="1">
            <a:spLocks noChangeArrowheads="1"/>
          </p:cNvSpPr>
          <p:nvPr/>
        </p:nvSpPr>
        <p:spPr bwMode="auto">
          <a:xfrm>
            <a:off x="28349450" y="25179387"/>
            <a:ext cx="2397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" name="Text Box 309"/>
          <p:cNvSpPr txBox="1">
            <a:spLocks noChangeArrowheads="1"/>
          </p:cNvSpPr>
          <p:nvPr/>
        </p:nvSpPr>
        <p:spPr bwMode="auto">
          <a:xfrm>
            <a:off x="25862457" y="24790796"/>
            <a:ext cx="2397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4" name="Text Box 310"/>
          <p:cNvSpPr txBox="1">
            <a:spLocks noChangeArrowheads="1"/>
          </p:cNvSpPr>
          <p:nvPr/>
        </p:nvSpPr>
        <p:spPr bwMode="auto">
          <a:xfrm>
            <a:off x="25574425" y="24501177"/>
            <a:ext cx="5111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,25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5" name="Text Box 311"/>
          <p:cNvSpPr txBox="1">
            <a:spLocks noChangeArrowheads="1"/>
          </p:cNvSpPr>
          <p:nvPr/>
        </p:nvSpPr>
        <p:spPr bwMode="auto">
          <a:xfrm>
            <a:off x="25502417" y="24286741"/>
            <a:ext cx="5095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0,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6" name="Text Box 312"/>
          <p:cNvSpPr txBox="1">
            <a:spLocks noChangeArrowheads="1"/>
          </p:cNvSpPr>
          <p:nvPr/>
        </p:nvSpPr>
        <p:spPr bwMode="auto">
          <a:xfrm>
            <a:off x="25358401" y="24015749"/>
            <a:ext cx="5095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,75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7" name="Text Box 313"/>
          <p:cNvSpPr txBox="1">
            <a:spLocks noChangeArrowheads="1"/>
          </p:cNvSpPr>
          <p:nvPr/>
        </p:nvSpPr>
        <p:spPr bwMode="auto">
          <a:xfrm>
            <a:off x="25245887" y="23725237"/>
            <a:ext cx="5095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1,0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8" name="Text Box 314"/>
          <p:cNvSpPr txBox="1">
            <a:spLocks noChangeArrowheads="1"/>
          </p:cNvSpPr>
          <p:nvPr/>
        </p:nvSpPr>
        <p:spPr bwMode="auto">
          <a:xfrm>
            <a:off x="26877837" y="25215899"/>
            <a:ext cx="7969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Cell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Cols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9" name="Text Box 315"/>
          <p:cNvSpPr txBox="1">
            <a:spLocks noChangeArrowheads="1"/>
          </p:cNvSpPr>
          <p:nvPr/>
        </p:nvSpPr>
        <p:spPr bwMode="auto">
          <a:xfrm>
            <a:off x="24566313" y="24194988"/>
            <a:ext cx="9128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Normalized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gradient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difference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7" name="AutoShape 279"/>
          <p:cNvCxnSpPr>
            <a:cxnSpLocks noChangeShapeType="1"/>
            <a:endCxn id="1332" idx="0"/>
          </p:cNvCxnSpPr>
          <p:nvPr/>
        </p:nvCxnSpPr>
        <p:spPr bwMode="auto">
          <a:xfrm rot="16200000" flipH="1">
            <a:off x="27753802" y="24463882"/>
            <a:ext cx="1056407" cy="3746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89" name="AutoShape 277"/>
          <p:cNvCxnSpPr>
            <a:cxnSpLocks noChangeShapeType="1"/>
          </p:cNvCxnSpPr>
          <p:nvPr/>
        </p:nvCxnSpPr>
        <p:spPr bwMode="auto">
          <a:xfrm>
            <a:off x="25574426" y="23762940"/>
            <a:ext cx="2520279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0" name="AutoShape 280"/>
          <p:cNvCxnSpPr>
            <a:cxnSpLocks noChangeShapeType="1"/>
          </p:cNvCxnSpPr>
          <p:nvPr/>
        </p:nvCxnSpPr>
        <p:spPr bwMode="auto">
          <a:xfrm flipV="1">
            <a:off x="28102047" y="22960930"/>
            <a:ext cx="1720850" cy="1162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7" name="AutoShape 279"/>
          <p:cNvCxnSpPr>
            <a:cxnSpLocks noChangeShapeType="1"/>
            <a:endCxn id="1329" idx="0"/>
          </p:cNvCxnSpPr>
          <p:nvPr/>
        </p:nvCxnSpPr>
        <p:spPr bwMode="auto">
          <a:xfrm rot="16200000" flipH="1">
            <a:off x="29528925" y="23264824"/>
            <a:ext cx="1027436" cy="4394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8" name="AutoShape 277"/>
          <p:cNvCxnSpPr>
            <a:cxnSpLocks noChangeShapeType="1"/>
          </p:cNvCxnSpPr>
          <p:nvPr/>
        </p:nvCxnSpPr>
        <p:spPr bwMode="auto">
          <a:xfrm>
            <a:off x="27302617" y="22610812"/>
            <a:ext cx="2520279" cy="3600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00" name="AutoShape 279"/>
          <p:cNvCxnSpPr>
            <a:cxnSpLocks noChangeShapeType="1"/>
          </p:cNvCxnSpPr>
          <p:nvPr/>
        </p:nvCxnSpPr>
        <p:spPr bwMode="auto">
          <a:xfrm rot="16200000" flipH="1">
            <a:off x="27044651" y="22868781"/>
            <a:ext cx="1027433" cy="5114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07" name="Text Box 304"/>
          <p:cNvSpPr txBox="1">
            <a:spLocks noChangeArrowheads="1"/>
          </p:cNvSpPr>
          <p:nvPr/>
        </p:nvSpPr>
        <p:spPr bwMode="auto">
          <a:xfrm>
            <a:off x="29975297" y="24122980"/>
            <a:ext cx="4222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8" name="Text Box 287"/>
          <p:cNvSpPr txBox="1">
            <a:spLocks noChangeArrowheads="1"/>
          </p:cNvSpPr>
          <p:nvPr/>
        </p:nvSpPr>
        <p:spPr bwMode="auto">
          <a:xfrm>
            <a:off x="25718441" y="24771052"/>
            <a:ext cx="2397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s-ES" sz="1100" dirty="0" smtClean="0">
                <a:latin typeface="Calibri" pitchFamily="34" charset="0"/>
                <a:cs typeface="Arial" pitchFamily="34" charset="0"/>
              </a:rPr>
              <a:t>0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9" name="558 Flecha derecha"/>
          <p:cNvSpPr/>
          <p:nvPr/>
        </p:nvSpPr>
        <p:spPr>
          <a:xfrm>
            <a:off x="8497169" y="2016254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0" name="559 Proceso alternativo"/>
          <p:cNvSpPr/>
          <p:nvPr/>
        </p:nvSpPr>
        <p:spPr>
          <a:xfrm>
            <a:off x="24122905" y="17570252"/>
            <a:ext cx="2258218" cy="1190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C</a:t>
            </a:r>
            <a:r>
              <a:rPr lang="es-ES" sz="2800" dirty="0" smtClean="0"/>
              <a:t>ompute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gradient</a:t>
            </a:r>
            <a:r>
              <a:rPr lang="es-ES" sz="2800" dirty="0" smtClean="0"/>
              <a:t> </a:t>
            </a:r>
            <a:r>
              <a:rPr lang="es-ES" sz="2800" dirty="0" err="1" smtClean="0"/>
              <a:t>difference</a:t>
            </a:r>
            <a:endParaRPr lang="es-ES" sz="2800" dirty="0" smtClean="0"/>
          </a:p>
        </p:txBody>
      </p:sp>
      <p:sp>
        <p:nvSpPr>
          <p:cNvPr id="562" name="561 Documento"/>
          <p:cNvSpPr/>
          <p:nvPr/>
        </p:nvSpPr>
        <p:spPr>
          <a:xfrm>
            <a:off x="20882545" y="18578364"/>
            <a:ext cx="2160240" cy="108012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Gradient</a:t>
            </a:r>
            <a:r>
              <a:rPr lang="es-ES" sz="3000" dirty="0" smtClean="0"/>
              <a:t> </a:t>
            </a:r>
            <a:r>
              <a:rPr lang="es-ES" sz="3000" dirty="0" err="1" smtClean="0"/>
              <a:t>Image</a:t>
            </a:r>
            <a:r>
              <a:rPr lang="es-ES" sz="3000" dirty="0" smtClean="0"/>
              <a:t> </a:t>
            </a:r>
            <a:r>
              <a:rPr lang="es-ES" sz="3000" i="1" dirty="0" smtClean="0"/>
              <a:t>t</a:t>
            </a:r>
            <a:endParaRPr lang="es-ES" sz="3000" i="1" dirty="0"/>
          </a:p>
        </p:txBody>
      </p:sp>
      <p:sp>
        <p:nvSpPr>
          <p:cNvPr id="563" name="562 CuadroTexto"/>
          <p:cNvSpPr txBox="1"/>
          <p:nvPr/>
        </p:nvSpPr>
        <p:spPr>
          <a:xfrm>
            <a:off x="17353813" y="15986076"/>
            <a:ext cx="3330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err="1" smtClean="0"/>
              <a:t>Gradient</a:t>
            </a:r>
            <a:r>
              <a:rPr lang="es-ES" sz="3000" dirty="0" smtClean="0"/>
              <a:t> </a:t>
            </a:r>
            <a:r>
              <a:rPr lang="es-ES" sz="3000" dirty="0" err="1" smtClean="0"/>
              <a:t>Difference</a:t>
            </a:r>
            <a:r>
              <a:rPr lang="es-ES" sz="3000" dirty="0" smtClean="0"/>
              <a:t> </a:t>
            </a:r>
          </a:p>
          <a:p>
            <a:pPr algn="ctr"/>
            <a:r>
              <a:rPr lang="es-ES" sz="3000" dirty="0" err="1" smtClean="0"/>
              <a:t>Map</a:t>
            </a:r>
            <a:r>
              <a:rPr lang="es-ES" sz="3000" dirty="0" smtClean="0"/>
              <a:t> </a:t>
            </a:r>
            <a:r>
              <a:rPr lang="es-ES" sz="3000" dirty="0" err="1" smtClean="0"/>
              <a:t>Image</a:t>
            </a:r>
            <a:r>
              <a:rPr lang="es-ES" sz="3000" dirty="0" smtClean="0"/>
              <a:t> at </a:t>
            </a:r>
            <a:r>
              <a:rPr lang="es-ES" sz="3000" i="1" dirty="0" smtClean="0"/>
              <a:t>t-1</a:t>
            </a:r>
            <a:endParaRPr lang="es-ES" sz="3000" i="1" dirty="0"/>
          </a:p>
        </p:txBody>
      </p:sp>
      <p:sp>
        <p:nvSpPr>
          <p:cNvPr id="564" name="563 CuadroTexto"/>
          <p:cNvSpPr txBox="1"/>
          <p:nvPr/>
        </p:nvSpPr>
        <p:spPr>
          <a:xfrm>
            <a:off x="27291257" y="15978525"/>
            <a:ext cx="3330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dirty="0" err="1" smtClean="0"/>
              <a:t>Gradient</a:t>
            </a:r>
            <a:r>
              <a:rPr lang="es-ES" sz="3000" dirty="0" smtClean="0"/>
              <a:t> </a:t>
            </a:r>
            <a:r>
              <a:rPr lang="es-ES" sz="3000" dirty="0" err="1" smtClean="0"/>
              <a:t>Difference</a:t>
            </a:r>
            <a:r>
              <a:rPr lang="es-ES" sz="3000" dirty="0" smtClean="0"/>
              <a:t> </a:t>
            </a:r>
          </a:p>
          <a:p>
            <a:pPr algn="ctr"/>
            <a:r>
              <a:rPr lang="es-ES" sz="3000" dirty="0" err="1" smtClean="0"/>
              <a:t>Map</a:t>
            </a:r>
            <a:r>
              <a:rPr lang="es-ES" sz="3000" dirty="0" smtClean="0"/>
              <a:t> </a:t>
            </a:r>
            <a:r>
              <a:rPr lang="es-ES" sz="3000" dirty="0" err="1" smtClean="0"/>
              <a:t>Image</a:t>
            </a:r>
            <a:r>
              <a:rPr lang="es-ES" sz="3000" dirty="0" smtClean="0"/>
              <a:t> at </a:t>
            </a:r>
            <a:r>
              <a:rPr lang="es-ES" sz="3000" i="1" dirty="0" smtClean="0"/>
              <a:t>t</a:t>
            </a:r>
            <a:endParaRPr lang="es-ES" sz="3000" i="1" dirty="0"/>
          </a:p>
        </p:txBody>
      </p:sp>
      <p:sp>
        <p:nvSpPr>
          <p:cNvPr id="566" name="565 Flecha doblada hacia arriba"/>
          <p:cNvSpPr/>
          <p:nvPr/>
        </p:nvSpPr>
        <p:spPr>
          <a:xfrm rot="10800000" flipH="1">
            <a:off x="10441385" y="19082420"/>
            <a:ext cx="576063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7" name="566 Flecha derecha"/>
          <p:cNvSpPr/>
          <p:nvPr/>
        </p:nvSpPr>
        <p:spPr>
          <a:xfrm>
            <a:off x="20306481" y="17498244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8" name="567 Flecha derecha"/>
          <p:cNvSpPr/>
          <p:nvPr/>
        </p:nvSpPr>
        <p:spPr>
          <a:xfrm rot="1494991">
            <a:off x="23258809" y="17426236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9" name="568 Flecha derecha"/>
          <p:cNvSpPr/>
          <p:nvPr/>
        </p:nvSpPr>
        <p:spPr>
          <a:xfrm rot="19222481">
            <a:off x="23167984" y="18530931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0" name="569 Flecha derecha"/>
          <p:cNvSpPr/>
          <p:nvPr/>
        </p:nvSpPr>
        <p:spPr>
          <a:xfrm>
            <a:off x="26571177" y="17930292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1" name="570 Flecha derecha"/>
          <p:cNvSpPr/>
          <p:nvPr/>
        </p:nvSpPr>
        <p:spPr>
          <a:xfrm rot="5400000">
            <a:off x="28337707" y="21852394"/>
            <a:ext cx="936104" cy="580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40" name="Picture 3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999024" y="23042860"/>
            <a:ext cx="3019425" cy="200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" name="572 Proceso alternativo"/>
          <p:cNvSpPr/>
          <p:nvPr/>
        </p:nvSpPr>
        <p:spPr>
          <a:xfrm>
            <a:off x="21458609" y="23762940"/>
            <a:ext cx="2258218" cy="11904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 smtClean="0"/>
              <a:t>Motion</a:t>
            </a:r>
            <a:r>
              <a:rPr lang="es-ES" sz="2800" dirty="0" smtClean="0"/>
              <a:t> </a:t>
            </a:r>
            <a:r>
              <a:rPr lang="es-ES" sz="2800" dirty="0" err="1" smtClean="0"/>
              <a:t>Classification</a:t>
            </a:r>
            <a:endParaRPr lang="es-ES" sz="2800" dirty="0" smtClean="0"/>
          </a:p>
        </p:txBody>
      </p:sp>
      <p:sp>
        <p:nvSpPr>
          <p:cNvPr id="574" name="573 CuadroTexto"/>
          <p:cNvSpPr txBox="1"/>
          <p:nvPr/>
        </p:nvSpPr>
        <p:spPr>
          <a:xfrm>
            <a:off x="25131017" y="25876140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/>
              <a:t>We accumulate the </a:t>
            </a:r>
            <a:r>
              <a:rPr lang="en-US" sz="2500" dirty="0" err="1" smtClean="0"/>
              <a:t>euclidean</a:t>
            </a:r>
            <a:r>
              <a:rPr lang="en-US" sz="2500" dirty="0" smtClean="0"/>
              <a:t> difference for all cells of the grid in two consecutive frames. Normalizing the obtained agitation degree in the range [0,1]. </a:t>
            </a:r>
            <a:endParaRPr lang="es-ES" sz="2500" dirty="0"/>
          </a:p>
        </p:txBody>
      </p:sp>
      <p:sp>
        <p:nvSpPr>
          <p:cNvPr id="575" name="574 CuadroTexto"/>
          <p:cNvSpPr txBox="1"/>
          <p:nvPr/>
        </p:nvSpPr>
        <p:spPr>
          <a:xfrm>
            <a:off x="20810537" y="20594588"/>
            <a:ext cx="604867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 estimate </a:t>
            </a:r>
            <a:r>
              <a:rPr lang="en-US" sz="2500" dirty="0" smtClean="0"/>
              <a:t>the amount of motion in terms of historical and </a:t>
            </a:r>
            <a:r>
              <a:rPr lang="en-US" sz="2500" dirty="0" smtClean="0"/>
              <a:t>current frames, </a:t>
            </a:r>
            <a:r>
              <a:rPr lang="es-ES" sz="2500" dirty="0" err="1" smtClean="0"/>
              <a:t>discretizing</a:t>
            </a:r>
            <a:r>
              <a:rPr lang="en-US" sz="2500" dirty="0" smtClean="0"/>
              <a:t> </a:t>
            </a:r>
            <a:r>
              <a:rPr lang="en-US" sz="2500" dirty="0" smtClean="0"/>
              <a:t>the motion in the following four levels</a:t>
            </a:r>
            <a:r>
              <a:rPr lang="en-US" sz="25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No </a:t>
            </a:r>
            <a:r>
              <a:rPr lang="es-ES" sz="2800" dirty="0" err="1" smtClean="0"/>
              <a:t>Motion</a:t>
            </a: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 err="1" smtClean="0"/>
              <a:t>S</a:t>
            </a:r>
            <a:r>
              <a:rPr lang="es-ES" sz="2800" dirty="0" err="1" smtClean="0"/>
              <a:t>light</a:t>
            </a:r>
            <a:r>
              <a:rPr lang="es-ES" sz="2800" dirty="0" smtClean="0"/>
              <a:t> </a:t>
            </a:r>
            <a:r>
              <a:rPr lang="es-ES" sz="2800" dirty="0" err="1" smtClean="0"/>
              <a:t>M</a:t>
            </a:r>
            <a:r>
              <a:rPr lang="es-ES" sz="2800" dirty="0" err="1" smtClean="0"/>
              <a:t>otion</a:t>
            </a: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 err="1" smtClean="0"/>
              <a:t>H</a:t>
            </a:r>
            <a:r>
              <a:rPr lang="es-ES" sz="2800" dirty="0" err="1" smtClean="0"/>
              <a:t>igh</a:t>
            </a:r>
            <a:r>
              <a:rPr lang="es-ES" sz="2800" dirty="0" smtClean="0"/>
              <a:t> </a:t>
            </a:r>
            <a:r>
              <a:rPr lang="es-ES" sz="2800" dirty="0" err="1" smtClean="0"/>
              <a:t>Motion</a:t>
            </a: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 err="1" smtClean="0"/>
              <a:t>G</a:t>
            </a:r>
            <a:r>
              <a:rPr lang="es-ES" sz="2800" dirty="0" err="1" smtClean="0"/>
              <a:t>ross</a:t>
            </a:r>
            <a:r>
              <a:rPr lang="es-ES" sz="2800" dirty="0" smtClean="0"/>
              <a:t> </a:t>
            </a:r>
            <a:r>
              <a:rPr lang="es-ES" sz="2800" dirty="0" err="1" smtClean="0"/>
              <a:t>Motion</a:t>
            </a:r>
            <a:endParaRPr lang="en-US" sz="2500" dirty="0" smtClean="0"/>
          </a:p>
          <a:p>
            <a:endParaRPr lang="es-ES" sz="3000" dirty="0"/>
          </a:p>
        </p:txBody>
      </p:sp>
      <p:pic>
        <p:nvPicPr>
          <p:cNvPr id="1341" name="Picture 3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650297" y="25563140"/>
            <a:ext cx="6048672" cy="336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8" name="577 Flecha derecha"/>
          <p:cNvSpPr/>
          <p:nvPr/>
        </p:nvSpPr>
        <p:spPr>
          <a:xfrm rot="10800000">
            <a:off x="23906881" y="2405097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9" name="578 Flecha derecha"/>
          <p:cNvSpPr/>
          <p:nvPr/>
        </p:nvSpPr>
        <p:spPr>
          <a:xfrm rot="10800000">
            <a:off x="20162466" y="24050972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1" name="580 Flecha doblada hacia arriba"/>
          <p:cNvSpPr/>
          <p:nvPr/>
        </p:nvSpPr>
        <p:spPr>
          <a:xfrm rot="5400000">
            <a:off x="17498169" y="25347116"/>
            <a:ext cx="1224136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2" name="581 CuadroTexto"/>
          <p:cNvSpPr txBox="1"/>
          <p:nvPr/>
        </p:nvSpPr>
        <p:spPr>
          <a:xfrm>
            <a:off x="16778089" y="26643260"/>
            <a:ext cx="19442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It </a:t>
            </a:r>
            <a:r>
              <a:rPr lang="en-US" sz="2500" dirty="0" smtClean="0"/>
              <a:t>sends the data  </a:t>
            </a:r>
            <a:r>
              <a:rPr lang="en-US" sz="2500" dirty="0" smtClean="0"/>
              <a:t>to the medical </a:t>
            </a:r>
            <a:r>
              <a:rPr lang="en-US" sz="2500" dirty="0" smtClean="0"/>
              <a:t>staff</a:t>
            </a:r>
            <a:endParaRPr lang="es-ES" sz="2500" dirty="0"/>
          </a:p>
        </p:txBody>
      </p:sp>
      <p:sp>
        <p:nvSpPr>
          <p:cNvPr id="583" name="TextBox 31"/>
          <p:cNvSpPr txBox="1">
            <a:spLocks noChangeArrowheads="1"/>
          </p:cNvSpPr>
          <p:nvPr/>
        </p:nvSpPr>
        <p:spPr bwMode="auto">
          <a:xfrm>
            <a:off x="1944441" y="31683820"/>
            <a:ext cx="131556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In order to assess the robustness of the system the </a:t>
            </a:r>
            <a:r>
              <a:rPr lang="en-US" sz="2800" dirty="0" smtClean="0"/>
              <a:t>application has </a:t>
            </a:r>
            <a:r>
              <a:rPr lang="en-US" sz="2800" dirty="0" smtClean="0"/>
              <a:t>been tested on a video sequence of 8000 frames</a:t>
            </a:r>
            <a:r>
              <a:rPr lang="en-US" sz="2800" dirty="0" smtClean="0"/>
              <a:t>, </a:t>
            </a:r>
            <a:r>
              <a:rPr lang="en-US" sz="2800" dirty="0" smtClean="0"/>
              <a:t>with a frame of rate 5 FPS. The resolution of the frame is</a:t>
            </a:r>
          </a:p>
          <a:p>
            <a:r>
              <a:rPr lang="en-US" sz="2800" dirty="0" smtClean="0"/>
              <a:t>640x480 </a:t>
            </a:r>
            <a:r>
              <a:rPr lang="en-US" sz="2800" dirty="0" smtClean="0"/>
              <a:t>pixels. The video corresponds to a real patient </a:t>
            </a:r>
            <a:r>
              <a:rPr lang="en-US" sz="2800" dirty="0" smtClean="0"/>
              <a:t>from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smtClean="0"/>
              <a:t>Hospital de Sabadell, </a:t>
            </a:r>
            <a:r>
              <a:rPr lang="es-ES" sz="2800" dirty="0" err="1" smtClean="0"/>
              <a:t>Parc</a:t>
            </a:r>
            <a:r>
              <a:rPr lang="es-ES" sz="2800" dirty="0" smtClean="0"/>
              <a:t> </a:t>
            </a:r>
            <a:r>
              <a:rPr lang="es-ES" sz="2800" dirty="0" err="1" smtClean="0"/>
              <a:t>Tauli</a:t>
            </a:r>
            <a:r>
              <a:rPr lang="es-ES" sz="2800" dirty="0" smtClean="0"/>
              <a:t>. </a:t>
            </a:r>
            <a:r>
              <a:rPr lang="en-US" sz="2800" dirty="0" smtClean="0"/>
              <a:t>Additionally, we show an example </a:t>
            </a:r>
            <a:r>
              <a:rPr lang="en-US" sz="2800" dirty="0" smtClean="0"/>
              <a:t>where the </a:t>
            </a:r>
            <a:r>
              <a:rPr lang="en-US" sz="2800" dirty="0" smtClean="0"/>
              <a:t>presence detection module detects a medical staff in </a:t>
            </a:r>
            <a:r>
              <a:rPr lang="en-US" sz="2800" dirty="0" smtClean="0"/>
              <a:t>the </a:t>
            </a:r>
            <a:r>
              <a:rPr lang="es-ES" sz="2800" dirty="0" err="1" smtClean="0"/>
              <a:t>environment</a:t>
            </a:r>
            <a:r>
              <a:rPr lang="es-ES" sz="2800" dirty="0" smtClean="0"/>
              <a:t> </a:t>
            </a:r>
            <a:r>
              <a:rPr lang="es-ES" sz="2800" dirty="0" smtClean="0"/>
              <a:t>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patient</a:t>
            </a:r>
            <a:r>
              <a:rPr lang="es-ES" sz="2800" dirty="0" smtClean="0"/>
              <a:t>.</a:t>
            </a:r>
            <a:endParaRPr lang="en-US" sz="2800" dirty="0"/>
          </a:p>
        </p:txBody>
      </p:sp>
      <p:pic>
        <p:nvPicPr>
          <p:cNvPr id="1342" name="Picture 3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84401" y="34720842"/>
            <a:ext cx="5138070" cy="16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" name="585 Proceso alternativo"/>
          <p:cNvSpPr/>
          <p:nvPr/>
        </p:nvSpPr>
        <p:spPr>
          <a:xfrm>
            <a:off x="10585401" y="16706156"/>
            <a:ext cx="1512168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/>
              <a:t>ON/OFF</a:t>
            </a:r>
          </a:p>
        </p:txBody>
      </p:sp>
      <p:sp>
        <p:nvSpPr>
          <p:cNvPr id="587" name="586 Proceso alternativo"/>
          <p:cNvSpPr/>
          <p:nvPr/>
        </p:nvSpPr>
        <p:spPr>
          <a:xfrm>
            <a:off x="12529617" y="16130092"/>
            <a:ext cx="2448272" cy="193748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err="1" smtClean="0"/>
              <a:t>Medical</a:t>
            </a:r>
            <a:r>
              <a:rPr lang="es-ES" sz="3000" dirty="0" smtClean="0"/>
              <a:t> </a:t>
            </a:r>
            <a:r>
              <a:rPr lang="es-ES" sz="3000" dirty="0" err="1" smtClean="0"/>
              <a:t>Staff</a:t>
            </a:r>
            <a:r>
              <a:rPr lang="es-ES" sz="3000" dirty="0" smtClean="0"/>
              <a:t> Detector  Module[2]</a:t>
            </a:r>
            <a:endParaRPr lang="es-ES" sz="3000" dirty="0"/>
          </a:p>
        </p:txBody>
      </p:sp>
      <p:sp>
        <p:nvSpPr>
          <p:cNvPr id="588" name="587 Flecha izquierda"/>
          <p:cNvSpPr/>
          <p:nvPr/>
        </p:nvSpPr>
        <p:spPr>
          <a:xfrm>
            <a:off x="12097569" y="16922180"/>
            <a:ext cx="36004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45" name="Picture 3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85001" y="34060084"/>
            <a:ext cx="8208912" cy="330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2" name="591 CuadroTexto"/>
          <p:cNvSpPr txBox="1"/>
          <p:nvPr/>
        </p:nvSpPr>
        <p:spPr>
          <a:xfrm>
            <a:off x="2232473" y="36508356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 smtClean="0"/>
              <a:t>Evolution</a:t>
            </a:r>
            <a:r>
              <a:rPr lang="es-ES" sz="2500" dirty="0" smtClean="0"/>
              <a:t> of </a:t>
            </a:r>
            <a:r>
              <a:rPr lang="es-ES" sz="2500" dirty="0" err="1" smtClean="0"/>
              <a:t>motion</a:t>
            </a:r>
            <a:r>
              <a:rPr lang="es-ES" sz="2500" dirty="0" smtClean="0"/>
              <a:t> </a:t>
            </a:r>
            <a:r>
              <a:rPr lang="es-ES" sz="2500" dirty="0" err="1" smtClean="0"/>
              <a:t>over</a:t>
            </a:r>
            <a:r>
              <a:rPr lang="es-ES" sz="2500" dirty="0" smtClean="0"/>
              <a:t> a real </a:t>
            </a:r>
            <a:r>
              <a:rPr lang="es-ES" sz="2500" dirty="0" err="1" smtClean="0"/>
              <a:t>paitent</a:t>
            </a:r>
            <a:endParaRPr lang="es-ES" sz="2500" dirty="0"/>
          </a:p>
        </p:txBody>
      </p:sp>
      <p:sp>
        <p:nvSpPr>
          <p:cNvPr id="594" name="593 CuadroTexto"/>
          <p:cNvSpPr txBox="1"/>
          <p:nvPr/>
        </p:nvSpPr>
        <p:spPr>
          <a:xfrm>
            <a:off x="17138129" y="31827836"/>
            <a:ext cx="13897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800" dirty="0" smtClean="0">
                <a:solidFill>
                  <a:srgbClr val="C00000"/>
                </a:solidFill>
              </a:rPr>
              <a:t>We presented a methodology to detect and quantify the</a:t>
            </a:r>
          </a:p>
          <a:p>
            <a:r>
              <a:rPr lang="en-US" sz="3800" dirty="0" smtClean="0">
                <a:solidFill>
                  <a:srgbClr val="C00000"/>
                </a:solidFill>
              </a:rPr>
              <a:t>motion of patients in hospitals. The method is based of</a:t>
            </a:r>
          </a:p>
          <a:p>
            <a:r>
              <a:rPr lang="en-US" sz="3800" dirty="0" smtClean="0">
                <a:solidFill>
                  <a:srgbClr val="C00000"/>
                </a:solidFill>
              </a:rPr>
              <a:t>HOG descriptor differences. </a:t>
            </a:r>
            <a:endParaRPr lang="en-US" sz="3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800" dirty="0" smtClean="0">
                <a:solidFill>
                  <a:srgbClr val="C00000"/>
                </a:solidFill>
              </a:rPr>
              <a:t>Preliminary </a:t>
            </a:r>
            <a:r>
              <a:rPr lang="en-US" sz="3800" dirty="0" smtClean="0">
                <a:solidFill>
                  <a:srgbClr val="C00000"/>
                </a:solidFill>
              </a:rPr>
              <a:t>results show that </a:t>
            </a:r>
            <a:r>
              <a:rPr lang="en-US" sz="3800" dirty="0" smtClean="0">
                <a:solidFill>
                  <a:srgbClr val="C00000"/>
                </a:solidFill>
              </a:rPr>
              <a:t>the system </a:t>
            </a:r>
            <a:r>
              <a:rPr lang="en-US" sz="3800" dirty="0" smtClean="0">
                <a:solidFill>
                  <a:srgbClr val="C00000"/>
                </a:solidFill>
              </a:rPr>
              <a:t>robustly detects and quantifies the motion of the </a:t>
            </a:r>
            <a:r>
              <a:rPr lang="en-US" sz="3800" dirty="0" smtClean="0">
                <a:solidFill>
                  <a:srgbClr val="C00000"/>
                </a:solidFill>
              </a:rPr>
              <a:t>patient at </a:t>
            </a:r>
            <a:r>
              <a:rPr lang="en-US" sz="3800" dirty="0" smtClean="0">
                <a:solidFill>
                  <a:srgbClr val="C00000"/>
                </a:solidFill>
              </a:rPr>
              <a:t>the same time that shows an historic of the patient activity</a:t>
            </a:r>
            <a:r>
              <a:rPr lang="en-US" sz="38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800" dirty="0" smtClean="0">
                <a:solidFill>
                  <a:srgbClr val="C00000"/>
                </a:solidFill>
              </a:rPr>
              <a:t>We are currently on the analysis of alternative motion quantification</a:t>
            </a:r>
          </a:p>
          <a:p>
            <a:r>
              <a:rPr lang="en-US" sz="3800" dirty="0" smtClean="0">
                <a:solidFill>
                  <a:srgbClr val="C00000"/>
                </a:solidFill>
              </a:rPr>
              <a:t>methodologies able to identify the level of agitation</a:t>
            </a:r>
          </a:p>
          <a:p>
            <a:r>
              <a:rPr lang="en-US" sz="3800" dirty="0" smtClean="0">
                <a:solidFill>
                  <a:srgbClr val="C00000"/>
                </a:solidFill>
              </a:rPr>
              <a:t>at pixel level by means of adaptive pixel foreground models</a:t>
            </a:r>
            <a:endParaRPr lang="en-US" sz="3800" dirty="0">
              <a:solidFill>
                <a:srgbClr val="C00000"/>
              </a:solidFill>
              <a:latin typeface="Foco" pitchFamily="34" charset="0"/>
            </a:endParaRPr>
          </a:p>
        </p:txBody>
      </p:sp>
      <p:sp>
        <p:nvSpPr>
          <p:cNvPr id="595" name="594 Rectángulo redondeado"/>
          <p:cNvSpPr/>
          <p:nvPr/>
        </p:nvSpPr>
        <p:spPr>
          <a:xfrm>
            <a:off x="1080345" y="38092532"/>
            <a:ext cx="14689632" cy="4392488"/>
          </a:xfrm>
          <a:prstGeom prst="roundRect">
            <a:avLst/>
          </a:prstGeom>
          <a:solidFill>
            <a:srgbClr val="6C000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Foco" pitchFamily="34" charset="0"/>
            </a:endParaRPr>
          </a:p>
        </p:txBody>
      </p:sp>
      <p:sp>
        <p:nvSpPr>
          <p:cNvPr id="597" name="596 CuadroTexto"/>
          <p:cNvSpPr txBox="1"/>
          <p:nvPr/>
        </p:nvSpPr>
        <p:spPr>
          <a:xfrm>
            <a:off x="2448497" y="38236548"/>
            <a:ext cx="10611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Foco" pitchFamily="34" charset="0"/>
              </a:rPr>
              <a:t>ACKNOWLEDGMENTS</a:t>
            </a:r>
            <a:endParaRPr lang="en-US" sz="5400" b="1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105" name="104 CuadroTexto"/>
          <p:cNvSpPr txBox="1"/>
          <p:nvPr/>
        </p:nvSpPr>
        <p:spPr>
          <a:xfrm>
            <a:off x="2880545" y="39316668"/>
            <a:ext cx="11737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The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authors thank to Hospital de Sabadell, </a:t>
            </a:r>
            <a:r>
              <a:rPr lang="en-US" sz="3000" dirty="0" err="1" smtClean="0">
                <a:solidFill>
                  <a:schemeClr val="bg1"/>
                </a:solidFill>
                <a:latin typeface="Foco" pitchFamily="34" charset="0"/>
              </a:rPr>
              <a:t>Parc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Foco" pitchFamily="34" charset="0"/>
              </a:rPr>
              <a:t>Tauli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 for</a:t>
            </a:r>
          </a:p>
          <a:p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its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collaboration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.</a:t>
            </a:r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  <a:p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598" name="597 CuadroTexto"/>
          <p:cNvSpPr txBox="1"/>
          <p:nvPr/>
        </p:nvSpPr>
        <p:spPr>
          <a:xfrm>
            <a:off x="2880545" y="40540804"/>
            <a:ext cx="12457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This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work has been supported in part by projects TIN2009-</a:t>
            </a:r>
          </a:p>
          <a:p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14404-C02, La </a:t>
            </a:r>
            <a:r>
              <a:rPr lang="es-ES" sz="3000" dirty="0" err="1" smtClean="0">
                <a:solidFill>
                  <a:schemeClr val="bg1"/>
                </a:solidFill>
                <a:latin typeface="Foco" pitchFamily="34" charset="0"/>
              </a:rPr>
              <a:t>Marató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de TV3 082131, 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and CONSOLIDERINGENIO</a:t>
            </a:r>
            <a:endParaRPr lang="es-ES" sz="3000" dirty="0" smtClean="0">
              <a:solidFill>
                <a:schemeClr val="bg1"/>
              </a:solidFill>
              <a:latin typeface="Foco" pitchFamily="34" charset="0"/>
            </a:endParaRPr>
          </a:p>
          <a:p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CSD 2007-00018.</a:t>
            </a:r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599" name="598 Rectángulo redondeado"/>
          <p:cNvSpPr/>
          <p:nvPr/>
        </p:nvSpPr>
        <p:spPr>
          <a:xfrm>
            <a:off x="16418049" y="38164540"/>
            <a:ext cx="14689632" cy="4392488"/>
          </a:xfrm>
          <a:prstGeom prst="roundRect">
            <a:avLst/>
          </a:prstGeom>
          <a:solidFill>
            <a:srgbClr val="6C000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Foco" pitchFamily="34" charset="0"/>
            </a:endParaRPr>
          </a:p>
        </p:txBody>
      </p:sp>
      <p:sp>
        <p:nvSpPr>
          <p:cNvPr id="600" name="599 CuadroTexto"/>
          <p:cNvSpPr txBox="1"/>
          <p:nvPr/>
        </p:nvSpPr>
        <p:spPr>
          <a:xfrm>
            <a:off x="18434273" y="38236548"/>
            <a:ext cx="10611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Foco" pitchFamily="34" charset="0"/>
              </a:rPr>
              <a:t>REFERENCES</a:t>
            </a:r>
            <a:endParaRPr lang="en-US" sz="5400" b="1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601" name="600 CuadroTexto"/>
          <p:cNvSpPr txBox="1"/>
          <p:nvPr/>
        </p:nvSpPr>
        <p:spPr>
          <a:xfrm>
            <a:off x="17354153" y="39172652"/>
            <a:ext cx="12457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[1]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N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. </a:t>
            </a:r>
            <a:r>
              <a:rPr lang="en-US" sz="3000" dirty="0" err="1" smtClean="0">
                <a:solidFill>
                  <a:schemeClr val="bg1"/>
                </a:solidFill>
                <a:latin typeface="Foco" pitchFamily="34" charset="0"/>
              </a:rPr>
              <a:t>Dalal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 and B. </a:t>
            </a:r>
            <a:r>
              <a:rPr lang="en-US" sz="3000" dirty="0" err="1" smtClean="0">
                <a:solidFill>
                  <a:schemeClr val="bg1"/>
                </a:solidFill>
                <a:latin typeface="Foco" pitchFamily="34" charset="0"/>
              </a:rPr>
              <a:t>Triggs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. Histograms of oriented gradients for human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detection., IEEE International Conference on Computer Vision and</a:t>
            </a:r>
          </a:p>
          <a:p>
            <a:r>
              <a:rPr lang="fr-FR" sz="3000" dirty="0" smtClean="0">
                <a:solidFill>
                  <a:schemeClr val="bg1"/>
                </a:solidFill>
                <a:latin typeface="Foco" pitchFamily="34" charset="0"/>
              </a:rPr>
              <a:t>Pattern Recognition, volume 2, pages 886-893, 2005.</a:t>
            </a:r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603" name="602 CuadroTexto"/>
          <p:cNvSpPr txBox="1"/>
          <p:nvPr/>
        </p:nvSpPr>
        <p:spPr>
          <a:xfrm>
            <a:off x="17426161" y="40828836"/>
            <a:ext cx="12457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[2]</a:t>
            </a:r>
            <a:r>
              <a:rPr lang="fr-FR" sz="3000" dirty="0" smtClean="0">
                <a:solidFill>
                  <a:schemeClr val="bg1"/>
                </a:solidFill>
                <a:latin typeface="Foco" pitchFamily="34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Massimo </a:t>
            </a:r>
            <a:r>
              <a:rPr lang="en-US" sz="3000" dirty="0" err="1" smtClean="0">
                <a:solidFill>
                  <a:schemeClr val="bg1"/>
                </a:solidFill>
                <a:latin typeface="Foco" pitchFamily="34" charset="0"/>
              </a:rPr>
              <a:t>Piccardi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.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Background subtraction techniques: a review,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IEEE International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Conference on Systems, Man and Cybernetics, </a:t>
            </a:r>
            <a:r>
              <a:rPr lang="en-US" sz="3000" dirty="0" smtClean="0">
                <a:solidFill>
                  <a:schemeClr val="bg1"/>
                </a:solidFill>
                <a:latin typeface="Foco" pitchFamily="34" charset="0"/>
              </a:rPr>
              <a:t>0-7803- 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8566-7/04 </a:t>
            </a:r>
            <a:r>
              <a:rPr lang="es-ES" sz="3000" dirty="0" smtClean="0">
                <a:solidFill>
                  <a:schemeClr val="bg1"/>
                </a:solidFill>
                <a:latin typeface="Foco" pitchFamily="34" charset="0"/>
              </a:rPr>
              <a:t>2004.</a:t>
            </a:r>
            <a:endParaRPr lang="en-US" sz="3000" dirty="0" smtClean="0">
              <a:solidFill>
                <a:schemeClr val="bg1"/>
              </a:solidFill>
              <a:latin typeface="Foc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596</Words>
  <Application>Microsoft Office PowerPoint</Application>
  <PresentationFormat>Personalizado</PresentationFormat>
  <Paragraphs>100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jmorales</dc:creator>
  <cp:lastModifiedBy>maikel</cp:lastModifiedBy>
  <cp:revision>97</cp:revision>
  <dcterms:created xsi:type="dcterms:W3CDTF">2010-10-21T15:07:51Z</dcterms:created>
  <dcterms:modified xsi:type="dcterms:W3CDTF">2010-10-24T19:17:48Z</dcterms:modified>
</cp:coreProperties>
</file>