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sldIdLst>
    <p:sldId id="271" r:id="rId2"/>
    <p:sldId id="272" r:id="rId3"/>
    <p:sldId id="348" r:id="rId4"/>
    <p:sldId id="281" r:id="rId5"/>
    <p:sldId id="288" r:id="rId6"/>
    <p:sldId id="349" r:id="rId7"/>
    <p:sldId id="347" r:id="rId8"/>
    <p:sldId id="304" r:id="rId9"/>
    <p:sldId id="351" r:id="rId10"/>
    <p:sldId id="305" r:id="rId11"/>
    <p:sldId id="284" r:id="rId12"/>
    <p:sldId id="307" r:id="rId13"/>
    <p:sldId id="324" r:id="rId14"/>
    <p:sldId id="306" r:id="rId15"/>
    <p:sldId id="327" r:id="rId16"/>
    <p:sldId id="329" r:id="rId17"/>
    <p:sldId id="308" r:id="rId18"/>
    <p:sldId id="301" r:id="rId19"/>
    <p:sldId id="346" r:id="rId20"/>
    <p:sldId id="303" r:id="rId21"/>
    <p:sldId id="274" r:id="rId22"/>
    <p:sldId id="309" r:id="rId23"/>
    <p:sldId id="311" r:id="rId24"/>
    <p:sldId id="275" r:id="rId25"/>
    <p:sldId id="276" r:id="rId26"/>
    <p:sldId id="296" r:id="rId27"/>
    <p:sldId id="335" r:id="rId28"/>
    <p:sldId id="338" r:id="rId29"/>
    <p:sldId id="360" r:id="rId30"/>
    <p:sldId id="339" r:id="rId31"/>
    <p:sldId id="359" r:id="rId32"/>
    <p:sldId id="340" r:id="rId33"/>
    <p:sldId id="357" r:id="rId34"/>
    <p:sldId id="355" r:id="rId35"/>
    <p:sldId id="358" r:id="rId36"/>
    <p:sldId id="353" r:id="rId37"/>
    <p:sldId id="341" r:id="rId38"/>
    <p:sldId id="356" r:id="rId39"/>
    <p:sldId id="344" r:id="rId40"/>
    <p:sldId id="345" r:id="rId41"/>
    <p:sldId id="277" r:id="rId42"/>
    <p:sldId id="350" r:id="rId43"/>
    <p:sldId id="279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B2B"/>
    <a:srgbClr val="E86464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3" autoAdjust="0"/>
    <p:restoredTop sz="88988" autoAdjust="0"/>
  </p:normalViewPr>
  <p:slideViewPr>
    <p:cSldViewPr>
      <p:cViewPr varScale="1">
        <p:scale>
          <a:sx n="65" d="100"/>
          <a:sy n="65" d="100"/>
        </p:scale>
        <p:origin x="-151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230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3FB67-D8F5-4964-B33D-30429363209F}" type="datetimeFigureOut">
              <a:rPr lang="en-US" smtClean="0"/>
              <a:t>7/4/2012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D5E4A-1987-4931-BBA8-94739119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20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94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human body can perform a huge diversity of movements, however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could be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smaller sets of movements (e.g. in cyclic actions as walking).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way, a set of motion priors can describe the whole body movements when a single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action is performed, though hard restrictions on the possible motions recovered are 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 established. A potential issue of motion priors is that the variety of movements that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be described highly depends on the amount and diversity of the training data.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Statistical motion models are widely applied for human tracking and 3D pose estimation,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usually learned from Motion Capture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MoCap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using multi camera systems. Since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human body motions tend to be highly non-linear, common methods cluster the state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specically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reduce the dimensionality in each region, where clusters are usually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directly related to activities being performed in the database.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Dierent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approaches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state representation and clustering methods, as well as in procedures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dimensionality reduction.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Consecutive 3D positions of each body joint are clustered in [81], clusters being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described with their principal eigenvectors using Singular Value Decomposition (SVD).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Here, the reduction of dimensionality of human gestures helps to estimate the 3D pose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each frame. In [76], the state space represented by joint angles is also clustered, PCA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applied over each cluster to reduce the dimensionality and a Gaussian auto regressive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process is applied in order to deal with non-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linearities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human body performing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dierent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actions. However, the number of possible movements in the video sequence is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critical parameter, since a same action seen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dierent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viewpoints can be interpreted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dierent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movements. In [85], motion models are learned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MoCap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sequences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walking and running. A reduction of dimensionality is performed by applying PCA over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sequences of joint angles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dierent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examples. This work is extended in [86]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modeling golf swings from monocular images. Scaled Gaussian Process Latent Variable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Models (SGPLVM) can also represent more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dierent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human motions [87] such as walking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golf-swings together from monocular image sequences.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clear weakness of using priors is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overtting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training data because they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only generalize over a small set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movements. In [88], a general trajectory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 on the Discrete Cosine Transform (CDT) is introduced to reconstruct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dierent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movements from, for example, faces and toys. In this case, trajectory model is combined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spatial models of the tracked objects. Applications of such motion models related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human pose can be found in [89], where it is achieved a 3D reconstruction of moving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points tracked from humans and scenes; as well in [90], where articulated trajectories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reconstructed for upper body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52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BBDD: indirect election of behavior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53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86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Inaccurate state-of-the-art 2D detectors yield either estimations or partly miss some of the body parts.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Spatial</a:t>
            </a:r>
            <a:r>
              <a:rPr lang="en-US" sz="1200" baseline="0" dirty="0" smtClean="0"/>
              <a:t> and </a:t>
            </a:r>
            <a:r>
              <a:rPr lang="en-US" sz="1200" dirty="0" smtClean="0"/>
              <a:t>temporal</a:t>
            </a:r>
            <a:r>
              <a:rPr lang="en-US" sz="1200" baseline="0" dirty="0" smtClean="0"/>
              <a:t> models should deal with such uncertainty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Unlike motion priors, pose priors are not often used in body pose estimation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Pose priors on 3D kinematic skeletons should decrease non-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linearities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human body, usually magnified by non-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linearities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due to camera projection, improving  flexibility and performance of kinematic models.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non-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linearities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due to camera projection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joint 3D body pose and camera viewpoint should decrease the non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linearities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body pose and camera projection, achieving more accurate results at the expense of increasing the computational time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3D pose priors are not often combined with motion models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Combined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spatio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-temporal models should provide a robust framework to estimate 3D body pose from monocular image sequences in a small number of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Both motion models and spatial models are attempts to explain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spatio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-temporal deformations in different dimensions. Nevertheless, they are supposed to be independent and both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learnings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performed separately. Therefore, important information for human motion only noticed in a joint domain could be ignored because of a poor relevance in temporal or in spatial domains separately. In addition, independent learning and application of both models leads to a bottleneck of computational time and memory storage.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jointly learned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spatio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-temporal models should decrease the stored data and the estimation time, while providing similar or even better results.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Motion and spatial priors </a:t>
            </a:r>
            <a:r>
              <a:rPr lang="ca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reduce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search space, in spite of limiting the human poses and movements which can be detected by the system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Choosing the specific model, depending on the pose or motion that is being performed, should relax the hard prior constraints while maintaining the reduced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search space in multi-activity databases.</a:t>
            </a:r>
            <a:endParaRPr lang="ca-E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 smtClean="0">
                <a:sym typeface="Wingdings" pitchFamily="2" charset="2"/>
              </a:rPr>
              <a:t></a:t>
            </a:r>
            <a:endParaRPr lang="en-US" dirty="0" smtClean="0"/>
          </a:p>
          <a:p>
            <a:r>
              <a:rPr lang="en-US" dirty="0" smtClean="0"/>
              <a:t>model should have a direct relation with the activity or behavior that is being detected:</a:t>
            </a:r>
            <a:r>
              <a:rPr lang="en-US" baseline="0" dirty="0" smtClean="0"/>
              <a:t> </a:t>
            </a:r>
            <a:r>
              <a:rPr lang="en-US" dirty="0" smtClean="0"/>
              <a:t>jointly estimate behavior and human pose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89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77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88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5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Biologically inspired path execution using SURF flow in robot navigation [29]: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field of social robotics, has been completed research on detectors and descriptors based on RGB cues, as well as using motion.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Biologically Inspired Turn Control for Autonomous Mobile Robots [30]: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Complementing  the previous work [29],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egomotion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studied in this paper in order to compute motion information from monocular image sequences.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Identificación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seguimiento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personas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usando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kinect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parte de un robot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seguidor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[34]: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Tracking of people by applying color histograms was proposed in this work to follow people with a social robot.</a:t>
            </a:r>
          </a:p>
          <a:p>
            <a:endParaRPr lang="en-US" sz="12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Uniform Sampling of Rotations for Discrete and Continuous Learning of 2D Shape Models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[55]: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Diferent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approaches to uniform samplings of rotations are reviewed in this book chapter with the final goal of building statistical models.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BoVDW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Bag-of-Visual-and-Depth-Words for Gesture Recognition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[38]: A framework is proposed to classify human gestures from RGB features, as well as using motion combined with depth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41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41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Biologically inspired path execution using SURF flow in robot navigation [29]: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field of social robotics, has been completed research on detectors and descriptors based on RGB cues, as well as using motion.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Biologically Inspired Turn Control for Autonomous Mobile Robots [30]: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Complementing  the previous work [29],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egomotion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studied in this paper in order to compute motion information from monocular image sequences.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Identificación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seguimiento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personas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usando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kinect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parte de un robot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seguidor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[34]: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Tracking of people by applying color histograms was proposed in this work to follow people with a social robot.</a:t>
            </a:r>
          </a:p>
          <a:p>
            <a:endParaRPr lang="en-US" sz="12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Uniform Sampling of Rotations for Discrete and Continuous Learning of 2D Shape Models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[55]: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Diferent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approaches to uniform samplings of rotations are reviewed in this book chapter with the final goal of building statistical models.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BoVDW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Bag-of-Visual-and-Depth-Words for Gesture Recognition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[38]: A framework is proposed to classify human gestures from RGB features, as well as using motion combined with depth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4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State of</a:t>
            </a:r>
            <a:r>
              <a:rPr lang="en-US" baseline="0" dirty="0" smtClean="0"/>
              <a:t> the Art of multi-people body pose estimation in cluttered scenes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94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41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Biologically inspired path execution using SURF flow in robot navigation [29]: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field of social robotics, has been completed research on detectors and descriptors based on RGB cues, as well as using motion.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Biologically Inspired Turn Control for Autonomous Mobile Robots [30]: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Complementing  the previous work [29],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egomotion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studied in this paper in order to compute motion information from monocular image sequences.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Identificación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seguimiento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personas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usando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kinect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parte de un robot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seguidor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[34]: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Tracking of people by applying color histograms was proposed in this work to follow people with a social robot.</a:t>
            </a:r>
          </a:p>
          <a:p>
            <a:endParaRPr lang="en-US" sz="12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Uniform Sampling of Rotations for Discrete and Continuous Learning of 2D Shape Models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[55]: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Diferent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approaches to uniform samplings of rotations are reviewed in this book chapter with the final goal of building statistical models.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BoVDW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Bag-of-Visual-and-Depth-Words for Gesture Recognition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[38]: A framework is proposed to classify human gestures from RGB features, as well as using motion combined with depth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419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41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Biologically inspired path execution using SURF flow in robot navigation [29]: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field of social robotics, has been completed research on detectors and descriptors based on RGB cues, as well as using motion.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Biologically Inspired Turn Control for Autonomous Mobile Robots [30]: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Complementing  the previous work [29],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egomotion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studied in this paper in order to compute motion information from monocular image sequences.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Identificación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seguimiento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personas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usando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kinect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parte de un robot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seguidor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[34]: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Tracking of people by applying color histograms was proposed in this work to follow people with a social robot.</a:t>
            </a:r>
          </a:p>
          <a:p>
            <a:endParaRPr lang="en-US" sz="12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Uniform Sampling of Rotations for Discrete and Continuous Learning of 2D Shape Models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[55]: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Diferent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approaches to uniform samplings of rotations are reviewed in this book chapter with the final goal of building statistical models.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BoVDW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Bag-of-Visual-and-Depth-Words for Gesture Recognition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[38]: A framework is proposed to classify human gestures from RGB features, as well as using motion combined with depth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419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419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Biologically inspired path execution using SURF flow in robot navigation [29]: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field of social robotics, has been completed research on detectors and descriptors based on RGB cues, as well as using motion.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Biologically Inspired Turn Control for Autonomous Mobile Robots [30]: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Complementing  the previous work [29],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egomotion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studied in this paper in order to compute motion information from monocular image sequences.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Identificación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seguimiento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personas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usando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kinect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parte de un robot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seguidor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[34]: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Tracking of people by applying color histograms was proposed in this work to follow people with a social robot.</a:t>
            </a:r>
          </a:p>
          <a:p>
            <a:endParaRPr lang="en-US" sz="1200" b="0" i="1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Uniform Sampling of Rotations for Discrete and Continuous Learning of 2D Shape Models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[55]: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Diferent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approaches to uniform samplings of rotations are reviewed in this book chapter with the final goal of building statistical models.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BoVDW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Bag-of-Visual-and-Depth-Words for Gesture Recognition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[38]: A framework is proposed to classify human gestures from RGB features, as well as using motion combined with depth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41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Probability-based Dynamic Time Warping for Gesture Recognition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[39]: A probabilistic approach to Dynamic Time Warping is proposed in this work in a framework of gesture classification.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Survey on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Spatio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-Temporal View Invariant Human Pose Recovery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[14]: This paper is a survey of human pose estimation, where classical methods are reviewed and compared with current trends in this topic.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Continuous Alternative to Generalized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Procrustes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Analysis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[74]: In this work, 2D shape models are learned from 3D objects, in order to avoid typical problems of learning certain 2D projections of 3D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419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419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Probability-based Dynamic Time Warping for Gesture Recognition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[39]: A probabilistic approach to Dynamic Time Warping is proposed in this work in a framework of gesture classification.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Survey on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Spatio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-Temporal View Invariant Human Pose Recovery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[14]: This paper is a survey of human pose estimation, where classical methods are reviewed and compared with current trends in this topic.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Continuous Alternative to Generalized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Procrustes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Analysis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[74]: In this work, 2D shape models are learned from 3D objects, in order to avoid typical problems of learning certain 2D projections of 3D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419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41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039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41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88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sections are always observed in human pose estimation. Sometimes they are tacked into account explicitly and sometimes implicitly, for example choosing a certain BBDD or restricting the experiments to some points of view.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88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Useful for initialization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80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the same</a:t>
            </a:r>
            <a:r>
              <a:rPr lang="en-US" baseline="0" dirty="0" smtClean="0"/>
              <a:t> spirit of…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29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3D recovery of human pose from monocular images is the most challenging situation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human pose estimation due to projection ambiguities. Since information is lost during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projection from real world to the image plane, several 3D poses match with 2D image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evidences [77]. Kinematic constraints on pose and movement are typically employed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solve the inherent ambiguity in monocular human pose reconstruction. Therefore,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 works have focused on reconstruct the 3D pose given the 2D joint projections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inverse kinematic, as well as the subsequent tracking.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Moreno-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Noguer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recovered number of Degrees of Freedom (DOF) varies greatly among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dierent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works, from 10 DOF for upper body pose estimation, to full-body with more than 50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DOF. The number of possible poses is very high, even for a model with few DOF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discrete parameter space. Hence, kinematic constraints such as joint angle limits are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typically applied over kinematic models. Other solutions rely on reducing the dimensionality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choosing characteristic poses [6] or using unsupervised techniques as Principal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Component Analysis (PCA). A set of distinctive pose priors is manually chosen in [6],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learned from Motion Capture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MoCap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3D data if available. For each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dierent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database,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keyposes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selected which result in discontinuities in pose energy. Then,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3D pose can be estimated by projecting pose priors onto the image evidence.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04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???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3D tracking with multiple hypothesis is considered in [11].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First, the whole body is tracked in 2D, then 3D poses at each frame are estimated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propagated along all the sequence,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nally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results are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a Bayesian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framework, achieving consistent tracking and 3D pose estimation for all frames. Note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joint 3D pose and tracking allow an implicit tracking of the body parts. 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topic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shape recovery, a probabilistic formulation is presented in [56] which simultaneously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solves the camera pose and the non-rigid shape of a mesh (i.e. body pose in this topic)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batch. Possible positions of landmarks (i.e. body parts/joints) and their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covariances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propagated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5E4A-1987-4931-BBA8-9473911959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80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a-ES" smtClean="0"/>
              <a:t>July 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a-ES" smtClean="0"/>
              <a:t>July 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a-ES" smtClean="0"/>
              <a:t>July 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a-ES" smtClean="0"/>
              <a:t>July 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a-ES" smtClean="0"/>
              <a:t>July 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a-ES" smtClean="0"/>
              <a:t>July 5,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a-ES" smtClean="0"/>
              <a:t>July 5,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a-ES" smtClean="0"/>
              <a:t>July 5,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a-ES" smtClean="0"/>
              <a:t>July 5,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a-ES" smtClean="0"/>
              <a:t>July 5,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a-ES" smtClean="0"/>
              <a:t>July 5,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9000">
              <a:schemeClr val="accent1">
                <a:tint val="44500"/>
                <a:satMod val="160000"/>
              </a:schemeClr>
            </a:gs>
            <a:gs pos="28000">
              <a:schemeClr val="bg1"/>
            </a:gs>
            <a:gs pos="16000">
              <a:schemeClr val="accent1">
                <a:tint val="23500"/>
                <a:satMod val="160000"/>
              </a:schemeClr>
            </a:gs>
          </a:gsLst>
          <a:lin ang="5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a-ES" smtClean="0"/>
              <a:t>July 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g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gif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microsoft.com/office/2007/relationships/hdphoto" Target="../media/hdphoto2.wdp"/><Relationship Id="rId3" Type="http://schemas.openxmlformats.org/officeDocument/2006/relationships/image" Target="../media/image1.gif"/><Relationship Id="rId7" Type="http://schemas.openxmlformats.org/officeDocument/2006/relationships/image" Target="../media/image250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microsoft.com/office/2007/relationships/hdphoto" Target="../media/hdphoto1.wdp"/><Relationship Id="rId5" Type="http://schemas.openxmlformats.org/officeDocument/2006/relationships/image" Target="../media/image39.png"/><Relationship Id="rId15" Type="http://schemas.microsoft.com/office/2007/relationships/hdphoto" Target="../media/hdphoto3.wdp"/><Relationship Id="rId10" Type="http://schemas.openxmlformats.org/officeDocument/2006/relationships/image" Target="../media/image41.png"/><Relationship Id="rId4" Type="http://schemas.openxmlformats.org/officeDocument/2006/relationships/image" Target="../media/image38.jpeg"/><Relationship Id="rId9" Type="http://schemas.openxmlformats.org/officeDocument/2006/relationships/image" Target="../media/image270.png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video" Target="NULL" TargetMode="External"/><Relationship Id="rId7" Type="http://schemas.openxmlformats.org/officeDocument/2006/relationships/image" Target="../media/image1.gif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microsoft.com/office/2007/relationships/media" Target="../media/media4.avi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.gi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.gi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.gif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3.wdp"/><Relationship Id="rId3" Type="http://schemas.openxmlformats.org/officeDocument/2006/relationships/image" Target="../media/image40.jpeg"/><Relationship Id="rId7" Type="http://schemas.openxmlformats.org/officeDocument/2006/relationships/image" Target="../media/image270.png"/><Relationship Id="rId12" Type="http://schemas.openxmlformats.org/officeDocument/2006/relationships/image" Target="../media/image4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microsoft.com/office/2007/relationships/hdphoto" Target="../media/hdphoto2.wdp"/><Relationship Id="rId5" Type="http://schemas.openxmlformats.org/officeDocument/2006/relationships/image" Target="../media/image250.png"/><Relationship Id="rId10" Type="http://schemas.openxmlformats.org/officeDocument/2006/relationships/image" Target="../media/image42.png"/><Relationship Id="rId9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Spatio</a:t>
            </a:r>
            <a:r>
              <a:rPr lang="en-US" sz="3600" b="1" dirty="0"/>
              <a:t>-Temporal View Invariant </a:t>
            </a:r>
            <a:r>
              <a:rPr lang="en-US" sz="3600" b="1" dirty="0" smtClean="0"/>
              <a:t>Human Pose Recovery in Cluttered </a:t>
            </a:r>
            <a:r>
              <a:rPr lang="en-US" sz="3600" b="1" dirty="0"/>
              <a:t>Scenes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9775"/>
            <a:ext cx="6400800" cy="762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Xavier Pérez </a:t>
            </a:r>
            <a:r>
              <a:rPr lang="en-US" sz="2800" dirty="0" err="1" smtClean="0"/>
              <a:t>Sala</a:t>
            </a:r>
            <a:endParaRPr lang="en-US" sz="2800" dirty="0"/>
          </a:p>
        </p:txBody>
      </p:sp>
      <p:sp>
        <p:nvSpPr>
          <p:cNvPr id="4" name="4 Rectángulo"/>
          <p:cNvSpPr/>
          <p:nvPr/>
        </p:nvSpPr>
        <p:spPr>
          <a:xfrm>
            <a:off x="1" y="674688"/>
            <a:ext cx="914400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cap="all" dirty="0">
                <a:solidFill>
                  <a:srgbClr val="000000"/>
                </a:solidFill>
              </a:rPr>
              <a:t>T</a:t>
            </a:r>
            <a:r>
              <a:rPr lang="en-US" sz="1600" b="1" cap="all" dirty="0">
                <a:solidFill>
                  <a:srgbClr val="000000"/>
                </a:solidFill>
              </a:rPr>
              <a:t>HESIS </a:t>
            </a:r>
            <a:r>
              <a:rPr lang="en-US" b="1" cap="all" dirty="0" err="1" smtClean="0">
                <a:solidFill>
                  <a:srgbClr val="000000"/>
                </a:solidFill>
              </a:rPr>
              <a:t>p</a:t>
            </a:r>
            <a:r>
              <a:rPr lang="en-US" sz="1600" b="1" cap="all" dirty="0" err="1" smtClean="0">
                <a:solidFill>
                  <a:srgbClr val="000000"/>
                </a:solidFill>
              </a:rPr>
              <a:t>ROPOSAL</a:t>
            </a:r>
            <a:endParaRPr lang="en-US" sz="1600" b="1" cap="all" dirty="0">
              <a:solidFill>
                <a:srgbClr val="000000"/>
              </a:solidFill>
            </a:endParaRP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2" y="4267200"/>
            <a:ext cx="914399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Advisor</a:t>
            </a:r>
          </a:p>
          <a:p>
            <a:pPr algn="ctr"/>
            <a:r>
              <a:rPr lang="en-US" sz="2000" dirty="0" err="1"/>
              <a:t>Cecilio</a:t>
            </a:r>
            <a:r>
              <a:rPr lang="en-US" sz="2000" dirty="0"/>
              <a:t> </a:t>
            </a:r>
            <a:r>
              <a:rPr lang="en-US" sz="2000" dirty="0" err="1"/>
              <a:t>Angulo</a:t>
            </a:r>
            <a:r>
              <a:rPr lang="en-US" sz="2000" dirty="0"/>
              <a:t> </a:t>
            </a:r>
            <a:r>
              <a:rPr lang="en-US" sz="2000" dirty="0" err="1"/>
              <a:t>Bahon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Co-</a:t>
            </a:r>
            <a:r>
              <a:rPr lang="es-ES" sz="2000" b="1" dirty="0" err="1" smtClean="0">
                <a:solidFill>
                  <a:schemeClr val="tx1"/>
                </a:solidFill>
              </a:rPr>
              <a:t>Advisor</a:t>
            </a:r>
            <a:endParaRPr lang="es-ES" sz="2000" dirty="0" smtClean="0">
              <a:solidFill>
                <a:schemeClr val="tx1"/>
              </a:solidFill>
            </a:endParaRPr>
          </a:p>
          <a:p>
            <a:pPr algn="ctr"/>
            <a:r>
              <a:rPr lang="en-US" sz="2000" dirty="0"/>
              <a:t>Sergio </a:t>
            </a:r>
            <a:r>
              <a:rPr lang="en-US" sz="2000" dirty="0" err="1"/>
              <a:t>Escalera</a:t>
            </a:r>
            <a:r>
              <a:rPr lang="en-US" sz="2000" dirty="0"/>
              <a:t> Guerrero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928520" y="449038"/>
            <a:ext cx="819600" cy="8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7086600" y="5884348"/>
            <a:ext cx="1661520" cy="502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dirty="0" smtClean="0"/>
              <a:t>July 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, 2012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480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the Art</a:t>
            </a:r>
            <a:endParaRPr lang="en-US" sz="4000" dirty="0"/>
          </a:p>
        </p:txBody>
      </p:sp>
      <p:sp>
        <p:nvSpPr>
          <p:cNvPr id="5" name="Rounded Rectangle 4"/>
          <p:cNvSpPr/>
          <p:nvPr/>
        </p:nvSpPr>
        <p:spPr>
          <a:xfrm>
            <a:off x="246048" y="2590800"/>
            <a:ext cx="1624621" cy="10260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Appearance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10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" name="Straight Connector 13"/>
            <p:cNvCxnSpPr>
              <a:endCxn id="15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ight Triangle 14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047145" y="2590800"/>
            <a:ext cx="1624621" cy="10260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Viewpoint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047145" y="4343400"/>
            <a:ext cx="1500162" cy="9474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Discrete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664091" y="4343400"/>
            <a:ext cx="1500162" cy="9474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Continuous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824166" y="2590800"/>
            <a:ext cx="1624621" cy="1026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Spatial models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329366" y="2590800"/>
            <a:ext cx="1624621" cy="1026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Behavior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576766" y="2590800"/>
            <a:ext cx="1624621" cy="10260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Temporal models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19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347" y="2011836"/>
            <a:ext cx="2697906" cy="195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the Art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47038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Discrete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11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Straight Connector 8"/>
            <p:cNvCxnSpPr>
              <a:endCxn id="10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ight Triangle 9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33405"/>
          <a:stretch/>
        </p:blipFill>
        <p:spPr bwMode="auto">
          <a:xfrm>
            <a:off x="862014" y="2926193"/>
            <a:ext cx="3328468" cy="73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1"/>
          <a:stretch/>
        </p:blipFill>
        <p:spPr bwMode="auto">
          <a:xfrm>
            <a:off x="862013" y="4135510"/>
            <a:ext cx="3328468" cy="741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495800" y="1600200"/>
            <a:ext cx="4191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smtClean="0"/>
              <a:t>Continuous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75038" y="5724436"/>
            <a:ext cx="8258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[7] M</a:t>
            </a:r>
            <a:r>
              <a:rPr lang="en-US" sz="1100" dirty="0"/>
              <a:t>. Sun, H. Su, S. </a:t>
            </a:r>
            <a:r>
              <a:rPr lang="en-US" sz="1100" dirty="0" err="1"/>
              <a:t>Savarese</a:t>
            </a:r>
            <a:r>
              <a:rPr lang="en-US" sz="1100" dirty="0"/>
              <a:t>, L. </a:t>
            </a:r>
            <a:r>
              <a:rPr lang="en-US" sz="1100" dirty="0" err="1"/>
              <a:t>Fei-Fei</a:t>
            </a:r>
            <a:r>
              <a:rPr lang="en-US" sz="1100" dirty="0"/>
              <a:t>, A multi-view probabilistic model for 3d object classes</a:t>
            </a:r>
            <a:r>
              <a:rPr lang="en-US" sz="1100" dirty="0" smtClean="0"/>
              <a:t>, </a:t>
            </a:r>
            <a:r>
              <a:rPr lang="nl-NL" sz="1100" dirty="0" smtClean="0"/>
              <a:t>in</a:t>
            </a:r>
            <a:r>
              <a:rPr lang="nl-NL" sz="1100" dirty="0"/>
              <a:t>: CVPR</a:t>
            </a:r>
            <a:r>
              <a:rPr lang="nl-NL" sz="1100" dirty="0" smtClean="0"/>
              <a:t>, 2009.</a:t>
            </a:r>
          </a:p>
          <a:p>
            <a:r>
              <a:rPr lang="nl-NL" sz="1100" dirty="0" smtClean="0"/>
              <a:t>[2] </a:t>
            </a:r>
            <a:r>
              <a:rPr lang="en-US" sz="1100" dirty="0"/>
              <a:t>M. </a:t>
            </a:r>
            <a:r>
              <a:rPr lang="en-US" sz="1100" dirty="0" err="1"/>
              <a:t>Andriluka</a:t>
            </a:r>
            <a:r>
              <a:rPr lang="en-US" sz="1100" dirty="0"/>
              <a:t>, S. Roth, B. </a:t>
            </a:r>
            <a:r>
              <a:rPr lang="en-US" sz="1100" dirty="0" err="1"/>
              <a:t>Schiele</a:t>
            </a:r>
            <a:r>
              <a:rPr lang="en-US" sz="1100" dirty="0"/>
              <a:t>, Monocular 3d pose estimation and tracking by detection</a:t>
            </a:r>
            <a:r>
              <a:rPr lang="en-US" sz="1100" dirty="0" smtClean="0"/>
              <a:t>, in</a:t>
            </a:r>
            <a:r>
              <a:rPr lang="en-US" sz="1100" dirty="0"/>
              <a:t>: CVPR</a:t>
            </a:r>
            <a:r>
              <a:rPr lang="en-US" sz="1100" dirty="0" smtClean="0"/>
              <a:t>, 2010.</a:t>
            </a:r>
          </a:p>
          <a:p>
            <a:r>
              <a:rPr lang="en-US" sz="1100" dirty="0" smtClean="0"/>
              <a:t>[8] </a:t>
            </a:r>
            <a:r>
              <a:rPr lang="en-US" sz="1100" dirty="0"/>
              <a:t>J. Sanchez-</a:t>
            </a:r>
            <a:r>
              <a:rPr lang="en-US" sz="1100" dirty="0" err="1"/>
              <a:t>Riera</a:t>
            </a:r>
            <a:r>
              <a:rPr lang="en-US" sz="1100" dirty="0"/>
              <a:t>, J. </a:t>
            </a:r>
            <a:r>
              <a:rPr lang="en-US" sz="1100" dirty="0" err="1"/>
              <a:t>Ostlund</a:t>
            </a:r>
            <a:r>
              <a:rPr lang="en-US" sz="1100" dirty="0"/>
              <a:t>, P. </a:t>
            </a:r>
            <a:r>
              <a:rPr lang="en-US" sz="1100" dirty="0" err="1"/>
              <a:t>Fua</a:t>
            </a:r>
            <a:r>
              <a:rPr lang="en-US" sz="1100" dirty="0"/>
              <a:t>, F. Moreno-</a:t>
            </a:r>
            <a:r>
              <a:rPr lang="en-US" sz="1100" dirty="0" err="1"/>
              <a:t>Noguer</a:t>
            </a:r>
            <a:r>
              <a:rPr lang="en-US" sz="1100" dirty="0"/>
              <a:t>, Simultaneous pose, correspondence and non-rigid shape, in: CVPR, </a:t>
            </a:r>
            <a:r>
              <a:rPr lang="en-US" sz="1100" dirty="0" smtClean="0"/>
              <a:t>2010.</a:t>
            </a:r>
            <a:endParaRPr lang="en-US" sz="1100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30" y="4023365"/>
            <a:ext cx="2709923" cy="134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2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the Art</a:t>
            </a:r>
            <a:endParaRPr lang="en-US" sz="4000" dirty="0"/>
          </a:p>
        </p:txBody>
      </p:sp>
      <p:sp>
        <p:nvSpPr>
          <p:cNvPr id="6" name="Rounded Rectangle 5"/>
          <p:cNvSpPr/>
          <p:nvPr/>
        </p:nvSpPr>
        <p:spPr>
          <a:xfrm>
            <a:off x="3824166" y="2590800"/>
            <a:ext cx="1624621" cy="10260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Spatial models</a:t>
            </a: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12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" name="Straight Connector 13"/>
            <p:cNvCxnSpPr>
              <a:endCxn id="15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ight Triangle 14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3824166" y="4343400"/>
            <a:ext cx="3117108" cy="9474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Probabilistic assemblies </a:t>
            </a: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parts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058659" y="4343400"/>
            <a:ext cx="1500162" cy="9474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Kinematic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46048" y="2590800"/>
            <a:ext cx="1624621" cy="10260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Appearance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9366" y="2590800"/>
            <a:ext cx="1624621" cy="1026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Behavior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576766" y="2590800"/>
            <a:ext cx="1624621" cy="10260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Temporal models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047145" y="2590800"/>
            <a:ext cx="1624621" cy="10260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Viewpoint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4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the Art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600200"/>
            <a:ext cx="41910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Kinematic models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13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Straight Connector 8"/>
            <p:cNvCxnSpPr>
              <a:endCxn id="10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ight Triangle 9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75038" y="5562600"/>
            <a:ext cx="825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[</a:t>
            </a:r>
            <a:r>
              <a:rPr lang="en-US" sz="1100" dirty="0"/>
              <a:t>9</a:t>
            </a:r>
            <a:r>
              <a:rPr lang="en-US" sz="1100" dirty="0" smtClean="0"/>
              <a:t>] </a:t>
            </a:r>
            <a:r>
              <a:rPr lang="en-US" sz="1100" dirty="0"/>
              <a:t>M. </a:t>
            </a:r>
            <a:r>
              <a:rPr lang="en-US" sz="1100" dirty="0" err="1"/>
              <a:t>Andriluka</a:t>
            </a:r>
            <a:r>
              <a:rPr lang="en-US" sz="1100" dirty="0"/>
              <a:t>, S. Roth, B. </a:t>
            </a:r>
            <a:r>
              <a:rPr lang="en-US" sz="1100" dirty="0" err="1"/>
              <a:t>Schiele</a:t>
            </a:r>
            <a:r>
              <a:rPr lang="en-US" sz="1100" dirty="0"/>
              <a:t>, Pictorial structures revisited: People detection and articulated pose estimation, in: CVPR, 2009.</a:t>
            </a:r>
            <a:endParaRPr lang="ca-ES" sz="1100" dirty="0"/>
          </a:p>
          <a:p>
            <a:r>
              <a:rPr lang="en-US" sz="1100" dirty="0" smtClean="0"/>
              <a:t>[</a:t>
            </a:r>
            <a:r>
              <a:rPr lang="en-US" sz="1100" dirty="0" smtClean="0"/>
              <a:t>10</a:t>
            </a:r>
            <a:r>
              <a:rPr lang="en-US" sz="1100" dirty="0" smtClean="0"/>
              <a:t>] </a:t>
            </a:r>
            <a:r>
              <a:rPr lang="en-US" sz="1100" dirty="0"/>
              <a:t>Y. Yang, D. </a:t>
            </a:r>
            <a:r>
              <a:rPr lang="en-US" sz="1100" dirty="0" err="1"/>
              <a:t>Ramanan</a:t>
            </a:r>
            <a:r>
              <a:rPr lang="en-US" sz="1100" dirty="0"/>
              <a:t>, Articulated pose estimation with </a:t>
            </a:r>
            <a:r>
              <a:rPr lang="en-US" sz="1100" dirty="0" err="1"/>
              <a:t>exible</a:t>
            </a:r>
            <a:r>
              <a:rPr lang="en-US" sz="1100" dirty="0"/>
              <a:t> mixtures-of-parts, in: CVPR, 2011.</a:t>
            </a:r>
          </a:p>
          <a:p>
            <a:r>
              <a:rPr lang="en-US" sz="1100" dirty="0" smtClean="0"/>
              <a:t>[</a:t>
            </a:r>
            <a:r>
              <a:rPr lang="en-US" sz="1100" dirty="0" smtClean="0"/>
              <a:t>11] </a:t>
            </a:r>
            <a:r>
              <a:rPr lang="en-US" sz="1100" dirty="0"/>
              <a:t>C. </a:t>
            </a:r>
            <a:r>
              <a:rPr lang="en-US" sz="1100" dirty="0" err="1"/>
              <a:t>Sminchisescu</a:t>
            </a:r>
            <a:r>
              <a:rPr lang="en-US" sz="1100" dirty="0"/>
              <a:t>, B. </a:t>
            </a:r>
            <a:r>
              <a:rPr lang="en-US" sz="1100" dirty="0" err="1"/>
              <a:t>Triggs</a:t>
            </a:r>
            <a:r>
              <a:rPr lang="en-US" sz="1100" dirty="0"/>
              <a:t>, Kinematic jump processes for monocular 3d human tracking</a:t>
            </a:r>
            <a:r>
              <a:rPr lang="en-US" sz="1100" dirty="0" smtClean="0"/>
              <a:t>, in</a:t>
            </a:r>
            <a:r>
              <a:rPr lang="en-US" sz="1100" dirty="0"/>
              <a:t>: </a:t>
            </a:r>
            <a:r>
              <a:rPr lang="en-US" sz="1100" dirty="0" smtClean="0"/>
              <a:t>CVPR, </a:t>
            </a:r>
            <a:r>
              <a:rPr lang="en-US" sz="1100" dirty="0"/>
              <a:t>2003</a:t>
            </a:r>
            <a:r>
              <a:rPr lang="ca-ES" sz="1100" dirty="0" smtClean="0"/>
              <a:t>.</a:t>
            </a:r>
            <a:endParaRPr lang="nl-NL" sz="1100" dirty="0" smtClean="0"/>
          </a:p>
          <a:p>
            <a:r>
              <a:rPr lang="nl-NL" sz="1100" dirty="0" smtClean="0"/>
              <a:t>[</a:t>
            </a:r>
            <a:r>
              <a:rPr lang="nl-NL" sz="1100" dirty="0" smtClean="0"/>
              <a:t>12] </a:t>
            </a:r>
            <a:r>
              <a:rPr lang="es-ES" sz="1100" dirty="0" smtClean="0"/>
              <a:t>E. </a:t>
            </a:r>
            <a:r>
              <a:rPr lang="es-ES" sz="1100" dirty="0" err="1" smtClean="0"/>
              <a:t>Simo</a:t>
            </a:r>
            <a:r>
              <a:rPr lang="es-ES" sz="1100" dirty="0" smtClean="0"/>
              <a:t> A. </a:t>
            </a:r>
            <a:r>
              <a:rPr lang="es-ES" sz="1100" dirty="0" err="1" smtClean="0"/>
              <a:t>Ramisa</a:t>
            </a:r>
            <a:r>
              <a:rPr lang="es-ES" sz="1100" dirty="0" smtClean="0"/>
              <a:t>, G. </a:t>
            </a:r>
            <a:r>
              <a:rPr lang="es-ES" sz="1100" dirty="0" err="1" smtClean="0"/>
              <a:t>Alenyà</a:t>
            </a:r>
            <a:r>
              <a:rPr lang="es-ES" sz="1100" dirty="0" smtClean="0"/>
              <a:t>, C. Torras, F. Moreno-</a:t>
            </a:r>
            <a:r>
              <a:rPr lang="es-ES" sz="1100" dirty="0" err="1" smtClean="0"/>
              <a:t>Noguer</a:t>
            </a:r>
            <a:r>
              <a:rPr lang="en-US" sz="1100" dirty="0" smtClean="0"/>
              <a:t>, Single </a:t>
            </a:r>
            <a:r>
              <a:rPr lang="en-US" sz="1100" dirty="0"/>
              <a:t>Image 3D Human Pose Estimation from Noisy </a:t>
            </a:r>
            <a:r>
              <a:rPr lang="en-US" sz="1100" dirty="0" smtClean="0"/>
              <a:t>Observations, CVPR,2012.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448" y="2286000"/>
            <a:ext cx="1542962" cy="306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886" y="3810000"/>
            <a:ext cx="1259514" cy="159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935" y="2286000"/>
            <a:ext cx="1049594" cy="138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57200" y="1600200"/>
            <a:ext cx="411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Probabilistic assemblies of parts</a:t>
            </a:r>
            <a:endParaRPr lang="en-US" sz="1600" dirty="0" smtClean="0"/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438400"/>
            <a:ext cx="1467614" cy="171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50453"/>
            <a:ext cx="1575976" cy="169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559" y="4272629"/>
            <a:ext cx="1433041" cy="113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the Art</a:t>
            </a:r>
            <a:endParaRPr lang="en-US" sz="4000" dirty="0"/>
          </a:p>
        </p:txBody>
      </p:sp>
      <p:sp>
        <p:nvSpPr>
          <p:cNvPr id="8" name="Rounded Rectangle 7"/>
          <p:cNvSpPr/>
          <p:nvPr/>
        </p:nvSpPr>
        <p:spPr>
          <a:xfrm>
            <a:off x="5576766" y="2590800"/>
            <a:ext cx="1624621" cy="102607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Temporal models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14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" name="Straight Connector 13"/>
            <p:cNvCxnSpPr>
              <a:endCxn id="15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ight Triangle 14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7201387" y="4343400"/>
            <a:ext cx="1500162" cy="9474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Motion models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76766" y="4343400"/>
            <a:ext cx="1500162" cy="9474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46048" y="2590800"/>
            <a:ext cx="1624621" cy="10260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Appearance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329366" y="2590800"/>
            <a:ext cx="1624621" cy="1026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Behavior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047145" y="2590800"/>
            <a:ext cx="1624621" cy="10260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Viewpoint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824166" y="2590800"/>
            <a:ext cx="1624621" cy="1026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Spatial models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the Art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Tracking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800" dirty="0" smtClean="0"/>
              <a:t>         Single, 2D, whole body	</a:t>
            </a:r>
            <a:r>
              <a:rPr lang="en-US" sz="1800" dirty="0"/>
              <a:t> </a:t>
            </a:r>
            <a:r>
              <a:rPr lang="en-US" sz="1800" dirty="0" smtClean="0"/>
              <a:t>            Multiple, 3D</a:t>
            </a:r>
            <a:r>
              <a:rPr lang="en-US" sz="1800" dirty="0"/>
              <a:t>, whole </a:t>
            </a:r>
            <a:r>
              <a:rPr lang="en-US" sz="1800" dirty="0" smtClean="0"/>
              <a:t>body	</a:t>
            </a:r>
            <a:r>
              <a:rPr lang="en-US" sz="1800" dirty="0"/>
              <a:t> Multiple, 3D,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	“body” parts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15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Straight Connector 8"/>
            <p:cNvCxnSpPr>
              <a:endCxn id="10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ight Triangle 9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75038" y="5715000"/>
            <a:ext cx="8258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[</a:t>
            </a:r>
            <a:r>
              <a:rPr lang="en-US" sz="1100" dirty="0" smtClean="0"/>
              <a:t>13] </a:t>
            </a:r>
            <a:r>
              <a:rPr lang="en-US" sz="1100" dirty="0"/>
              <a:t>A. </a:t>
            </a:r>
            <a:r>
              <a:rPr lang="en-US" sz="1100" dirty="0" err="1"/>
              <a:t>Agarwal</a:t>
            </a:r>
            <a:r>
              <a:rPr lang="en-US" sz="1100" dirty="0"/>
              <a:t>, B. </a:t>
            </a:r>
            <a:r>
              <a:rPr lang="en-US" sz="1100" dirty="0" err="1"/>
              <a:t>Triggs</a:t>
            </a:r>
            <a:r>
              <a:rPr lang="en-US" sz="1100" dirty="0"/>
              <a:t>, Tracking articulated motion with piecewise learned dynamical models, </a:t>
            </a:r>
            <a:r>
              <a:rPr lang="nl-NL" sz="1100" dirty="0"/>
              <a:t>in: ECCV, 2004.</a:t>
            </a:r>
            <a:endParaRPr lang="en-US" sz="1100" dirty="0"/>
          </a:p>
          <a:p>
            <a:r>
              <a:rPr lang="nl-NL" sz="1100" dirty="0" smtClean="0"/>
              <a:t>[</a:t>
            </a:r>
            <a:r>
              <a:rPr lang="nl-NL" sz="1100" dirty="0"/>
              <a:t>2] </a:t>
            </a:r>
            <a:r>
              <a:rPr lang="en-US" sz="1100" dirty="0"/>
              <a:t>M. </a:t>
            </a:r>
            <a:r>
              <a:rPr lang="en-US" sz="1100" dirty="0" err="1"/>
              <a:t>Andriluka</a:t>
            </a:r>
            <a:r>
              <a:rPr lang="en-US" sz="1100" dirty="0"/>
              <a:t>, S. Roth, B. </a:t>
            </a:r>
            <a:r>
              <a:rPr lang="en-US" sz="1100" dirty="0" err="1"/>
              <a:t>Schiele</a:t>
            </a:r>
            <a:r>
              <a:rPr lang="en-US" sz="1100" dirty="0"/>
              <a:t>, Monocular 3d pose estimation and tracking by detection, in: CVPR, 2010.</a:t>
            </a:r>
          </a:p>
          <a:p>
            <a:r>
              <a:rPr lang="en-US" sz="1100" dirty="0" smtClean="0"/>
              <a:t>[</a:t>
            </a:r>
            <a:r>
              <a:rPr lang="en-US" sz="1100" dirty="0" smtClean="0"/>
              <a:t>14] </a:t>
            </a:r>
            <a:r>
              <a:rPr lang="en-US" sz="1100" dirty="0"/>
              <a:t>F. Moreno-</a:t>
            </a:r>
            <a:r>
              <a:rPr lang="en-US" sz="1100" dirty="0" err="1"/>
              <a:t>Noguer</a:t>
            </a:r>
            <a:r>
              <a:rPr lang="en-US" sz="1100" dirty="0"/>
              <a:t>, J. </a:t>
            </a:r>
            <a:r>
              <a:rPr lang="en-US" sz="1100" dirty="0" err="1"/>
              <a:t>Porta</a:t>
            </a:r>
            <a:r>
              <a:rPr lang="en-US" sz="1100" dirty="0"/>
              <a:t>, Probabilistic simultaneous pose and non-rigid shape recovery</a:t>
            </a:r>
            <a:r>
              <a:rPr lang="en-US" sz="1100" dirty="0" smtClean="0"/>
              <a:t>, in</a:t>
            </a:r>
            <a:r>
              <a:rPr lang="en-US" sz="1100" dirty="0"/>
              <a:t>: </a:t>
            </a:r>
            <a:r>
              <a:rPr lang="en-US" sz="1100" dirty="0" smtClean="0"/>
              <a:t>CVPR, 2011.</a:t>
            </a:r>
            <a:endParaRPr lang="en-US" sz="11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1"/>
          <a:stretch/>
        </p:blipFill>
        <p:spPr bwMode="auto">
          <a:xfrm>
            <a:off x="3799114" y="2514600"/>
            <a:ext cx="2781523" cy="19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14" y="2514601"/>
            <a:ext cx="1312322" cy="19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4" y="2514601"/>
            <a:ext cx="292417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3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the Art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Motion models</a:t>
            </a:r>
          </a:p>
          <a:p>
            <a:pPr marL="0" lvl="0" indent="0">
              <a:buNone/>
            </a:pPr>
            <a:endParaRPr lang="en-US" sz="105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   	</a:t>
            </a:r>
            <a:r>
              <a:rPr lang="en-US" sz="2000" dirty="0" smtClean="0">
                <a:solidFill>
                  <a:prstClr val="black"/>
                </a:solidFill>
              </a:rPr>
              <a:t>Task-specific models		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   General </a:t>
            </a:r>
            <a:r>
              <a:rPr lang="en-US" sz="2000" dirty="0">
                <a:solidFill>
                  <a:prstClr val="black"/>
                </a:solidFill>
              </a:rPr>
              <a:t>Models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16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Straight Connector 8"/>
            <p:cNvCxnSpPr>
              <a:endCxn id="10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ight Triangle 9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1" r="21108"/>
          <a:stretch/>
        </p:blipFill>
        <p:spPr bwMode="auto">
          <a:xfrm>
            <a:off x="4294880" y="3064195"/>
            <a:ext cx="3020320" cy="230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5038" y="5943600"/>
            <a:ext cx="825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[</a:t>
            </a:r>
            <a:r>
              <a:rPr lang="en-US" sz="1100" dirty="0" smtClean="0"/>
              <a:t>15] </a:t>
            </a:r>
            <a:r>
              <a:rPr lang="en-US" sz="1100" dirty="0"/>
              <a:t>R. </a:t>
            </a:r>
            <a:r>
              <a:rPr lang="en-US" sz="1100" dirty="0" err="1"/>
              <a:t>Urtasun</a:t>
            </a:r>
            <a:r>
              <a:rPr lang="en-US" sz="1100" dirty="0"/>
              <a:t>, D. Fleet, P. </a:t>
            </a:r>
            <a:r>
              <a:rPr lang="en-US" sz="1100" dirty="0" err="1"/>
              <a:t>Fua</a:t>
            </a:r>
            <a:r>
              <a:rPr lang="en-US" sz="1100" dirty="0"/>
              <a:t>, Monocular 3d tracking of the golf swing, in: CVPR, 2005</a:t>
            </a:r>
            <a:r>
              <a:rPr lang="en-US" sz="1100" dirty="0" smtClean="0"/>
              <a:t>.</a:t>
            </a:r>
          </a:p>
          <a:p>
            <a:r>
              <a:rPr lang="en-US" sz="1100" dirty="0" smtClean="0"/>
              <a:t>[</a:t>
            </a:r>
            <a:r>
              <a:rPr lang="en-US" sz="1100" dirty="0"/>
              <a:t>3</a:t>
            </a:r>
            <a:r>
              <a:rPr lang="en-US" sz="1100" dirty="0" smtClean="0"/>
              <a:t>] </a:t>
            </a:r>
            <a:r>
              <a:rPr lang="en-US" sz="1100" dirty="0"/>
              <a:t>H. Park, Y. Sheikh, 3d reconstruction of a smooth articulated trajectory from a </a:t>
            </a:r>
            <a:r>
              <a:rPr lang="en-US" sz="1100" dirty="0" smtClean="0"/>
              <a:t>monocular image </a:t>
            </a:r>
            <a:r>
              <a:rPr lang="en-US" sz="1100" dirty="0"/>
              <a:t>sequence, in: </a:t>
            </a:r>
            <a:r>
              <a:rPr lang="en-US" sz="1100" dirty="0" smtClean="0"/>
              <a:t>ICCV, 2011</a:t>
            </a:r>
            <a:r>
              <a:rPr lang="en-US" sz="1100" dirty="0"/>
              <a:t>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6"/>
          <a:stretch/>
        </p:blipFill>
        <p:spPr bwMode="auto">
          <a:xfrm>
            <a:off x="1676400" y="3040756"/>
            <a:ext cx="1524000" cy="135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95800"/>
            <a:ext cx="301376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64" y="4476527"/>
            <a:ext cx="408532" cy="90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231" y="4484786"/>
            <a:ext cx="294680" cy="88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288" y="4501605"/>
            <a:ext cx="455414" cy="92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211" y="3064195"/>
            <a:ext cx="982989" cy="228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95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the Art</a:t>
            </a:r>
            <a:endParaRPr lang="en-US" sz="4000" dirty="0"/>
          </a:p>
        </p:txBody>
      </p:sp>
      <p:sp>
        <p:nvSpPr>
          <p:cNvPr id="7" name="Rounded Rectangle 6"/>
          <p:cNvSpPr/>
          <p:nvPr/>
        </p:nvSpPr>
        <p:spPr>
          <a:xfrm>
            <a:off x="7329366" y="2590800"/>
            <a:ext cx="1624621" cy="10260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Behavior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17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" name="Straight Connector 13"/>
            <p:cNvCxnSpPr>
              <a:endCxn id="15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ight Triangle 14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7453825" y="4343400"/>
            <a:ext cx="1500162" cy="9474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Context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29204" y="4343400"/>
            <a:ext cx="1500162" cy="9474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Activity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46048" y="2590800"/>
            <a:ext cx="1624621" cy="10260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Appearance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576766" y="2590800"/>
            <a:ext cx="1624621" cy="10260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Temporal models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047145" y="2590800"/>
            <a:ext cx="1624621" cy="10260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Viewpoint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824166" y="2590800"/>
            <a:ext cx="1624621" cy="1026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Spatial models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7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the Art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Activity</a:t>
            </a:r>
            <a:endParaRPr lang="en-US" sz="2800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18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Straight Connector 8"/>
            <p:cNvCxnSpPr>
              <a:endCxn id="10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ight Triangle 9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75038" y="5943600"/>
            <a:ext cx="825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[</a:t>
            </a:r>
            <a:r>
              <a:rPr lang="en-US" sz="1100" dirty="0" smtClean="0"/>
              <a:t>16] </a:t>
            </a:r>
            <a:r>
              <a:rPr lang="en-US" sz="1100" dirty="0"/>
              <a:t>V. Singh, R. </a:t>
            </a:r>
            <a:r>
              <a:rPr lang="en-US" sz="1100" dirty="0" err="1"/>
              <a:t>Nevatia</a:t>
            </a:r>
            <a:r>
              <a:rPr lang="en-US" sz="1100" dirty="0"/>
              <a:t>, Action recognition in cluttered dynamic scenes using pose-</a:t>
            </a:r>
            <a:r>
              <a:rPr lang="en-US" sz="1100" dirty="0" err="1"/>
              <a:t>specic</a:t>
            </a:r>
            <a:r>
              <a:rPr lang="en-US" sz="1100" dirty="0"/>
              <a:t> part models, in: ICCV, IEEE, 2011.</a:t>
            </a:r>
          </a:p>
          <a:p>
            <a:r>
              <a:rPr lang="en-US" sz="1100" dirty="0" smtClean="0"/>
              <a:t>[</a:t>
            </a:r>
            <a:r>
              <a:rPr lang="en-US" sz="1100" dirty="0" smtClean="0"/>
              <a:t>17</a:t>
            </a:r>
            <a:r>
              <a:rPr lang="en-US" sz="1100" dirty="0" smtClean="0"/>
              <a:t>] </a:t>
            </a:r>
            <a:r>
              <a:rPr lang="en-US" sz="1100" dirty="0"/>
              <a:t>B. Yao, L. </a:t>
            </a:r>
            <a:r>
              <a:rPr lang="en-US" sz="1100" dirty="0" err="1"/>
              <a:t>Fei-Fei</a:t>
            </a:r>
            <a:r>
              <a:rPr lang="en-US" sz="1100" dirty="0"/>
              <a:t>, Modeling mutual context of object and human pose in human-object interaction activities, in: CVPR, IEEE, 2010.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9"/>
          <a:stretch/>
        </p:blipFill>
        <p:spPr bwMode="auto">
          <a:xfrm>
            <a:off x="4876800" y="3352800"/>
            <a:ext cx="1990271" cy="19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572000" y="1600200"/>
            <a:ext cx="411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Context</a:t>
            </a:r>
            <a:endParaRPr lang="en-US" sz="2800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85"/>
          <a:stretch/>
        </p:blipFill>
        <p:spPr bwMode="auto">
          <a:xfrm>
            <a:off x="6413500" y="2377775"/>
            <a:ext cx="2197100" cy="19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4096962" cy="1703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3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the Art (Examples)</a:t>
            </a:r>
            <a:endParaRPr lang="en-US" sz="4000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19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Straight Connector 8"/>
            <p:cNvCxnSpPr>
              <a:endCxn id="10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ight Triangle 9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2964439" y="1430072"/>
            <a:ext cx="1142020" cy="72127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Appearance</a:t>
            </a:r>
            <a:endParaRPr 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64201" y="1430072"/>
            <a:ext cx="1142020" cy="7212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Spatial models</a:t>
            </a:r>
            <a:endParaRPr lang="en-US" sz="105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60267" y="1430072"/>
            <a:ext cx="1142020" cy="72127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Behavior</a:t>
            </a:r>
            <a:endParaRPr 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62805" y="1430072"/>
            <a:ext cx="1142020" cy="7212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Temporal models</a:t>
            </a:r>
            <a:endParaRPr 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165951" y="1430072"/>
            <a:ext cx="1142020" cy="7212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Viewpoint</a:t>
            </a:r>
            <a:endParaRPr 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7" name="Picture 2" descr="C:\Users\xavi\Desktop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244" y="2454482"/>
            <a:ext cx="855556" cy="64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3026668" y="4703022"/>
            <a:ext cx="1017562" cy="6426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Local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228180" y="3199739"/>
            <a:ext cx="1017562" cy="6426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Continuous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420083" y="5460227"/>
            <a:ext cx="1030256" cy="6426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Probabilistic assemblies 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parts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630297" y="2454482"/>
            <a:ext cx="1017562" cy="6426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822496" y="2454482"/>
            <a:ext cx="1017562" cy="6426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Activity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28200" y="2308994"/>
            <a:ext cx="83634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0" name="Straight Connector 7169"/>
          <p:cNvCxnSpPr/>
          <p:nvPr/>
        </p:nvCxnSpPr>
        <p:spPr>
          <a:xfrm>
            <a:off x="2780400" y="1623194"/>
            <a:ext cx="0" cy="462520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4800" y="5841287"/>
            <a:ext cx="13165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(Yao &amp; </a:t>
            </a:r>
            <a:r>
              <a:rPr lang="en-US" sz="1050" dirty="0" err="1" smtClean="0"/>
              <a:t>Fei-Fei</a:t>
            </a:r>
            <a:r>
              <a:rPr lang="en-US" sz="1050" dirty="0" smtClean="0"/>
              <a:t>, 2010)</a:t>
            </a:r>
            <a:endParaRPr lang="en-US" sz="1050" dirty="0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91" y="4078217"/>
            <a:ext cx="1216609" cy="50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94801" y="4323800"/>
            <a:ext cx="14859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(Singh &amp; </a:t>
            </a:r>
            <a:r>
              <a:rPr lang="en-US" sz="1050" dirty="0" err="1"/>
              <a:t>Nevatia</a:t>
            </a:r>
            <a:r>
              <a:rPr lang="en-US" sz="1050" dirty="0"/>
              <a:t>, 2011)</a:t>
            </a: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48" y="5506631"/>
            <a:ext cx="1179708" cy="54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6"/>
          <a:stretch/>
        </p:blipFill>
        <p:spPr bwMode="auto">
          <a:xfrm>
            <a:off x="1853382" y="4703022"/>
            <a:ext cx="698418" cy="62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5426430" y="4692251"/>
            <a:ext cx="1017562" cy="6426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Kinematic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models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822496" y="5460227"/>
            <a:ext cx="1017562" cy="6426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Context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822496" y="3935046"/>
            <a:ext cx="1017562" cy="6426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Activity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822496" y="3199739"/>
            <a:ext cx="1017562" cy="6426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Activity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5426430" y="3199739"/>
            <a:ext cx="1017562" cy="6426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Kinematic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models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420083" y="2454482"/>
            <a:ext cx="1030256" cy="6426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Probabilistic assemblies 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parts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630333" y="4692251"/>
            <a:ext cx="1017562" cy="6426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Motion models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026668" y="3935046"/>
            <a:ext cx="1017562" cy="6426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Local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7822496" y="4692251"/>
            <a:ext cx="1017562" cy="6426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Activity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3026668" y="5460227"/>
            <a:ext cx="1017562" cy="6426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Local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4801" y="5070234"/>
            <a:ext cx="14393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</a:t>
            </a:r>
            <a:r>
              <a:rPr lang="en-US" sz="1050" dirty="0" err="1" smtClean="0"/>
              <a:t>Urtasun</a:t>
            </a:r>
            <a:r>
              <a:rPr lang="en-US" sz="1050" dirty="0" smtClean="0"/>
              <a:t> et al., 2005</a:t>
            </a:r>
            <a:r>
              <a:rPr lang="es-ES" sz="1050" dirty="0" smtClean="0"/>
              <a:t>)</a:t>
            </a:r>
            <a:endParaRPr lang="en-US" sz="1050" dirty="0"/>
          </a:p>
        </p:txBody>
      </p:sp>
      <p:sp>
        <p:nvSpPr>
          <p:cNvPr id="58" name="TextBox 57"/>
          <p:cNvSpPr txBox="1"/>
          <p:nvPr/>
        </p:nvSpPr>
        <p:spPr>
          <a:xfrm>
            <a:off x="94800" y="3588493"/>
            <a:ext cx="16256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</a:t>
            </a:r>
            <a:r>
              <a:rPr lang="en-US" sz="1050" dirty="0" err="1" smtClean="0"/>
              <a:t>Simo</a:t>
            </a:r>
            <a:r>
              <a:rPr lang="en-US" sz="1050" dirty="0" smtClean="0"/>
              <a:t>-Serra et al., 2012</a:t>
            </a:r>
            <a:r>
              <a:rPr lang="es-ES" sz="1050" dirty="0" smtClean="0"/>
              <a:t>)</a:t>
            </a:r>
            <a:endParaRPr lang="en-US" sz="1050" dirty="0"/>
          </a:p>
        </p:txBody>
      </p:sp>
      <p:sp>
        <p:nvSpPr>
          <p:cNvPr id="59" name="Rounded Rectangle 58"/>
          <p:cNvSpPr/>
          <p:nvPr/>
        </p:nvSpPr>
        <p:spPr>
          <a:xfrm>
            <a:off x="3026668" y="2454482"/>
            <a:ext cx="1017562" cy="6426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Local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228180" y="2454482"/>
            <a:ext cx="1017562" cy="6426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Continuous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5426430" y="3935046"/>
            <a:ext cx="1017562" cy="6426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Kinematic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models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74" name="TextBox 7173"/>
          <p:cNvSpPr txBox="1"/>
          <p:nvPr/>
        </p:nvSpPr>
        <p:spPr>
          <a:xfrm>
            <a:off x="6867115" y="559689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4801" y="2843236"/>
            <a:ext cx="14393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(</a:t>
            </a:r>
            <a:r>
              <a:rPr lang="en-US" sz="1050" dirty="0" err="1" smtClean="0"/>
              <a:t>Andriluka</a:t>
            </a:r>
            <a:r>
              <a:rPr lang="en-US" sz="1050" dirty="0" smtClean="0"/>
              <a:t> et al., 2010</a:t>
            </a:r>
            <a:r>
              <a:rPr lang="es-ES" sz="1050" dirty="0" smtClean="0"/>
              <a:t>)</a:t>
            </a:r>
            <a:endParaRPr lang="en-US" sz="1050" dirty="0"/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14" y="3199739"/>
            <a:ext cx="508486" cy="64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Rounded Rectangle 68"/>
          <p:cNvSpPr/>
          <p:nvPr/>
        </p:nvSpPr>
        <p:spPr>
          <a:xfrm>
            <a:off x="3026668" y="3199739"/>
            <a:ext cx="1017562" cy="6426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Local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228180" y="3935046"/>
            <a:ext cx="1017562" cy="6426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Discrete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6625034" y="3935046"/>
            <a:ext cx="1017562" cy="6426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Tracking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872414" y="333640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4228180" y="4703022"/>
            <a:ext cx="1017562" cy="6426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Discrete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4228180" y="5460227"/>
            <a:ext cx="1017562" cy="6426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Discrete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3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9000">
              <a:schemeClr val="accent1">
                <a:tint val="44500"/>
                <a:satMod val="160000"/>
              </a:schemeClr>
            </a:gs>
            <a:gs pos="28000">
              <a:schemeClr val="bg1"/>
            </a:gs>
            <a:gs pos="16000">
              <a:schemeClr val="accent1">
                <a:tint val="23500"/>
                <a:satMod val="160000"/>
              </a:schemeClr>
            </a:gs>
          </a:gsLst>
          <a:lin ang="5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Motivation</a:t>
            </a:r>
            <a:endParaRPr lang="en-US" sz="4000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Straight Connector 8"/>
            <p:cNvCxnSpPr>
              <a:endCxn id="10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ight Triangle 9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53" y="1752600"/>
            <a:ext cx="6029294" cy="3810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5038" y="6062990"/>
            <a:ext cx="825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[1] </a:t>
            </a:r>
            <a:r>
              <a:rPr lang="en-US" sz="1100" dirty="0"/>
              <a:t>X. Zhu, D. </a:t>
            </a:r>
            <a:r>
              <a:rPr lang="en-US" sz="1100" dirty="0" err="1"/>
              <a:t>Ramanan</a:t>
            </a:r>
            <a:r>
              <a:rPr lang="en-US" sz="1100" dirty="0"/>
              <a:t>. </a:t>
            </a:r>
            <a:r>
              <a:rPr lang="en-US" sz="1100" dirty="0" smtClean="0"/>
              <a:t>Face </a:t>
            </a:r>
            <a:r>
              <a:rPr lang="en-US" sz="1100" dirty="0"/>
              <a:t>Detection, Pose Estimation, and Landmark Localization in the Wild, in: CVPR, </a:t>
            </a:r>
            <a:r>
              <a:rPr lang="en-US" sz="1100" dirty="0" smtClean="0"/>
              <a:t>2012.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265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7215275"/>
              </p:ext>
            </p:extLst>
          </p:nvPr>
        </p:nvGraphicFramePr>
        <p:xfrm>
          <a:off x="457200" y="1143000"/>
          <a:ext cx="8229600" cy="98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Drawbacks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Hypotheses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b="1" i="0" u="none" dirty="0" smtClean="0"/>
                        <a:t>Inaccurate 2D 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dirty="0" smtClean="0"/>
                        <a:t>Spatial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i="0" u="non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and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b="1" i="0" u="none" dirty="0" smtClean="0"/>
                        <a:t>temporal</a:t>
                      </a:r>
                      <a:r>
                        <a:rPr lang="en-US" sz="1700" b="1" i="0" u="none" baseline="0" dirty="0" smtClean="0"/>
                        <a:t> models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i="0" u="non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should deal with such uncertainty</a:t>
                      </a:r>
                      <a:endParaRPr lang="en-US" sz="1700" i="0" u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Content Placeholder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801220"/>
              </p:ext>
            </p:extLst>
          </p:nvPr>
        </p:nvGraphicFramePr>
        <p:xfrm>
          <a:off x="457200" y="1143000"/>
          <a:ext cx="8229600" cy="159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Drawbacks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Hypotheses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b="1" i="0" u="none" dirty="0" smtClean="0"/>
                        <a:t>Inaccurate 2D 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dirty="0" smtClean="0"/>
                        <a:t>Spatial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i="0" u="non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and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b="1" i="0" u="none" dirty="0" smtClean="0"/>
                        <a:t>temporal</a:t>
                      </a:r>
                      <a:r>
                        <a:rPr lang="en-US" sz="1700" b="1" i="0" u="none" baseline="0" dirty="0" smtClean="0"/>
                        <a:t> models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i="0" u="non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should deal with such uncertainty</a:t>
                      </a:r>
                      <a:endParaRPr lang="en-US" sz="1700" i="0" u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3D pose priors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are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often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used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 body pose estimation</a:t>
                      </a:r>
                      <a:endParaRPr lang="en-US" sz="1700" i="0" u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Priors on 3D kinematic skeletons should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decrease non-</a:t>
                      </a:r>
                      <a:r>
                        <a:rPr lang="en-US" sz="17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linearities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human body</a:t>
                      </a:r>
                      <a:endParaRPr lang="en-US" sz="17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Content Placeholder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9671185"/>
              </p:ext>
            </p:extLst>
          </p:nvPr>
        </p:nvGraphicFramePr>
        <p:xfrm>
          <a:off x="457200" y="1143000"/>
          <a:ext cx="8229600" cy="271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Drawbacks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Hypotheses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b="1" i="0" u="none" dirty="0" smtClean="0"/>
                        <a:t>Inaccurate 2D 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dirty="0" smtClean="0"/>
                        <a:t>Spatial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i="0" u="non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and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b="1" i="0" u="none" dirty="0" smtClean="0"/>
                        <a:t>temporal</a:t>
                      </a:r>
                      <a:r>
                        <a:rPr lang="en-US" sz="1700" b="1" i="0" u="none" baseline="0" dirty="0" smtClean="0"/>
                        <a:t> models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i="0" u="non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should deal with such uncertainty</a:t>
                      </a:r>
                      <a:endParaRPr lang="en-US" sz="1700" i="0" u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3D pose priors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are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often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used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 body pose estimation</a:t>
                      </a:r>
                      <a:endParaRPr lang="en-US" sz="1700" i="0" u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Priors on 3D kinematic skeletons should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decrease non-</a:t>
                      </a:r>
                      <a:r>
                        <a:rPr lang="en-US" sz="17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linearities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human body</a:t>
                      </a:r>
                      <a:endParaRPr lang="en-US" sz="17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Non-</a:t>
                      </a:r>
                      <a:r>
                        <a:rPr lang="en-US" sz="17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linearities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due to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camera projection </a:t>
                      </a:r>
                      <a:endParaRPr lang="en-US" sz="17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Joint 3D body pose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camera viewpoint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should decrease the non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700" b="0" i="0" u="none" strike="noStrike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linearities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body pose and camera projection</a:t>
                      </a:r>
                      <a:endParaRPr lang="en-US" sz="1700" i="0" u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Content Placeholder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3598787"/>
              </p:ext>
            </p:extLst>
          </p:nvPr>
        </p:nvGraphicFramePr>
        <p:xfrm>
          <a:off x="457200" y="1143000"/>
          <a:ext cx="8229600" cy="332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Drawbacks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Hypotheses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b="1" i="0" u="none" dirty="0" smtClean="0"/>
                        <a:t>Inaccurate 2D 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dirty="0" smtClean="0"/>
                        <a:t>Spatial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i="0" u="non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and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b="1" i="0" u="none" dirty="0" smtClean="0"/>
                        <a:t>temporal</a:t>
                      </a:r>
                      <a:r>
                        <a:rPr lang="en-US" sz="1700" b="1" i="0" u="none" baseline="0" dirty="0" smtClean="0"/>
                        <a:t> models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i="0" u="non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should deal with such uncertainty</a:t>
                      </a:r>
                      <a:endParaRPr lang="en-US" sz="1700" i="0" u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3D pose priors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are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often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used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 body pose estimation</a:t>
                      </a:r>
                      <a:endParaRPr lang="en-US" sz="1700" i="0" u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Priors on 3D kinematic skeletons should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decrease non-</a:t>
                      </a:r>
                      <a:r>
                        <a:rPr lang="en-US" sz="17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linearities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human body</a:t>
                      </a:r>
                      <a:endParaRPr lang="en-US" sz="17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Non-</a:t>
                      </a:r>
                      <a:r>
                        <a:rPr lang="en-US" sz="17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linearities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due to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camera projection </a:t>
                      </a:r>
                      <a:endParaRPr lang="en-US" sz="17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Joint 3D body pose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camera viewpoint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should decrease the non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700" b="0" i="0" u="none" strike="noStrike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linearities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body pose and camera projection</a:t>
                      </a:r>
                      <a:endParaRPr lang="en-US" sz="1700" i="0" u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3D pose priors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are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often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combined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motion models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Combined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spatio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-temporal  priors 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should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restrict the search space</a:t>
                      </a:r>
                      <a:endParaRPr lang="en-US" sz="17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Content Placeholder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6509998"/>
              </p:ext>
            </p:extLst>
          </p:nvPr>
        </p:nvGraphicFramePr>
        <p:xfrm>
          <a:off x="457200" y="1143000"/>
          <a:ext cx="8229600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Drawbacks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Hypotheses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b="1" i="0" u="none" dirty="0" smtClean="0"/>
                        <a:t>Inaccurate 2D 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dirty="0" smtClean="0"/>
                        <a:t>Spatial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i="0" u="non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and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b="1" i="0" u="none" dirty="0" smtClean="0"/>
                        <a:t>temporal</a:t>
                      </a:r>
                      <a:r>
                        <a:rPr lang="en-US" sz="1700" b="1" i="0" u="none" baseline="0" dirty="0" smtClean="0"/>
                        <a:t> models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i="0" u="non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should deal with such uncertainty</a:t>
                      </a:r>
                      <a:endParaRPr lang="en-US" sz="1700" i="0" u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3D pose priors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are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often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used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 body pose estimation</a:t>
                      </a:r>
                      <a:endParaRPr lang="en-US" sz="1700" i="0" u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Priors on 3D kinematic skeletons should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decrease non-</a:t>
                      </a:r>
                      <a:r>
                        <a:rPr lang="en-US" sz="17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linearities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human body</a:t>
                      </a:r>
                      <a:endParaRPr lang="en-US" sz="17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Non-</a:t>
                      </a:r>
                      <a:r>
                        <a:rPr lang="en-US" sz="17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linearities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due to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camera projection </a:t>
                      </a:r>
                      <a:endParaRPr lang="en-US" sz="17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Joint 3D body pose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camera viewpoint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should decrease the non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700" b="0" i="0" u="none" strike="noStrike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linearities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body pose and camera projection</a:t>
                      </a:r>
                      <a:endParaRPr lang="en-US" sz="1700" i="0" u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3D pose priors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are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often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combined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motion models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Combined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spatio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-temporal  priors 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should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restrict the search space</a:t>
                      </a:r>
                      <a:endParaRPr lang="en-US" sz="17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Both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motion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spatial models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are supposed to be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independent</a:t>
                      </a:r>
                      <a:endParaRPr lang="en-US" sz="17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Jointly learned </a:t>
                      </a:r>
                      <a:r>
                        <a:rPr lang="en-US" sz="1700" b="0" i="0" u="none" strike="noStrike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spatio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-temporal models should improve the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estimation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efficiency</a:t>
                      </a:r>
                      <a:endParaRPr lang="en-US" sz="17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Content Placeholder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5907224"/>
              </p:ext>
            </p:extLst>
          </p:nvPr>
        </p:nvGraphicFramePr>
        <p:xfrm>
          <a:off x="457200" y="1143000"/>
          <a:ext cx="8229600" cy="454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Drawbacks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Hypotheses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b="1" i="0" u="none" dirty="0" smtClean="0"/>
                        <a:t>Inaccurate 2D 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dirty="0" smtClean="0"/>
                        <a:t>Spatial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i="0" u="non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and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b="1" i="0" u="none" dirty="0" smtClean="0"/>
                        <a:t>temporal</a:t>
                      </a:r>
                      <a:r>
                        <a:rPr lang="en-US" sz="1700" b="1" i="0" u="none" baseline="0" dirty="0" smtClean="0"/>
                        <a:t> models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i="0" u="non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should deal with such uncertainty</a:t>
                      </a:r>
                      <a:endParaRPr lang="en-US" sz="1700" i="0" u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3D pose priors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are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often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used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 body pose estimation</a:t>
                      </a:r>
                      <a:endParaRPr lang="en-US" sz="1700" i="0" u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Priors on 3D kinematic skeletons should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decrease non-</a:t>
                      </a:r>
                      <a:r>
                        <a:rPr lang="en-US" sz="17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linearities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human body</a:t>
                      </a:r>
                      <a:endParaRPr lang="en-US" sz="17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Non-</a:t>
                      </a:r>
                      <a:r>
                        <a:rPr lang="en-US" sz="17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linearities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due to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camera projection </a:t>
                      </a:r>
                      <a:endParaRPr lang="en-US" sz="17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Joint 3D body pose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camera viewpoint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should decrease the non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700" b="0" i="0" u="none" strike="noStrike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linearities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body pose and camera projection</a:t>
                      </a:r>
                      <a:endParaRPr lang="en-US" sz="1700" i="0" u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3D pose priors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are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often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combined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motion models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Combined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spatio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-temporal  priors 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should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restrict the search space</a:t>
                      </a:r>
                      <a:endParaRPr lang="en-US" sz="17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Both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motion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spatial models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are supposed to be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independent</a:t>
                      </a:r>
                      <a:endParaRPr lang="en-US" sz="17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Jointly learned </a:t>
                      </a:r>
                      <a:r>
                        <a:rPr lang="en-US" sz="1700" b="0" i="0" u="none" strike="noStrike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spatio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-temporal models should improve the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estimation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efficiency</a:t>
                      </a:r>
                      <a:endParaRPr lang="en-US" sz="17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Motion and spatial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priors introduce hard restrictions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on possible movements</a:t>
                      </a:r>
                      <a:endParaRPr lang="en-US" sz="1700" i="0" u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Task-specific models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i="0" u="non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should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relax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i="0" u="non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such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constraints</a:t>
                      </a:r>
                      <a:r>
                        <a:rPr lang="en-US" sz="1700" i="0" u="none" baseline="0" dirty="0" smtClean="0"/>
                        <a:t> while maintaining efficiency</a:t>
                      </a:r>
                      <a:endParaRPr lang="en-US" sz="1700" i="0" u="none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Content Placeholder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3251736"/>
              </p:ext>
            </p:extLst>
          </p:nvPr>
        </p:nvGraphicFramePr>
        <p:xfrm>
          <a:off x="457200" y="1143000"/>
          <a:ext cx="8229600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Drawbacks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Hypotheses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b="1" i="0" u="none" dirty="0" smtClean="0"/>
                        <a:t>Inaccurate 2D 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dirty="0" smtClean="0"/>
                        <a:t>Spatial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i="0" u="non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and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b="1" i="0" u="none" dirty="0" smtClean="0"/>
                        <a:t>temporal</a:t>
                      </a:r>
                      <a:r>
                        <a:rPr lang="en-US" sz="1700" b="1" i="0" u="none" baseline="0" dirty="0" smtClean="0"/>
                        <a:t> models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i="0" u="non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should deal with such uncertainty</a:t>
                      </a:r>
                      <a:endParaRPr lang="en-US" sz="1700" i="0" u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3D pose priors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are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often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used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 body pose estimation</a:t>
                      </a:r>
                      <a:endParaRPr lang="en-US" sz="1700" i="0" u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Priors on 3D kinematic skeletons should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decrease non-</a:t>
                      </a:r>
                      <a:r>
                        <a:rPr lang="en-US" sz="17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linearities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human body</a:t>
                      </a:r>
                      <a:endParaRPr lang="en-US" sz="17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Non-</a:t>
                      </a:r>
                      <a:r>
                        <a:rPr lang="en-US" sz="17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linearities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due to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camera projection </a:t>
                      </a:r>
                      <a:endParaRPr lang="en-US" sz="17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Joint 3D body pose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camera viewpoint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should decrease the non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700" b="0" i="0" u="none" strike="noStrike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linearities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body pose and camera projection</a:t>
                      </a:r>
                      <a:endParaRPr lang="en-US" sz="1700" i="0" u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3D pose priors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are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not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often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combined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motion models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Combined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spatio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-temporal  priors 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should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restrict the search space</a:t>
                      </a:r>
                      <a:endParaRPr lang="en-US" sz="17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Both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motion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spatial models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are supposed to be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independent</a:t>
                      </a:r>
                      <a:endParaRPr lang="en-US" sz="17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Jointly learned </a:t>
                      </a:r>
                      <a:r>
                        <a:rPr lang="en-US" sz="1700" b="0" i="0" u="none" strike="noStrike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spatio</a:t>
                      </a:r>
                      <a:r>
                        <a:rPr lang="en-US" sz="17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-temporal models should improve the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estimation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efficiency</a:t>
                      </a:r>
                      <a:endParaRPr lang="en-US" sz="17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Motion and spatial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priors introduce hard restrictions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b="0" i="0" u="none" strike="noStrike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on possible movements</a:t>
                      </a:r>
                      <a:endParaRPr lang="en-US" sz="1700" i="0" u="non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tx1"/>
                        </a:buClr>
                        <a:buFont typeface="Arial" pitchFamily="34" charset="0"/>
                        <a:buChar char="•"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Task-specific models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i="0" u="non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should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relax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i="0" u="non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such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constraints</a:t>
                      </a:r>
                      <a:r>
                        <a:rPr lang="en-US" sz="1700" i="0" u="none" baseline="0" dirty="0" smtClean="0"/>
                        <a:t> while maintaining efficiency</a:t>
                      </a:r>
                      <a:endParaRPr lang="en-US" sz="1700" i="0" u="non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Lack</a:t>
                      </a:r>
                      <a:r>
                        <a:rPr lang="en-US" sz="1700" i="0" u="none" dirty="0" smtClean="0"/>
                        <a:t> of joint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i="0" u="none" dirty="0" smtClean="0"/>
                        <a:t>estimation</a:t>
                      </a:r>
                      <a:r>
                        <a:rPr lang="en-US" sz="1700" i="0" u="none" baseline="0" dirty="0" smtClean="0"/>
                        <a:t> of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behavior</a:t>
                      </a:r>
                      <a:r>
                        <a:rPr lang="en-US" sz="1700" i="0" u="none" dirty="0" smtClean="0"/>
                        <a:t> and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human 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700" i="0" u="none" dirty="0" smtClean="0"/>
                        <a:t>Different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models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i="0" u="none" dirty="0" smtClean="0"/>
                        <a:t>should have a direct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relation</a:t>
                      </a:r>
                      <a:r>
                        <a:rPr lang="en-US" sz="1700" i="0" u="none" dirty="0" smtClean="0"/>
                        <a:t> with the performed</a:t>
                      </a:r>
                      <a:r>
                        <a:rPr lang="en-US" sz="1700" i="0" u="none" baseline="0" dirty="0" smtClean="0"/>
                        <a:t> </a:t>
                      </a:r>
                      <a:r>
                        <a:rPr lang="en-US" sz="17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behavior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the Art (Discussion)</a:t>
            </a:r>
            <a:endParaRPr lang="en-US" sz="4000" dirty="0"/>
          </a:p>
        </p:txBody>
      </p:sp>
      <p:grpSp>
        <p:nvGrpSpPr>
          <p:cNvPr id="7" name="Group 6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Straight Connector 8"/>
            <p:cNvCxnSpPr>
              <a:endCxn id="10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ight Triangle 9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3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Research </a:t>
            </a:r>
            <a:r>
              <a:rPr lang="en-US" sz="2800" dirty="0" smtClean="0"/>
              <a:t>and design public </a:t>
            </a:r>
            <a:r>
              <a:rPr lang="en-US" sz="2800" b="1" dirty="0" smtClean="0">
                <a:solidFill>
                  <a:schemeClr val="tx2"/>
                </a:solidFill>
              </a:rPr>
              <a:t>databases</a:t>
            </a:r>
            <a:endParaRPr lang="en-US" sz="2800" dirty="0" smtClean="0"/>
          </a:p>
          <a:p>
            <a:r>
              <a:rPr lang="en-US" sz="2800" dirty="0" smtClean="0"/>
              <a:t>Research </a:t>
            </a:r>
            <a:r>
              <a:rPr lang="en-US" sz="2800" dirty="0"/>
              <a:t>on state-of-the-art </a:t>
            </a:r>
            <a:r>
              <a:rPr lang="en-US" sz="2800" b="1" dirty="0" smtClean="0">
                <a:solidFill>
                  <a:schemeClr val="tx2"/>
                </a:solidFill>
              </a:rPr>
              <a:t>body part descriptors</a:t>
            </a:r>
          </a:p>
          <a:p>
            <a:r>
              <a:rPr lang="en-US" sz="2800" dirty="0" smtClean="0"/>
              <a:t>3D task-specific </a:t>
            </a:r>
            <a:r>
              <a:rPr lang="en-US" sz="2800" b="1" dirty="0" smtClean="0">
                <a:solidFill>
                  <a:schemeClr val="tx2"/>
                </a:solidFill>
              </a:rPr>
              <a:t>pose priors</a:t>
            </a:r>
          </a:p>
          <a:p>
            <a:r>
              <a:rPr lang="en-US" sz="2800" dirty="0" smtClean="0"/>
              <a:t>Joint </a:t>
            </a:r>
            <a:r>
              <a:rPr lang="en-US" sz="2800" b="1" dirty="0">
                <a:solidFill>
                  <a:schemeClr val="tx2"/>
                </a:solidFill>
              </a:rPr>
              <a:t>body pose </a:t>
            </a:r>
            <a:r>
              <a:rPr lang="en-US" sz="2800" dirty="0"/>
              <a:t>and</a:t>
            </a:r>
            <a:r>
              <a:rPr lang="en-US" sz="2800" b="1" dirty="0"/>
              <a:t> </a:t>
            </a:r>
            <a:r>
              <a:rPr lang="en-US" sz="2800" b="1" dirty="0" smtClean="0">
                <a:solidFill>
                  <a:schemeClr val="tx2"/>
                </a:solidFill>
              </a:rPr>
              <a:t>viewpoint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/>
              <a:t>estimation</a:t>
            </a:r>
          </a:p>
          <a:p>
            <a:r>
              <a:rPr lang="en-US" sz="2800" dirty="0" smtClean="0"/>
              <a:t>General vs. action specific </a:t>
            </a:r>
            <a:r>
              <a:rPr lang="en-US" sz="2800" b="1" dirty="0">
                <a:solidFill>
                  <a:schemeClr val="tx2"/>
                </a:solidFill>
              </a:rPr>
              <a:t>motion </a:t>
            </a:r>
            <a:r>
              <a:rPr lang="en-US" sz="2800" b="1" dirty="0" smtClean="0">
                <a:solidFill>
                  <a:schemeClr val="tx2"/>
                </a:solidFill>
              </a:rPr>
              <a:t>models</a:t>
            </a:r>
            <a:r>
              <a:rPr lang="en-US" sz="2800" dirty="0" smtClean="0"/>
              <a:t> </a:t>
            </a:r>
          </a:p>
          <a:p>
            <a:pPr>
              <a:buClr>
                <a:schemeClr val="tx1"/>
              </a:buClr>
            </a:pPr>
            <a:r>
              <a:rPr lang="en-US" sz="2800" b="1" dirty="0" smtClean="0">
                <a:solidFill>
                  <a:schemeClr val="tx2"/>
                </a:solidFill>
              </a:rPr>
              <a:t>Joint learning </a:t>
            </a:r>
            <a:r>
              <a:rPr lang="en-US" sz="2800" dirty="0"/>
              <a:t>of motion priors and body pose </a:t>
            </a:r>
            <a:r>
              <a:rPr lang="en-US" sz="2800" dirty="0" smtClean="0"/>
              <a:t>priors</a:t>
            </a:r>
          </a:p>
          <a:p>
            <a:r>
              <a:rPr lang="en-US" sz="2800" dirty="0" smtClean="0"/>
              <a:t>Joint </a:t>
            </a:r>
            <a:r>
              <a:rPr lang="en-US" sz="2800" dirty="0"/>
              <a:t>estimation </a:t>
            </a:r>
            <a:r>
              <a:rPr lang="en-US" sz="2800" dirty="0" smtClean="0"/>
              <a:t>of </a:t>
            </a:r>
            <a:r>
              <a:rPr lang="en-US" sz="2800" b="1" dirty="0" smtClean="0">
                <a:solidFill>
                  <a:schemeClr val="tx2"/>
                </a:solidFill>
              </a:rPr>
              <a:t>behavior </a:t>
            </a:r>
            <a:r>
              <a:rPr lang="en-US" sz="2800" dirty="0" smtClean="0"/>
              <a:t>and</a:t>
            </a: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chemeClr val="tx2"/>
                </a:solidFill>
              </a:rPr>
              <a:t>human pose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21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Straight Connector 8"/>
            <p:cNvCxnSpPr>
              <a:endCxn id="10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ight Triangle 9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399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824166" y="2590800"/>
            <a:ext cx="1624621" cy="10260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Spatial models</a:t>
            </a: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29366" y="2590800"/>
            <a:ext cx="1624621" cy="10260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Behavior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76766" y="2590800"/>
            <a:ext cx="1624621" cy="102607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Temporal models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22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" name="Straight Connector 13"/>
            <p:cNvCxnSpPr>
              <a:endCxn id="15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ight Triangle 14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047145" y="2590800"/>
            <a:ext cx="1624621" cy="10260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Viewpoint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Overview</a:t>
            </a:r>
            <a:endParaRPr lang="en-US" sz="4000" dirty="0"/>
          </a:p>
        </p:txBody>
      </p:sp>
      <p:sp>
        <p:nvSpPr>
          <p:cNvPr id="23" name="Rounded Rectangle 22"/>
          <p:cNvSpPr/>
          <p:nvPr/>
        </p:nvSpPr>
        <p:spPr>
          <a:xfrm>
            <a:off x="246048" y="2590800"/>
            <a:ext cx="1624621" cy="102607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Appearance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401881" y="1064059"/>
            <a:ext cx="2579078" cy="161225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Appearance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782503" y="4731422"/>
            <a:ext cx="4198455" cy="15275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Spatial models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038689" y="1061909"/>
            <a:ext cx="2549007" cy="11222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Behavior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30220" y="2265637"/>
            <a:ext cx="2755780" cy="21788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Temporal models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05494" y="4953000"/>
            <a:ext cx="2662280" cy="13707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Viewpoint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46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54028 -0.208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14" y="-10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-0.55694 0.0363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47" y="18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0.27639 0.347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9" y="1736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-0.15434 0.3696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6" y="1847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75937 -0.141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69" y="-70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4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23</a:t>
            </a:fld>
            <a:endParaRPr lang="en-US" dirty="0"/>
          </a:p>
        </p:txBody>
      </p:sp>
      <p:grpSp>
        <p:nvGrpSpPr>
          <p:cNvPr id="144" name="Group 143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46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7" name="Straight Connector 146"/>
            <p:cNvCxnSpPr>
              <a:endCxn id="148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Right Triangle 147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9" name="Title 1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Overview</a:t>
            </a:r>
            <a:endParaRPr lang="en-US" sz="4000" dirty="0"/>
          </a:p>
        </p:txBody>
      </p:sp>
      <p:sp>
        <p:nvSpPr>
          <p:cNvPr id="150" name="Slide Number Placeholder 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mtClean="0"/>
              <a:pPr algn="l"/>
              <a:t>23</a:t>
            </a:fld>
            <a:endParaRPr lang="en-US" dirty="0"/>
          </a:p>
        </p:txBody>
      </p:sp>
      <p:grpSp>
        <p:nvGrpSpPr>
          <p:cNvPr id="158" name="Group 157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59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5" name="Straight Connector 164"/>
            <p:cNvCxnSpPr>
              <a:endCxn id="166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Right Triangle 165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5" name="Rounded Rectangle 314"/>
          <p:cNvSpPr/>
          <p:nvPr/>
        </p:nvSpPr>
        <p:spPr>
          <a:xfrm>
            <a:off x="6401881" y="1064059"/>
            <a:ext cx="2579078" cy="161225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6" name="Rounded Rectangle 315"/>
          <p:cNvSpPr/>
          <p:nvPr/>
        </p:nvSpPr>
        <p:spPr>
          <a:xfrm>
            <a:off x="4782503" y="4731422"/>
            <a:ext cx="4198455" cy="15275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7" name="Rounded Rectangle 316"/>
          <p:cNvSpPr/>
          <p:nvPr/>
        </p:nvSpPr>
        <p:spPr>
          <a:xfrm>
            <a:off x="2038689" y="1061909"/>
            <a:ext cx="2549007" cy="11222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8" name="Rounded Rectangle 317"/>
          <p:cNvSpPr/>
          <p:nvPr/>
        </p:nvSpPr>
        <p:spPr>
          <a:xfrm>
            <a:off x="130220" y="2265637"/>
            <a:ext cx="2755780" cy="21788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9" name="Rounded Rectangle 318"/>
          <p:cNvSpPr/>
          <p:nvPr/>
        </p:nvSpPr>
        <p:spPr>
          <a:xfrm>
            <a:off x="305494" y="4953000"/>
            <a:ext cx="2662280" cy="13707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81" name="Group 180"/>
          <p:cNvGrpSpPr/>
          <p:nvPr/>
        </p:nvGrpSpPr>
        <p:grpSpPr>
          <a:xfrm>
            <a:off x="533400" y="1320724"/>
            <a:ext cx="8140164" cy="4775276"/>
            <a:chOff x="130537" y="703466"/>
            <a:chExt cx="8945890" cy="5247940"/>
          </a:xfrm>
        </p:grpSpPr>
        <p:sp>
          <p:nvSpPr>
            <p:cNvPr id="182" name="Freeform 181"/>
            <p:cNvSpPr/>
            <p:nvPr/>
          </p:nvSpPr>
          <p:spPr>
            <a:xfrm>
              <a:off x="3109487" y="1984214"/>
              <a:ext cx="731520" cy="209025"/>
            </a:xfrm>
            <a:custGeom>
              <a:avLst/>
              <a:gdLst>
                <a:gd name="connsiteX0" fmla="*/ 0 w 731520"/>
                <a:gd name="connsiteY0" fmla="*/ 156754 h 209025"/>
                <a:gd name="connsiteX1" fmla="*/ 156754 w 731520"/>
                <a:gd name="connsiteY1" fmla="*/ 13063 h 209025"/>
                <a:gd name="connsiteX2" fmla="*/ 287383 w 731520"/>
                <a:gd name="connsiteY2" fmla="*/ 209006 h 209025"/>
                <a:gd name="connsiteX3" fmla="*/ 444137 w 731520"/>
                <a:gd name="connsiteY3" fmla="*/ 26126 h 209025"/>
                <a:gd name="connsiteX4" fmla="*/ 561703 w 731520"/>
                <a:gd name="connsiteY4" fmla="*/ 182880 h 209025"/>
                <a:gd name="connsiteX5" fmla="*/ 731520 w 731520"/>
                <a:gd name="connsiteY5" fmla="*/ 0 h 20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20" h="209025">
                  <a:moveTo>
                    <a:pt x="0" y="156754"/>
                  </a:moveTo>
                  <a:cubicBezTo>
                    <a:pt x="54428" y="80554"/>
                    <a:pt x="108857" y="4354"/>
                    <a:pt x="156754" y="13063"/>
                  </a:cubicBezTo>
                  <a:cubicBezTo>
                    <a:pt x="204651" y="21772"/>
                    <a:pt x="239486" y="206829"/>
                    <a:pt x="287383" y="209006"/>
                  </a:cubicBezTo>
                  <a:cubicBezTo>
                    <a:pt x="335280" y="211183"/>
                    <a:pt x="398417" y="30480"/>
                    <a:pt x="444137" y="26126"/>
                  </a:cubicBezTo>
                  <a:cubicBezTo>
                    <a:pt x="489857" y="21772"/>
                    <a:pt x="513806" y="187234"/>
                    <a:pt x="561703" y="182880"/>
                  </a:cubicBezTo>
                  <a:cubicBezTo>
                    <a:pt x="609600" y="178526"/>
                    <a:pt x="690154" y="2177"/>
                    <a:pt x="731520" y="0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4" name="Group 183"/>
            <p:cNvGrpSpPr/>
            <p:nvPr/>
          </p:nvGrpSpPr>
          <p:grpSpPr>
            <a:xfrm>
              <a:off x="4065168" y="903696"/>
              <a:ext cx="3114004" cy="2766918"/>
              <a:chOff x="3734612" y="1167618"/>
              <a:chExt cx="3114004" cy="2766918"/>
            </a:xfrm>
          </p:grpSpPr>
          <p:pic>
            <p:nvPicPr>
              <p:cNvPr id="307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8479" y="1506223"/>
                <a:ext cx="1828802" cy="18775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8" name="Picture 30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790" y="1582423"/>
                <a:ext cx="1828802" cy="18775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9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8316" y="1652402"/>
                <a:ext cx="1828802" cy="18775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0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5916" y="1743163"/>
                <a:ext cx="1828802" cy="18775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1" name="TextBox 310"/>
                  <p:cNvSpPr txBox="1"/>
                  <p:nvPr/>
                </p:nvSpPr>
                <p:spPr>
                  <a:xfrm>
                    <a:off x="6401635" y="3195872"/>
                    <a:ext cx="44698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ca-E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a-E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2" name="TextBox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01635" y="3195872"/>
                    <a:ext cx="446981" cy="369332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2" name="TextBox 311"/>
                  <p:cNvSpPr txBox="1"/>
                  <p:nvPr/>
                </p:nvSpPr>
                <p:spPr>
                  <a:xfrm>
                    <a:off x="5821779" y="3565204"/>
                    <a:ext cx="42755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ca-E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a-E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4" name="TextBox 1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21779" y="3565204"/>
                    <a:ext cx="427553" cy="369332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3" name="TextBox 312"/>
                  <p:cNvSpPr txBox="1"/>
                  <p:nvPr/>
                </p:nvSpPr>
                <p:spPr>
                  <a:xfrm>
                    <a:off x="6038659" y="3440574"/>
                    <a:ext cx="43287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ca-E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a-E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5" name="TextBox 1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38659" y="3440574"/>
                    <a:ext cx="432875" cy="369332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4" name="Straight Arrow Connector 313"/>
              <p:cNvCxnSpPr/>
              <p:nvPr/>
            </p:nvCxnSpPr>
            <p:spPr>
              <a:xfrm flipV="1">
                <a:off x="3734612" y="1167618"/>
                <a:ext cx="443493" cy="42295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5" name="Straight Connector 184"/>
            <p:cNvCxnSpPr>
              <a:endCxn id="302" idx="2"/>
            </p:cNvCxnSpPr>
            <p:nvPr/>
          </p:nvCxnSpPr>
          <p:spPr>
            <a:xfrm flipV="1">
              <a:off x="2783010" y="3417311"/>
              <a:ext cx="1380585" cy="14339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flipV="1">
              <a:off x="2792092" y="1479241"/>
              <a:ext cx="1434380" cy="303199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flipV="1">
              <a:off x="3215060" y="1479241"/>
              <a:ext cx="2840214" cy="312086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0" name="Group 189"/>
            <p:cNvGrpSpPr/>
            <p:nvPr/>
          </p:nvGrpSpPr>
          <p:grpSpPr>
            <a:xfrm>
              <a:off x="2048274" y="2824953"/>
              <a:ext cx="3024336" cy="3096344"/>
              <a:chOff x="1733758" y="2801166"/>
              <a:chExt cx="3024336" cy="3096344"/>
            </a:xfrm>
          </p:grpSpPr>
          <p:sp>
            <p:nvSpPr>
              <p:cNvPr id="241" name="Oval 28"/>
              <p:cNvSpPr/>
              <p:nvPr/>
            </p:nvSpPr>
            <p:spPr>
              <a:xfrm flipV="1">
                <a:off x="1733758" y="3646827"/>
                <a:ext cx="3024336" cy="675869"/>
              </a:xfrm>
              <a:custGeom>
                <a:avLst/>
                <a:gdLst>
                  <a:gd name="connsiteX0" fmla="*/ 0 w 3024336"/>
                  <a:gd name="connsiteY0" fmla="*/ 1080120 h 2160240"/>
                  <a:gd name="connsiteX1" fmla="*/ 1512168 w 3024336"/>
                  <a:gd name="connsiteY1" fmla="*/ 0 h 2160240"/>
                  <a:gd name="connsiteX2" fmla="*/ 3024336 w 3024336"/>
                  <a:gd name="connsiteY2" fmla="*/ 1080120 h 2160240"/>
                  <a:gd name="connsiteX3" fmla="*/ 1512168 w 3024336"/>
                  <a:gd name="connsiteY3" fmla="*/ 2160240 h 2160240"/>
                  <a:gd name="connsiteX4" fmla="*/ 0 w 3024336"/>
                  <a:gd name="connsiteY4" fmla="*/ 1080120 h 2160240"/>
                  <a:gd name="connsiteX0" fmla="*/ 3024336 w 3115776"/>
                  <a:gd name="connsiteY0" fmla="*/ 1080120 h 2160240"/>
                  <a:gd name="connsiteX1" fmla="*/ 1512168 w 3115776"/>
                  <a:gd name="connsiteY1" fmla="*/ 2160240 h 2160240"/>
                  <a:gd name="connsiteX2" fmla="*/ 0 w 3115776"/>
                  <a:gd name="connsiteY2" fmla="*/ 1080120 h 2160240"/>
                  <a:gd name="connsiteX3" fmla="*/ 1512168 w 3115776"/>
                  <a:gd name="connsiteY3" fmla="*/ 0 h 2160240"/>
                  <a:gd name="connsiteX4" fmla="*/ 3115776 w 3115776"/>
                  <a:gd name="connsiteY4" fmla="*/ 1171560 h 2160240"/>
                  <a:gd name="connsiteX0" fmla="*/ 3024336 w 3024336"/>
                  <a:gd name="connsiteY0" fmla="*/ 1080120 h 2160240"/>
                  <a:gd name="connsiteX1" fmla="*/ 1512168 w 3024336"/>
                  <a:gd name="connsiteY1" fmla="*/ 2160240 h 2160240"/>
                  <a:gd name="connsiteX2" fmla="*/ 0 w 3024336"/>
                  <a:gd name="connsiteY2" fmla="*/ 1080120 h 2160240"/>
                  <a:gd name="connsiteX3" fmla="*/ 1512168 w 3024336"/>
                  <a:gd name="connsiteY3" fmla="*/ 0 h 2160240"/>
                  <a:gd name="connsiteX0" fmla="*/ 3024336 w 3024336"/>
                  <a:gd name="connsiteY0" fmla="*/ 0 h 1080120"/>
                  <a:gd name="connsiteX1" fmla="*/ 1512168 w 3024336"/>
                  <a:gd name="connsiteY1" fmla="*/ 1080120 h 1080120"/>
                  <a:gd name="connsiteX2" fmla="*/ 0 w 3024336"/>
                  <a:gd name="connsiteY2" fmla="*/ 0 h 1080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4336" h="1080120">
                    <a:moveTo>
                      <a:pt x="3024336" y="0"/>
                    </a:moveTo>
                    <a:cubicBezTo>
                      <a:pt x="3024336" y="596534"/>
                      <a:pt x="2347315" y="1080120"/>
                      <a:pt x="1512168" y="1080120"/>
                    </a:cubicBezTo>
                    <a:cubicBezTo>
                      <a:pt x="677021" y="1080120"/>
                      <a:pt x="0" y="59653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1733758" y="2801166"/>
                <a:ext cx="3024336" cy="30963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8"/>
              <p:cNvSpPr/>
              <p:nvPr/>
            </p:nvSpPr>
            <p:spPr>
              <a:xfrm>
                <a:off x="1733758" y="4322696"/>
                <a:ext cx="3024336" cy="782726"/>
              </a:xfrm>
              <a:custGeom>
                <a:avLst/>
                <a:gdLst>
                  <a:gd name="connsiteX0" fmla="*/ 0 w 3024336"/>
                  <a:gd name="connsiteY0" fmla="*/ 1080120 h 2160240"/>
                  <a:gd name="connsiteX1" fmla="*/ 1512168 w 3024336"/>
                  <a:gd name="connsiteY1" fmla="*/ 0 h 2160240"/>
                  <a:gd name="connsiteX2" fmla="*/ 3024336 w 3024336"/>
                  <a:gd name="connsiteY2" fmla="*/ 1080120 h 2160240"/>
                  <a:gd name="connsiteX3" fmla="*/ 1512168 w 3024336"/>
                  <a:gd name="connsiteY3" fmla="*/ 2160240 h 2160240"/>
                  <a:gd name="connsiteX4" fmla="*/ 0 w 3024336"/>
                  <a:gd name="connsiteY4" fmla="*/ 1080120 h 2160240"/>
                  <a:gd name="connsiteX0" fmla="*/ 3024336 w 3115776"/>
                  <a:gd name="connsiteY0" fmla="*/ 1080120 h 2160240"/>
                  <a:gd name="connsiteX1" fmla="*/ 1512168 w 3115776"/>
                  <a:gd name="connsiteY1" fmla="*/ 2160240 h 2160240"/>
                  <a:gd name="connsiteX2" fmla="*/ 0 w 3115776"/>
                  <a:gd name="connsiteY2" fmla="*/ 1080120 h 2160240"/>
                  <a:gd name="connsiteX3" fmla="*/ 1512168 w 3115776"/>
                  <a:gd name="connsiteY3" fmla="*/ 0 h 2160240"/>
                  <a:gd name="connsiteX4" fmla="*/ 3115776 w 3115776"/>
                  <a:gd name="connsiteY4" fmla="*/ 1171560 h 2160240"/>
                  <a:gd name="connsiteX0" fmla="*/ 3024336 w 3024336"/>
                  <a:gd name="connsiteY0" fmla="*/ 1080120 h 2160240"/>
                  <a:gd name="connsiteX1" fmla="*/ 1512168 w 3024336"/>
                  <a:gd name="connsiteY1" fmla="*/ 2160240 h 2160240"/>
                  <a:gd name="connsiteX2" fmla="*/ 0 w 3024336"/>
                  <a:gd name="connsiteY2" fmla="*/ 1080120 h 2160240"/>
                  <a:gd name="connsiteX3" fmla="*/ 1512168 w 3024336"/>
                  <a:gd name="connsiteY3" fmla="*/ 0 h 2160240"/>
                  <a:gd name="connsiteX0" fmla="*/ 3024336 w 3024336"/>
                  <a:gd name="connsiteY0" fmla="*/ 0 h 1080120"/>
                  <a:gd name="connsiteX1" fmla="*/ 1512168 w 3024336"/>
                  <a:gd name="connsiteY1" fmla="*/ 1080120 h 1080120"/>
                  <a:gd name="connsiteX2" fmla="*/ 0 w 3024336"/>
                  <a:gd name="connsiteY2" fmla="*/ 0 h 1080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4336" h="1080120">
                    <a:moveTo>
                      <a:pt x="3024336" y="0"/>
                    </a:moveTo>
                    <a:cubicBezTo>
                      <a:pt x="3024336" y="596534"/>
                      <a:pt x="2347315" y="1080120"/>
                      <a:pt x="1512168" y="1080120"/>
                    </a:cubicBezTo>
                    <a:cubicBezTo>
                      <a:pt x="677021" y="1080120"/>
                      <a:pt x="0" y="59653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Parallelogram 243"/>
              <p:cNvSpPr/>
              <p:nvPr/>
            </p:nvSpPr>
            <p:spPr>
              <a:xfrm rot="16200000">
                <a:off x="2450493" y="4489865"/>
                <a:ext cx="468052" cy="432048"/>
              </a:xfrm>
              <a:prstGeom prst="parallelogram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5" name="Straight Connector 244"/>
              <p:cNvCxnSpPr/>
              <p:nvPr/>
            </p:nvCxnSpPr>
            <p:spPr>
              <a:xfrm flipH="1">
                <a:off x="2573943" y="4592961"/>
                <a:ext cx="330079" cy="12109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 flipV="1">
                <a:off x="2980222" y="5352206"/>
                <a:ext cx="76200" cy="214946"/>
              </a:xfrm>
              <a:prstGeom prst="line">
                <a:avLst/>
              </a:prstGeom>
              <a:ln w="571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 flipH="1" flipV="1">
                <a:off x="2751622" y="3318189"/>
                <a:ext cx="152400" cy="88866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>
                <a:off x="3313597" y="2875706"/>
                <a:ext cx="42863" cy="332806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 flipH="1">
                <a:off x="3513622" y="4056806"/>
                <a:ext cx="152400" cy="76200"/>
              </a:xfrm>
              <a:prstGeom prst="line">
                <a:avLst/>
              </a:prstGeom>
              <a:ln w="571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/>
              <p:cNvCxnSpPr/>
              <p:nvPr/>
            </p:nvCxnSpPr>
            <p:spPr>
              <a:xfrm flipH="1">
                <a:off x="3056422" y="3285281"/>
                <a:ext cx="133350" cy="399653"/>
              </a:xfrm>
              <a:prstGeom prst="line">
                <a:avLst/>
              </a:prstGeom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>
                <a:off x="2904022" y="3407053"/>
                <a:ext cx="152400" cy="2778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/>
              <p:cNvCxnSpPr/>
              <p:nvPr/>
            </p:nvCxnSpPr>
            <p:spPr>
              <a:xfrm flipV="1">
                <a:off x="3189772" y="3208513"/>
                <a:ext cx="166688" cy="76768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 flipH="1" flipV="1">
                <a:off x="3356460" y="3208513"/>
                <a:ext cx="157162" cy="12053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/>
              <p:cNvCxnSpPr/>
              <p:nvPr/>
            </p:nvCxnSpPr>
            <p:spPr>
              <a:xfrm>
                <a:off x="3513622" y="3329047"/>
                <a:ext cx="228600" cy="355887"/>
              </a:xfrm>
              <a:prstGeom prst="line">
                <a:avLst/>
              </a:prstGeom>
              <a:ln w="57150">
                <a:solidFill>
                  <a:srgbClr val="FF33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flipV="1">
                <a:off x="3666022" y="3684934"/>
                <a:ext cx="76200" cy="371872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/>
              <p:cNvCxnSpPr/>
              <p:nvPr/>
            </p:nvCxnSpPr>
            <p:spPr>
              <a:xfrm flipH="1" flipV="1">
                <a:off x="3356460" y="3208513"/>
                <a:ext cx="14287" cy="638743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 flipH="1" flipV="1">
                <a:off x="3513624" y="5352206"/>
                <a:ext cx="228598" cy="107473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/>
              <p:cNvCxnSpPr/>
              <p:nvPr/>
            </p:nvCxnSpPr>
            <p:spPr>
              <a:xfrm>
                <a:off x="3370748" y="3847257"/>
                <a:ext cx="95249" cy="200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 flipH="1" flipV="1">
                <a:off x="3465997" y="4047281"/>
                <a:ext cx="76200" cy="723900"/>
              </a:xfrm>
              <a:prstGeom prst="line">
                <a:avLst/>
              </a:prstGeom>
              <a:ln w="571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 flipH="1">
                <a:off x="3513622" y="4771181"/>
                <a:ext cx="28575" cy="581025"/>
              </a:xfrm>
              <a:prstGeom prst="line">
                <a:avLst/>
              </a:prstGeom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 flipH="1">
                <a:off x="3189772" y="3847257"/>
                <a:ext cx="180976" cy="200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/>
              <p:cNvCxnSpPr/>
              <p:nvPr/>
            </p:nvCxnSpPr>
            <p:spPr>
              <a:xfrm flipV="1">
                <a:off x="3056422" y="4047281"/>
                <a:ext cx="133350" cy="666778"/>
              </a:xfrm>
              <a:prstGeom prst="line">
                <a:avLst/>
              </a:prstGeom>
              <a:ln w="571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>
                <a:off x="3056422" y="4714059"/>
                <a:ext cx="0" cy="638147"/>
              </a:xfrm>
              <a:prstGeom prst="line">
                <a:avLst/>
              </a:prstGeom>
              <a:ln w="571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4" name="Oval 263"/>
              <p:cNvSpPr/>
              <p:nvPr/>
            </p:nvSpPr>
            <p:spPr>
              <a:xfrm>
                <a:off x="3301472" y="3168539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3475741" y="3291166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3704122" y="3626593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3332428" y="3809375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3151891" y="3234776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3008578" y="3626309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2866141" y="3384864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2713741" y="3280989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3599128" y="3997279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3425297" y="3997279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3475743" y="4073041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3151672" y="4009400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3008359" y="4721207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3501059" y="4721207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3025247" y="5276444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3475743" y="5311729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3674890" y="5405942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2941903" y="5491390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3273116" y="2844754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3" name="Straight Connector 282"/>
              <p:cNvCxnSpPr/>
              <p:nvPr/>
            </p:nvCxnSpPr>
            <p:spPr>
              <a:xfrm flipV="1">
                <a:off x="2477576" y="4714059"/>
                <a:ext cx="96367" cy="113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 flipH="1" flipV="1">
                <a:off x="2573943" y="4714059"/>
                <a:ext cx="330079" cy="22585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>
                <a:off x="2468495" y="4471863"/>
                <a:ext cx="105448" cy="2421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Freeform 285"/>
              <p:cNvSpPr/>
              <p:nvPr/>
            </p:nvSpPr>
            <p:spPr>
              <a:xfrm>
                <a:off x="2388670" y="2977667"/>
                <a:ext cx="663719" cy="1208527"/>
              </a:xfrm>
              <a:custGeom>
                <a:avLst/>
                <a:gdLst>
                  <a:gd name="connsiteX0" fmla="*/ 345742 w 663719"/>
                  <a:gd name="connsiteY0" fmla="*/ 320732 h 1208527"/>
                  <a:gd name="connsiteX1" fmla="*/ 28242 w 663719"/>
                  <a:gd name="connsiteY1" fmla="*/ 523932 h 1208527"/>
                  <a:gd name="connsiteX2" fmla="*/ 409242 w 663719"/>
                  <a:gd name="connsiteY2" fmla="*/ 3232 h 1208527"/>
                  <a:gd name="connsiteX3" fmla="*/ 2842 w 663719"/>
                  <a:gd name="connsiteY3" fmla="*/ 816032 h 1208527"/>
                  <a:gd name="connsiteX4" fmla="*/ 663242 w 663719"/>
                  <a:gd name="connsiteY4" fmla="*/ 168332 h 1208527"/>
                  <a:gd name="connsiteX5" fmla="*/ 117142 w 663719"/>
                  <a:gd name="connsiteY5" fmla="*/ 1158932 h 1208527"/>
                  <a:gd name="connsiteX6" fmla="*/ 612442 w 663719"/>
                  <a:gd name="connsiteY6" fmla="*/ 1070032 h 1208527"/>
                  <a:gd name="connsiteX7" fmla="*/ 612442 w 663719"/>
                  <a:gd name="connsiteY7" fmla="*/ 1070032 h 120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3719" h="1208527">
                    <a:moveTo>
                      <a:pt x="345742" y="320732"/>
                    </a:moveTo>
                    <a:cubicBezTo>
                      <a:pt x="181700" y="448790"/>
                      <a:pt x="17659" y="576849"/>
                      <a:pt x="28242" y="523932"/>
                    </a:cubicBezTo>
                    <a:cubicBezTo>
                      <a:pt x="38825" y="471015"/>
                      <a:pt x="413475" y="-45451"/>
                      <a:pt x="409242" y="3232"/>
                    </a:cubicBezTo>
                    <a:cubicBezTo>
                      <a:pt x="405009" y="51915"/>
                      <a:pt x="-39491" y="788515"/>
                      <a:pt x="2842" y="816032"/>
                    </a:cubicBezTo>
                    <a:cubicBezTo>
                      <a:pt x="45175" y="843549"/>
                      <a:pt x="644192" y="111182"/>
                      <a:pt x="663242" y="168332"/>
                    </a:cubicBezTo>
                    <a:cubicBezTo>
                      <a:pt x="682292" y="225482"/>
                      <a:pt x="125609" y="1008649"/>
                      <a:pt x="117142" y="1158932"/>
                    </a:cubicBezTo>
                    <a:cubicBezTo>
                      <a:pt x="108675" y="1309215"/>
                      <a:pt x="612442" y="1070032"/>
                      <a:pt x="612442" y="1070032"/>
                    </a:cubicBezTo>
                    <a:lnTo>
                      <a:pt x="612442" y="1070032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Trapezoid 286"/>
              <p:cNvSpPr/>
              <p:nvPr/>
            </p:nvSpPr>
            <p:spPr>
              <a:xfrm flipV="1">
                <a:off x="3067569" y="5469554"/>
                <a:ext cx="504056" cy="360040"/>
              </a:xfrm>
              <a:prstGeom prst="trapezoid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8" name="Straight Connector 287"/>
              <p:cNvCxnSpPr/>
              <p:nvPr/>
            </p:nvCxnSpPr>
            <p:spPr>
              <a:xfrm>
                <a:off x="3067569" y="5469554"/>
                <a:ext cx="252029" cy="1800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9" name="Parallelogram 288"/>
              <p:cNvSpPr/>
              <p:nvPr/>
            </p:nvSpPr>
            <p:spPr>
              <a:xfrm rot="9636610">
                <a:off x="3952041" y="4356705"/>
                <a:ext cx="468052" cy="432048"/>
              </a:xfrm>
              <a:prstGeom prst="parallelogram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0" name="Straight Connector 289"/>
              <p:cNvCxnSpPr/>
              <p:nvPr/>
            </p:nvCxnSpPr>
            <p:spPr>
              <a:xfrm>
                <a:off x="4223615" y="4576315"/>
                <a:ext cx="154617" cy="15480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 flipH="1">
                <a:off x="4039800" y="4572729"/>
                <a:ext cx="183817" cy="2814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 flipV="1">
                <a:off x="4223615" y="4291717"/>
                <a:ext cx="105755" cy="28459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H="1" flipV="1">
                <a:off x="3319600" y="5649574"/>
                <a:ext cx="144136" cy="1800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 flipV="1">
                <a:off x="3175704" y="5649574"/>
                <a:ext cx="143894" cy="1800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 flipH="1">
                <a:off x="3319597" y="5469554"/>
                <a:ext cx="252029" cy="1800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/>
              <p:nvPr/>
            </p:nvCxnSpPr>
            <p:spPr>
              <a:xfrm flipH="1" flipV="1">
                <a:off x="4000757" y="4420304"/>
                <a:ext cx="222859" cy="1560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" name="Parallelogram 296"/>
              <p:cNvSpPr/>
              <p:nvPr/>
            </p:nvSpPr>
            <p:spPr>
              <a:xfrm rot="19082031">
                <a:off x="1891687" y="4174701"/>
                <a:ext cx="389554" cy="406146"/>
              </a:xfrm>
              <a:prstGeom prst="parallelogram">
                <a:avLst>
                  <a:gd name="adj" fmla="val 45686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8" name="Straight Connector 297"/>
              <p:cNvCxnSpPr/>
              <p:nvPr/>
            </p:nvCxnSpPr>
            <p:spPr>
              <a:xfrm flipH="1" flipV="1">
                <a:off x="2058320" y="4459675"/>
                <a:ext cx="176874" cy="555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>
              <a:xfrm>
                <a:off x="1939919" y="4239003"/>
                <a:ext cx="118400" cy="2206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/>
              <p:nvPr/>
            </p:nvCxnSpPr>
            <p:spPr>
              <a:xfrm flipH="1" flipV="1">
                <a:off x="2058319" y="4459674"/>
                <a:ext cx="27650" cy="1889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 flipH="1">
                <a:off x="2058319" y="4089778"/>
                <a:ext cx="34000" cy="3698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2" name="Parallelogram 301"/>
              <p:cNvSpPr/>
              <p:nvPr/>
            </p:nvSpPr>
            <p:spPr>
              <a:xfrm rot="5400000">
                <a:off x="3631929" y="3054860"/>
                <a:ext cx="434299" cy="324036"/>
              </a:xfrm>
              <a:prstGeom prst="parallelogram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3" name="Straight Connector 302"/>
              <p:cNvCxnSpPr/>
              <p:nvPr/>
            </p:nvCxnSpPr>
            <p:spPr>
              <a:xfrm flipH="1">
                <a:off x="3692130" y="3165035"/>
                <a:ext cx="269876" cy="1873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 flipH="1" flipV="1">
                <a:off x="3692130" y="2999728"/>
                <a:ext cx="269875" cy="16530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V="1">
                <a:off x="3962005" y="3082381"/>
                <a:ext cx="49864" cy="8265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/>
              <p:cNvCxnSpPr/>
              <p:nvPr/>
            </p:nvCxnSpPr>
            <p:spPr>
              <a:xfrm>
                <a:off x="3962005" y="3165035"/>
                <a:ext cx="49092" cy="2689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Straight Connector 190"/>
            <p:cNvCxnSpPr/>
            <p:nvPr/>
          </p:nvCxnSpPr>
          <p:spPr>
            <a:xfrm flipV="1">
              <a:off x="3215060" y="3376147"/>
              <a:ext cx="2840214" cy="158755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Rounded Rectangle 192"/>
            <p:cNvSpPr/>
            <p:nvPr/>
          </p:nvSpPr>
          <p:spPr>
            <a:xfrm>
              <a:off x="7192687" y="703466"/>
              <a:ext cx="1883740" cy="55609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Body part detectors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5" name="Rounded Rectangle 194"/>
            <p:cNvSpPr/>
            <p:nvPr/>
          </p:nvSpPr>
          <p:spPr>
            <a:xfrm>
              <a:off x="130537" y="5395316"/>
              <a:ext cx="1883740" cy="55609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Camera pose (viewpoint)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96" name="Curved Connector 195"/>
            <p:cNvCxnSpPr/>
            <p:nvPr/>
          </p:nvCxnSpPr>
          <p:spPr>
            <a:xfrm rot="10800000" flipV="1">
              <a:off x="5090756" y="4156792"/>
              <a:ext cx="1880163" cy="809587"/>
            </a:xfrm>
            <a:prstGeom prst="curvedConnector3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Rounded Rectangle 196"/>
            <p:cNvSpPr/>
            <p:nvPr/>
          </p:nvSpPr>
          <p:spPr>
            <a:xfrm>
              <a:off x="4837439" y="5395176"/>
              <a:ext cx="1883740" cy="55609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3D human pose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98" name="Straight Arrow Connector 197"/>
            <p:cNvCxnSpPr/>
            <p:nvPr/>
          </p:nvCxnSpPr>
          <p:spPr>
            <a:xfrm>
              <a:off x="2120362" y="3268088"/>
              <a:ext cx="495157" cy="17844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Rounded Rectangle 198"/>
            <p:cNvSpPr/>
            <p:nvPr/>
          </p:nvSpPr>
          <p:spPr>
            <a:xfrm>
              <a:off x="7192687" y="3802548"/>
              <a:ext cx="1883740" cy="55609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Camera pose space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00" name="Straight Arrow Connector 199"/>
            <p:cNvCxnSpPr/>
            <p:nvPr/>
          </p:nvCxnSpPr>
          <p:spPr>
            <a:xfrm flipH="1">
              <a:off x="5293273" y="1379094"/>
              <a:ext cx="1677645" cy="1727074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Rounded Rectangle 200"/>
            <p:cNvSpPr/>
            <p:nvPr/>
          </p:nvSpPr>
          <p:spPr>
            <a:xfrm>
              <a:off x="130537" y="2894711"/>
              <a:ext cx="1883740" cy="55609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3D human motion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2" name="Rounded Rectangle 201"/>
            <p:cNvSpPr/>
            <p:nvPr/>
          </p:nvSpPr>
          <p:spPr>
            <a:xfrm>
              <a:off x="7192687" y="5395316"/>
              <a:ext cx="1883740" cy="55609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Pose priors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" name="Rounded Rectangle 202"/>
            <p:cNvSpPr/>
            <p:nvPr/>
          </p:nvSpPr>
          <p:spPr>
            <a:xfrm>
              <a:off x="7192687" y="2433417"/>
              <a:ext cx="1883740" cy="55609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Image sequence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" name="Down Arrow 203"/>
            <p:cNvSpPr/>
            <p:nvPr/>
          </p:nvSpPr>
          <p:spPr>
            <a:xfrm>
              <a:off x="1001481" y="2447657"/>
              <a:ext cx="269286" cy="353145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Left Arrow 204"/>
            <p:cNvSpPr/>
            <p:nvPr/>
          </p:nvSpPr>
          <p:spPr>
            <a:xfrm>
              <a:off x="6762498" y="5553058"/>
              <a:ext cx="364588" cy="291342"/>
            </a:xfrm>
            <a:prstGeom prst="left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ounded Rectangle 205"/>
            <p:cNvSpPr/>
            <p:nvPr/>
          </p:nvSpPr>
          <p:spPr>
            <a:xfrm>
              <a:off x="130537" y="1810682"/>
              <a:ext cx="1883740" cy="55609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Motion priors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07" name="Picture 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257" y="4593543"/>
              <a:ext cx="253215" cy="7190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8" name="Picture 4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8603" y="4621197"/>
              <a:ext cx="191909" cy="69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9" name="Picture 1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533" y="4621197"/>
              <a:ext cx="233993" cy="69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0" name="Curved Connector 209"/>
            <p:cNvCxnSpPr/>
            <p:nvPr/>
          </p:nvCxnSpPr>
          <p:spPr>
            <a:xfrm rot="10800000" flipV="1">
              <a:off x="1104630" y="981511"/>
              <a:ext cx="680192" cy="670891"/>
            </a:xfrm>
            <a:prstGeom prst="curvedConnector3">
              <a:avLst>
                <a:gd name="adj1" fmla="val 99637"/>
              </a:avLst>
            </a:prstGeom>
            <a:ln w="38100"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Freeform 210"/>
            <p:cNvSpPr/>
            <p:nvPr/>
          </p:nvSpPr>
          <p:spPr>
            <a:xfrm>
              <a:off x="2167186" y="1880598"/>
              <a:ext cx="401508" cy="416257"/>
            </a:xfrm>
            <a:custGeom>
              <a:avLst/>
              <a:gdLst>
                <a:gd name="connsiteX0" fmla="*/ 141118 w 611292"/>
                <a:gd name="connsiteY0" fmla="*/ 127287 h 672429"/>
                <a:gd name="connsiteX1" fmla="*/ 591284 w 611292"/>
                <a:gd name="connsiteY1" fmla="*/ 478979 h 672429"/>
                <a:gd name="connsiteX2" fmla="*/ 478743 w 611292"/>
                <a:gd name="connsiteY2" fmla="*/ 678 h 672429"/>
                <a:gd name="connsiteX3" fmla="*/ 441 w 611292"/>
                <a:gd name="connsiteY3" fmla="*/ 605589 h 672429"/>
                <a:gd name="connsiteX4" fmla="*/ 394337 w 611292"/>
                <a:gd name="connsiteY4" fmla="*/ 661859 h 67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292" h="672429">
                  <a:moveTo>
                    <a:pt x="141118" y="127287"/>
                  </a:moveTo>
                  <a:cubicBezTo>
                    <a:pt x="338065" y="313683"/>
                    <a:pt x="535013" y="500080"/>
                    <a:pt x="591284" y="478979"/>
                  </a:cubicBezTo>
                  <a:cubicBezTo>
                    <a:pt x="647555" y="457878"/>
                    <a:pt x="577217" y="-20424"/>
                    <a:pt x="478743" y="678"/>
                  </a:cubicBezTo>
                  <a:cubicBezTo>
                    <a:pt x="380269" y="21780"/>
                    <a:pt x="14509" y="495392"/>
                    <a:pt x="441" y="605589"/>
                  </a:cubicBezTo>
                  <a:cubicBezTo>
                    <a:pt x="-13627" y="715786"/>
                    <a:pt x="312275" y="654825"/>
                    <a:pt x="394337" y="661859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Freeform 211"/>
            <p:cNvSpPr/>
            <p:nvPr/>
          </p:nvSpPr>
          <p:spPr>
            <a:xfrm>
              <a:off x="2665351" y="1883742"/>
              <a:ext cx="438668" cy="483030"/>
            </a:xfrm>
            <a:custGeom>
              <a:avLst/>
              <a:gdLst>
                <a:gd name="connsiteX0" fmla="*/ 142870 w 358271"/>
                <a:gd name="connsiteY0" fmla="*/ 45124 h 790712"/>
                <a:gd name="connsiteX1" fmla="*/ 2193 w 358271"/>
                <a:gd name="connsiteY1" fmla="*/ 635967 h 790712"/>
                <a:gd name="connsiteX2" fmla="*/ 241344 w 358271"/>
                <a:gd name="connsiteY2" fmla="*/ 2921 h 790712"/>
                <a:gd name="connsiteX3" fmla="*/ 16261 w 358271"/>
                <a:gd name="connsiteY3" fmla="*/ 790712 h 790712"/>
                <a:gd name="connsiteX4" fmla="*/ 353885 w 358271"/>
                <a:gd name="connsiteY4" fmla="*/ 2921 h 790712"/>
                <a:gd name="connsiteX5" fmla="*/ 213208 w 358271"/>
                <a:gd name="connsiteY5" fmla="*/ 523426 h 79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271" h="790712">
                  <a:moveTo>
                    <a:pt x="142870" y="45124"/>
                  </a:moveTo>
                  <a:cubicBezTo>
                    <a:pt x="64325" y="344062"/>
                    <a:pt x="-14219" y="643001"/>
                    <a:pt x="2193" y="635967"/>
                  </a:cubicBezTo>
                  <a:cubicBezTo>
                    <a:pt x="18605" y="628933"/>
                    <a:pt x="238999" y="-22870"/>
                    <a:pt x="241344" y="2921"/>
                  </a:cubicBezTo>
                  <a:cubicBezTo>
                    <a:pt x="243689" y="28712"/>
                    <a:pt x="-2496" y="790712"/>
                    <a:pt x="16261" y="790712"/>
                  </a:cubicBezTo>
                  <a:cubicBezTo>
                    <a:pt x="35018" y="790712"/>
                    <a:pt x="321061" y="47469"/>
                    <a:pt x="353885" y="2921"/>
                  </a:cubicBezTo>
                  <a:cubicBezTo>
                    <a:pt x="386709" y="-41627"/>
                    <a:pt x="224931" y="436675"/>
                    <a:pt x="213208" y="523426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3" name="Straight Arrow Connector 212"/>
            <p:cNvCxnSpPr/>
            <p:nvPr/>
          </p:nvCxnSpPr>
          <p:spPr>
            <a:xfrm flipV="1">
              <a:off x="2120362" y="4877984"/>
              <a:ext cx="662648" cy="60548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Rounded Rectangle 213"/>
            <p:cNvSpPr/>
            <p:nvPr/>
          </p:nvSpPr>
          <p:spPr>
            <a:xfrm>
              <a:off x="1898405" y="703467"/>
              <a:ext cx="1883740" cy="55609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Behavior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15" name="Straight Arrow Connector 214"/>
            <p:cNvCxnSpPr/>
            <p:nvPr/>
          </p:nvCxnSpPr>
          <p:spPr>
            <a:xfrm flipH="1" flipV="1">
              <a:off x="4027287" y="4963702"/>
              <a:ext cx="665461" cy="62723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/>
            <p:cNvCxnSpPr/>
            <p:nvPr/>
          </p:nvCxnSpPr>
          <p:spPr>
            <a:xfrm flipH="1">
              <a:off x="5225144" y="1379094"/>
              <a:ext cx="1745775" cy="725477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/>
            <p:cNvCxnSpPr/>
            <p:nvPr/>
          </p:nvCxnSpPr>
          <p:spPr>
            <a:xfrm flipH="1">
              <a:off x="5065486" y="1379094"/>
              <a:ext cx="1905433" cy="594849"/>
            </a:xfrm>
            <a:prstGeom prst="straightConnector1">
              <a:avLst/>
            </a:prstGeom>
            <a:ln w="19050">
              <a:solidFill>
                <a:schemeClr val="bg1">
                  <a:lumMod val="9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/>
            <p:cNvCxnSpPr/>
            <p:nvPr/>
          </p:nvCxnSpPr>
          <p:spPr>
            <a:xfrm flipH="1">
              <a:off x="5293273" y="1379094"/>
              <a:ext cx="1677645" cy="273309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Arrow Connector 218"/>
            <p:cNvCxnSpPr/>
            <p:nvPr/>
          </p:nvCxnSpPr>
          <p:spPr>
            <a:xfrm flipH="1">
              <a:off x="5293273" y="1379094"/>
              <a:ext cx="1677645" cy="1245135"/>
            </a:xfrm>
            <a:prstGeom prst="straightConnector1">
              <a:avLst/>
            </a:prstGeom>
            <a:ln w="19050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Oval 219"/>
            <p:cNvSpPr/>
            <p:nvPr/>
          </p:nvSpPr>
          <p:spPr>
            <a:xfrm>
              <a:off x="2313635" y="2273995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2461337" y="186088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2545834" y="213268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2246879" y="195108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2156525" y="226049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2774802" y="195594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2982538" y="2082487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3043278" y="186088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2997559" y="3138715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2786934" y="211247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3142338" y="204406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2716001" y="2322851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2774802" y="340508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2760150" y="372854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2884685" y="394819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3215060" y="4090705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3224129" y="3224965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3330806" y="210095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3519309" y="2008467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3773624" y="201527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3643313" y="2130624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917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Expected Contributions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just">
              <a:spcAft>
                <a:spcPts val="1800"/>
              </a:spcAft>
              <a:buFont typeface="+mj-lt"/>
              <a:buAutoNum type="arabicPeriod"/>
            </a:pPr>
            <a:r>
              <a:rPr lang="en-US" sz="2800" dirty="0" smtClean="0"/>
              <a:t>3D </a:t>
            </a:r>
            <a:r>
              <a:rPr lang="en-US" sz="2800" dirty="0"/>
              <a:t>human pose </a:t>
            </a:r>
            <a:r>
              <a:rPr lang="en-US" sz="2800" dirty="0" smtClean="0"/>
              <a:t>recovery from 2D </a:t>
            </a:r>
            <a:r>
              <a:rPr lang="en-US" sz="2800" dirty="0"/>
              <a:t>part detectors, </a:t>
            </a:r>
            <a:r>
              <a:rPr lang="en-US" sz="2800" dirty="0" smtClean="0"/>
              <a:t>making </a:t>
            </a:r>
            <a:r>
              <a:rPr lang="en-US" sz="2800" b="1" dirty="0" smtClean="0">
                <a:solidFill>
                  <a:schemeClr val="tx2"/>
                </a:solidFill>
              </a:rPr>
              <a:t>temporal </a:t>
            </a:r>
            <a:r>
              <a:rPr lang="en-US" sz="2800" dirty="0" smtClean="0"/>
              <a:t>and</a:t>
            </a:r>
            <a:r>
              <a:rPr lang="en-US" sz="2800" b="1" dirty="0" smtClean="0">
                <a:solidFill>
                  <a:schemeClr val="tx2"/>
                </a:solidFill>
              </a:rPr>
              <a:t> spatial computations in 3D</a:t>
            </a:r>
            <a:endParaRPr lang="en-US" sz="2800" dirty="0" smtClean="0"/>
          </a:p>
          <a:p>
            <a:pPr marL="514350" indent="-514350" algn="just">
              <a:spcAft>
                <a:spcPts val="1800"/>
              </a:spcAft>
              <a:buFont typeface="+mj-lt"/>
              <a:buAutoNum type="arabicPeriod"/>
            </a:pPr>
            <a:r>
              <a:rPr lang="en-US" sz="2800" dirty="0" smtClean="0"/>
              <a:t>Joint </a:t>
            </a:r>
            <a:r>
              <a:rPr lang="en-US" sz="2800" dirty="0"/>
              <a:t>estimate </a:t>
            </a:r>
            <a:r>
              <a:rPr lang="en-US" sz="2800" dirty="0" smtClean="0"/>
              <a:t>of the </a:t>
            </a:r>
            <a:r>
              <a:rPr lang="en-US" sz="2800" b="1" dirty="0" smtClean="0">
                <a:solidFill>
                  <a:schemeClr val="tx2"/>
                </a:solidFill>
              </a:rPr>
              <a:t>body pose </a:t>
            </a:r>
            <a:r>
              <a:rPr lang="en-US" sz="2800" dirty="0"/>
              <a:t>and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tx2"/>
                </a:solidFill>
              </a:rPr>
              <a:t>the camera viewpoint</a:t>
            </a:r>
            <a:r>
              <a:rPr lang="en-US" sz="2800" dirty="0"/>
              <a:t> from monocular image </a:t>
            </a:r>
            <a:r>
              <a:rPr lang="en-US" sz="2800" dirty="0" smtClean="0"/>
              <a:t>sequences</a:t>
            </a:r>
          </a:p>
          <a:p>
            <a:pPr marL="514350" indent="-514350" algn="just">
              <a:spcAft>
                <a:spcPts val="1800"/>
              </a:spcAft>
              <a:buFont typeface="+mj-lt"/>
              <a:buAutoNum type="arabicPeriod"/>
            </a:pPr>
            <a:r>
              <a:rPr lang="en-US" sz="2800" dirty="0" smtClean="0"/>
              <a:t>Search space reduction by the combination of both </a:t>
            </a:r>
            <a:r>
              <a:rPr lang="en-US" sz="2800" b="1" dirty="0" smtClean="0">
                <a:solidFill>
                  <a:schemeClr val="tx2"/>
                </a:solidFill>
              </a:rPr>
              <a:t>motion </a:t>
            </a:r>
            <a:r>
              <a:rPr lang="en-US" sz="2800" dirty="0" smtClean="0"/>
              <a:t>and</a:t>
            </a: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chemeClr val="tx2"/>
                </a:solidFill>
              </a:rPr>
              <a:t>body priors</a:t>
            </a:r>
            <a:endParaRPr lang="en-US" sz="2800" dirty="0" smtClean="0"/>
          </a:p>
          <a:p>
            <a:pPr marL="514350" indent="-514350" algn="just">
              <a:spcAft>
                <a:spcPts val="1800"/>
              </a:spcAft>
              <a:buFont typeface="+mj-lt"/>
              <a:buAutoNum type="arabicPeriod"/>
            </a:pPr>
            <a:r>
              <a:rPr lang="en-US" sz="2800" dirty="0" smtClean="0"/>
              <a:t>Joint </a:t>
            </a:r>
            <a:r>
              <a:rPr lang="en-US" sz="2800" dirty="0"/>
              <a:t>estimation of </a:t>
            </a:r>
            <a:r>
              <a:rPr lang="en-US" sz="2800" b="1" dirty="0">
                <a:solidFill>
                  <a:schemeClr val="tx2"/>
                </a:solidFill>
              </a:rPr>
              <a:t>behavior </a:t>
            </a:r>
            <a:r>
              <a:rPr lang="en-US" sz="2800" dirty="0"/>
              <a:t>and</a:t>
            </a:r>
            <a:r>
              <a:rPr lang="en-US" sz="2800" b="1" dirty="0">
                <a:solidFill>
                  <a:schemeClr val="tx2"/>
                </a:solidFill>
              </a:rPr>
              <a:t> human </a:t>
            </a:r>
            <a:r>
              <a:rPr lang="en-US" sz="2800" b="1" dirty="0" smtClean="0">
                <a:solidFill>
                  <a:schemeClr val="tx2"/>
                </a:solidFill>
              </a:rPr>
              <a:t>pose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24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Straight Connector 8"/>
            <p:cNvCxnSpPr>
              <a:endCxn id="10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ight Triangle 9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131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89" y="1787071"/>
            <a:ext cx="686752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Working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4238" y="3886200"/>
            <a:ext cx="4043362" cy="2239963"/>
          </a:xfrm>
          <a:ln>
            <a:noFill/>
          </a:ln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sz="2400" dirty="0" smtClean="0">
                <a:solidFill>
                  <a:schemeClr val="accent1"/>
                </a:solidFill>
              </a:rPr>
              <a:t>3D </a:t>
            </a:r>
            <a:r>
              <a:rPr lang="en-US" sz="2400" dirty="0">
                <a:solidFill>
                  <a:schemeClr val="accent1"/>
                </a:solidFill>
              </a:rPr>
              <a:t>body </a:t>
            </a:r>
            <a:r>
              <a:rPr lang="en-US" sz="2400" dirty="0" smtClean="0">
                <a:solidFill>
                  <a:schemeClr val="accent1"/>
                </a:solidFill>
              </a:rPr>
              <a:t>pose and viewpoint estimation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Feedback from activity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App. in real scenarios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sz="2400" dirty="0"/>
              <a:t>Compilation of results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3886200"/>
            <a:ext cx="4043362" cy="223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State of the Art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BBDD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&amp; Part 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detectors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3D body pose from 2D image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evidences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3D body tracking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3950" y="2247900"/>
            <a:ext cx="6477000" cy="7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mtClean="0"/>
              <a:pPr algn="l"/>
              <a:t>25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Straight Connector 16"/>
            <p:cNvCxnSpPr>
              <a:endCxn id="18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ight Triangle 17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6248400" y="2438400"/>
            <a:ext cx="1066800" cy="76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19400" y="2628900"/>
            <a:ext cx="1950244" cy="76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819400" y="2819400"/>
            <a:ext cx="502443" cy="762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02808" y="3009900"/>
            <a:ext cx="2212182" cy="76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105400" y="3209925"/>
            <a:ext cx="1645444" cy="762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824662" y="3390106"/>
            <a:ext cx="795337" cy="76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67625" y="3558381"/>
            <a:ext cx="214314" cy="7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541045" y="2819400"/>
            <a:ext cx="781049" cy="762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400176" y="2438400"/>
            <a:ext cx="2509838" cy="76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9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Research</a:t>
            </a:r>
            <a:endParaRPr lang="en-US" sz="4000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57200" y="1600200"/>
            <a:ext cx="4147038" cy="4525963"/>
          </a:xfrm>
        </p:spPr>
        <p:txBody>
          <a:bodyPr/>
          <a:lstStyle/>
          <a:p>
            <a:r>
              <a:rPr lang="en-US" sz="2800" dirty="0" smtClean="0"/>
              <a:t>Databases: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Manually </a:t>
            </a:r>
            <a:r>
              <a:rPr lang="en-US" sz="2400" dirty="0"/>
              <a:t>labeled body </a:t>
            </a:r>
            <a:r>
              <a:rPr lang="en-US" sz="2400" dirty="0" smtClean="0"/>
              <a:t>parts in video sequences </a:t>
            </a:r>
            <a:endParaRPr lang="en-US" sz="2400" dirty="0"/>
          </a:p>
          <a:p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r>
              <a:rPr lang="en-US" sz="2400" dirty="0" smtClean="0"/>
              <a:t>3D </a:t>
            </a:r>
            <a:r>
              <a:rPr lang="en-US" sz="2400" dirty="0"/>
              <a:t>human poses </a:t>
            </a:r>
            <a:r>
              <a:rPr lang="en-US" sz="2400" dirty="0" smtClean="0"/>
              <a:t>compilation</a:t>
            </a:r>
            <a:endParaRPr lang="en-US" sz="2400" dirty="0"/>
          </a:p>
        </p:txBody>
      </p:sp>
      <p:sp>
        <p:nvSpPr>
          <p:cNvPr id="22" name="Slide Number Placeholder 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mtClean="0"/>
              <a:pPr algn="l"/>
              <a:t>26</a:t>
            </a:fld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25" name="Picture 4"/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" name="Straight Connector 25"/>
            <p:cNvCxnSpPr>
              <a:endCxn id="27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ight Triangle 26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occlusion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799877" y="1752600"/>
            <a:ext cx="3838800" cy="2093891"/>
          </a:xfrm>
          <a:prstGeom prst="rect">
            <a:avLst/>
          </a:prstGeom>
        </p:spPr>
      </p:pic>
      <p:pic>
        <p:nvPicPr>
          <p:cNvPr id="3" name="test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811.4558" end="19680.19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09215" y="4057108"/>
            <a:ext cx="2820123" cy="211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5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7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Research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285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Published papers:</a:t>
            </a: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X. Perez-</a:t>
            </a:r>
            <a:r>
              <a:rPr lang="en-US" sz="2000" dirty="0" err="1"/>
              <a:t>Sala</a:t>
            </a:r>
            <a:r>
              <a:rPr lang="en-US" sz="2000" dirty="0"/>
              <a:t>, C. </a:t>
            </a:r>
            <a:r>
              <a:rPr lang="en-US" sz="2000" dirty="0" err="1"/>
              <a:t>Angulo</a:t>
            </a:r>
            <a:r>
              <a:rPr lang="en-US" sz="2000" dirty="0"/>
              <a:t>, S. </a:t>
            </a:r>
            <a:r>
              <a:rPr lang="en-US" sz="2000" dirty="0" err="1"/>
              <a:t>Escalera</a:t>
            </a:r>
            <a:r>
              <a:rPr lang="en-US" sz="2000" dirty="0"/>
              <a:t>, </a:t>
            </a:r>
            <a:r>
              <a:rPr lang="en-US" sz="2000" i="1" dirty="0"/>
              <a:t>Biologically inspired path execution using surf </a:t>
            </a:r>
            <a:r>
              <a:rPr lang="en-US" sz="2000" i="1" dirty="0" smtClean="0"/>
              <a:t>flow in robot </a:t>
            </a:r>
            <a:r>
              <a:rPr lang="en-US" sz="2000" i="1" dirty="0"/>
              <a:t>navigation</a:t>
            </a:r>
            <a:r>
              <a:rPr lang="en-US" sz="2000" dirty="0"/>
              <a:t>, in: </a:t>
            </a:r>
            <a:r>
              <a:rPr lang="en-US" sz="2000" dirty="0" smtClean="0"/>
              <a:t>ACI, </a:t>
            </a:r>
            <a:r>
              <a:rPr lang="en-US" sz="2000" dirty="0"/>
              <a:t>Springer, </a:t>
            </a:r>
            <a:r>
              <a:rPr lang="en-US" sz="2000" dirty="0" smtClean="0"/>
              <a:t>2011. </a:t>
            </a: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X. Perez-</a:t>
            </a:r>
            <a:r>
              <a:rPr lang="en-US" sz="2000" dirty="0" err="1"/>
              <a:t>Sala</a:t>
            </a:r>
            <a:r>
              <a:rPr lang="en-US" sz="2000" dirty="0"/>
              <a:t>, C. </a:t>
            </a:r>
            <a:r>
              <a:rPr lang="en-US" sz="2000" dirty="0" err="1"/>
              <a:t>Angulo</a:t>
            </a:r>
            <a:r>
              <a:rPr lang="en-US" sz="2000" dirty="0"/>
              <a:t> </a:t>
            </a:r>
            <a:r>
              <a:rPr lang="en-US" sz="2000" dirty="0" err="1" smtClean="0"/>
              <a:t>Bahón</a:t>
            </a:r>
            <a:r>
              <a:rPr lang="en-US" sz="2000" dirty="0"/>
              <a:t>, S. </a:t>
            </a:r>
            <a:r>
              <a:rPr lang="en-US" sz="2000" dirty="0" err="1"/>
              <a:t>Escalera</a:t>
            </a:r>
            <a:r>
              <a:rPr lang="en-US" sz="2000" dirty="0"/>
              <a:t>, </a:t>
            </a:r>
            <a:r>
              <a:rPr lang="en-US" sz="2000" i="1" dirty="0"/>
              <a:t>Biologically inspired turn control for </a:t>
            </a:r>
            <a:r>
              <a:rPr lang="en-US" sz="2000" i="1" dirty="0" smtClean="0"/>
              <a:t>autonomous mobile </a:t>
            </a:r>
            <a:r>
              <a:rPr lang="en-US" sz="2000" i="1" dirty="0"/>
              <a:t>robots</a:t>
            </a:r>
            <a:r>
              <a:rPr lang="en-US" sz="2000" dirty="0"/>
              <a:t>, in: CCIA, IOS Press, 2011</a:t>
            </a:r>
            <a:r>
              <a:rPr lang="en-US" sz="2000" dirty="0" smtClean="0"/>
              <a:t>.</a:t>
            </a: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O. Franco </a:t>
            </a:r>
            <a:r>
              <a:rPr lang="es-E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Genís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X. </a:t>
            </a:r>
            <a:r>
              <a:rPr lang="es-E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Perez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-Sala, C. Angulo </a:t>
            </a:r>
            <a:r>
              <a:rPr lang="es-E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Bahón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s-E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Identificación </a:t>
            </a:r>
            <a:r>
              <a:rPr lang="es-E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 seguimiento de </a:t>
            </a:r>
            <a:r>
              <a:rPr lang="es-E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personas usando </a:t>
            </a:r>
            <a:r>
              <a:rPr lang="es-ES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kinect</a:t>
            </a:r>
            <a:r>
              <a:rPr lang="es-E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por parte de un robot seguidor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in: JARCA, Universidad de Sevilla, 2011.</a:t>
            </a:r>
            <a:endParaRPr lang="ca-E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X. Perez-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L.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Igual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Uniform Sampling of Rotations for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Discrete and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Continuous Learning of 2D Shape Models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IGI Global, Spain, 2012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X. Perez-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Survey on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spatio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-temporal view invariant human pose recovery,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in: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CCIA, 2012.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Hernandez-Vela, M. Bautista, X. Perez-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V. Ponce, X.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Baró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O.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Pujol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Bovdw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Bag-of-visual-and-depth-words for gesture recognition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in: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ICPR, 2012.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Slide Number Placeholder 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mtClean="0"/>
              <a:pPr algn="l"/>
              <a:t>27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Straight Connector 16"/>
            <p:cNvCxnSpPr>
              <a:endCxn id="18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ight Triangle 17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44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Research</a:t>
            </a:r>
            <a:endParaRPr lang="en-US" sz="4000" dirty="0"/>
          </a:p>
        </p:txBody>
      </p:sp>
      <p:sp>
        <p:nvSpPr>
          <p:cNvPr id="14" name="Slide Number Placeholder 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mtClean="0"/>
              <a:pPr algn="l"/>
              <a:t>28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Straight Connector 16"/>
            <p:cNvCxnSpPr>
              <a:endCxn id="18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ight Triangle 17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2" descr="C:\Users\NAO\Desktop\xavi\2011 IWANN\aux\histV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448" y="2226238"/>
            <a:ext cx="3168352" cy="242196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75038" y="5334000"/>
            <a:ext cx="825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From</a:t>
            </a:r>
            <a:r>
              <a:rPr lang="en-US" sz="2400" b="1" dirty="0" smtClean="0"/>
              <a:t> edges </a:t>
            </a:r>
            <a:r>
              <a:rPr lang="en-US" sz="2400" b="1" dirty="0"/>
              <a:t>&amp; motion</a:t>
            </a:r>
            <a:r>
              <a:rPr lang="en-US" sz="2400" dirty="0"/>
              <a:t> </a:t>
            </a:r>
            <a:r>
              <a:rPr lang="en-US" sz="2400" dirty="0" smtClean="0"/>
              <a:t>features to control the robot movement</a:t>
            </a:r>
            <a:endParaRPr lang="en-US" sz="2400" dirty="0"/>
          </a:p>
        </p:txBody>
      </p:sp>
      <p:pic>
        <p:nvPicPr>
          <p:cNvPr id="19" name="Content Placeholder 8"/>
          <p:cNvPicPr>
            <a:picLocks noGrp="1" noChangeAspect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199962"/>
            <a:ext cx="3155404" cy="242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9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Research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285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Published papers:</a:t>
            </a: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X. Perez-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Biologically inspired path execution using surf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flow in robot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navigation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in: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ACI,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Springer,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2011. </a:t>
            </a: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X. Perez-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Bahón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Biologically inspired turn control for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autonomous mobile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robots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in: CCIA, IOS Press, 2011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s-ES" sz="2000" dirty="0"/>
              <a:t>O. Franco </a:t>
            </a:r>
            <a:r>
              <a:rPr lang="es-ES" sz="2000" dirty="0" err="1" smtClean="0"/>
              <a:t>Genís</a:t>
            </a:r>
            <a:r>
              <a:rPr lang="es-ES" sz="2000" dirty="0"/>
              <a:t>, X. </a:t>
            </a:r>
            <a:r>
              <a:rPr lang="es-ES" sz="2000" dirty="0" err="1"/>
              <a:t>Perez</a:t>
            </a:r>
            <a:r>
              <a:rPr lang="es-ES" sz="2000" dirty="0"/>
              <a:t>-Sala, C. Angulo </a:t>
            </a:r>
            <a:r>
              <a:rPr lang="es-ES" sz="2000" dirty="0" err="1" smtClean="0"/>
              <a:t>Bahón</a:t>
            </a:r>
            <a:r>
              <a:rPr lang="es-ES" sz="2000" dirty="0"/>
              <a:t>, </a:t>
            </a:r>
            <a:r>
              <a:rPr lang="es-ES" sz="2000" i="1" dirty="0" smtClean="0"/>
              <a:t>Identificación </a:t>
            </a:r>
            <a:r>
              <a:rPr lang="es-ES" sz="2000" i="1" dirty="0"/>
              <a:t>y seguimiento de </a:t>
            </a:r>
            <a:r>
              <a:rPr lang="es-ES" sz="2000" i="1" dirty="0" smtClean="0"/>
              <a:t>personas usando </a:t>
            </a:r>
            <a:r>
              <a:rPr lang="es-ES" sz="2000" i="1" dirty="0" err="1"/>
              <a:t>kinect</a:t>
            </a:r>
            <a:r>
              <a:rPr lang="es-ES" sz="2000" i="1" dirty="0"/>
              <a:t> por parte de un robot seguidor</a:t>
            </a:r>
            <a:r>
              <a:rPr lang="es-ES" sz="2000" dirty="0"/>
              <a:t>, in: JARCA, Universidad de Sevilla, 2011.</a:t>
            </a:r>
            <a:endParaRPr lang="ca-ES" sz="2000" dirty="0" smtClean="0"/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X. Perez-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L.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Igual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Uniform Sampling of Rotations for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Discrete and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Continuous Learning of 2D Shape Models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IGI Global, Spain, 2012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X. Perez-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Survey on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spatio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-temporal view invariant human pose recovery,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in: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CCIA, 2012.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Hernandez-Vela, M. Bautista, X. Perez-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V. Ponce, X.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Baró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O.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Pujol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Bovdw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Bag-of-visual-and-depth-words for gesture recognition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in: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ICPR, 2012.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Slide Number Placeholder 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mtClean="0"/>
              <a:pPr algn="l"/>
              <a:t>29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Straight Connector 16"/>
            <p:cNvCxnSpPr>
              <a:endCxn id="18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ight Triangle 17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936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9000">
              <a:schemeClr val="accent1">
                <a:tint val="44500"/>
                <a:satMod val="160000"/>
              </a:schemeClr>
            </a:gs>
            <a:gs pos="28000">
              <a:schemeClr val="bg1"/>
            </a:gs>
            <a:gs pos="16000">
              <a:schemeClr val="accent1">
                <a:tint val="23500"/>
                <a:satMod val="160000"/>
              </a:schemeClr>
            </a:gs>
          </a:gsLst>
          <a:lin ang="5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Motivation</a:t>
            </a:r>
            <a:endParaRPr lang="en-US" sz="4000" dirty="0"/>
          </a:p>
        </p:txBody>
      </p:sp>
      <p:pic>
        <p:nvPicPr>
          <p:cNvPr id="4" name="street_sequence_track3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1445" y="1905000"/>
            <a:ext cx="4531382" cy="3398836"/>
          </a:xfrm>
        </p:spPr>
      </p:pic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Straight Connector 8"/>
            <p:cNvCxnSpPr>
              <a:endCxn id="10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ight Triangle 9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5038" y="6062990"/>
            <a:ext cx="825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[2] </a:t>
            </a:r>
            <a:r>
              <a:rPr lang="en-US" sz="1100" dirty="0"/>
              <a:t>M. </a:t>
            </a:r>
            <a:r>
              <a:rPr lang="en-US" sz="1100" dirty="0" err="1"/>
              <a:t>Andriluka</a:t>
            </a:r>
            <a:r>
              <a:rPr lang="en-US" sz="1100" dirty="0"/>
              <a:t>, S. Roth, B. </a:t>
            </a:r>
            <a:r>
              <a:rPr lang="en-US" sz="1100" dirty="0" err="1"/>
              <a:t>Schiele</a:t>
            </a:r>
            <a:r>
              <a:rPr lang="en-US" sz="1100" dirty="0"/>
              <a:t>, Monocular 3d pose estimation and tracking by detection, in: CVPR, 2010</a:t>
            </a:r>
            <a:r>
              <a:rPr lang="en-US" sz="1100" dirty="0" smtClean="0"/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6646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Research</a:t>
            </a:r>
            <a:endParaRPr lang="en-US" sz="4000" dirty="0"/>
          </a:p>
        </p:txBody>
      </p:sp>
      <p:sp>
        <p:nvSpPr>
          <p:cNvPr id="14" name="Slide Number Placeholder 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mtClean="0"/>
              <a:pPr algn="l"/>
              <a:t>30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Straight Connector 16"/>
            <p:cNvCxnSpPr>
              <a:endCxn id="18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ight Triangle 17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75038" y="5334000"/>
            <a:ext cx="825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From</a:t>
            </a:r>
            <a:r>
              <a:rPr lang="en-US" sz="2400" b="1" dirty="0" smtClean="0"/>
              <a:t> people tracking by depth &amp; color</a:t>
            </a:r>
            <a:r>
              <a:rPr lang="en-US" sz="2400" dirty="0" smtClean="0"/>
              <a:t> to robot movement</a:t>
            </a:r>
            <a:endParaRPr 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2" y="2590800"/>
            <a:ext cx="754379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4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Research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285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Published papers:</a:t>
            </a: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X. Perez-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Biologically inspired path execution using surf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flow in robot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navigation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in: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ACI,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Springer,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2011. </a:t>
            </a: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X. Perez-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Bahón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Biologically inspired turn control for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autonomous mobile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robots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in: CCIA, IOS Press, 2011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O. Franco </a:t>
            </a:r>
            <a:r>
              <a:rPr lang="es-E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Genís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X. </a:t>
            </a:r>
            <a:r>
              <a:rPr lang="es-E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Perez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-Sala, C. Angulo </a:t>
            </a:r>
            <a:r>
              <a:rPr lang="es-E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Bahón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s-E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Identificación </a:t>
            </a:r>
            <a:r>
              <a:rPr lang="es-E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 seguimiento de </a:t>
            </a:r>
            <a:r>
              <a:rPr lang="es-E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personas usando </a:t>
            </a:r>
            <a:r>
              <a:rPr lang="es-ES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kinect</a:t>
            </a:r>
            <a:r>
              <a:rPr lang="es-E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por parte de un robot seguidor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in: JARCA, Universidad de Sevilla, 2011.</a:t>
            </a:r>
            <a:endParaRPr lang="ca-E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X. Perez-</a:t>
            </a:r>
            <a:r>
              <a:rPr lang="en-US" sz="2000" dirty="0" err="1"/>
              <a:t>Sala</a:t>
            </a:r>
            <a:r>
              <a:rPr lang="en-US" sz="2000" dirty="0"/>
              <a:t>, L. </a:t>
            </a:r>
            <a:r>
              <a:rPr lang="en-US" sz="2000" dirty="0" err="1"/>
              <a:t>Igual</a:t>
            </a:r>
            <a:r>
              <a:rPr lang="en-US" sz="2000" dirty="0"/>
              <a:t>, S. </a:t>
            </a:r>
            <a:r>
              <a:rPr lang="en-US" sz="2000" dirty="0" err="1"/>
              <a:t>Escalera</a:t>
            </a:r>
            <a:r>
              <a:rPr lang="en-US" sz="2000" dirty="0"/>
              <a:t>, C. </a:t>
            </a:r>
            <a:r>
              <a:rPr lang="en-US" sz="2000" dirty="0" err="1"/>
              <a:t>Angulo</a:t>
            </a:r>
            <a:r>
              <a:rPr lang="en-US" sz="2000" dirty="0"/>
              <a:t>, </a:t>
            </a:r>
            <a:r>
              <a:rPr lang="en-US" sz="2000" i="1" dirty="0"/>
              <a:t>Uniform Sampling of Rotations for </a:t>
            </a:r>
            <a:r>
              <a:rPr lang="en-US" sz="2000" i="1" dirty="0" smtClean="0"/>
              <a:t>Discrete and </a:t>
            </a:r>
            <a:r>
              <a:rPr lang="en-US" sz="2000" i="1" dirty="0"/>
              <a:t>Continuous Learning of 2D Shape Models</a:t>
            </a:r>
            <a:r>
              <a:rPr lang="en-US" sz="2000" dirty="0"/>
              <a:t>, IGI Global, Spain, 2012</a:t>
            </a:r>
            <a:r>
              <a:rPr lang="en-US" sz="2000" dirty="0" smtClean="0"/>
              <a:t>.</a:t>
            </a: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X. Perez-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Survey on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spatio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-temporal view invariant human pose recovery,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in: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CCIA, 2012.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Hernandez-Vela, M. Bautista, X. Perez-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V. Ponce, X.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Baró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O.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Pujol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Bovdw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Bag-of-visual-and-depth-words for gesture recognition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in: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ICPR, 2012.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Slide Number Placeholder 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mtClean="0"/>
              <a:pPr algn="l"/>
              <a:t>31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Straight Connector 16"/>
            <p:cNvCxnSpPr>
              <a:endCxn id="18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ight Triangle 17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7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Research</a:t>
            </a:r>
            <a:endParaRPr lang="en-US" sz="4000" dirty="0"/>
          </a:p>
        </p:txBody>
      </p:sp>
      <p:sp>
        <p:nvSpPr>
          <p:cNvPr id="14" name="Slide Number Placeholder 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mtClean="0"/>
              <a:pPr algn="l"/>
              <a:t>32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Straight Connector 16"/>
            <p:cNvCxnSpPr>
              <a:endCxn id="18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ight Triangle 17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171" name="Picture 3" descr="D:\Dropbox\PhD\myPapers\2011 Robotic VIsion (Book Chapter)\img_png\Fig1-kinectSkeleton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503" y="2504248"/>
            <a:ext cx="4989366" cy="186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5038" y="5334000"/>
            <a:ext cx="825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Uniform sampling strategies</a:t>
            </a:r>
            <a:r>
              <a:rPr lang="en-US" sz="2400" dirty="0" smtClean="0"/>
              <a:t> to create models from 3D objects</a:t>
            </a:r>
            <a:endParaRPr lang="en-US" sz="2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24" y="1600200"/>
            <a:ext cx="2321676" cy="166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52800"/>
            <a:ext cx="2321676" cy="166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4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Research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285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Published papers:</a:t>
            </a: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X. Perez-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Biologically inspired path execution using surf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flow in robot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navigation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in: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ACI,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Springer,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2011. </a:t>
            </a: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X. Perez-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Bahón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Biologically inspired turn control for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autonomous mobile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robots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in: CCIA, IOS Press, 2011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O. Franco </a:t>
            </a:r>
            <a:r>
              <a:rPr lang="es-E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Genís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X. </a:t>
            </a:r>
            <a:r>
              <a:rPr lang="es-E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Perez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-Sala, C. Angulo </a:t>
            </a:r>
            <a:r>
              <a:rPr lang="es-E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Bahón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s-E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Identificación </a:t>
            </a:r>
            <a:r>
              <a:rPr lang="es-E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 seguimiento de </a:t>
            </a:r>
            <a:r>
              <a:rPr lang="es-E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personas usando </a:t>
            </a:r>
            <a:r>
              <a:rPr lang="es-ES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kinect</a:t>
            </a:r>
            <a:r>
              <a:rPr lang="es-E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por parte de un robot seguidor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in: JARCA, Universidad de Sevilla, 2011.</a:t>
            </a:r>
            <a:endParaRPr lang="ca-E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X. Perez-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L.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Igual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Uniform Sampling of Rotations for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Discrete and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Continuous Learning of 2D Shape Models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IGI Global, Spain, 2012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X. Perez-</a:t>
            </a:r>
            <a:r>
              <a:rPr lang="en-US" sz="2000" dirty="0" err="1"/>
              <a:t>Sala</a:t>
            </a:r>
            <a:r>
              <a:rPr lang="en-US" sz="2000" dirty="0"/>
              <a:t>, S. </a:t>
            </a:r>
            <a:r>
              <a:rPr lang="en-US" sz="2000" dirty="0" err="1"/>
              <a:t>Escalera</a:t>
            </a:r>
            <a:r>
              <a:rPr lang="en-US" sz="2000" dirty="0"/>
              <a:t>, C. </a:t>
            </a:r>
            <a:r>
              <a:rPr lang="en-US" sz="2000" dirty="0" err="1"/>
              <a:t>Angulo</a:t>
            </a:r>
            <a:r>
              <a:rPr lang="en-US" sz="2000" dirty="0"/>
              <a:t>, </a:t>
            </a:r>
            <a:r>
              <a:rPr lang="en-US" sz="2000" i="1" dirty="0"/>
              <a:t>Survey on </a:t>
            </a:r>
            <a:r>
              <a:rPr lang="en-US" sz="2000" i="1" dirty="0" err="1"/>
              <a:t>spatio</a:t>
            </a:r>
            <a:r>
              <a:rPr lang="en-US" sz="2000" i="1" dirty="0"/>
              <a:t>-temporal view invariant human pose recovery, </a:t>
            </a:r>
            <a:r>
              <a:rPr lang="en-US" sz="2000" dirty="0"/>
              <a:t>in: </a:t>
            </a:r>
            <a:r>
              <a:rPr lang="en-US" sz="2000" dirty="0" smtClean="0"/>
              <a:t>CCIA, 2012.</a:t>
            </a:r>
            <a:endParaRPr lang="en-US" sz="2000" dirty="0"/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Hernandez-Vela, M. Bautista, X. Perez-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V. Ponce, X.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Baró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O.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Pujol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Bovdw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Bag-of-visual-and-depth-words for gesture recognition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in: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ICPR, 2012.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Slide Number Placeholder 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mtClean="0"/>
              <a:pPr algn="l"/>
              <a:t>33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Straight Connector 16"/>
            <p:cNvCxnSpPr>
              <a:endCxn id="18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ight Triangle 17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904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Research</a:t>
            </a:r>
            <a:endParaRPr lang="en-US" sz="4000" dirty="0"/>
          </a:p>
        </p:txBody>
      </p:sp>
      <p:sp>
        <p:nvSpPr>
          <p:cNvPr id="14" name="Slide Number Placeholder 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mtClean="0"/>
              <a:pPr algn="l"/>
              <a:t>34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Straight Connector 16"/>
            <p:cNvCxnSpPr>
              <a:endCxn id="18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ight Triangle 17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51856"/>
            <a:ext cx="3200400" cy="3595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6037634" y="1711377"/>
            <a:ext cx="900720" cy="56887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Appearance</a:t>
            </a:r>
            <a:endParaRPr 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37634" y="3065045"/>
            <a:ext cx="900720" cy="5688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050" dirty="0">
                <a:solidFill>
                  <a:prstClr val="black">
                    <a:lumMod val="85000"/>
                    <a:lumOff val="15000"/>
                  </a:prstClr>
                </a:solidFill>
              </a:rPr>
              <a:t>Spatial models</a:t>
            </a:r>
            <a:endParaRPr lang="en-US" sz="8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37634" y="4460324"/>
            <a:ext cx="900720" cy="56887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Behavior</a:t>
            </a:r>
            <a:endParaRPr 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037634" y="3761656"/>
            <a:ext cx="900720" cy="5688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Temporal models</a:t>
            </a:r>
            <a:endParaRPr 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037634" y="2392113"/>
            <a:ext cx="900720" cy="5688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Viewpoint</a:t>
            </a:r>
            <a:endParaRPr 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5038" y="5334000"/>
            <a:ext cx="825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Survey of human pose estimation, proposing a </a:t>
            </a:r>
            <a:r>
              <a:rPr lang="en-US" sz="2400" b="1" dirty="0" smtClean="0"/>
              <a:t>new taxonomy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6764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Research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285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Published papers:</a:t>
            </a: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X. Perez-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Biologically inspired path execution using surf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flow in robot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navigation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in: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ACI,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Springer,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2011. </a:t>
            </a: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X. Perez-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Bahón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Biologically inspired turn control for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autonomous mobile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robots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in: CCIA, IOS Press, 2011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O. Franco </a:t>
            </a:r>
            <a:r>
              <a:rPr lang="es-E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Genís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X. </a:t>
            </a:r>
            <a:r>
              <a:rPr lang="es-E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Perez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-Sala, C. Angulo </a:t>
            </a:r>
            <a:r>
              <a:rPr lang="es-E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Bahón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s-E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Identificación </a:t>
            </a:r>
            <a:r>
              <a:rPr lang="es-E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 seguimiento de </a:t>
            </a:r>
            <a:r>
              <a:rPr lang="es-E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personas usando </a:t>
            </a:r>
            <a:r>
              <a:rPr lang="es-ES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kinect</a:t>
            </a:r>
            <a:r>
              <a:rPr lang="es-E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por parte de un robot seguidor</a:t>
            </a:r>
            <a:r>
              <a:rPr lang="es-E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in: JARCA, Universidad de Sevilla, 2011.</a:t>
            </a:r>
            <a:endParaRPr lang="ca-E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X. Perez-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L.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Igual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Uniform Sampling of Rotations for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Discrete and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Continuous Learning of 2D Shape Models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IGI Global, Spain, 2012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X. Perez-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Survey on 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spatio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-temporal view invariant human pose recovery,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in: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CCIA, 2012.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914400" lvl="1" indent="-514350" algn="just"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A. Hernandez-Vela, M. Bautista, X. Perez-</a:t>
            </a:r>
            <a:r>
              <a:rPr lang="en-US" sz="2000" dirty="0" err="1"/>
              <a:t>Sala</a:t>
            </a:r>
            <a:r>
              <a:rPr lang="en-US" sz="2000" dirty="0"/>
              <a:t>, V. Ponce, X. </a:t>
            </a:r>
            <a:r>
              <a:rPr lang="en-US" sz="2000" dirty="0" err="1"/>
              <a:t>Baró</a:t>
            </a:r>
            <a:r>
              <a:rPr lang="en-US" sz="2000" dirty="0"/>
              <a:t>, O. </a:t>
            </a:r>
            <a:r>
              <a:rPr lang="en-US" sz="2000" dirty="0" err="1"/>
              <a:t>Pujol</a:t>
            </a:r>
            <a:r>
              <a:rPr lang="en-US" sz="2000" dirty="0"/>
              <a:t>, C. </a:t>
            </a:r>
            <a:r>
              <a:rPr lang="en-US" sz="2000" dirty="0" err="1"/>
              <a:t>Angulo</a:t>
            </a:r>
            <a:r>
              <a:rPr lang="en-US" sz="2000" dirty="0"/>
              <a:t>, S. </a:t>
            </a:r>
            <a:r>
              <a:rPr lang="en-US" sz="2000" dirty="0" err="1"/>
              <a:t>Escalera</a:t>
            </a:r>
            <a:r>
              <a:rPr lang="en-US" sz="2000" dirty="0"/>
              <a:t>, </a:t>
            </a:r>
            <a:r>
              <a:rPr lang="en-US" sz="2000" dirty="0" err="1"/>
              <a:t>Bovdw</a:t>
            </a:r>
            <a:r>
              <a:rPr lang="en-US" sz="2000" dirty="0"/>
              <a:t>: </a:t>
            </a:r>
            <a:r>
              <a:rPr lang="en-US" sz="2000" i="1" dirty="0"/>
              <a:t>Bag-of-visual-and-depth-words for gesture recognition</a:t>
            </a:r>
            <a:r>
              <a:rPr lang="en-US" sz="2000" dirty="0"/>
              <a:t>, in: </a:t>
            </a:r>
            <a:r>
              <a:rPr lang="en-US" sz="2000" dirty="0" smtClean="0"/>
              <a:t>ICPR, 2012.</a:t>
            </a:r>
            <a:endParaRPr lang="en-US" sz="2000" dirty="0"/>
          </a:p>
        </p:txBody>
      </p:sp>
      <p:sp>
        <p:nvSpPr>
          <p:cNvPr id="14" name="Slide Number Placeholder 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mtClean="0"/>
              <a:pPr algn="l"/>
              <a:t>35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Straight Connector 16"/>
            <p:cNvCxnSpPr>
              <a:endCxn id="18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ight Triangle 17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049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Research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Submitted papers:</a:t>
            </a:r>
          </a:p>
          <a:p>
            <a:pPr marL="914400" lvl="1" indent="-514350">
              <a:spcAft>
                <a:spcPts val="600"/>
              </a:spcAft>
              <a:buFont typeface="+mj-lt"/>
              <a:buAutoNum type="arabicPeriod" startAt="7"/>
            </a:pPr>
            <a:r>
              <a:rPr lang="en-US" sz="2000" dirty="0" smtClean="0"/>
              <a:t>M. Bautista, A. Hernandez-Vela, V. Ponce, X. Perez-</a:t>
            </a:r>
            <a:r>
              <a:rPr lang="en-US" sz="2000" dirty="0" err="1" smtClean="0"/>
              <a:t>Sala</a:t>
            </a:r>
            <a:r>
              <a:rPr lang="en-US" sz="2000" dirty="0" smtClean="0"/>
              <a:t>, X. </a:t>
            </a:r>
            <a:r>
              <a:rPr lang="en-US" sz="2000" dirty="0" err="1" smtClean="0"/>
              <a:t>Baró</a:t>
            </a:r>
            <a:r>
              <a:rPr lang="en-US" sz="2000" dirty="0" smtClean="0"/>
              <a:t>, O. </a:t>
            </a:r>
            <a:r>
              <a:rPr lang="en-US" sz="2000" dirty="0" err="1" smtClean="0"/>
              <a:t>Pujol</a:t>
            </a:r>
            <a:r>
              <a:rPr lang="en-US" sz="2000" dirty="0" smtClean="0"/>
              <a:t>, C. </a:t>
            </a:r>
            <a:r>
              <a:rPr lang="en-US" sz="2000" dirty="0" err="1" smtClean="0"/>
              <a:t>Angulo</a:t>
            </a:r>
            <a:r>
              <a:rPr lang="en-US" sz="2000" dirty="0" smtClean="0"/>
              <a:t>, S. </a:t>
            </a:r>
            <a:r>
              <a:rPr lang="en-US" sz="2000" dirty="0" err="1" smtClean="0"/>
              <a:t>Escalera</a:t>
            </a:r>
            <a:r>
              <a:rPr lang="en-US" sz="2000" dirty="0" smtClean="0"/>
              <a:t>, </a:t>
            </a:r>
            <a:r>
              <a:rPr lang="en-US" sz="2000" i="1" dirty="0" smtClean="0"/>
              <a:t>Probability-based dynamic time warping for gesture recognition</a:t>
            </a:r>
            <a:r>
              <a:rPr lang="en-US" sz="2000" dirty="0"/>
              <a:t>, in: </a:t>
            </a:r>
            <a:r>
              <a:rPr lang="en-US" sz="2000" dirty="0" smtClean="0"/>
              <a:t>WDIA.</a:t>
            </a:r>
          </a:p>
          <a:p>
            <a:pPr marL="914400" lvl="1" indent="-514350">
              <a:spcAft>
                <a:spcPts val="600"/>
              </a:spcAft>
              <a:buFont typeface="+mj-lt"/>
              <a:buAutoNum type="arabicPeriod" startAt="7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L.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Igual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X. Perez-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F. De la Torre,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Continuous alternative to generalized </a:t>
            </a:r>
            <a:r>
              <a:rPr lang="en-US" sz="2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procrustes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analysis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PAA. 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Slide Number Placeholder 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mtClean="0"/>
              <a:pPr algn="l"/>
              <a:t>36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2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" name="Straight Connector 12"/>
            <p:cNvCxnSpPr>
              <a:endCxn id="15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ight Triangle 14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686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Research</a:t>
            </a:r>
            <a:endParaRPr lang="en-US" sz="4000" dirty="0"/>
          </a:p>
        </p:txBody>
      </p:sp>
      <p:sp>
        <p:nvSpPr>
          <p:cNvPr id="14" name="Slide Number Placeholder 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mtClean="0"/>
              <a:pPr algn="l"/>
              <a:t>37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Straight Connector 16"/>
            <p:cNvCxnSpPr>
              <a:endCxn id="18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ight Triangle 17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2598450" cy="197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5038" y="5334000"/>
            <a:ext cx="825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Novel</a:t>
            </a:r>
            <a:r>
              <a:rPr lang="en-US" sz="2400" dirty="0"/>
              <a:t> </a:t>
            </a:r>
            <a:r>
              <a:rPr lang="en-US" sz="2400" b="1" dirty="0" smtClean="0"/>
              <a:t>RGB-D-motion descriptors</a:t>
            </a:r>
            <a:r>
              <a:rPr lang="en-US" sz="2400" dirty="0" smtClean="0"/>
              <a:t> applied to gesture recognition</a:t>
            </a:r>
            <a:endParaRPr lang="en-US" sz="2400" dirty="0"/>
          </a:p>
        </p:txBody>
      </p:sp>
      <p:pic>
        <p:nvPicPr>
          <p:cNvPr id="8196" name="Picture 4" descr="D:\Dropbox\PhD\myPapers\2012 ICPR BoVDW\img\Fig3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837" y="4002050"/>
            <a:ext cx="2439988" cy="10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3514725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4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Research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Submitted papers:</a:t>
            </a:r>
          </a:p>
          <a:p>
            <a:pPr marL="914400" lvl="1" indent="-514350">
              <a:spcAft>
                <a:spcPts val="600"/>
              </a:spcAft>
              <a:buFont typeface="+mj-lt"/>
              <a:buAutoNum type="arabicPeriod" startAt="7"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M. Bautista, A. Hernandez-Vela, V. Ponce, X. Perez-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Sala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X.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Baró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O.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Pujol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C.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Angulo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S.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Escalera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Probability-based dynamic time warping for gesture recognition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in: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WDIA.</a:t>
            </a:r>
          </a:p>
          <a:p>
            <a:pPr marL="914400" lvl="1" indent="-514350">
              <a:spcAft>
                <a:spcPts val="600"/>
              </a:spcAft>
              <a:buFont typeface="+mj-lt"/>
              <a:buAutoNum type="arabicPeriod" startAt="7"/>
            </a:pPr>
            <a:r>
              <a:rPr lang="en-US" sz="2000" dirty="0" smtClean="0"/>
              <a:t>L. </a:t>
            </a:r>
            <a:r>
              <a:rPr lang="en-US" sz="2000" dirty="0" err="1" smtClean="0"/>
              <a:t>Igual</a:t>
            </a:r>
            <a:r>
              <a:rPr lang="en-US" sz="2000" dirty="0" smtClean="0"/>
              <a:t>, X. Perez-</a:t>
            </a:r>
            <a:r>
              <a:rPr lang="en-US" sz="2000" dirty="0" err="1" smtClean="0"/>
              <a:t>Sala</a:t>
            </a:r>
            <a:r>
              <a:rPr lang="en-US" sz="2000" dirty="0" smtClean="0"/>
              <a:t>, S. </a:t>
            </a:r>
            <a:r>
              <a:rPr lang="en-US" sz="2000" dirty="0" err="1" smtClean="0"/>
              <a:t>Escalera</a:t>
            </a:r>
            <a:r>
              <a:rPr lang="en-US" sz="2000" dirty="0" smtClean="0"/>
              <a:t>, C. </a:t>
            </a:r>
            <a:r>
              <a:rPr lang="en-US" sz="2000" dirty="0" err="1" smtClean="0"/>
              <a:t>Angulo</a:t>
            </a:r>
            <a:r>
              <a:rPr lang="en-US" sz="2000" dirty="0" smtClean="0"/>
              <a:t>, F. De la Torre, </a:t>
            </a:r>
            <a:r>
              <a:rPr lang="en-US" sz="2000" i="1" dirty="0" smtClean="0"/>
              <a:t>Continuous alternative to generalized </a:t>
            </a:r>
            <a:r>
              <a:rPr lang="en-US" sz="2000" i="1" dirty="0" err="1" smtClean="0"/>
              <a:t>procrustes</a:t>
            </a:r>
            <a:r>
              <a:rPr lang="en-US" sz="2000" i="1" dirty="0" smtClean="0"/>
              <a:t> analysis</a:t>
            </a:r>
            <a:r>
              <a:rPr lang="en-US" sz="2000" dirty="0" smtClean="0"/>
              <a:t>, PAA. </a:t>
            </a:r>
            <a:endParaRPr lang="en-US" sz="2000" dirty="0"/>
          </a:p>
        </p:txBody>
      </p:sp>
      <p:sp>
        <p:nvSpPr>
          <p:cNvPr id="14" name="Slide Number Placeholder 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mtClean="0"/>
              <a:pPr algn="l"/>
              <a:t>38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2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" name="Straight Connector 12"/>
            <p:cNvCxnSpPr>
              <a:endCxn id="15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ight Triangle 14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267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Research</a:t>
            </a:r>
            <a:endParaRPr lang="en-US" sz="4000" dirty="0"/>
          </a:p>
        </p:txBody>
      </p:sp>
      <p:sp>
        <p:nvSpPr>
          <p:cNvPr id="14" name="Slide Number Placeholder 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mtClean="0"/>
              <a:pPr algn="l"/>
              <a:t>39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Straight Connector 16"/>
            <p:cNvCxnSpPr>
              <a:endCxn id="18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ight Triangle 17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50" y="4086225"/>
            <a:ext cx="43815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14875"/>
            <a:ext cx="360045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t="3572" b="3572"/>
          <a:stretch/>
        </p:blipFill>
        <p:spPr bwMode="auto">
          <a:xfrm>
            <a:off x="4210050" y="4714874"/>
            <a:ext cx="3268807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75038" y="5334000"/>
            <a:ext cx="82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Continuous formulation of </a:t>
            </a:r>
            <a:r>
              <a:rPr lang="en-US" sz="2400" b="1" dirty="0" err="1" smtClean="0"/>
              <a:t>Procrustes</a:t>
            </a:r>
            <a:r>
              <a:rPr lang="en-US" sz="2400" b="1" dirty="0" smtClean="0"/>
              <a:t> Analysis</a:t>
            </a:r>
            <a:r>
              <a:rPr lang="en-US" sz="2400" dirty="0" smtClean="0"/>
              <a:t>, applied to build 2D models of 3D </a:t>
            </a:r>
            <a:r>
              <a:rPr lang="en-US" sz="2400" b="1" dirty="0" smtClean="0"/>
              <a:t>faces and human bodies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874704" y="4253209"/>
            <a:ext cx="1893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A: Functional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4671" y="4786250"/>
            <a:ext cx="648072" cy="43204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762743" y="4714874"/>
            <a:ext cx="171457" cy="713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5081942" y="4786251"/>
            <a:ext cx="556858" cy="43204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550991" y="4584869"/>
            <a:ext cx="1211752" cy="2013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667224" y="3886200"/>
            <a:ext cx="1893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A: Value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242216" y="4206628"/>
            <a:ext cx="421060" cy="43204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4663276" y="4181475"/>
            <a:ext cx="1775431" cy="3025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D:\Dropbox\PhD\myPapers\2011 Robotic VIsion (Book Chapter)\img_png\CPA_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866" y="1676400"/>
            <a:ext cx="2759534" cy="223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D:\Dropbox\PhD\myPapers\2011 Robotic VIsion (Book Chapter)\img_png\CPA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2670824" cy="223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42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Motivation</a:t>
            </a:r>
            <a:endParaRPr lang="en-US" sz="4000" dirty="0"/>
          </a:p>
        </p:txBody>
      </p:sp>
      <p:pic>
        <p:nvPicPr>
          <p:cNvPr id="5" name="ICCV201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1981200"/>
            <a:ext cx="5943600" cy="3343276"/>
          </a:xfrm>
          <a:prstGeom prst="rect">
            <a:avLst/>
          </a:prstGeom>
        </p:spPr>
      </p:pic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4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9" name="Picture 4"/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" name="Straight Connector 9"/>
            <p:cNvCxnSpPr>
              <a:endCxn id="11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ight Triangle 10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5038" y="6062990"/>
            <a:ext cx="825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[3] </a:t>
            </a:r>
            <a:r>
              <a:rPr lang="en-US" sz="1100" dirty="0"/>
              <a:t>H. Park, Y. Sheikh, 3d reconstruction of a smooth articulated trajectory from a </a:t>
            </a:r>
            <a:r>
              <a:rPr lang="en-US" sz="1100" dirty="0" smtClean="0"/>
              <a:t>monocular image </a:t>
            </a:r>
            <a:r>
              <a:rPr lang="en-US" sz="1100" dirty="0"/>
              <a:t>sequence, in: </a:t>
            </a:r>
            <a:r>
              <a:rPr lang="en-US" sz="1100" dirty="0" smtClean="0"/>
              <a:t>ICCV, 2011</a:t>
            </a:r>
            <a:r>
              <a:rPr lang="en-US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273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Research</a:t>
            </a:r>
            <a:endParaRPr lang="en-US" sz="4000" dirty="0"/>
          </a:p>
        </p:txBody>
      </p:sp>
      <p:sp>
        <p:nvSpPr>
          <p:cNvPr id="14" name="Slide Number Placeholder 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mtClean="0"/>
              <a:pPr algn="l"/>
              <a:t>40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Straight Connector 16"/>
            <p:cNvCxnSpPr>
              <a:endCxn id="18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ight Triangle 17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75038" y="5334000"/>
            <a:ext cx="82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Continuous formulation of </a:t>
            </a:r>
            <a:r>
              <a:rPr lang="en-US" sz="2400" b="1" dirty="0" err="1" smtClean="0"/>
              <a:t>Procrustes</a:t>
            </a:r>
            <a:r>
              <a:rPr lang="en-US" sz="2400" b="1" dirty="0" smtClean="0"/>
              <a:t> Analysis</a:t>
            </a:r>
            <a:r>
              <a:rPr lang="en-US" sz="2400" dirty="0" smtClean="0"/>
              <a:t>, applied to build 2D models of 3D </a:t>
            </a:r>
            <a:r>
              <a:rPr lang="en-US" sz="2400" b="1" dirty="0" smtClean="0"/>
              <a:t>faces and human bodies</a:t>
            </a:r>
            <a:endParaRPr lang="en-US" sz="2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51" y="2438400"/>
            <a:ext cx="4057738" cy="196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19929"/>
            <a:ext cx="2828926" cy="219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24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Research</a:t>
            </a:r>
            <a:endParaRPr lang="en-US" sz="4000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41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Straight Connector 8"/>
            <p:cNvCxnSpPr>
              <a:endCxn id="10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ight Triangle 9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00600" y="6123801"/>
            <a:ext cx="1868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- </a:t>
            </a:r>
            <a:r>
              <a:rPr lang="en-US" sz="1200" dirty="0">
                <a:solidFill>
                  <a:srgbClr val="C00000"/>
                </a:solidFill>
              </a:rPr>
              <a:t>H</a:t>
            </a:r>
            <a:r>
              <a:rPr lang="en-US" sz="1200" dirty="0" smtClean="0">
                <a:solidFill>
                  <a:srgbClr val="C00000"/>
                </a:solidFill>
              </a:rPr>
              <a:t>uman </a:t>
            </a:r>
            <a:r>
              <a:rPr lang="en-US" sz="1200" dirty="0">
                <a:solidFill>
                  <a:srgbClr val="C00000"/>
                </a:solidFill>
              </a:rPr>
              <a:t>pose </a:t>
            </a:r>
            <a:r>
              <a:rPr lang="en-US" sz="1200" dirty="0" smtClean="0">
                <a:solidFill>
                  <a:srgbClr val="C00000"/>
                </a:solidFill>
              </a:rPr>
              <a:t> survey (7)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33361" y="1905000"/>
            <a:ext cx="2029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- Gesture recognition (5, 6)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0400" y="6123801"/>
            <a:ext cx="1868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- Statistical models (8)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70919" y="1905000"/>
            <a:ext cx="1868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- RGB and motion (1, 2)</a:t>
            </a:r>
          </a:p>
          <a:p>
            <a:r>
              <a:rPr lang="en-US" sz="1200" dirty="0" smtClean="0">
                <a:solidFill>
                  <a:srgbClr val="C00000"/>
                </a:solidFill>
              </a:rPr>
              <a:t>- Depth detectors (5)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10400" y="3810000"/>
            <a:ext cx="1868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- Uniform rotations (4)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33400" y="1320724"/>
            <a:ext cx="8140164" cy="4775276"/>
            <a:chOff x="130537" y="703466"/>
            <a:chExt cx="8945890" cy="5247940"/>
          </a:xfrm>
        </p:grpSpPr>
        <p:sp>
          <p:nvSpPr>
            <p:cNvPr id="17" name="Freeform 16"/>
            <p:cNvSpPr/>
            <p:nvPr/>
          </p:nvSpPr>
          <p:spPr>
            <a:xfrm>
              <a:off x="3109487" y="1984214"/>
              <a:ext cx="731520" cy="209025"/>
            </a:xfrm>
            <a:custGeom>
              <a:avLst/>
              <a:gdLst>
                <a:gd name="connsiteX0" fmla="*/ 0 w 731520"/>
                <a:gd name="connsiteY0" fmla="*/ 156754 h 209025"/>
                <a:gd name="connsiteX1" fmla="*/ 156754 w 731520"/>
                <a:gd name="connsiteY1" fmla="*/ 13063 h 209025"/>
                <a:gd name="connsiteX2" fmla="*/ 287383 w 731520"/>
                <a:gd name="connsiteY2" fmla="*/ 209006 h 209025"/>
                <a:gd name="connsiteX3" fmla="*/ 444137 w 731520"/>
                <a:gd name="connsiteY3" fmla="*/ 26126 h 209025"/>
                <a:gd name="connsiteX4" fmla="*/ 561703 w 731520"/>
                <a:gd name="connsiteY4" fmla="*/ 182880 h 209025"/>
                <a:gd name="connsiteX5" fmla="*/ 731520 w 731520"/>
                <a:gd name="connsiteY5" fmla="*/ 0 h 20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520" h="209025">
                  <a:moveTo>
                    <a:pt x="0" y="156754"/>
                  </a:moveTo>
                  <a:cubicBezTo>
                    <a:pt x="54428" y="80554"/>
                    <a:pt x="108857" y="4354"/>
                    <a:pt x="156754" y="13063"/>
                  </a:cubicBezTo>
                  <a:cubicBezTo>
                    <a:pt x="204651" y="21772"/>
                    <a:pt x="239486" y="206829"/>
                    <a:pt x="287383" y="209006"/>
                  </a:cubicBezTo>
                  <a:cubicBezTo>
                    <a:pt x="335280" y="211183"/>
                    <a:pt x="398417" y="30480"/>
                    <a:pt x="444137" y="26126"/>
                  </a:cubicBezTo>
                  <a:cubicBezTo>
                    <a:pt x="489857" y="21772"/>
                    <a:pt x="513806" y="187234"/>
                    <a:pt x="561703" y="182880"/>
                  </a:cubicBezTo>
                  <a:cubicBezTo>
                    <a:pt x="609600" y="178526"/>
                    <a:pt x="690154" y="2177"/>
                    <a:pt x="731520" y="0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065168" y="903696"/>
              <a:ext cx="3114004" cy="2766918"/>
              <a:chOff x="3734612" y="1167618"/>
              <a:chExt cx="3114004" cy="2766918"/>
            </a:xfrm>
          </p:grpSpPr>
          <p:pic>
            <p:nvPicPr>
              <p:cNvPr id="13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8479" y="1506223"/>
                <a:ext cx="1828802" cy="18775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8" name="Picture 13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790" y="1582423"/>
                <a:ext cx="1828802" cy="18775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8316" y="1652402"/>
                <a:ext cx="1828802" cy="18775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5916" y="1743163"/>
                <a:ext cx="1828802" cy="18775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1" name="TextBox 140"/>
                  <p:cNvSpPr txBox="1"/>
                  <p:nvPr/>
                </p:nvSpPr>
                <p:spPr>
                  <a:xfrm>
                    <a:off x="6401635" y="3195872"/>
                    <a:ext cx="44698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ca-E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a-E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2" name="TextBox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01635" y="3195872"/>
                    <a:ext cx="446981" cy="369332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2" name="TextBox 141"/>
                  <p:cNvSpPr txBox="1"/>
                  <p:nvPr/>
                </p:nvSpPr>
                <p:spPr>
                  <a:xfrm>
                    <a:off x="5821779" y="3565204"/>
                    <a:ext cx="42755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ca-E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a-E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4" name="TextBox 1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21779" y="3565204"/>
                    <a:ext cx="427553" cy="369332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3" name="TextBox 142"/>
                  <p:cNvSpPr txBox="1"/>
                  <p:nvPr/>
                </p:nvSpPr>
                <p:spPr>
                  <a:xfrm>
                    <a:off x="6038659" y="3440574"/>
                    <a:ext cx="43287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ca-E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a-ES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ca-E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5" name="TextBox 1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38659" y="3440574"/>
                    <a:ext cx="432875" cy="369332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4" name="Straight Arrow Connector 143"/>
              <p:cNvCxnSpPr/>
              <p:nvPr/>
            </p:nvCxnSpPr>
            <p:spPr>
              <a:xfrm flipV="1">
                <a:off x="3734612" y="1167618"/>
                <a:ext cx="443493" cy="42295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/>
            <p:cNvCxnSpPr>
              <a:endCxn id="132" idx="2"/>
            </p:cNvCxnSpPr>
            <p:nvPr/>
          </p:nvCxnSpPr>
          <p:spPr>
            <a:xfrm flipV="1">
              <a:off x="2783010" y="3417311"/>
              <a:ext cx="1380585" cy="14339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792092" y="1479241"/>
              <a:ext cx="1434380" cy="303199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215060" y="1479241"/>
              <a:ext cx="2840214" cy="312086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2048274" y="2824953"/>
              <a:ext cx="3024336" cy="3096344"/>
              <a:chOff x="1733758" y="2801166"/>
              <a:chExt cx="3024336" cy="3096344"/>
            </a:xfrm>
          </p:grpSpPr>
          <p:sp>
            <p:nvSpPr>
              <p:cNvPr id="71" name="Oval 28"/>
              <p:cNvSpPr/>
              <p:nvPr/>
            </p:nvSpPr>
            <p:spPr>
              <a:xfrm flipV="1">
                <a:off x="1733758" y="3646827"/>
                <a:ext cx="3024336" cy="675869"/>
              </a:xfrm>
              <a:custGeom>
                <a:avLst/>
                <a:gdLst>
                  <a:gd name="connsiteX0" fmla="*/ 0 w 3024336"/>
                  <a:gd name="connsiteY0" fmla="*/ 1080120 h 2160240"/>
                  <a:gd name="connsiteX1" fmla="*/ 1512168 w 3024336"/>
                  <a:gd name="connsiteY1" fmla="*/ 0 h 2160240"/>
                  <a:gd name="connsiteX2" fmla="*/ 3024336 w 3024336"/>
                  <a:gd name="connsiteY2" fmla="*/ 1080120 h 2160240"/>
                  <a:gd name="connsiteX3" fmla="*/ 1512168 w 3024336"/>
                  <a:gd name="connsiteY3" fmla="*/ 2160240 h 2160240"/>
                  <a:gd name="connsiteX4" fmla="*/ 0 w 3024336"/>
                  <a:gd name="connsiteY4" fmla="*/ 1080120 h 2160240"/>
                  <a:gd name="connsiteX0" fmla="*/ 3024336 w 3115776"/>
                  <a:gd name="connsiteY0" fmla="*/ 1080120 h 2160240"/>
                  <a:gd name="connsiteX1" fmla="*/ 1512168 w 3115776"/>
                  <a:gd name="connsiteY1" fmla="*/ 2160240 h 2160240"/>
                  <a:gd name="connsiteX2" fmla="*/ 0 w 3115776"/>
                  <a:gd name="connsiteY2" fmla="*/ 1080120 h 2160240"/>
                  <a:gd name="connsiteX3" fmla="*/ 1512168 w 3115776"/>
                  <a:gd name="connsiteY3" fmla="*/ 0 h 2160240"/>
                  <a:gd name="connsiteX4" fmla="*/ 3115776 w 3115776"/>
                  <a:gd name="connsiteY4" fmla="*/ 1171560 h 2160240"/>
                  <a:gd name="connsiteX0" fmla="*/ 3024336 w 3024336"/>
                  <a:gd name="connsiteY0" fmla="*/ 1080120 h 2160240"/>
                  <a:gd name="connsiteX1" fmla="*/ 1512168 w 3024336"/>
                  <a:gd name="connsiteY1" fmla="*/ 2160240 h 2160240"/>
                  <a:gd name="connsiteX2" fmla="*/ 0 w 3024336"/>
                  <a:gd name="connsiteY2" fmla="*/ 1080120 h 2160240"/>
                  <a:gd name="connsiteX3" fmla="*/ 1512168 w 3024336"/>
                  <a:gd name="connsiteY3" fmla="*/ 0 h 2160240"/>
                  <a:gd name="connsiteX0" fmla="*/ 3024336 w 3024336"/>
                  <a:gd name="connsiteY0" fmla="*/ 0 h 1080120"/>
                  <a:gd name="connsiteX1" fmla="*/ 1512168 w 3024336"/>
                  <a:gd name="connsiteY1" fmla="*/ 1080120 h 1080120"/>
                  <a:gd name="connsiteX2" fmla="*/ 0 w 3024336"/>
                  <a:gd name="connsiteY2" fmla="*/ 0 h 1080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4336" h="1080120">
                    <a:moveTo>
                      <a:pt x="3024336" y="0"/>
                    </a:moveTo>
                    <a:cubicBezTo>
                      <a:pt x="3024336" y="596534"/>
                      <a:pt x="2347315" y="1080120"/>
                      <a:pt x="1512168" y="1080120"/>
                    </a:cubicBezTo>
                    <a:cubicBezTo>
                      <a:pt x="677021" y="1080120"/>
                      <a:pt x="0" y="59653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1733758" y="2801166"/>
                <a:ext cx="3024336" cy="30963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28"/>
              <p:cNvSpPr/>
              <p:nvPr/>
            </p:nvSpPr>
            <p:spPr>
              <a:xfrm>
                <a:off x="1733758" y="4322696"/>
                <a:ext cx="3024336" cy="782726"/>
              </a:xfrm>
              <a:custGeom>
                <a:avLst/>
                <a:gdLst>
                  <a:gd name="connsiteX0" fmla="*/ 0 w 3024336"/>
                  <a:gd name="connsiteY0" fmla="*/ 1080120 h 2160240"/>
                  <a:gd name="connsiteX1" fmla="*/ 1512168 w 3024336"/>
                  <a:gd name="connsiteY1" fmla="*/ 0 h 2160240"/>
                  <a:gd name="connsiteX2" fmla="*/ 3024336 w 3024336"/>
                  <a:gd name="connsiteY2" fmla="*/ 1080120 h 2160240"/>
                  <a:gd name="connsiteX3" fmla="*/ 1512168 w 3024336"/>
                  <a:gd name="connsiteY3" fmla="*/ 2160240 h 2160240"/>
                  <a:gd name="connsiteX4" fmla="*/ 0 w 3024336"/>
                  <a:gd name="connsiteY4" fmla="*/ 1080120 h 2160240"/>
                  <a:gd name="connsiteX0" fmla="*/ 3024336 w 3115776"/>
                  <a:gd name="connsiteY0" fmla="*/ 1080120 h 2160240"/>
                  <a:gd name="connsiteX1" fmla="*/ 1512168 w 3115776"/>
                  <a:gd name="connsiteY1" fmla="*/ 2160240 h 2160240"/>
                  <a:gd name="connsiteX2" fmla="*/ 0 w 3115776"/>
                  <a:gd name="connsiteY2" fmla="*/ 1080120 h 2160240"/>
                  <a:gd name="connsiteX3" fmla="*/ 1512168 w 3115776"/>
                  <a:gd name="connsiteY3" fmla="*/ 0 h 2160240"/>
                  <a:gd name="connsiteX4" fmla="*/ 3115776 w 3115776"/>
                  <a:gd name="connsiteY4" fmla="*/ 1171560 h 2160240"/>
                  <a:gd name="connsiteX0" fmla="*/ 3024336 w 3024336"/>
                  <a:gd name="connsiteY0" fmla="*/ 1080120 h 2160240"/>
                  <a:gd name="connsiteX1" fmla="*/ 1512168 w 3024336"/>
                  <a:gd name="connsiteY1" fmla="*/ 2160240 h 2160240"/>
                  <a:gd name="connsiteX2" fmla="*/ 0 w 3024336"/>
                  <a:gd name="connsiteY2" fmla="*/ 1080120 h 2160240"/>
                  <a:gd name="connsiteX3" fmla="*/ 1512168 w 3024336"/>
                  <a:gd name="connsiteY3" fmla="*/ 0 h 2160240"/>
                  <a:gd name="connsiteX0" fmla="*/ 3024336 w 3024336"/>
                  <a:gd name="connsiteY0" fmla="*/ 0 h 1080120"/>
                  <a:gd name="connsiteX1" fmla="*/ 1512168 w 3024336"/>
                  <a:gd name="connsiteY1" fmla="*/ 1080120 h 1080120"/>
                  <a:gd name="connsiteX2" fmla="*/ 0 w 3024336"/>
                  <a:gd name="connsiteY2" fmla="*/ 0 h 1080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4336" h="1080120">
                    <a:moveTo>
                      <a:pt x="3024336" y="0"/>
                    </a:moveTo>
                    <a:cubicBezTo>
                      <a:pt x="3024336" y="596534"/>
                      <a:pt x="2347315" y="1080120"/>
                      <a:pt x="1512168" y="1080120"/>
                    </a:cubicBezTo>
                    <a:cubicBezTo>
                      <a:pt x="677021" y="1080120"/>
                      <a:pt x="0" y="59653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Parallelogram 73"/>
              <p:cNvSpPr/>
              <p:nvPr/>
            </p:nvSpPr>
            <p:spPr>
              <a:xfrm rot="16200000">
                <a:off x="2450493" y="4489865"/>
                <a:ext cx="468052" cy="432048"/>
              </a:xfrm>
              <a:prstGeom prst="parallelogram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5" name="Straight Connector 74"/>
              <p:cNvCxnSpPr/>
              <p:nvPr/>
            </p:nvCxnSpPr>
            <p:spPr>
              <a:xfrm flipH="1">
                <a:off x="2573943" y="4592961"/>
                <a:ext cx="330079" cy="12109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V="1">
                <a:off x="2980222" y="5352206"/>
                <a:ext cx="76200" cy="214946"/>
              </a:xfrm>
              <a:prstGeom prst="line">
                <a:avLst/>
              </a:prstGeom>
              <a:ln w="571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 flipV="1">
                <a:off x="2751622" y="3318189"/>
                <a:ext cx="152400" cy="88866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3313597" y="2875706"/>
                <a:ext cx="42863" cy="332806"/>
              </a:xfrm>
              <a:prstGeom prst="line">
                <a:avLst/>
              </a:prstGeom>
              <a:ln w="571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3513622" y="4056806"/>
                <a:ext cx="152400" cy="76200"/>
              </a:xfrm>
              <a:prstGeom prst="line">
                <a:avLst/>
              </a:prstGeom>
              <a:ln w="571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3056422" y="3285281"/>
                <a:ext cx="133350" cy="399653"/>
              </a:xfrm>
              <a:prstGeom prst="line">
                <a:avLst/>
              </a:prstGeom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2904022" y="3407053"/>
                <a:ext cx="152400" cy="2778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V="1">
                <a:off x="3189772" y="3208513"/>
                <a:ext cx="166688" cy="76768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H="1" flipV="1">
                <a:off x="3356460" y="3208513"/>
                <a:ext cx="157162" cy="12053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3513622" y="3329047"/>
                <a:ext cx="228600" cy="355887"/>
              </a:xfrm>
              <a:prstGeom prst="line">
                <a:avLst/>
              </a:prstGeom>
              <a:ln w="57150">
                <a:solidFill>
                  <a:srgbClr val="FF33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V="1">
                <a:off x="3666022" y="3684934"/>
                <a:ext cx="76200" cy="371872"/>
              </a:xfrm>
              <a:prstGeom prst="lin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H="1" flipV="1">
                <a:off x="3356460" y="3208513"/>
                <a:ext cx="14287" cy="638743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H="1" flipV="1">
                <a:off x="3513624" y="5352206"/>
                <a:ext cx="228598" cy="107473"/>
              </a:xfrm>
              <a:prstGeom prst="line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3370748" y="3847257"/>
                <a:ext cx="95249" cy="200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H="1" flipV="1">
                <a:off x="3465997" y="4047281"/>
                <a:ext cx="76200" cy="723900"/>
              </a:xfrm>
              <a:prstGeom prst="line">
                <a:avLst/>
              </a:prstGeom>
              <a:ln w="571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H="1">
                <a:off x="3513622" y="4771181"/>
                <a:ext cx="28575" cy="581025"/>
              </a:xfrm>
              <a:prstGeom prst="line">
                <a:avLst/>
              </a:prstGeom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H="1">
                <a:off x="3189772" y="3847257"/>
                <a:ext cx="180976" cy="20002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flipV="1">
                <a:off x="3056422" y="4047281"/>
                <a:ext cx="133350" cy="666778"/>
              </a:xfrm>
              <a:prstGeom prst="line">
                <a:avLst/>
              </a:prstGeom>
              <a:ln w="571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3056422" y="4714059"/>
                <a:ext cx="0" cy="638147"/>
              </a:xfrm>
              <a:prstGeom prst="line">
                <a:avLst/>
              </a:prstGeom>
              <a:ln w="571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/>
              <p:cNvSpPr/>
              <p:nvPr/>
            </p:nvSpPr>
            <p:spPr>
              <a:xfrm>
                <a:off x="3301472" y="3168539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3475741" y="3291166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3704122" y="3626593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3332428" y="3809375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3151891" y="3234776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3008578" y="3626309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2866141" y="3384864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2713741" y="3280989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3599128" y="3997279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3425297" y="3997279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3475743" y="4073041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151672" y="4009400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3008359" y="4721207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3501059" y="4721207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3025247" y="5276444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3475743" y="5311729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3674890" y="5405942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2941903" y="5491390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3273116" y="2844754"/>
                <a:ext cx="75762" cy="75762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3" name="Straight Connector 112"/>
              <p:cNvCxnSpPr/>
              <p:nvPr/>
            </p:nvCxnSpPr>
            <p:spPr>
              <a:xfrm flipV="1">
                <a:off x="2477576" y="4714059"/>
                <a:ext cx="96367" cy="1134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H="1" flipV="1">
                <a:off x="2573943" y="4714059"/>
                <a:ext cx="330079" cy="22585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2468495" y="4471863"/>
                <a:ext cx="105448" cy="2421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Freeform 115"/>
              <p:cNvSpPr/>
              <p:nvPr/>
            </p:nvSpPr>
            <p:spPr>
              <a:xfrm>
                <a:off x="2388670" y="2977667"/>
                <a:ext cx="663719" cy="1208527"/>
              </a:xfrm>
              <a:custGeom>
                <a:avLst/>
                <a:gdLst>
                  <a:gd name="connsiteX0" fmla="*/ 345742 w 663719"/>
                  <a:gd name="connsiteY0" fmla="*/ 320732 h 1208527"/>
                  <a:gd name="connsiteX1" fmla="*/ 28242 w 663719"/>
                  <a:gd name="connsiteY1" fmla="*/ 523932 h 1208527"/>
                  <a:gd name="connsiteX2" fmla="*/ 409242 w 663719"/>
                  <a:gd name="connsiteY2" fmla="*/ 3232 h 1208527"/>
                  <a:gd name="connsiteX3" fmla="*/ 2842 w 663719"/>
                  <a:gd name="connsiteY3" fmla="*/ 816032 h 1208527"/>
                  <a:gd name="connsiteX4" fmla="*/ 663242 w 663719"/>
                  <a:gd name="connsiteY4" fmla="*/ 168332 h 1208527"/>
                  <a:gd name="connsiteX5" fmla="*/ 117142 w 663719"/>
                  <a:gd name="connsiteY5" fmla="*/ 1158932 h 1208527"/>
                  <a:gd name="connsiteX6" fmla="*/ 612442 w 663719"/>
                  <a:gd name="connsiteY6" fmla="*/ 1070032 h 1208527"/>
                  <a:gd name="connsiteX7" fmla="*/ 612442 w 663719"/>
                  <a:gd name="connsiteY7" fmla="*/ 1070032 h 120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3719" h="1208527">
                    <a:moveTo>
                      <a:pt x="345742" y="320732"/>
                    </a:moveTo>
                    <a:cubicBezTo>
                      <a:pt x="181700" y="448790"/>
                      <a:pt x="17659" y="576849"/>
                      <a:pt x="28242" y="523932"/>
                    </a:cubicBezTo>
                    <a:cubicBezTo>
                      <a:pt x="38825" y="471015"/>
                      <a:pt x="413475" y="-45451"/>
                      <a:pt x="409242" y="3232"/>
                    </a:cubicBezTo>
                    <a:cubicBezTo>
                      <a:pt x="405009" y="51915"/>
                      <a:pt x="-39491" y="788515"/>
                      <a:pt x="2842" y="816032"/>
                    </a:cubicBezTo>
                    <a:cubicBezTo>
                      <a:pt x="45175" y="843549"/>
                      <a:pt x="644192" y="111182"/>
                      <a:pt x="663242" y="168332"/>
                    </a:cubicBezTo>
                    <a:cubicBezTo>
                      <a:pt x="682292" y="225482"/>
                      <a:pt x="125609" y="1008649"/>
                      <a:pt x="117142" y="1158932"/>
                    </a:cubicBezTo>
                    <a:cubicBezTo>
                      <a:pt x="108675" y="1309215"/>
                      <a:pt x="612442" y="1070032"/>
                      <a:pt x="612442" y="1070032"/>
                    </a:cubicBezTo>
                    <a:lnTo>
                      <a:pt x="612442" y="1070032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Trapezoid 116"/>
              <p:cNvSpPr/>
              <p:nvPr/>
            </p:nvSpPr>
            <p:spPr>
              <a:xfrm flipV="1">
                <a:off x="3067569" y="5469554"/>
                <a:ext cx="504056" cy="360040"/>
              </a:xfrm>
              <a:prstGeom prst="trapezoid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8" name="Straight Connector 117"/>
              <p:cNvCxnSpPr/>
              <p:nvPr/>
            </p:nvCxnSpPr>
            <p:spPr>
              <a:xfrm>
                <a:off x="3067569" y="5469554"/>
                <a:ext cx="252029" cy="1800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Parallelogram 118"/>
              <p:cNvSpPr/>
              <p:nvPr/>
            </p:nvSpPr>
            <p:spPr>
              <a:xfrm rot="9636610">
                <a:off x="3952041" y="4356705"/>
                <a:ext cx="468052" cy="432048"/>
              </a:xfrm>
              <a:prstGeom prst="parallelogram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>
                <a:off x="4223615" y="4576315"/>
                <a:ext cx="154617" cy="15480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H="1">
                <a:off x="4039800" y="4572729"/>
                <a:ext cx="183817" cy="2814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flipV="1">
                <a:off x="4223615" y="4291717"/>
                <a:ext cx="105755" cy="28459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H="1" flipV="1">
                <a:off x="3319600" y="5649574"/>
                <a:ext cx="144136" cy="1800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V="1">
                <a:off x="3175704" y="5649574"/>
                <a:ext cx="143894" cy="1800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H="1">
                <a:off x="3319597" y="5469554"/>
                <a:ext cx="252029" cy="1800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H="1" flipV="1">
                <a:off x="4000757" y="4420304"/>
                <a:ext cx="222859" cy="1560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Parallelogram 126"/>
              <p:cNvSpPr/>
              <p:nvPr/>
            </p:nvSpPr>
            <p:spPr>
              <a:xfrm rot="19082031">
                <a:off x="1891687" y="4174701"/>
                <a:ext cx="389554" cy="406146"/>
              </a:xfrm>
              <a:prstGeom prst="parallelogram">
                <a:avLst>
                  <a:gd name="adj" fmla="val 45686"/>
                </a:avLst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8" name="Straight Connector 127"/>
              <p:cNvCxnSpPr/>
              <p:nvPr/>
            </p:nvCxnSpPr>
            <p:spPr>
              <a:xfrm flipH="1" flipV="1">
                <a:off x="2058320" y="4459675"/>
                <a:ext cx="176874" cy="555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1939919" y="4239003"/>
                <a:ext cx="118400" cy="2206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 flipH="1" flipV="1">
                <a:off x="2058319" y="4459674"/>
                <a:ext cx="27650" cy="18890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flipH="1">
                <a:off x="2058319" y="4089778"/>
                <a:ext cx="34000" cy="3698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Parallelogram 131"/>
              <p:cNvSpPr/>
              <p:nvPr/>
            </p:nvSpPr>
            <p:spPr>
              <a:xfrm rot="5400000">
                <a:off x="3631929" y="3054860"/>
                <a:ext cx="434299" cy="324036"/>
              </a:xfrm>
              <a:prstGeom prst="parallelogram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 flipH="1">
                <a:off x="3692130" y="3165035"/>
                <a:ext cx="269876" cy="18732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H="1" flipV="1">
                <a:off x="3692130" y="2999728"/>
                <a:ext cx="269875" cy="16530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3962005" y="3082381"/>
                <a:ext cx="49864" cy="8265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3962005" y="3165035"/>
                <a:ext cx="49092" cy="2689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215060" y="3376147"/>
              <a:ext cx="2840214" cy="158755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/>
            <p:cNvSpPr/>
            <p:nvPr/>
          </p:nvSpPr>
          <p:spPr>
            <a:xfrm>
              <a:off x="7192687" y="703466"/>
              <a:ext cx="1883740" cy="55609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Body part detectors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30537" y="5395316"/>
              <a:ext cx="1883740" cy="55609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Camera pose (viewpoint)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6" name="Curved Connector 25"/>
            <p:cNvCxnSpPr/>
            <p:nvPr/>
          </p:nvCxnSpPr>
          <p:spPr>
            <a:xfrm rot="10800000" flipV="1">
              <a:off x="5090756" y="4156792"/>
              <a:ext cx="1880163" cy="809587"/>
            </a:xfrm>
            <a:prstGeom prst="curvedConnector3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4837439" y="5395176"/>
              <a:ext cx="1883740" cy="55609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3D human pose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2120362" y="3268088"/>
              <a:ext cx="495157" cy="17844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ounded Rectangle 28"/>
            <p:cNvSpPr/>
            <p:nvPr/>
          </p:nvSpPr>
          <p:spPr>
            <a:xfrm>
              <a:off x="7192687" y="3802548"/>
              <a:ext cx="1883740" cy="55609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Camera pose space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>
              <a:off x="5293273" y="1379094"/>
              <a:ext cx="1677645" cy="1727074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30"/>
            <p:cNvSpPr/>
            <p:nvPr/>
          </p:nvSpPr>
          <p:spPr>
            <a:xfrm>
              <a:off x="130537" y="2894711"/>
              <a:ext cx="1883740" cy="55609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3D human motion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7192687" y="5395316"/>
              <a:ext cx="1883740" cy="55609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Pose priors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7192687" y="2433417"/>
              <a:ext cx="1883740" cy="55609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Image sequence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Down Arrow 33"/>
            <p:cNvSpPr/>
            <p:nvPr/>
          </p:nvSpPr>
          <p:spPr>
            <a:xfrm>
              <a:off x="1001481" y="2447657"/>
              <a:ext cx="269286" cy="353145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Left Arrow 34"/>
            <p:cNvSpPr/>
            <p:nvPr/>
          </p:nvSpPr>
          <p:spPr>
            <a:xfrm>
              <a:off x="6762498" y="5553058"/>
              <a:ext cx="364588" cy="291342"/>
            </a:xfrm>
            <a:prstGeom prst="left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30537" y="1810682"/>
              <a:ext cx="1883740" cy="55609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Motion priors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257" y="4593543"/>
              <a:ext cx="253215" cy="7190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4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8603" y="4621197"/>
              <a:ext cx="191909" cy="69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12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533" y="4621197"/>
              <a:ext cx="233993" cy="69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0" name="Curved Connector 39"/>
            <p:cNvCxnSpPr/>
            <p:nvPr/>
          </p:nvCxnSpPr>
          <p:spPr>
            <a:xfrm rot="10800000" flipV="1">
              <a:off x="1104630" y="981511"/>
              <a:ext cx="680192" cy="670891"/>
            </a:xfrm>
            <a:prstGeom prst="curvedConnector3">
              <a:avLst>
                <a:gd name="adj1" fmla="val 99637"/>
              </a:avLst>
            </a:prstGeom>
            <a:ln w="38100">
              <a:solidFill>
                <a:schemeClr val="bg1">
                  <a:lumMod val="50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 40"/>
            <p:cNvSpPr/>
            <p:nvPr/>
          </p:nvSpPr>
          <p:spPr>
            <a:xfrm>
              <a:off x="2167186" y="1880598"/>
              <a:ext cx="401508" cy="416257"/>
            </a:xfrm>
            <a:custGeom>
              <a:avLst/>
              <a:gdLst>
                <a:gd name="connsiteX0" fmla="*/ 141118 w 611292"/>
                <a:gd name="connsiteY0" fmla="*/ 127287 h 672429"/>
                <a:gd name="connsiteX1" fmla="*/ 591284 w 611292"/>
                <a:gd name="connsiteY1" fmla="*/ 478979 h 672429"/>
                <a:gd name="connsiteX2" fmla="*/ 478743 w 611292"/>
                <a:gd name="connsiteY2" fmla="*/ 678 h 672429"/>
                <a:gd name="connsiteX3" fmla="*/ 441 w 611292"/>
                <a:gd name="connsiteY3" fmla="*/ 605589 h 672429"/>
                <a:gd name="connsiteX4" fmla="*/ 394337 w 611292"/>
                <a:gd name="connsiteY4" fmla="*/ 661859 h 67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292" h="672429">
                  <a:moveTo>
                    <a:pt x="141118" y="127287"/>
                  </a:moveTo>
                  <a:cubicBezTo>
                    <a:pt x="338065" y="313683"/>
                    <a:pt x="535013" y="500080"/>
                    <a:pt x="591284" y="478979"/>
                  </a:cubicBezTo>
                  <a:cubicBezTo>
                    <a:pt x="647555" y="457878"/>
                    <a:pt x="577217" y="-20424"/>
                    <a:pt x="478743" y="678"/>
                  </a:cubicBezTo>
                  <a:cubicBezTo>
                    <a:pt x="380269" y="21780"/>
                    <a:pt x="14509" y="495392"/>
                    <a:pt x="441" y="605589"/>
                  </a:cubicBezTo>
                  <a:cubicBezTo>
                    <a:pt x="-13627" y="715786"/>
                    <a:pt x="312275" y="654825"/>
                    <a:pt x="394337" y="661859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2665351" y="1883742"/>
              <a:ext cx="438668" cy="483030"/>
            </a:xfrm>
            <a:custGeom>
              <a:avLst/>
              <a:gdLst>
                <a:gd name="connsiteX0" fmla="*/ 142870 w 358271"/>
                <a:gd name="connsiteY0" fmla="*/ 45124 h 790712"/>
                <a:gd name="connsiteX1" fmla="*/ 2193 w 358271"/>
                <a:gd name="connsiteY1" fmla="*/ 635967 h 790712"/>
                <a:gd name="connsiteX2" fmla="*/ 241344 w 358271"/>
                <a:gd name="connsiteY2" fmla="*/ 2921 h 790712"/>
                <a:gd name="connsiteX3" fmla="*/ 16261 w 358271"/>
                <a:gd name="connsiteY3" fmla="*/ 790712 h 790712"/>
                <a:gd name="connsiteX4" fmla="*/ 353885 w 358271"/>
                <a:gd name="connsiteY4" fmla="*/ 2921 h 790712"/>
                <a:gd name="connsiteX5" fmla="*/ 213208 w 358271"/>
                <a:gd name="connsiteY5" fmla="*/ 523426 h 79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271" h="790712">
                  <a:moveTo>
                    <a:pt x="142870" y="45124"/>
                  </a:moveTo>
                  <a:cubicBezTo>
                    <a:pt x="64325" y="344062"/>
                    <a:pt x="-14219" y="643001"/>
                    <a:pt x="2193" y="635967"/>
                  </a:cubicBezTo>
                  <a:cubicBezTo>
                    <a:pt x="18605" y="628933"/>
                    <a:pt x="238999" y="-22870"/>
                    <a:pt x="241344" y="2921"/>
                  </a:cubicBezTo>
                  <a:cubicBezTo>
                    <a:pt x="243689" y="28712"/>
                    <a:pt x="-2496" y="790712"/>
                    <a:pt x="16261" y="790712"/>
                  </a:cubicBezTo>
                  <a:cubicBezTo>
                    <a:pt x="35018" y="790712"/>
                    <a:pt x="321061" y="47469"/>
                    <a:pt x="353885" y="2921"/>
                  </a:cubicBezTo>
                  <a:cubicBezTo>
                    <a:pt x="386709" y="-41627"/>
                    <a:pt x="224931" y="436675"/>
                    <a:pt x="213208" y="523426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V="1">
              <a:off x="2120362" y="4877984"/>
              <a:ext cx="662648" cy="60548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ounded Rectangle 43"/>
            <p:cNvSpPr/>
            <p:nvPr/>
          </p:nvSpPr>
          <p:spPr>
            <a:xfrm>
              <a:off x="1898405" y="703467"/>
              <a:ext cx="1883740" cy="55609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Behavior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H="1" flipV="1">
              <a:off x="4027287" y="4963702"/>
              <a:ext cx="665461" cy="62723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5225144" y="1379094"/>
              <a:ext cx="1745775" cy="725477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5065486" y="1379094"/>
              <a:ext cx="1905433" cy="594849"/>
            </a:xfrm>
            <a:prstGeom prst="straightConnector1">
              <a:avLst/>
            </a:prstGeom>
            <a:ln w="19050">
              <a:solidFill>
                <a:schemeClr val="bg1">
                  <a:lumMod val="9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5293273" y="1379094"/>
              <a:ext cx="1677645" cy="273309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>
              <a:off x="5293273" y="1379094"/>
              <a:ext cx="1677645" cy="1245135"/>
            </a:xfrm>
            <a:prstGeom prst="straightConnector1">
              <a:avLst/>
            </a:prstGeom>
            <a:ln w="19050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2313635" y="2273995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461337" y="186088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2545834" y="213268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2246879" y="195108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156525" y="226049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2774802" y="195594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982538" y="2082487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043278" y="186088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2997559" y="3138715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786934" y="2112478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142338" y="204406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716001" y="2322851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2774802" y="340508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60150" y="372854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884685" y="3948196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215060" y="4090705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224129" y="3224965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330806" y="210095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519309" y="2008467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3773624" y="201527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3643313" y="2130624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5" name="TextBox 144"/>
          <p:cNvSpPr txBox="1"/>
          <p:nvPr/>
        </p:nvSpPr>
        <p:spPr>
          <a:xfrm>
            <a:off x="493919" y="3886200"/>
            <a:ext cx="1868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- People tracking (3)</a:t>
            </a:r>
          </a:p>
        </p:txBody>
      </p:sp>
    </p:spTree>
    <p:extLst>
      <p:ext uri="{BB962C8B-B14F-4D97-AF65-F5344CB8AC3E}">
        <p14:creationId xmlns:p14="http://schemas.microsoft.com/office/powerpoint/2010/main" val="316005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en-US" sz="2800" dirty="0" smtClean="0"/>
              <a:t>Revision </a:t>
            </a:r>
            <a:r>
              <a:rPr lang="en-US" sz="2800" dirty="0"/>
              <a:t>of the </a:t>
            </a:r>
            <a:r>
              <a:rPr lang="en-US" sz="2800" b="1" dirty="0" smtClean="0">
                <a:solidFill>
                  <a:schemeClr val="tx2"/>
                </a:solidFill>
              </a:rPr>
              <a:t>State of the Art </a:t>
            </a:r>
            <a:r>
              <a:rPr lang="en-US" sz="2800" dirty="0" smtClean="0"/>
              <a:t>methods for HPR</a:t>
            </a:r>
          </a:p>
          <a:p>
            <a:pPr>
              <a:buClr>
                <a:schemeClr val="tx1"/>
              </a:buClr>
            </a:pPr>
            <a:r>
              <a:rPr lang="en-US" sz="2800" dirty="0"/>
              <a:t>Definition of a new </a:t>
            </a:r>
            <a:r>
              <a:rPr lang="en-US" sz="2800" b="1" dirty="0">
                <a:solidFill>
                  <a:schemeClr val="tx2"/>
                </a:solidFill>
              </a:rPr>
              <a:t>taxonomy</a:t>
            </a:r>
            <a:r>
              <a:rPr lang="en-US" sz="2800" dirty="0"/>
              <a:t> for </a:t>
            </a:r>
            <a:r>
              <a:rPr lang="en-US" sz="2800" dirty="0" smtClean="0"/>
              <a:t>HPR</a:t>
            </a:r>
            <a:endParaRPr lang="en-US" sz="2800" dirty="0"/>
          </a:p>
          <a:p>
            <a:pPr>
              <a:buClr>
                <a:schemeClr val="tx1"/>
              </a:buClr>
            </a:pPr>
            <a:r>
              <a:rPr lang="en-US" sz="2800" b="1" dirty="0" smtClean="0">
                <a:solidFill>
                  <a:schemeClr val="tx2"/>
                </a:solidFill>
              </a:rPr>
              <a:t>Discussion</a:t>
            </a:r>
            <a:r>
              <a:rPr lang="en-US" sz="2800" dirty="0" smtClean="0"/>
              <a:t> of </a:t>
            </a:r>
            <a:r>
              <a:rPr lang="en-US" sz="2800" b="1" dirty="0" smtClean="0">
                <a:solidFill>
                  <a:schemeClr val="tx2"/>
                </a:solidFill>
              </a:rPr>
              <a:t>drawbacks</a:t>
            </a:r>
            <a:r>
              <a:rPr lang="en-US" sz="2800" dirty="0" smtClean="0"/>
              <a:t> and possibilities of current HPR methods</a:t>
            </a:r>
            <a:endParaRPr lang="en-US" sz="2800" b="1" dirty="0" smtClean="0">
              <a:solidFill>
                <a:schemeClr val="tx2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800" b="1" dirty="0" smtClean="0">
                <a:solidFill>
                  <a:schemeClr val="tx2"/>
                </a:solidFill>
              </a:rPr>
              <a:t>Goals</a:t>
            </a:r>
            <a:r>
              <a:rPr lang="en-US" sz="2800" dirty="0" smtClean="0"/>
              <a:t> of the thesis</a:t>
            </a:r>
          </a:p>
          <a:p>
            <a:pPr>
              <a:buClr>
                <a:schemeClr val="tx1"/>
              </a:buClr>
            </a:pPr>
            <a:r>
              <a:rPr lang="en-US" sz="2800" b="1" dirty="0" smtClean="0">
                <a:solidFill>
                  <a:schemeClr val="tx2"/>
                </a:solidFill>
              </a:rPr>
              <a:t>Overview</a:t>
            </a:r>
            <a:r>
              <a:rPr lang="en-US" sz="2800" dirty="0" smtClean="0"/>
              <a:t> of the complete </a:t>
            </a:r>
            <a:r>
              <a:rPr lang="en-US" sz="2800" b="1" dirty="0" smtClean="0">
                <a:solidFill>
                  <a:schemeClr val="tx2"/>
                </a:solidFill>
              </a:rPr>
              <a:t>framework</a:t>
            </a:r>
            <a:endParaRPr lang="en-US" sz="2800" b="1" dirty="0">
              <a:solidFill>
                <a:schemeClr val="tx2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800" b="1" dirty="0">
                <a:solidFill>
                  <a:schemeClr val="tx2"/>
                </a:solidFill>
              </a:rPr>
              <a:t>Expected </a:t>
            </a:r>
            <a:r>
              <a:rPr lang="en-US" sz="2800" b="1" dirty="0" smtClean="0">
                <a:solidFill>
                  <a:schemeClr val="tx2"/>
                </a:solidFill>
              </a:rPr>
              <a:t>contributions </a:t>
            </a:r>
            <a:r>
              <a:rPr lang="en-US" sz="2800" dirty="0" smtClean="0"/>
              <a:t>of the thesis</a:t>
            </a:r>
          </a:p>
          <a:p>
            <a:pPr>
              <a:buClr>
                <a:schemeClr val="tx1"/>
              </a:buClr>
            </a:pPr>
            <a:r>
              <a:rPr lang="en-US" sz="2800" b="1" dirty="0" smtClean="0">
                <a:solidFill>
                  <a:schemeClr val="tx2"/>
                </a:solidFill>
              </a:rPr>
              <a:t>Working plan</a:t>
            </a:r>
            <a:r>
              <a:rPr lang="en-US" sz="2800" dirty="0" smtClean="0"/>
              <a:t>: tasks and timing of the project</a:t>
            </a:r>
          </a:p>
          <a:p>
            <a:pPr>
              <a:buClr>
                <a:schemeClr val="tx1"/>
              </a:buClr>
            </a:pPr>
            <a:r>
              <a:rPr lang="en-US" sz="2800" b="1" dirty="0" smtClean="0">
                <a:solidFill>
                  <a:schemeClr val="tx2"/>
                </a:solidFill>
              </a:rPr>
              <a:t>State of research</a:t>
            </a:r>
            <a:r>
              <a:rPr lang="en-US" sz="2800" dirty="0" smtClean="0"/>
              <a:t>: BBDD and publications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Straight Connector 8"/>
            <p:cNvCxnSpPr>
              <a:endCxn id="10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ight Triangle 9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6" name="Slide Number Placeholder 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mtClean="0"/>
              <a:pPr algn="l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61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7526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55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Taxonomy</a:t>
            </a:r>
          </a:p>
          <a:p>
            <a:r>
              <a:rPr lang="en-US" sz="2800" dirty="0" smtClean="0"/>
              <a:t>State of the Art</a:t>
            </a:r>
          </a:p>
          <a:p>
            <a:r>
              <a:rPr lang="en-US" sz="2800" dirty="0" smtClean="0"/>
              <a:t>Discussion</a:t>
            </a:r>
          </a:p>
          <a:p>
            <a:r>
              <a:rPr lang="en-US" sz="2800" dirty="0" smtClean="0"/>
              <a:t>Goals</a:t>
            </a:r>
          </a:p>
          <a:p>
            <a:r>
              <a:rPr lang="en-US" sz="2800" dirty="0" smtClean="0"/>
              <a:t>Project overview</a:t>
            </a:r>
          </a:p>
          <a:p>
            <a:r>
              <a:rPr lang="en-US" sz="2800" dirty="0" smtClean="0"/>
              <a:t>Expected contributions</a:t>
            </a:r>
          </a:p>
          <a:p>
            <a:r>
              <a:rPr lang="en-US" sz="2800" dirty="0" smtClean="0"/>
              <a:t>Working plan</a:t>
            </a:r>
          </a:p>
          <a:p>
            <a:r>
              <a:rPr lang="en-US" sz="2800" dirty="0" smtClean="0"/>
              <a:t>State of research</a:t>
            </a:r>
          </a:p>
          <a:p>
            <a:r>
              <a:rPr lang="en-US" sz="2800" dirty="0" smtClean="0"/>
              <a:t>Summary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" name="Straight Connector 13"/>
            <p:cNvCxnSpPr>
              <a:endCxn id="15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ight Triangle 14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Slide Number Placeholder 9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mtClean="0"/>
              <a:pPr algn="l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60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Taxonomy</a:t>
            </a:r>
            <a:endParaRPr lang="en-US" sz="4000" dirty="0"/>
          </a:p>
        </p:txBody>
      </p:sp>
      <p:sp>
        <p:nvSpPr>
          <p:cNvPr id="5" name="Rounded Rectangle 4"/>
          <p:cNvSpPr/>
          <p:nvPr/>
        </p:nvSpPr>
        <p:spPr>
          <a:xfrm>
            <a:off x="246048" y="2590800"/>
            <a:ext cx="1624621" cy="102607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Appearance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24166" y="2590800"/>
            <a:ext cx="1624621" cy="10260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Spatial models</a:t>
            </a: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29366" y="2590800"/>
            <a:ext cx="1624621" cy="10260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Behavior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76766" y="2590800"/>
            <a:ext cx="1624621" cy="102607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Temporal models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6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" name="Straight Connector 13"/>
            <p:cNvCxnSpPr>
              <a:endCxn id="15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ight Triangle 14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047145" y="2590800"/>
            <a:ext cx="1624621" cy="10260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Viewpoint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1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Taxonomy</a:t>
            </a:r>
            <a:endParaRPr lang="en-US" sz="4000" dirty="0"/>
          </a:p>
        </p:txBody>
      </p:sp>
      <p:sp>
        <p:nvSpPr>
          <p:cNvPr id="5" name="Rounded Rectangle 4"/>
          <p:cNvSpPr/>
          <p:nvPr/>
        </p:nvSpPr>
        <p:spPr>
          <a:xfrm>
            <a:off x="246048" y="2590800"/>
            <a:ext cx="1624621" cy="102607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Appearance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24166" y="2590800"/>
            <a:ext cx="1624621" cy="10260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Spatial models</a:t>
            </a: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29366" y="2590800"/>
            <a:ext cx="1624621" cy="10260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Behavior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76766" y="2590800"/>
            <a:ext cx="1624621" cy="102607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Temporal models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7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" name="Straight Connector 13"/>
            <p:cNvCxnSpPr>
              <a:endCxn id="15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ight Triangle 14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047145" y="2590800"/>
            <a:ext cx="1624621" cy="10260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Viewpoint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C:\Users\xavi\Desktop\Picture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4" y="4038600"/>
            <a:ext cx="1576388" cy="118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18"/>
          <a:stretch/>
        </p:blipFill>
        <p:spPr bwMode="auto">
          <a:xfrm>
            <a:off x="2247073" y="4343400"/>
            <a:ext cx="3154185" cy="57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1" r="71301"/>
          <a:stretch/>
        </p:blipFill>
        <p:spPr bwMode="auto">
          <a:xfrm>
            <a:off x="3413506" y="5046730"/>
            <a:ext cx="821318" cy="138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1" b="50000"/>
          <a:stretch/>
        </p:blipFill>
        <p:spPr bwMode="auto">
          <a:xfrm>
            <a:off x="5576766" y="4343400"/>
            <a:ext cx="1692354" cy="60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77" y="4476925"/>
            <a:ext cx="11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“WALKING”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1905000"/>
            <a:ext cx="866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Monocular </a:t>
            </a:r>
            <a:r>
              <a:rPr lang="en-US" dirty="0"/>
              <a:t>3d pose estimation and tracking by </a:t>
            </a:r>
            <a:r>
              <a:rPr lang="en-US" dirty="0" smtClean="0"/>
              <a:t>detection</a:t>
            </a:r>
            <a:r>
              <a:rPr lang="en-US" dirty="0"/>
              <a:t> (</a:t>
            </a:r>
            <a:r>
              <a:rPr lang="en-US" dirty="0" err="1"/>
              <a:t>Andriluka</a:t>
            </a:r>
            <a:r>
              <a:rPr lang="en-US" dirty="0"/>
              <a:t> et al. 2010</a:t>
            </a:r>
            <a:r>
              <a:rPr lang="en-US" dirty="0" smtClean="0"/>
              <a:t>):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41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the Art</a:t>
            </a:r>
            <a:endParaRPr lang="en-US" sz="4000" dirty="0"/>
          </a:p>
        </p:txBody>
      </p:sp>
      <p:sp>
        <p:nvSpPr>
          <p:cNvPr id="5" name="Rounded Rectangle 4"/>
          <p:cNvSpPr/>
          <p:nvPr/>
        </p:nvSpPr>
        <p:spPr>
          <a:xfrm>
            <a:off x="246048" y="2590800"/>
            <a:ext cx="1624621" cy="102607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Appearance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24166" y="2590800"/>
            <a:ext cx="1624621" cy="1026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Spatial models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29366" y="2590800"/>
            <a:ext cx="1624621" cy="1026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Behavior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76766" y="2590800"/>
            <a:ext cx="1624621" cy="10260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Temporal models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8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" name="Straight Connector 13"/>
            <p:cNvCxnSpPr>
              <a:endCxn id="15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ight Triangle 14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047145" y="2590800"/>
            <a:ext cx="1624621" cy="10260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Viewpoint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888254" y="4343400"/>
            <a:ext cx="1500162" cy="9474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Local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181600" y="4343400"/>
            <a:ext cx="1500162" cy="9474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Logical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46048" y="4343400"/>
            <a:ext cx="1500162" cy="9474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Global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505200" y="4343400"/>
            <a:ext cx="1500162" cy="9474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Pixel-based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1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 of the Art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Global appearance</a:t>
            </a:r>
          </a:p>
          <a:p>
            <a:pPr lvl="1"/>
            <a:r>
              <a:rPr lang="en-US" sz="2000" dirty="0"/>
              <a:t>Silhouettes and contours</a:t>
            </a:r>
            <a:endParaRPr lang="en-US" sz="2000" dirty="0" smtClean="0"/>
          </a:p>
          <a:p>
            <a:pPr lvl="1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Global discriminative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classifiers</a:t>
            </a:r>
          </a:p>
          <a:p>
            <a:pPr lvl="1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Global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generative classifiers</a:t>
            </a:r>
          </a:p>
          <a:p>
            <a:r>
              <a:rPr lang="en-US" sz="2200" dirty="0"/>
              <a:t>Local appearance</a:t>
            </a:r>
          </a:p>
          <a:p>
            <a:pPr lvl="1"/>
            <a:r>
              <a:rPr lang="en-US" sz="2000" dirty="0" smtClean="0"/>
              <a:t>Edges, color </a:t>
            </a:r>
            <a:r>
              <a:rPr lang="en-US" sz="2000" dirty="0"/>
              <a:t>and texture</a:t>
            </a:r>
          </a:p>
          <a:p>
            <a:pPr lvl="1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Motion</a:t>
            </a:r>
          </a:p>
          <a:p>
            <a:pPr lvl="1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Depth</a:t>
            </a:r>
          </a:p>
          <a:p>
            <a:pPr lvl="1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emplates</a:t>
            </a:r>
          </a:p>
          <a:p>
            <a:r>
              <a:rPr lang="en-US" sz="2200" dirty="0" smtClean="0"/>
              <a:t>Pixel </a:t>
            </a:r>
            <a:r>
              <a:rPr lang="en-US" sz="2200" dirty="0"/>
              <a:t>based</a:t>
            </a:r>
          </a:p>
          <a:p>
            <a:r>
              <a:rPr lang="en-US" sz="2200" dirty="0"/>
              <a:t>Logical</a:t>
            </a:r>
          </a:p>
          <a:p>
            <a:endParaRPr lang="en-US" sz="2800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/>
            <a:fld id="{B6F15528-21DE-4FAA-801E-634DDDAF4B2B}" type="slidenum">
              <a:rPr lang="en-US" smtClean="0"/>
              <a:pPr algn="l"/>
              <a:t>9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66800" y="6324600"/>
            <a:ext cx="7830000" cy="362400"/>
            <a:chOff x="1066800" y="6324600"/>
            <a:chExt cx="7830000" cy="362400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34400" y="6324600"/>
              <a:ext cx="362400" cy="362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Straight Connector 8"/>
            <p:cNvCxnSpPr>
              <a:endCxn id="10" idx="2"/>
            </p:cNvCxnSpPr>
            <p:nvPr/>
          </p:nvCxnSpPr>
          <p:spPr>
            <a:xfrm flipV="1">
              <a:off x="1066800" y="6548550"/>
              <a:ext cx="7074877" cy="465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ight Triangle 9"/>
            <p:cNvSpPr/>
            <p:nvPr/>
          </p:nvSpPr>
          <p:spPr>
            <a:xfrm flipH="1">
              <a:off x="4114800" y="6463050"/>
              <a:ext cx="4026877" cy="85500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22926" y="2703629"/>
            <a:ext cx="2325433" cy="1639771"/>
            <a:chOff x="5708250" y="1524000"/>
            <a:chExt cx="2902350" cy="2046582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3740" y="1669735"/>
              <a:ext cx="1090386" cy="1755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0684" y="1559189"/>
              <a:ext cx="819916" cy="1976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92"/>
            <a:stretch/>
          </p:blipFill>
          <p:spPr bwMode="auto">
            <a:xfrm>
              <a:off x="5708250" y="1524000"/>
              <a:ext cx="813166" cy="2046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475038" y="5791200"/>
            <a:ext cx="8258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[4] </a:t>
            </a:r>
            <a:r>
              <a:rPr lang="en-US" sz="1100" dirty="0"/>
              <a:t>H. </a:t>
            </a:r>
            <a:r>
              <a:rPr lang="en-US" sz="1100" dirty="0" err="1"/>
              <a:t>Pirsiavash</a:t>
            </a:r>
            <a:r>
              <a:rPr lang="en-US" sz="1100" dirty="0"/>
              <a:t>, D. </a:t>
            </a:r>
            <a:r>
              <a:rPr lang="en-US" sz="1100" dirty="0" err="1"/>
              <a:t>Ramanan</a:t>
            </a:r>
            <a:r>
              <a:rPr lang="en-US" sz="1100" dirty="0"/>
              <a:t>, Steerable part models, in: CVPR, 2012</a:t>
            </a:r>
            <a:r>
              <a:rPr lang="ca-ES" sz="1100" dirty="0" smtClean="0"/>
              <a:t>.</a:t>
            </a:r>
            <a:endParaRPr lang="en-US" sz="1100" dirty="0" smtClean="0"/>
          </a:p>
          <a:p>
            <a:r>
              <a:rPr lang="en-US" sz="1100" dirty="0" smtClean="0"/>
              <a:t>[5] </a:t>
            </a:r>
            <a:r>
              <a:rPr lang="en-US" sz="1100" dirty="0"/>
              <a:t>A. </a:t>
            </a:r>
            <a:r>
              <a:rPr lang="en-US" sz="1100" dirty="0" err="1"/>
              <a:t>Agarwal</a:t>
            </a:r>
            <a:r>
              <a:rPr lang="en-US" sz="1100" dirty="0"/>
              <a:t>, B. </a:t>
            </a:r>
            <a:r>
              <a:rPr lang="en-US" sz="1100" dirty="0" err="1"/>
              <a:t>Triggs</a:t>
            </a:r>
            <a:r>
              <a:rPr lang="en-US" sz="1100" dirty="0"/>
              <a:t>, Recovering 3d human pose from monocular images, </a:t>
            </a:r>
            <a:r>
              <a:rPr lang="en-US" sz="1100" dirty="0" smtClean="0"/>
              <a:t>PAMI, 2006</a:t>
            </a:r>
            <a:r>
              <a:rPr lang="ca-ES" sz="1100" dirty="0" smtClean="0"/>
              <a:t>.</a:t>
            </a:r>
          </a:p>
          <a:p>
            <a:r>
              <a:rPr lang="nl-NL" sz="1100" dirty="0" smtClean="0"/>
              <a:t>[6] </a:t>
            </a:r>
            <a:r>
              <a:rPr lang="en-US" sz="1100" dirty="0"/>
              <a:t>B. Yao, L. </a:t>
            </a:r>
            <a:r>
              <a:rPr lang="en-US" sz="1100" dirty="0" err="1"/>
              <a:t>Fei-fei</a:t>
            </a:r>
            <a:r>
              <a:rPr lang="en-US" sz="1100" dirty="0"/>
              <a:t>, L.: </a:t>
            </a:r>
            <a:r>
              <a:rPr lang="en-US" sz="1100" dirty="0" err="1"/>
              <a:t>Grouplet</a:t>
            </a:r>
            <a:r>
              <a:rPr lang="en-US" sz="1100" dirty="0"/>
              <a:t>: A structured image representation for recognizing human and object interactions, 2010.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385470" y="1320982"/>
            <a:ext cx="1920330" cy="1269818"/>
            <a:chOff x="5334000" y="1903948"/>
            <a:chExt cx="2227494" cy="1472930"/>
          </a:xfrm>
        </p:grpSpPr>
        <p:pic>
          <p:nvPicPr>
            <p:cNvPr id="19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6025" y="1903948"/>
              <a:ext cx="2215469" cy="325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3189" y="2229045"/>
              <a:ext cx="2199928" cy="272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8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665"/>
            <a:stretch/>
          </p:blipFill>
          <p:spPr bwMode="auto">
            <a:xfrm>
              <a:off x="5334000" y="2633928"/>
              <a:ext cx="2218305" cy="74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92466"/>
            <a:ext cx="2636486" cy="129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49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5858</TotalTime>
  <Words>5636</Words>
  <Application>Microsoft Office PowerPoint</Application>
  <PresentationFormat>On-screen Show (4:3)</PresentationFormat>
  <Paragraphs>619</Paragraphs>
  <Slides>43</Slides>
  <Notes>30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Spatio-Temporal View Invariant Human Pose Recovery in Cluttered Scenes</vt:lpstr>
      <vt:lpstr>Motivation</vt:lpstr>
      <vt:lpstr>Motivation</vt:lpstr>
      <vt:lpstr>Motivation</vt:lpstr>
      <vt:lpstr>Outline</vt:lpstr>
      <vt:lpstr>Taxonomy</vt:lpstr>
      <vt:lpstr>Taxonomy</vt:lpstr>
      <vt:lpstr>State of the Art</vt:lpstr>
      <vt:lpstr>State of the Art</vt:lpstr>
      <vt:lpstr>State of the Art</vt:lpstr>
      <vt:lpstr>State of the Art</vt:lpstr>
      <vt:lpstr>State of the Art</vt:lpstr>
      <vt:lpstr>State of the Art</vt:lpstr>
      <vt:lpstr>State of the Art</vt:lpstr>
      <vt:lpstr>State of the Art</vt:lpstr>
      <vt:lpstr>State of the Art</vt:lpstr>
      <vt:lpstr>State of the Art</vt:lpstr>
      <vt:lpstr>State of the Art</vt:lpstr>
      <vt:lpstr>State of the Art (Examples)</vt:lpstr>
      <vt:lpstr>State of the Art (Discussion)</vt:lpstr>
      <vt:lpstr>Goals</vt:lpstr>
      <vt:lpstr>PowerPoint Presentation</vt:lpstr>
      <vt:lpstr>PowerPoint Presentation</vt:lpstr>
      <vt:lpstr>Expected Contributions</vt:lpstr>
      <vt:lpstr>Working Plan</vt:lpstr>
      <vt:lpstr>State of Research</vt:lpstr>
      <vt:lpstr>State of Research</vt:lpstr>
      <vt:lpstr>State of Research</vt:lpstr>
      <vt:lpstr>State of Research</vt:lpstr>
      <vt:lpstr>State of Research</vt:lpstr>
      <vt:lpstr>State of Research</vt:lpstr>
      <vt:lpstr>State of Research</vt:lpstr>
      <vt:lpstr>State of Research</vt:lpstr>
      <vt:lpstr>State of Research</vt:lpstr>
      <vt:lpstr>State of Research</vt:lpstr>
      <vt:lpstr>State of Research</vt:lpstr>
      <vt:lpstr>State of Research</vt:lpstr>
      <vt:lpstr>State of Research</vt:lpstr>
      <vt:lpstr>State of Research</vt:lpstr>
      <vt:lpstr>State of Research</vt:lpstr>
      <vt:lpstr>State of Research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xavi</dc:creator>
  <cp:lastModifiedBy>xavi</cp:lastModifiedBy>
  <cp:revision>239</cp:revision>
  <dcterms:created xsi:type="dcterms:W3CDTF">2006-08-16T00:00:00Z</dcterms:created>
  <dcterms:modified xsi:type="dcterms:W3CDTF">2012-07-04T20:03:44Z</dcterms:modified>
</cp:coreProperties>
</file>