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2"/>
  </p:sldMasterIdLst>
  <p:notesMasterIdLst>
    <p:notesMasterId r:id="rId4"/>
  </p:notesMasterIdLst>
  <p:sldIdLst>
    <p:sldId id="260" r:id="rId3"/>
  </p:sldIdLst>
  <p:sldSz cx="32404050" cy="43205400"/>
  <p:notesSz cx="6797675" cy="9926638"/>
  <p:defaultTextStyle>
    <a:defPPr>
      <a:defRPr lang="es-ES"/>
    </a:defPPr>
    <a:lvl1pPr marL="0" algn="l" defTabSz="4320540" rtl="0" eaLnBrk="1" latinLnBrk="0" hangingPunct="1">
      <a:defRPr sz="8500" kern="1200">
        <a:solidFill>
          <a:schemeClr val="tx1"/>
        </a:solidFill>
        <a:latin typeface="+mn-lt"/>
        <a:ea typeface="+mn-ea"/>
        <a:cs typeface="+mn-cs"/>
      </a:defRPr>
    </a:lvl1pPr>
    <a:lvl2pPr marL="2160270" algn="l" defTabSz="4320540" rtl="0" eaLnBrk="1" latinLnBrk="0" hangingPunct="1">
      <a:defRPr sz="8500" kern="1200">
        <a:solidFill>
          <a:schemeClr val="tx1"/>
        </a:solidFill>
        <a:latin typeface="+mn-lt"/>
        <a:ea typeface="+mn-ea"/>
        <a:cs typeface="+mn-cs"/>
      </a:defRPr>
    </a:lvl2pPr>
    <a:lvl3pPr marL="4320540" algn="l" defTabSz="4320540" rtl="0" eaLnBrk="1" latinLnBrk="0" hangingPunct="1">
      <a:defRPr sz="8500" kern="1200">
        <a:solidFill>
          <a:schemeClr val="tx1"/>
        </a:solidFill>
        <a:latin typeface="+mn-lt"/>
        <a:ea typeface="+mn-ea"/>
        <a:cs typeface="+mn-cs"/>
      </a:defRPr>
    </a:lvl3pPr>
    <a:lvl4pPr marL="6480810" algn="l" defTabSz="4320540" rtl="0" eaLnBrk="1" latinLnBrk="0" hangingPunct="1">
      <a:defRPr sz="8500" kern="1200">
        <a:solidFill>
          <a:schemeClr val="tx1"/>
        </a:solidFill>
        <a:latin typeface="+mn-lt"/>
        <a:ea typeface="+mn-ea"/>
        <a:cs typeface="+mn-cs"/>
      </a:defRPr>
    </a:lvl4pPr>
    <a:lvl5pPr marL="8641080" algn="l" defTabSz="4320540" rtl="0" eaLnBrk="1" latinLnBrk="0" hangingPunct="1">
      <a:defRPr sz="8500" kern="1200">
        <a:solidFill>
          <a:schemeClr val="tx1"/>
        </a:solidFill>
        <a:latin typeface="+mn-lt"/>
        <a:ea typeface="+mn-ea"/>
        <a:cs typeface="+mn-cs"/>
      </a:defRPr>
    </a:lvl5pPr>
    <a:lvl6pPr marL="10801350" algn="l" defTabSz="4320540" rtl="0" eaLnBrk="1" latinLnBrk="0" hangingPunct="1">
      <a:defRPr sz="8500" kern="1200">
        <a:solidFill>
          <a:schemeClr val="tx1"/>
        </a:solidFill>
        <a:latin typeface="+mn-lt"/>
        <a:ea typeface="+mn-ea"/>
        <a:cs typeface="+mn-cs"/>
      </a:defRPr>
    </a:lvl6pPr>
    <a:lvl7pPr marL="12961620" algn="l" defTabSz="4320540" rtl="0" eaLnBrk="1" latinLnBrk="0" hangingPunct="1">
      <a:defRPr sz="8500" kern="1200">
        <a:solidFill>
          <a:schemeClr val="tx1"/>
        </a:solidFill>
        <a:latin typeface="+mn-lt"/>
        <a:ea typeface="+mn-ea"/>
        <a:cs typeface="+mn-cs"/>
      </a:defRPr>
    </a:lvl7pPr>
    <a:lvl8pPr marL="15121890" algn="l" defTabSz="4320540" rtl="0" eaLnBrk="1" latinLnBrk="0" hangingPunct="1">
      <a:defRPr sz="8500" kern="1200">
        <a:solidFill>
          <a:schemeClr val="tx1"/>
        </a:solidFill>
        <a:latin typeface="+mn-lt"/>
        <a:ea typeface="+mn-ea"/>
        <a:cs typeface="+mn-cs"/>
      </a:defRPr>
    </a:lvl8pPr>
    <a:lvl9pPr marL="17282160" algn="l" defTabSz="4320540" rtl="0" eaLnBrk="1" latinLnBrk="0" hangingPunct="1">
      <a:defRPr sz="85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xmlns:mc="http://schemas.openxmlformats.org/markup-compatibility/2006" xmlns:a14="http://schemas.microsoft.com/office/drawing/2007/7/7/main" val="494949" mc:Ignorable=""/>
    <a:srgbClr xmlns:mc="http://schemas.openxmlformats.org/markup-compatibility/2006" xmlns:a14="http://schemas.microsoft.com/office/drawing/2007/7/7/main" val="292929" mc:Ignorable=""/>
    <a:srgbClr xmlns:mc="http://schemas.openxmlformats.org/markup-compatibility/2006" xmlns:a14="http://schemas.microsoft.com/office/drawing/2007/7/7/main" val="800000" mc:Ignorable=""/>
    <a:srgbClr xmlns:mc="http://schemas.openxmlformats.org/markup-compatibility/2006" xmlns:a14="http://schemas.microsoft.com/office/drawing/2007/7/7/main" val="6C0000" mc:Ignorable=""/>
  </p:clrMru>
  <p:extLst>
    <p:ext uri="{E76CE94A-603C-4142-B9EB-6D1370010A27}">
      <p14:discardImageEditData xmlns:p14="http://schemas.microsoft.com/office/powerpoint/2007/7/12/main" val="0"/>
    </p:ext>
    <p:ext uri="{D31A062A-798A-4329-ABDD-BBA856620510}">
      <p14:defaultImageDpi xmlns:p14="http://schemas.microsoft.com/office/powerpoint/2007/7/12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10" autoAdjust="0"/>
    <p:restoredTop sz="94444" autoAdjust="0"/>
  </p:normalViewPr>
  <p:slideViewPr>
    <p:cSldViewPr>
      <p:cViewPr>
        <p:scale>
          <a:sx n="37" d="100"/>
          <a:sy n="37" d="100"/>
        </p:scale>
        <p:origin x="-864" y="3216"/>
      </p:cViewPr>
      <p:guideLst>
        <p:guide orient="horz" pos="13608"/>
        <p:guide pos="10206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1" Type="http://schemas.openxmlformats.org/officeDocument/2006/relationships/customXml" Target="../customXml/item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6B99F43-BEE6-477F-B97B-303E7F2E3D79}" type="datetimeFigureOut">
              <a:rPr lang="en-US" smtClean="0"/>
              <a:pPr/>
              <a:t>10/24/2010</a:t>
            </a:fld>
            <a:endParaRPr lang="en-U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2003425" y="744538"/>
            <a:ext cx="27908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3D623B2-7A17-4E00-8094-92FAAE41C25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07/7/12/main" val="41225118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320540" rtl="0" eaLnBrk="1" latinLnBrk="0" hangingPunct="1">
      <a:defRPr sz="5700" kern="1200">
        <a:solidFill>
          <a:schemeClr val="tx1"/>
        </a:solidFill>
        <a:latin typeface="+mn-lt"/>
        <a:ea typeface="+mn-ea"/>
        <a:cs typeface="+mn-cs"/>
      </a:defRPr>
    </a:lvl1pPr>
    <a:lvl2pPr marL="2160270" algn="l" defTabSz="4320540" rtl="0" eaLnBrk="1" latinLnBrk="0" hangingPunct="1">
      <a:defRPr sz="5700" kern="1200">
        <a:solidFill>
          <a:schemeClr val="tx1"/>
        </a:solidFill>
        <a:latin typeface="+mn-lt"/>
        <a:ea typeface="+mn-ea"/>
        <a:cs typeface="+mn-cs"/>
      </a:defRPr>
    </a:lvl2pPr>
    <a:lvl3pPr marL="4320540" algn="l" defTabSz="4320540" rtl="0" eaLnBrk="1" latinLnBrk="0" hangingPunct="1">
      <a:defRPr sz="5700" kern="1200">
        <a:solidFill>
          <a:schemeClr val="tx1"/>
        </a:solidFill>
        <a:latin typeface="+mn-lt"/>
        <a:ea typeface="+mn-ea"/>
        <a:cs typeface="+mn-cs"/>
      </a:defRPr>
    </a:lvl3pPr>
    <a:lvl4pPr marL="6480810" algn="l" defTabSz="4320540" rtl="0" eaLnBrk="1" latinLnBrk="0" hangingPunct="1">
      <a:defRPr sz="5700" kern="1200">
        <a:solidFill>
          <a:schemeClr val="tx1"/>
        </a:solidFill>
        <a:latin typeface="+mn-lt"/>
        <a:ea typeface="+mn-ea"/>
        <a:cs typeface="+mn-cs"/>
      </a:defRPr>
    </a:lvl4pPr>
    <a:lvl5pPr marL="8641080" algn="l" defTabSz="4320540" rtl="0" eaLnBrk="1" latinLnBrk="0" hangingPunct="1">
      <a:defRPr sz="5700" kern="1200">
        <a:solidFill>
          <a:schemeClr val="tx1"/>
        </a:solidFill>
        <a:latin typeface="+mn-lt"/>
        <a:ea typeface="+mn-ea"/>
        <a:cs typeface="+mn-cs"/>
      </a:defRPr>
    </a:lvl5pPr>
    <a:lvl6pPr marL="10801350" algn="l" defTabSz="4320540" rtl="0" eaLnBrk="1" latinLnBrk="0" hangingPunct="1">
      <a:defRPr sz="5700" kern="1200">
        <a:solidFill>
          <a:schemeClr val="tx1"/>
        </a:solidFill>
        <a:latin typeface="+mn-lt"/>
        <a:ea typeface="+mn-ea"/>
        <a:cs typeface="+mn-cs"/>
      </a:defRPr>
    </a:lvl6pPr>
    <a:lvl7pPr marL="12961620" algn="l" defTabSz="4320540" rtl="0" eaLnBrk="1" latinLnBrk="0" hangingPunct="1">
      <a:defRPr sz="5700" kern="1200">
        <a:solidFill>
          <a:schemeClr val="tx1"/>
        </a:solidFill>
        <a:latin typeface="+mn-lt"/>
        <a:ea typeface="+mn-ea"/>
        <a:cs typeface="+mn-cs"/>
      </a:defRPr>
    </a:lvl7pPr>
    <a:lvl8pPr marL="15121890" algn="l" defTabSz="4320540" rtl="0" eaLnBrk="1" latinLnBrk="0" hangingPunct="1">
      <a:defRPr sz="5700" kern="1200">
        <a:solidFill>
          <a:schemeClr val="tx1"/>
        </a:solidFill>
        <a:latin typeface="+mn-lt"/>
        <a:ea typeface="+mn-ea"/>
        <a:cs typeface="+mn-cs"/>
      </a:defRPr>
    </a:lvl8pPr>
    <a:lvl9pPr marL="17282160" algn="l" defTabSz="4320540" rtl="0" eaLnBrk="1" latinLnBrk="0" hangingPunct="1">
      <a:defRPr sz="57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D623B2-7A17-4E00-8094-92FAAE41C25D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2430304" y="13421680"/>
            <a:ext cx="27543443" cy="9261158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4860608" y="24483060"/>
            <a:ext cx="22682835" cy="110413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1602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43205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64808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86410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08013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29616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51218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72821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F3B16B-DA2B-4292-858A-7716F679EE2E}" type="datetimeFigureOut">
              <a:rPr lang="en-US" smtClean="0"/>
              <a:pPr/>
              <a:t>10/24/2010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DB98D9-59D2-4D9A-ABCA-36A82543DF1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F3B16B-DA2B-4292-858A-7716F679EE2E}" type="datetimeFigureOut">
              <a:rPr lang="en-US" smtClean="0"/>
              <a:pPr/>
              <a:t>10/24/2010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DB98D9-59D2-4D9A-ABCA-36A82543DF1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23492936" y="1730222"/>
            <a:ext cx="7290911" cy="3686460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1620203" y="1730222"/>
            <a:ext cx="21332666" cy="3686460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F3B16B-DA2B-4292-858A-7716F679EE2E}" type="datetimeFigureOut">
              <a:rPr lang="en-US" smtClean="0"/>
              <a:pPr/>
              <a:t>10/24/2010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DB98D9-59D2-4D9A-ABCA-36A82543DF1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F3B16B-DA2B-4292-858A-7716F679EE2E}" type="datetimeFigureOut">
              <a:rPr lang="en-US" smtClean="0"/>
              <a:pPr/>
              <a:t>10/24/2010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DB98D9-59D2-4D9A-ABCA-36A82543DF1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559696" y="27763473"/>
            <a:ext cx="27543443" cy="8581073"/>
          </a:xfrm>
        </p:spPr>
        <p:txBody>
          <a:bodyPr anchor="t"/>
          <a:lstStyle>
            <a:lvl1pPr algn="l">
              <a:defRPr sz="189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2559696" y="18312295"/>
            <a:ext cx="27543443" cy="9451178"/>
          </a:xfrm>
        </p:spPr>
        <p:txBody>
          <a:bodyPr anchor="b"/>
          <a:lstStyle>
            <a:lvl1pPr marL="0" indent="0">
              <a:buNone/>
              <a:defRPr sz="9500">
                <a:solidFill>
                  <a:schemeClr val="tx1">
                    <a:tint val="75000"/>
                  </a:schemeClr>
                </a:solidFill>
              </a:defRPr>
            </a:lvl1pPr>
            <a:lvl2pPr marL="2160270" indent="0">
              <a:buNone/>
              <a:defRPr sz="8500">
                <a:solidFill>
                  <a:schemeClr val="tx1">
                    <a:tint val="75000"/>
                  </a:schemeClr>
                </a:solidFill>
              </a:defRPr>
            </a:lvl2pPr>
            <a:lvl3pPr marL="4320540" indent="0">
              <a:buNone/>
              <a:defRPr sz="7600">
                <a:solidFill>
                  <a:schemeClr val="tx1">
                    <a:tint val="75000"/>
                  </a:schemeClr>
                </a:solidFill>
              </a:defRPr>
            </a:lvl3pPr>
            <a:lvl4pPr marL="6480810" indent="0">
              <a:buNone/>
              <a:defRPr sz="6600">
                <a:solidFill>
                  <a:schemeClr val="tx1">
                    <a:tint val="75000"/>
                  </a:schemeClr>
                </a:solidFill>
              </a:defRPr>
            </a:lvl4pPr>
            <a:lvl5pPr marL="8641080" indent="0">
              <a:buNone/>
              <a:defRPr sz="6600">
                <a:solidFill>
                  <a:schemeClr val="tx1">
                    <a:tint val="75000"/>
                  </a:schemeClr>
                </a:solidFill>
              </a:defRPr>
            </a:lvl5pPr>
            <a:lvl6pPr marL="10801350" indent="0">
              <a:buNone/>
              <a:defRPr sz="6600">
                <a:solidFill>
                  <a:schemeClr val="tx1">
                    <a:tint val="75000"/>
                  </a:schemeClr>
                </a:solidFill>
              </a:defRPr>
            </a:lvl6pPr>
            <a:lvl7pPr marL="12961620" indent="0">
              <a:buNone/>
              <a:defRPr sz="6600">
                <a:solidFill>
                  <a:schemeClr val="tx1">
                    <a:tint val="75000"/>
                  </a:schemeClr>
                </a:solidFill>
              </a:defRPr>
            </a:lvl7pPr>
            <a:lvl8pPr marL="15121890" indent="0">
              <a:buNone/>
              <a:defRPr sz="6600">
                <a:solidFill>
                  <a:schemeClr val="tx1">
                    <a:tint val="75000"/>
                  </a:schemeClr>
                </a:solidFill>
              </a:defRPr>
            </a:lvl8pPr>
            <a:lvl9pPr marL="17282160" indent="0">
              <a:buNone/>
              <a:defRPr sz="6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F3B16B-DA2B-4292-858A-7716F679EE2E}" type="datetimeFigureOut">
              <a:rPr lang="en-US" smtClean="0"/>
              <a:pPr/>
              <a:t>10/24/2010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DB98D9-59D2-4D9A-ABCA-36A82543DF1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1620202" y="10081263"/>
            <a:ext cx="14311789" cy="28513567"/>
          </a:xfrm>
        </p:spPr>
        <p:txBody>
          <a:bodyPr/>
          <a:lstStyle>
            <a:lvl1pPr>
              <a:defRPr sz="13200"/>
            </a:lvl1pPr>
            <a:lvl2pPr>
              <a:defRPr sz="11300"/>
            </a:lvl2pPr>
            <a:lvl3pPr>
              <a:defRPr sz="9500"/>
            </a:lvl3pPr>
            <a:lvl4pPr>
              <a:defRPr sz="8500"/>
            </a:lvl4pPr>
            <a:lvl5pPr>
              <a:defRPr sz="8500"/>
            </a:lvl5pPr>
            <a:lvl6pPr>
              <a:defRPr sz="8500"/>
            </a:lvl6pPr>
            <a:lvl7pPr>
              <a:defRPr sz="8500"/>
            </a:lvl7pPr>
            <a:lvl8pPr>
              <a:defRPr sz="8500"/>
            </a:lvl8pPr>
            <a:lvl9pPr>
              <a:defRPr sz="85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16472059" y="10081263"/>
            <a:ext cx="14311789" cy="28513567"/>
          </a:xfrm>
        </p:spPr>
        <p:txBody>
          <a:bodyPr/>
          <a:lstStyle>
            <a:lvl1pPr>
              <a:defRPr sz="13200"/>
            </a:lvl1pPr>
            <a:lvl2pPr>
              <a:defRPr sz="11300"/>
            </a:lvl2pPr>
            <a:lvl3pPr>
              <a:defRPr sz="9500"/>
            </a:lvl3pPr>
            <a:lvl4pPr>
              <a:defRPr sz="8500"/>
            </a:lvl4pPr>
            <a:lvl5pPr>
              <a:defRPr sz="8500"/>
            </a:lvl5pPr>
            <a:lvl6pPr>
              <a:defRPr sz="8500"/>
            </a:lvl6pPr>
            <a:lvl7pPr>
              <a:defRPr sz="8500"/>
            </a:lvl7pPr>
            <a:lvl8pPr>
              <a:defRPr sz="8500"/>
            </a:lvl8pPr>
            <a:lvl9pPr>
              <a:defRPr sz="85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F3B16B-DA2B-4292-858A-7716F679EE2E}" type="datetimeFigureOut">
              <a:rPr lang="en-US" smtClean="0"/>
              <a:pPr/>
              <a:t>10/24/2010</a:t>
            </a:fld>
            <a:endParaRPr 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DB98D9-59D2-4D9A-ABCA-36A82543DF1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620203" y="9671212"/>
            <a:ext cx="14317416" cy="4030501"/>
          </a:xfrm>
        </p:spPr>
        <p:txBody>
          <a:bodyPr anchor="b"/>
          <a:lstStyle>
            <a:lvl1pPr marL="0" indent="0">
              <a:buNone/>
              <a:defRPr sz="11300" b="1"/>
            </a:lvl1pPr>
            <a:lvl2pPr marL="2160270" indent="0">
              <a:buNone/>
              <a:defRPr sz="9500" b="1"/>
            </a:lvl2pPr>
            <a:lvl3pPr marL="4320540" indent="0">
              <a:buNone/>
              <a:defRPr sz="8500" b="1"/>
            </a:lvl3pPr>
            <a:lvl4pPr marL="6480810" indent="0">
              <a:buNone/>
              <a:defRPr sz="7600" b="1"/>
            </a:lvl4pPr>
            <a:lvl5pPr marL="8641080" indent="0">
              <a:buNone/>
              <a:defRPr sz="7600" b="1"/>
            </a:lvl5pPr>
            <a:lvl6pPr marL="10801350" indent="0">
              <a:buNone/>
              <a:defRPr sz="7600" b="1"/>
            </a:lvl6pPr>
            <a:lvl7pPr marL="12961620" indent="0">
              <a:buNone/>
              <a:defRPr sz="7600" b="1"/>
            </a:lvl7pPr>
            <a:lvl8pPr marL="15121890" indent="0">
              <a:buNone/>
              <a:defRPr sz="7600" b="1"/>
            </a:lvl8pPr>
            <a:lvl9pPr marL="17282160" indent="0">
              <a:buNone/>
              <a:defRPr sz="7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1620203" y="13701713"/>
            <a:ext cx="14317416" cy="24893114"/>
          </a:xfrm>
        </p:spPr>
        <p:txBody>
          <a:bodyPr/>
          <a:lstStyle>
            <a:lvl1pPr>
              <a:defRPr sz="11300"/>
            </a:lvl1pPr>
            <a:lvl2pPr>
              <a:defRPr sz="9500"/>
            </a:lvl2pPr>
            <a:lvl3pPr>
              <a:defRPr sz="8500"/>
            </a:lvl3pPr>
            <a:lvl4pPr>
              <a:defRPr sz="7600"/>
            </a:lvl4pPr>
            <a:lvl5pPr>
              <a:defRPr sz="7600"/>
            </a:lvl5pPr>
            <a:lvl6pPr>
              <a:defRPr sz="7600"/>
            </a:lvl6pPr>
            <a:lvl7pPr>
              <a:defRPr sz="7600"/>
            </a:lvl7pPr>
            <a:lvl8pPr>
              <a:defRPr sz="7600"/>
            </a:lvl8pPr>
            <a:lvl9pPr>
              <a:defRPr sz="7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16460809" y="9671212"/>
            <a:ext cx="14323040" cy="4030501"/>
          </a:xfrm>
        </p:spPr>
        <p:txBody>
          <a:bodyPr anchor="b"/>
          <a:lstStyle>
            <a:lvl1pPr marL="0" indent="0">
              <a:buNone/>
              <a:defRPr sz="11300" b="1"/>
            </a:lvl1pPr>
            <a:lvl2pPr marL="2160270" indent="0">
              <a:buNone/>
              <a:defRPr sz="9500" b="1"/>
            </a:lvl2pPr>
            <a:lvl3pPr marL="4320540" indent="0">
              <a:buNone/>
              <a:defRPr sz="8500" b="1"/>
            </a:lvl3pPr>
            <a:lvl4pPr marL="6480810" indent="0">
              <a:buNone/>
              <a:defRPr sz="7600" b="1"/>
            </a:lvl4pPr>
            <a:lvl5pPr marL="8641080" indent="0">
              <a:buNone/>
              <a:defRPr sz="7600" b="1"/>
            </a:lvl5pPr>
            <a:lvl6pPr marL="10801350" indent="0">
              <a:buNone/>
              <a:defRPr sz="7600" b="1"/>
            </a:lvl6pPr>
            <a:lvl7pPr marL="12961620" indent="0">
              <a:buNone/>
              <a:defRPr sz="7600" b="1"/>
            </a:lvl7pPr>
            <a:lvl8pPr marL="15121890" indent="0">
              <a:buNone/>
              <a:defRPr sz="7600" b="1"/>
            </a:lvl8pPr>
            <a:lvl9pPr marL="17282160" indent="0">
              <a:buNone/>
              <a:defRPr sz="7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16460809" y="13701713"/>
            <a:ext cx="14323040" cy="24893114"/>
          </a:xfrm>
        </p:spPr>
        <p:txBody>
          <a:bodyPr/>
          <a:lstStyle>
            <a:lvl1pPr>
              <a:defRPr sz="11300"/>
            </a:lvl1pPr>
            <a:lvl2pPr>
              <a:defRPr sz="9500"/>
            </a:lvl2pPr>
            <a:lvl3pPr>
              <a:defRPr sz="8500"/>
            </a:lvl3pPr>
            <a:lvl4pPr>
              <a:defRPr sz="7600"/>
            </a:lvl4pPr>
            <a:lvl5pPr>
              <a:defRPr sz="7600"/>
            </a:lvl5pPr>
            <a:lvl6pPr>
              <a:defRPr sz="7600"/>
            </a:lvl6pPr>
            <a:lvl7pPr>
              <a:defRPr sz="7600"/>
            </a:lvl7pPr>
            <a:lvl8pPr>
              <a:defRPr sz="7600"/>
            </a:lvl8pPr>
            <a:lvl9pPr>
              <a:defRPr sz="7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F3B16B-DA2B-4292-858A-7716F679EE2E}" type="datetimeFigureOut">
              <a:rPr lang="en-US" smtClean="0"/>
              <a:pPr/>
              <a:t>10/24/2010</a:t>
            </a:fld>
            <a:endParaRPr lang="en-U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DB98D9-59D2-4D9A-ABCA-36A82543DF1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F3B16B-DA2B-4292-858A-7716F679EE2E}" type="datetimeFigureOut">
              <a:rPr lang="en-US" smtClean="0"/>
              <a:pPr/>
              <a:t>10/24/2010</a:t>
            </a:fld>
            <a:endParaRPr lang="en-U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DB98D9-59D2-4D9A-ABCA-36A82543DF1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F3B16B-DA2B-4292-858A-7716F679EE2E}" type="datetimeFigureOut">
              <a:rPr lang="en-US" smtClean="0"/>
              <a:pPr/>
              <a:t>10/24/2010</a:t>
            </a:fld>
            <a:endParaRPr lang="en-U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DB98D9-59D2-4D9A-ABCA-36A82543DF1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620204" y="1720215"/>
            <a:ext cx="10660709" cy="7320915"/>
          </a:xfrm>
        </p:spPr>
        <p:txBody>
          <a:bodyPr anchor="b"/>
          <a:lstStyle>
            <a:lvl1pPr algn="l">
              <a:defRPr sz="9500" b="1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2669083" y="1720218"/>
            <a:ext cx="18114764" cy="36874612"/>
          </a:xfrm>
        </p:spPr>
        <p:txBody>
          <a:bodyPr/>
          <a:lstStyle>
            <a:lvl1pPr>
              <a:defRPr sz="15100"/>
            </a:lvl1pPr>
            <a:lvl2pPr>
              <a:defRPr sz="13200"/>
            </a:lvl2pPr>
            <a:lvl3pPr>
              <a:defRPr sz="11300"/>
            </a:lvl3pPr>
            <a:lvl4pPr>
              <a:defRPr sz="9500"/>
            </a:lvl4pPr>
            <a:lvl5pPr>
              <a:defRPr sz="9500"/>
            </a:lvl5pPr>
            <a:lvl6pPr>
              <a:defRPr sz="9500"/>
            </a:lvl6pPr>
            <a:lvl7pPr>
              <a:defRPr sz="9500"/>
            </a:lvl7pPr>
            <a:lvl8pPr>
              <a:defRPr sz="9500"/>
            </a:lvl8pPr>
            <a:lvl9pPr>
              <a:defRPr sz="95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620204" y="9041133"/>
            <a:ext cx="10660709" cy="29553697"/>
          </a:xfrm>
        </p:spPr>
        <p:txBody>
          <a:bodyPr/>
          <a:lstStyle>
            <a:lvl1pPr marL="0" indent="0">
              <a:buNone/>
              <a:defRPr sz="6600"/>
            </a:lvl1pPr>
            <a:lvl2pPr marL="2160270" indent="0">
              <a:buNone/>
              <a:defRPr sz="5700"/>
            </a:lvl2pPr>
            <a:lvl3pPr marL="4320540" indent="0">
              <a:buNone/>
              <a:defRPr sz="4700"/>
            </a:lvl3pPr>
            <a:lvl4pPr marL="6480810" indent="0">
              <a:buNone/>
              <a:defRPr sz="4300"/>
            </a:lvl4pPr>
            <a:lvl5pPr marL="8641080" indent="0">
              <a:buNone/>
              <a:defRPr sz="4300"/>
            </a:lvl5pPr>
            <a:lvl6pPr marL="10801350" indent="0">
              <a:buNone/>
              <a:defRPr sz="4300"/>
            </a:lvl6pPr>
            <a:lvl7pPr marL="12961620" indent="0">
              <a:buNone/>
              <a:defRPr sz="4300"/>
            </a:lvl7pPr>
            <a:lvl8pPr marL="15121890" indent="0">
              <a:buNone/>
              <a:defRPr sz="4300"/>
            </a:lvl8pPr>
            <a:lvl9pPr marL="17282160" indent="0">
              <a:buNone/>
              <a:defRPr sz="43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F3B16B-DA2B-4292-858A-7716F679EE2E}" type="datetimeFigureOut">
              <a:rPr lang="en-US" smtClean="0"/>
              <a:pPr/>
              <a:t>10/24/2010</a:t>
            </a:fld>
            <a:endParaRPr 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DB98D9-59D2-4D9A-ABCA-36A82543DF1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351421" y="30243780"/>
            <a:ext cx="19442430" cy="3570449"/>
          </a:xfrm>
        </p:spPr>
        <p:txBody>
          <a:bodyPr anchor="b"/>
          <a:lstStyle>
            <a:lvl1pPr algn="l">
              <a:defRPr sz="9500" b="1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6351421" y="3860483"/>
            <a:ext cx="19442430" cy="25923240"/>
          </a:xfrm>
        </p:spPr>
        <p:txBody>
          <a:bodyPr/>
          <a:lstStyle>
            <a:lvl1pPr marL="0" indent="0">
              <a:buNone/>
              <a:defRPr sz="15100"/>
            </a:lvl1pPr>
            <a:lvl2pPr marL="2160270" indent="0">
              <a:buNone/>
              <a:defRPr sz="13200"/>
            </a:lvl2pPr>
            <a:lvl3pPr marL="4320540" indent="0">
              <a:buNone/>
              <a:defRPr sz="11300"/>
            </a:lvl3pPr>
            <a:lvl4pPr marL="6480810" indent="0">
              <a:buNone/>
              <a:defRPr sz="9500"/>
            </a:lvl4pPr>
            <a:lvl5pPr marL="8641080" indent="0">
              <a:buNone/>
              <a:defRPr sz="9500"/>
            </a:lvl5pPr>
            <a:lvl6pPr marL="10801350" indent="0">
              <a:buNone/>
              <a:defRPr sz="9500"/>
            </a:lvl6pPr>
            <a:lvl7pPr marL="12961620" indent="0">
              <a:buNone/>
              <a:defRPr sz="9500"/>
            </a:lvl7pPr>
            <a:lvl8pPr marL="15121890" indent="0">
              <a:buNone/>
              <a:defRPr sz="9500"/>
            </a:lvl8pPr>
            <a:lvl9pPr marL="17282160" indent="0">
              <a:buNone/>
              <a:defRPr sz="9500"/>
            </a:lvl9pPr>
          </a:lstStyle>
          <a:p>
            <a:endParaRPr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351421" y="33814229"/>
            <a:ext cx="19442430" cy="5070631"/>
          </a:xfrm>
        </p:spPr>
        <p:txBody>
          <a:bodyPr/>
          <a:lstStyle>
            <a:lvl1pPr marL="0" indent="0">
              <a:buNone/>
              <a:defRPr sz="6600"/>
            </a:lvl1pPr>
            <a:lvl2pPr marL="2160270" indent="0">
              <a:buNone/>
              <a:defRPr sz="5700"/>
            </a:lvl2pPr>
            <a:lvl3pPr marL="4320540" indent="0">
              <a:buNone/>
              <a:defRPr sz="4700"/>
            </a:lvl3pPr>
            <a:lvl4pPr marL="6480810" indent="0">
              <a:buNone/>
              <a:defRPr sz="4300"/>
            </a:lvl4pPr>
            <a:lvl5pPr marL="8641080" indent="0">
              <a:buNone/>
              <a:defRPr sz="4300"/>
            </a:lvl5pPr>
            <a:lvl6pPr marL="10801350" indent="0">
              <a:buNone/>
              <a:defRPr sz="4300"/>
            </a:lvl6pPr>
            <a:lvl7pPr marL="12961620" indent="0">
              <a:buNone/>
              <a:defRPr sz="4300"/>
            </a:lvl7pPr>
            <a:lvl8pPr marL="15121890" indent="0">
              <a:buNone/>
              <a:defRPr sz="4300"/>
            </a:lvl8pPr>
            <a:lvl9pPr marL="17282160" indent="0">
              <a:buNone/>
              <a:defRPr sz="43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F3B16B-DA2B-4292-858A-7716F679EE2E}" type="datetimeFigureOut">
              <a:rPr lang="en-US" smtClean="0"/>
              <a:pPr/>
              <a:t>10/24/2010</a:t>
            </a:fld>
            <a:endParaRPr 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DB98D9-59D2-4D9A-ABCA-36A82543DF1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1620203" y="1730219"/>
            <a:ext cx="29163645" cy="7200900"/>
          </a:xfrm>
          <a:prstGeom prst="rect">
            <a:avLst/>
          </a:prstGeom>
        </p:spPr>
        <p:txBody>
          <a:bodyPr vert="horz" lIns="432054" tIns="216027" rIns="432054" bIns="216027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620203" y="10081263"/>
            <a:ext cx="29163645" cy="28513567"/>
          </a:xfrm>
          <a:prstGeom prst="rect">
            <a:avLst/>
          </a:prstGeom>
        </p:spPr>
        <p:txBody>
          <a:bodyPr vert="horz" lIns="432054" tIns="216027" rIns="432054" bIns="216027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1620203" y="40045008"/>
            <a:ext cx="7560945" cy="2300288"/>
          </a:xfrm>
          <a:prstGeom prst="rect">
            <a:avLst/>
          </a:prstGeom>
        </p:spPr>
        <p:txBody>
          <a:bodyPr vert="horz" lIns="432054" tIns="216027" rIns="432054" bIns="216027" rtlCol="0" anchor="ctr"/>
          <a:lstStyle>
            <a:lvl1pPr algn="l">
              <a:defRPr sz="5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F3B16B-DA2B-4292-858A-7716F679EE2E}" type="datetimeFigureOut">
              <a:rPr lang="en-US" smtClean="0"/>
              <a:pPr/>
              <a:t>10/24/2010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11071384" y="40045008"/>
            <a:ext cx="10261283" cy="2300288"/>
          </a:xfrm>
          <a:prstGeom prst="rect">
            <a:avLst/>
          </a:prstGeom>
        </p:spPr>
        <p:txBody>
          <a:bodyPr vert="horz" lIns="432054" tIns="216027" rIns="432054" bIns="216027" rtlCol="0" anchor="ctr"/>
          <a:lstStyle>
            <a:lvl1pPr algn="ctr">
              <a:defRPr sz="5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23222903" y="40045008"/>
            <a:ext cx="7560945" cy="2300288"/>
          </a:xfrm>
          <a:prstGeom prst="rect">
            <a:avLst/>
          </a:prstGeom>
        </p:spPr>
        <p:txBody>
          <a:bodyPr vert="horz" lIns="432054" tIns="216027" rIns="432054" bIns="216027" rtlCol="0" anchor="ctr"/>
          <a:lstStyle>
            <a:lvl1pPr algn="r">
              <a:defRPr sz="5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DB98D9-59D2-4D9A-ABCA-36A82543DF1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320540" rtl="0" eaLnBrk="1" latinLnBrk="0" hangingPunct="1">
        <a:spcBef>
          <a:spcPct val="0"/>
        </a:spcBef>
        <a:buNone/>
        <a:defRPr sz="20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620203" indent="-1620203" algn="l" defTabSz="4320540" rtl="0" eaLnBrk="1" latinLnBrk="0" hangingPunct="1">
        <a:spcBef>
          <a:spcPct val="20000"/>
        </a:spcBef>
        <a:buFont typeface="Arial" pitchFamily="34" charset="0"/>
        <a:buChar char="•"/>
        <a:defRPr sz="15100" kern="1200">
          <a:solidFill>
            <a:schemeClr val="tx1"/>
          </a:solidFill>
          <a:latin typeface="+mn-lt"/>
          <a:ea typeface="+mn-ea"/>
          <a:cs typeface="+mn-cs"/>
        </a:defRPr>
      </a:lvl1pPr>
      <a:lvl2pPr marL="3510439" indent="-1350169" algn="l" defTabSz="4320540" rtl="0" eaLnBrk="1" latinLnBrk="0" hangingPunct="1">
        <a:spcBef>
          <a:spcPct val="20000"/>
        </a:spcBef>
        <a:buFont typeface="Arial" pitchFamily="34" charset="0"/>
        <a:buChar char="–"/>
        <a:defRPr sz="13200" kern="1200">
          <a:solidFill>
            <a:schemeClr val="tx1"/>
          </a:solidFill>
          <a:latin typeface="+mn-lt"/>
          <a:ea typeface="+mn-ea"/>
          <a:cs typeface="+mn-cs"/>
        </a:defRPr>
      </a:lvl2pPr>
      <a:lvl3pPr marL="5400675" indent="-1080135" algn="l" defTabSz="4320540" rtl="0" eaLnBrk="1" latinLnBrk="0" hangingPunct="1">
        <a:spcBef>
          <a:spcPct val="20000"/>
        </a:spcBef>
        <a:buFont typeface="Arial" pitchFamily="34" charset="0"/>
        <a:buChar char="•"/>
        <a:defRPr sz="11300" kern="1200">
          <a:solidFill>
            <a:schemeClr val="tx1"/>
          </a:solidFill>
          <a:latin typeface="+mn-lt"/>
          <a:ea typeface="+mn-ea"/>
          <a:cs typeface="+mn-cs"/>
        </a:defRPr>
      </a:lvl3pPr>
      <a:lvl4pPr marL="7560945" indent="-1080135" algn="l" defTabSz="4320540" rtl="0" eaLnBrk="1" latinLnBrk="0" hangingPunct="1">
        <a:spcBef>
          <a:spcPct val="20000"/>
        </a:spcBef>
        <a:buFont typeface="Arial" pitchFamily="34" charset="0"/>
        <a:buChar char="–"/>
        <a:defRPr sz="9500" kern="1200">
          <a:solidFill>
            <a:schemeClr val="tx1"/>
          </a:solidFill>
          <a:latin typeface="+mn-lt"/>
          <a:ea typeface="+mn-ea"/>
          <a:cs typeface="+mn-cs"/>
        </a:defRPr>
      </a:lvl4pPr>
      <a:lvl5pPr marL="9721215" indent="-1080135" algn="l" defTabSz="4320540" rtl="0" eaLnBrk="1" latinLnBrk="0" hangingPunct="1">
        <a:spcBef>
          <a:spcPct val="20000"/>
        </a:spcBef>
        <a:buFont typeface="Arial" pitchFamily="34" charset="0"/>
        <a:buChar char="»"/>
        <a:defRPr sz="9500" kern="1200">
          <a:solidFill>
            <a:schemeClr val="tx1"/>
          </a:solidFill>
          <a:latin typeface="+mn-lt"/>
          <a:ea typeface="+mn-ea"/>
          <a:cs typeface="+mn-cs"/>
        </a:defRPr>
      </a:lvl5pPr>
      <a:lvl6pPr marL="11881485" indent="-1080135" algn="l" defTabSz="4320540" rtl="0" eaLnBrk="1" latinLnBrk="0" hangingPunct="1">
        <a:spcBef>
          <a:spcPct val="20000"/>
        </a:spcBef>
        <a:buFont typeface="Arial" pitchFamily="34" charset="0"/>
        <a:buChar char="•"/>
        <a:defRPr sz="9500" kern="1200">
          <a:solidFill>
            <a:schemeClr val="tx1"/>
          </a:solidFill>
          <a:latin typeface="+mn-lt"/>
          <a:ea typeface="+mn-ea"/>
          <a:cs typeface="+mn-cs"/>
        </a:defRPr>
      </a:lvl6pPr>
      <a:lvl7pPr marL="14041755" indent="-1080135" algn="l" defTabSz="4320540" rtl="0" eaLnBrk="1" latinLnBrk="0" hangingPunct="1">
        <a:spcBef>
          <a:spcPct val="20000"/>
        </a:spcBef>
        <a:buFont typeface="Arial" pitchFamily="34" charset="0"/>
        <a:buChar char="•"/>
        <a:defRPr sz="9500" kern="1200">
          <a:solidFill>
            <a:schemeClr val="tx1"/>
          </a:solidFill>
          <a:latin typeface="+mn-lt"/>
          <a:ea typeface="+mn-ea"/>
          <a:cs typeface="+mn-cs"/>
        </a:defRPr>
      </a:lvl7pPr>
      <a:lvl8pPr marL="16202025" indent="-1080135" algn="l" defTabSz="4320540" rtl="0" eaLnBrk="1" latinLnBrk="0" hangingPunct="1">
        <a:spcBef>
          <a:spcPct val="20000"/>
        </a:spcBef>
        <a:buFont typeface="Arial" pitchFamily="34" charset="0"/>
        <a:buChar char="•"/>
        <a:defRPr sz="9500" kern="1200">
          <a:solidFill>
            <a:schemeClr val="tx1"/>
          </a:solidFill>
          <a:latin typeface="+mn-lt"/>
          <a:ea typeface="+mn-ea"/>
          <a:cs typeface="+mn-cs"/>
        </a:defRPr>
      </a:lvl8pPr>
      <a:lvl9pPr marL="18362295" indent="-1080135" algn="l" defTabSz="4320540" rtl="0" eaLnBrk="1" latinLnBrk="0" hangingPunct="1">
        <a:spcBef>
          <a:spcPct val="20000"/>
        </a:spcBef>
        <a:buFont typeface="Arial" pitchFamily="34" charset="0"/>
        <a:buChar char="•"/>
        <a:defRPr sz="9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4320540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1pPr>
      <a:lvl2pPr marL="2160270" algn="l" defTabSz="4320540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2pPr>
      <a:lvl3pPr marL="4320540" algn="l" defTabSz="4320540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3pPr>
      <a:lvl4pPr marL="6480810" algn="l" defTabSz="4320540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4pPr>
      <a:lvl5pPr marL="8641080" algn="l" defTabSz="4320540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5pPr>
      <a:lvl6pPr marL="10801350" algn="l" defTabSz="4320540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6pPr>
      <a:lvl7pPr marL="12961620" algn="l" defTabSz="4320540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7pPr>
      <a:lvl8pPr marL="15121890" algn="l" defTabSz="4320540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8pPr>
      <a:lvl9pPr marL="17282160" algn="l" defTabSz="4320540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gif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gif"/><Relationship Id="rId4" Type="http://schemas.openxmlformats.org/officeDocument/2006/relationships/image" Target="../media/image2.gif"/><Relationship Id="rId9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41 Imagen" descr="Sin título copy5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32404050" cy="7129092"/>
          </a:xfrm>
          <a:prstGeom prst="rect">
            <a:avLst/>
          </a:prstGeom>
        </p:spPr>
      </p:pic>
      <p:pic>
        <p:nvPicPr>
          <p:cNvPr id="15" name="14 Imagen" descr="CVC_CAT_CMYK (Sin Fondo).gif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5563065" y="4176764"/>
            <a:ext cx="5716731" cy="3168352"/>
          </a:xfrm>
          <a:prstGeom prst="rect">
            <a:avLst/>
          </a:prstGeom>
        </p:spPr>
      </p:pic>
      <p:sp>
        <p:nvSpPr>
          <p:cNvPr id="11" name="10 CuadroTexto"/>
          <p:cNvSpPr txBox="1"/>
          <p:nvPr/>
        </p:nvSpPr>
        <p:spPr>
          <a:xfrm>
            <a:off x="432273" y="360340"/>
            <a:ext cx="3132348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dirty="0">
                <a:solidFill>
                  <a:schemeClr val="bg1"/>
                </a:solidFill>
                <a:latin typeface="Arial" charset="0"/>
              </a:rPr>
              <a:t>Compact Design of ECOC for Multi-class Object Categorization</a:t>
            </a:r>
            <a:endParaRPr lang="en-US" sz="7200" b="1" dirty="0">
              <a:solidFill>
                <a:schemeClr val="bg1"/>
              </a:solidFill>
              <a:latin typeface="Foco" pitchFamily="34" charset="0"/>
            </a:endParaRPr>
          </a:p>
        </p:txBody>
      </p:sp>
      <p:sp>
        <p:nvSpPr>
          <p:cNvPr id="12" name="11 CuadroTexto"/>
          <p:cNvSpPr txBox="1"/>
          <p:nvPr/>
        </p:nvSpPr>
        <p:spPr>
          <a:xfrm>
            <a:off x="3528617" y="2088532"/>
            <a:ext cx="24986776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500" dirty="0" smtClean="0">
                <a:solidFill>
                  <a:schemeClr val="bg1"/>
                </a:solidFill>
                <a:latin typeface="Foco" pitchFamily="34" charset="0"/>
              </a:rPr>
              <a:t>Miguel Angel Bautista, Sergio </a:t>
            </a:r>
            <a:r>
              <a:rPr lang="en-US" sz="4500" dirty="0" err="1" smtClean="0">
                <a:solidFill>
                  <a:schemeClr val="bg1"/>
                </a:solidFill>
                <a:latin typeface="Foco" pitchFamily="34" charset="0"/>
              </a:rPr>
              <a:t>Escalera</a:t>
            </a:r>
            <a:r>
              <a:rPr lang="en-US" sz="4500" dirty="0" smtClean="0">
                <a:solidFill>
                  <a:schemeClr val="bg1"/>
                </a:solidFill>
                <a:latin typeface="Foco" pitchFamily="34" charset="0"/>
              </a:rPr>
              <a:t>, Xavier </a:t>
            </a:r>
            <a:r>
              <a:rPr lang="en-US" sz="4500" dirty="0" err="1" smtClean="0">
                <a:solidFill>
                  <a:schemeClr val="bg1"/>
                </a:solidFill>
                <a:latin typeface="Foco" pitchFamily="34" charset="0"/>
              </a:rPr>
              <a:t>Baró</a:t>
            </a:r>
            <a:r>
              <a:rPr lang="en-US" sz="4500" dirty="0" smtClean="0">
                <a:solidFill>
                  <a:schemeClr val="bg1"/>
                </a:solidFill>
                <a:latin typeface="Foco" pitchFamily="34" charset="0"/>
              </a:rPr>
              <a:t>, </a:t>
            </a:r>
            <a:r>
              <a:rPr lang="en-US" sz="4500" dirty="0" err="1" smtClean="0">
                <a:solidFill>
                  <a:schemeClr val="bg1"/>
                </a:solidFill>
                <a:latin typeface="Foco" pitchFamily="34" charset="0"/>
              </a:rPr>
              <a:t>Oriol</a:t>
            </a:r>
            <a:r>
              <a:rPr lang="en-US" sz="4500" dirty="0" smtClean="0">
                <a:solidFill>
                  <a:schemeClr val="bg1"/>
                </a:solidFill>
                <a:latin typeface="Foco" pitchFamily="34" charset="0"/>
              </a:rPr>
              <a:t> </a:t>
            </a:r>
            <a:r>
              <a:rPr lang="en-US" sz="4500" dirty="0" err="1" smtClean="0">
                <a:solidFill>
                  <a:schemeClr val="bg1"/>
                </a:solidFill>
                <a:latin typeface="Foco" pitchFamily="34" charset="0"/>
              </a:rPr>
              <a:t>Pujol</a:t>
            </a:r>
            <a:r>
              <a:rPr lang="en-US" sz="4500" dirty="0" smtClean="0">
                <a:solidFill>
                  <a:schemeClr val="bg1"/>
                </a:solidFill>
                <a:latin typeface="Foco" pitchFamily="34" charset="0"/>
              </a:rPr>
              <a:t>, </a:t>
            </a:r>
            <a:r>
              <a:rPr lang="en-US" sz="4500" dirty="0" err="1" smtClean="0">
                <a:solidFill>
                  <a:schemeClr val="bg1"/>
                </a:solidFill>
                <a:latin typeface="Foco" pitchFamily="34" charset="0"/>
              </a:rPr>
              <a:t>Petia</a:t>
            </a:r>
            <a:r>
              <a:rPr lang="en-US" sz="4500" dirty="0" smtClean="0">
                <a:solidFill>
                  <a:schemeClr val="bg1"/>
                </a:solidFill>
                <a:latin typeface="Foco" pitchFamily="34" charset="0"/>
              </a:rPr>
              <a:t> </a:t>
            </a:r>
            <a:r>
              <a:rPr lang="en-US" sz="4500" dirty="0" err="1" smtClean="0">
                <a:solidFill>
                  <a:schemeClr val="bg1"/>
                </a:solidFill>
                <a:latin typeface="Foco" pitchFamily="34" charset="0"/>
              </a:rPr>
              <a:t>Radeva</a:t>
            </a:r>
            <a:r>
              <a:rPr lang="en-US" sz="4500" dirty="0" smtClean="0">
                <a:solidFill>
                  <a:schemeClr val="bg1"/>
                </a:solidFill>
                <a:latin typeface="Foco" pitchFamily="34" charset="0"/>
              </a:rPr>
              <a:t> and </a:t>
            </a:r>
            <a:r>
              <a:rPr lang="en-US" sz="4500" dirty="0" err="1" smtClean="0">
                <a:solidFill>
                  <a:schemeClr val="bg1"/>
                </a:solidFill>
                <a:latin typeface="Foco" pitchFamily="34" charset="0"/>
              </a:rPr>
              <a:t>Jordi</a:t>
            </a:r>
            <a:r>
              <a:rPr lang="en-US" sz="4500" dirty="0" smtClean="0">
                <a:solidFill>
                  <a:schemeClr val="bg1"/>
                </a:solidFill>
                <a:latin typeface="Foco" pitchFamily="34" charset="0"/>
              </a:rPr>
              <a:t> </a:t>
            </a:r>
            <a:r>
              <a:rPr lang="en-US" sz="4500" dirty="0" err="1" smtClean="0">
                <a:solidFill>
                  <a:schemeClr val="bg1"/>
                </a:solidFill>
                <a:latin typeface="Foco" pitchFamily="34" charset="0"/>
              </a:rPr>
              <a:t>Vitria</a:t>
            </a:r>
            <a:endParaRPr lang="en-US" sz="4500" dirty="0" smtClean="0">
              <a:solidFill>
                <a:schemeClr val="bg1"/>
              </a:solidFill>
              <a:latin typeface="Foco" pitchFamily="34" charset="0"/>
            </a:endParaRPr>
          </a:p>
        </p:txBody>
      </p:sp>
      <p:sp>
        <p:nvSpPr>
          <p:cNvPr id="17" name="16 CuadroTexto"/>
          <p:cNvSpPr txBox="1"/>
          <p:nvPr/>
        </p:nvSpPr>
        <p:spPr>
          <a:xfrm>
            <a:off x="10513393" y="3345474"/>
            <a:ext cx="12241360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300" dirty="0" err="1" smtClean="0">
                <a:solidFill>
                  <a:schemeClr val="bg1"/>
                </a:solidFill>
                <a:latin typeface="Arial" charset="0"/>
              </a:rPr>
              <a:t>Computer</a:t>
            </a:r>
            <a:r>
              <a:rPr lang="es-ES" sz="3300" dirty="0" smtClean="0">
                <a:solidFill>
                  <a:schemeClr val="bg1"/>
                </a:solidFill>
                <a:latin typeface="Arial" charset="0"/>
              </a:rPr>
              <a:t> </a:t>
            </a:r>
            <a:r>
              <a:rPr lang="es-ES" sz="3300" dirty="0" err="1" smtClean="0">
                <a:solidFill>
                  <a:schemeClr val="bg1"/>
                </a:solidFill>
                <a:latin typeface="Arial" charset="0"/>
              </a:rPr>
              <a:t>Vision</a:t>
            </a:r>
            <a:r>
              <a:rPr lang="es-ES" sz="3300" dirty="0" smtClean="0">
                <a:solidFill>
                  <a:schemeClr val="bg1"/>
                </a:solidFill>
                <a:latin typeface="Arial" charset="0"/>
              </a:rPr>
              <a:t> Center, </a:t>
            </a:r>
            <a:r>
              <a:rPr lang="es-ES" sz="3300" dirty="0" err="1" smtClean="0">
                <a:solidFill>
                  <a:schemeClr val="bg1"/>
                </a:solidFill>
                <a:latin typeface="Arial" charset="0"/>
              </a:rPr>
              <a:t>Universitat</a:t>
            </a:r>
            <a:r>
              <a:rPr lang="es-ES" sz="3300" dirty="0" smtClean="0">
                <a:solidFill>
                  <a:schemeClr val="bg1"/>
                </a:solidFill>
                <a:latin typeface="Arial" charset="0"/>
              </a:rPr>
              <a:t> </a:t>
            </a:r>
            <a:r>
              <a:rPr lang="es-ES" sz="3300" dirty="0" err="1" smtClean="0">
                <a:solidFill>
                  <a:schemeClr val="bg1"/>
                </a:solidFill>
                <a:latin typeface="Arial" charset="0"/>
              </a:rPr>
              <a:t>Autònoma</a:t>
            </a:r>
            <a:r>
              <a:rPr lang="es-ES" sz="3300" dirty="0" smtClean="0">
                <a:solidFill>
                  <a:schemeClr val="bg1"/>
                </a:solidFill>
                <a:latin typeface="Arial" charset="0"/>
              </a:rPr>
              <a:t> de Barcelona, 08193 </a:t>
            </a:r>
            <a:r>
              <a:rPr lang="es-ES" sz="3300" dirty="0" err="1" smtClean="0">
                <a:solidFill>
                  <a:schemeClr val="bg1"/>
                </a:solidFill>
                <a:latin typeface="Arial" charset="0"/>
              </a:rPr>
              <a:t>Cerdanyola</a:t>
            </a:r>
            <a:r>
              <a:rPr lang="es-ES" sz="3300" dirty="0" smtClean="0">
                <a:solidFill>
                  <a:schemeClr val="bg1"/>
                </a:solidFill>
                <a:latin typeface="Arial" charset="0"/>
              </a:rPr>
              <a:t>, </a:t>
            </a:r>
            <a:r>
              <a:rPr lang="es-ES" sz="3300" dirty="0" err="1" smtClean="0">
                <a:solidFill>
                  <a:schemeClr val="bg1"/>
                </a:solidFill>
                <a:latin typeface="Arial" charset="0"/>
              </a:rPr>
              <a:t>Spain</a:t>
            </a:r>
            <a:r>
              <a:rPr lang="es-ES" sz="3300" dirty="0" smtClean="0">
                <a:solidFill>
                  <a:schemeClr val="bg1"/>
                </a:solidFill>
                <a:latin typeface="Arial" charset="0"/>
              </a:rPr>
              <a:t> </a:t>
            </a:r>
          </a:p>
          <a:p>
            <a:pPr algn="ctr"/>
            <a:r>
              <a:rPr lang="es-ES" sz="3300" dirty="0" err="1" smtClean="0">
                <a:solidFill>
                  <a:schemeClr val="bg1"/>
                </a:solidFill>
                <a:latin typeface="Arial" charset="0"/>
              </a:rPr>
              <a:t>Dept</a:t>
            </a:r>
            <a:r>
              <a:rPr lang="es-ES" sz="3300" dirty="0" smtClean="0">
                <a:solidFill>
                  <a:schemeClr val="bg1"/>
                </a:solidFill>
                <a:latin typeface="Arial" charset="0"/>
              </a:rPr>
              <a:t>. </a:t>
            </a:r>
            <a:r>
              <a:rPr lang="es-ES" sz="3300" dirty="0" err="1" smtClean="0">
                <a:solidFill>
                  <a:schemeClr val="bg1"/>
                </a:solidFill>
                <a:latin typeface="Arial" charset="0"/>
              </a:rPr>
              <a:t>Matemàtica</a:t>
            </a:r>
            <a:r>
              <a:rPr lang="es-ES" sz="3300" dirty="0" smtClean="0">
                <a:solidFill>
                  <a:schemeClr val="bg1"/>
                </a:solidFill>
                <a:latin typeface="Arial" charset="0"/>
              </a:rPr>
              <a:t> Aplicada i </a:t>
            </a:r>
            <a:r>
              <a:rPr lang="es-ES" sz="3300" dirty="0" err="1" smtClean="0">
                <a:solidFill>
                  <a:schemeClr val="bg1"/>
                </a:solidFill>
                <a:latin typeface="Arial" charset="0"/>
              </a:rPr>
              <a:t>Anàlisi</a:t>
            </a:r>
            <a:r>
              <a:rPr lang="es-ES" sz="3300" dirty="0" smtClean="0">
                <a:solidFill>
                  <a:schemeClr val="bg1"/>
                </a:solidFill>
                <a:latin typeface="Arial" charset="0"/>
              </a:rPr>
              <a:t>, UB, Gran </a:t>
            </a:r>
            <a:r>
              <a:rPr lang="es-ES" sz="3300" dirty="0" err="1" smtClean="0">
                <a:solidFill>
                  <a:schemeClr val="bg1"/>
                </a:solidFill>
                <a:latin typeface="Arial" charset="0"/>
              </a:rPr>
              <a:t>Via</a:t>
            </a:r>
            <a:r>
              <a:rPr lang="es-ES" sz="3300" dirty="0" smtClean="0">
                <a:solidFill>
                  <a:schemeClr val="bg1"/>
                </a:solidFill>
                <a:latin typeface="Arial" charset="0"/>
              </a:rPr>
              <a:t> 585, </a:t>
            </a:r>
          </a:p>
          <a:p>
            <a:pPr algn="ctr"/>
            <a:r>
              <a:rPr lang="es-ES" sz="3300" dirty="0" smtClean="0">
                <a:solidFill>
                  <a:schemeClr val="bg1"/>
                </a:solidFill>
                <a:latin typeface="Arial" charset="0"/>
              </a:rPr>
              <a:t>08007, Barcelona, </a:t>
            </a:r>
            <a:r>
              <a:rPr lang="es-ES" sz="3300" dirty="0" err="1" smtClean="0">
                <a:solidFill>
                  <a:schemeClr val="bg1"/>
                </a:solidFill>
                <a:latin typeface="Arial" charset="0"/>
              </a:rPr>
              <a:t>Spain</a:t>
            </a:r>
            <a:r>
              <a:rPr lang="es-ES" sz="3300" dirty="0" smtClean="0">
                <a:solidFill>
                  <a:schemeClr val="bg1"/>
                </a:solidFill>
                <a:latin typeface="Arial" charset="0"/>
              </a:rPr>
              <a:t> {</a:t>
            </a:r>
            <a:r>
              <a:rPr lang="ca-ES" sz="3300" b="1" dirty="0" err="1" smtClean="0">
                <a:solidFill>
                  <a:schemeClr val="bg1"/>
                </a:solidFill>
                <a:latin typeface="Arial" charset="0"/>
              </a:rPr>
              <a:t>mbautista</a:t>
            </a:r>
            <a:r>
              <a:rPr lang="ca-ES" sz="3300" b="1" dirty="0" smtClean="0">
                <a:solidFill>
                  <a:schemeClr val="bg1"/>
                </a:solidFill>
                <a:latin typeface="Arial" charset="0"/>
              </a:rPr>
              <a:t>,</a:t>
            </a:r>
            <a:r>
              <a:rPr lang="es-ES" sz="3300" b="1" dirty="0" smtClean="0">
                <a:solidFill>
                  <a:schemeClr val="bg1"/>
                </a:solidFill>
                <a:latin typeface="Arial" charset="0"/>
              </a:rPr>
              <a:t>se</a:t>
            </a:r>
            <a:r>
              <a:rPr lang="ca-ES" sz="3300" b="1" dirty="0" err="1" smtClean="0">
                <a:solidFill>
                  <a:schemeClr val="bg1"/>
                </a:solidFill>
                <a:latin typeface="Arial" charset="0"/>
              </a:rPr>
              <a:t>scalera,xavier.baro,oriol.pujol,petia,jordi.vitria</a:t>
            </a:r>
            <a:r>
              <a:rPr lang="ca-ES" sz="3300" b="1" dirty="0" smtClean="0">
                <a:solidFill>
                  <a:schemeClr val="bg1"/>
                </a:solidFill>
                <a:latin typeface="Arial" charset="0"/>
              </a:rPr>
              <a:t>}</a:t>
            </a:r>
            <a:r>
              <a:rPr lang="es-ES" sz="3300" b="1" dirty="0" smtClean="0">
                <a:solidFill>
                  <a:schemeClr val="bg1"/>
                </a:solidFill>
                <a:latin typeface="Arial" charset="0"/>
              </a:rPr>
              <a:t>@</a:t>
            </a:r>
            <a:r>
              <a:rPr lang="es-ES" sz="3300" b="1" dirty="0" err="1" smtClean="0">
                <a:solidFill>
                  <a:schemeClr val="bg1"/>
                </a:solidFill>
                <a:latin typeface="Arial" charset="0"/>
              </a:rPr>
              <a:t>cvc.uab.es</a:t>
            </a:r>
            <a:endParaRPr lang="es-ES" sz="3300" b="1" dirty="0" smtClean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32" name="31 Rectángulo redondeado"/>
          <p:cNvSpPr/>
          <p:nvPr/>
        </p:nvSpPr>
        <p:spPr>
          <a:xfrm>
            <a:off x="19059545" y="37228436"/>
            <a:ext cx="10287072" cy="5688632"/>
          </a:xfrm>
          <a:prstGeom prst="roundRect">
            <a:avLst/>
          </a:prstGeom>
          <a:solidFill>
            <a:srgbClr xmlns:mc="http://schemas.openxmlformats.org/markup-compatibility/2006" xmlns:a14="http://schemas.microsoft.com/office/drawing/2007/7/7/main" val="6C0000" mc:Ignorable=""/>
          </a:solidFill>
          <a:ln w="38100">
            <a:solidFill>
              <a:schemeClr val="tx1">
                <a:lumMod val="65000"/>
                <a:lumOff val="35000"/>
              </a:schemeClr>
            </a:solidFill>
          </a:ln>
          <a:effectLst>
            <a:innerShdw blurRad="63500" dist="50800" dir="135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32054" tIns="216027" rIns="432054" bIns="216027" rtlCol="0" anchor="ctr"/>
          <a:lstStyle/>
          <a:p>
            <a:pPr algn="ctr"/>
            <a:endParaRPr lang="en-US" dirty="0">
              <a:ln>
                <a:solidFill>
                  <a:schemeClr val="tx1"/>
                </a:solidFill>
              </a:ln>
              <a:latin typeface="Foco" pitchFamily="34" charset="0"/>
            </a:endParaRPr>
          </a:p>
        </p:txBody>
      </p:sp>
      <p:pic>
        <p:nvPicPr>
          <p:cNvPr id="33" name="32 Imagen" descr="Untitled-1.gif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1008338" y="12817724"/>
            <a:ext cx="14689632" cy="914501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xmlns:mc="http://schemas.openxmlformats.org/markup-compatibility/2006" xmlns:a14="http://schemas.microsoft.com/office/drawing/2007/7/7/main" val="333333" mc:Ignorable="">
                <a:alpha val="65000"/>
              </a:srgbClr>
            </a:outerShdw>
          </a:effectLst>
        </p:spPr>
      </p:pic>
      <p:pic>
        <p:nvPicPr>
          <p:cNvPr id="43" name="42 Imagen" descr="Untitled-1.gif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720305" y="7633148"/>
            <a:ext cx="31035448" cy="504056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xmlns:mc="http://schemas.openxmlformats.org/markup-compatibility/2006" xmlns:a14="http://schemas.microsoft.com/office/drawing/2007/7/7/main" val="333333" mc:Ignorable="">
                <a:alpha val="65000"/>
              </a:srgbClr>
            </a:outerShdw>
          </a:effectLst>
        </p:spPr>
      </p:pic>
      <p:sp>
        <p:nvSpPr>
          <p:cNvPr id="56" name="55 CuadroTexto"/>
          <p:cNvSpPr txBox="1"/>
          <p:nvPr/>
        </p:nvSpPr>
        <p:spPr>
          <a:xfrm>
            <a:off x="11377489" y="7789353"/>
            <a:ext cx="712879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dirty="0" smtClean="0">
                <a:solidFill>
                  <a:schemeClr val="bg1"/>
                </a:solidFill>
                <a:latin typeface="Foco" pitchFamily="34" charset="0"/>
              </a:rPr>
              <a:t>Sub-title</a:t>
            </a:r>
          </a:p>
        </p:txBody>
      </p:sp>
      <p:sp>
        <p:nvSpPr>
          <p:cNvPr id="57" name="56 Rectángulo redondeado"/>
          <p:cNvSpPr/>
          <p:nvPr/>
        </p:nvSpPr>
        <p:spPr>
          <a:xfrm>
            <a:off x="3960665" y="13105756"/>
            <a:ext cx="9721080" cy="1872207"/>
          </a:xfrm>
          <a:prstGeom prst="roundRect">
            <a:avLst/>
          </a:prstGeom>
          <a:solidFill>
            <a:srgbClr xmlns:mc="http://schemas.openxmlformats.org/markup-compatibility/2006" xmlns:a14="http://schemas.microsoft.com/office/drawing/2007/7/7/main" val="6C0000" mc:Ignorable=""/>
          </a:solidFill>
          <a:ln>
            <a:solidFill>
              <a:srgbClr xmlns:mc="http://schemas.openxmlformats.org/markup-compatibility/2006" xmlns:a14="http://schemas.microsoft.com/office/drawing/2007/7/7/main" val="6C0000" mc:Ignorable="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Foco" pitchFamily="34" charset="0"/>
            </a:endParaRPr>
          </a:p>
        </p:txBody>
      </p:sp>
      <p:sp>
        <p:nvSpPr>
          <p:cNvPr id="58" name="57 CuadroTexto"/>
          <p:cNvSpPr txBox="1"/>
          <p:nvPr/>
        </p:nvSpPr>
        <p:spPr>
          <a:xfrm>
            <a:off x="3528617" y="13177764"/>
            <a:ext cx="10513168" cy="17543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b="1" dirty="0" smtClean="0">
                <a:solidFill>
                  <a:schemeClr val="bg1"/>
                </a:solidFill>
                <a:latin typeface="Foco" pitchFamily="34" charset="0"/>
              </a:rPr>
              <a:t>1. Error Correcting Output Codes (ECOC)</a:t>
            </a:r>
          </a:p>
        </p:txBody>
      </p:sp>
      <p:sp>
        <p:nvSpPr>
          <p:cNvPr id="61" name="60 Rectángulo redondeado"/>
          <p:cNvSpPr/>
          <p:nvPr/>
        </p:nvSpPr>
        <p:spPr>
          <a:xfrm>
            <a:off x="9145241" y="8005377"/>
            <a:ext cx="15409712" cy="1296144"/>
          </a:xfrm>
          <a:prstGeom prst="roundRect">
            <a:avLst/>
          </a:prstGeom>
          <a:solidFill>
            <a:srgbClr xmlns:mc="http://schemas.openxmlformats.org/markup-compatibility/2006" xmlns:a14="http://schemas.microsoft.com/office/drawing/2007/7/7/main" val="6C0000" mc:Ignorable=""/>
          </a:solidFill>
          <a:ln>
            <a:solidFill>
              <a:srgbClr xmlns:mc="http://schemas.openxmlformats.org/markup-compatibility/2006" xmlns:a14="http://schemas.microsoft.com/office/drawing/2007/7/7/main" val="6C0000" mc:Ignorable="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Foco" pitchFamily="34" charset="0"/>
            </a:endParaRPr>
          </a:p>
        </p:txBody>
      </p:sp>
      <p:sp>
        <p:nvSpPr>
          <p:cNvPr id="62" name="61 CuadroTexto"/>
          <p:cNvSpPr txBox="1"/>
          <p:nvPr/>
        </p:nvSpPr>
        <p:spPr>
          <a:xfrm>
            <a:off x="9441425" y="8065196"/>
            <a:ext cx="1453746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b="1" dirty="0" smtClean="0">
                <a:solidFill>
                  <a:schemeClr val="bg1"/>
                </a:solidFill>
                <a:latin typeface="Foco" pitchFamily="34" charset="0"/>
              </a:rPr>
              <a:t>Abstract</a:t>
            </a:r>
          </a:p>
        </p:txBody>
      </p:sp>
      <p:sp>
        <p:nvSpPr>
          <p:cNvPr id="65" name="64 CuadroTexto"/>
          <p:cNvSpPr txBox="1"/>
          <p:nvPr/>
        </p:nvSpPr>
        <p:spPr>
          <a:xfrm>
            <a:off x="1728417" y="9577364"/>
            <a:ext cx="29091232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rgbClr xmlns:mc="http://schemas.openxmlformats.org/markup-compatibility/2006" xmlns:a14="http://schemas.microsoft.com/office/drawing/2007/7/7/main" val="C00000" mc:Ignorable=""/>
                </a:solidFill>
                <a:latin typeface="Foco" pitchFamily="34" charset="0"/>
              </a:rPr>
              <a:t>We propose </a:t>
            </a:r>
            <a:r>
              <a:rPr lang="en-US" sz="3600" dirty="0">
                <a:solidFill>
                  <a:srgbClr xmlns:mc="http://schemas.openxmlformats.org/markup-compatibility/2006" xmlns:a14="http://schemas.microsoft.com/office/drawing/2007/7/7/main" val="C00000" mc:Ignorable=""/>
                </a:solidFill>
                <a:latin typeface="Foco" pitchFamily="34" charset="0"/>
              </a:rPr>
              <a:t>a Compact design of Error Correcting Output Codes (ECOC) in terms of the number of </a:t>
            </a:r>
            <a:r>
              <a:rPr lang="en-US" sz="3600" dirty="0" err="1">
                <a:solidFill>
                  <a:srgbClr xmlns:mc="http://schemas.openxmlformats.org/markup-compatibility/2006" xmlns:a14="http://schemas.microsoft.com/office/drawing/2007/7/7/main" val="C00000" mc:Ignorable=""/>
                </a:solidFill>
                <a:latin typeface="Foco" pitchFamily="34" charset="0"/>
              </a:rPr>
              <a:t>dichotomizers</a:t>
            </a:r>
            <a:r>
              <a:rPr lang="en-US" sz="3600" dirty="0">
                <a:solidFill>
                  <a:srgbClr xmlns:mc="http://schemas.openxmlformats.org/markup-compatibility/2006" xmlns:a14="http://schemas.microsoft.com/office/drawing/2007/7/7/main" val="C00000" mc:Ignorable=""/>
                </a:solidFill>
                <a:latin typeface="Foco" pitchFamily="34" charset="0"/>
              </a:rPr>
              <a:t>. Evolutionary computation is used for tuning the parameters of the classifiers and looking for the best Compact ECOC code configuration. The results over several challenging multi-class Computer Vision problems show comparable and even better results than state- of-the-art ECOC methodologies with far less cost.</a:t>
            </a:r>
            <a:endParaRPr lang="en-US" sz="7200" dirty="0">
              <a:solidFill>
                <a:schemeClr val="tx1">
                  <a:lumMod val="85000"/>
                  <a:lumOff val="15000"/>
                </a:schemeClr>
              </a:solidFill>
              <a:latin typeface="Foco" pitchFamily="34" charset="0"/>
            </a:endParaRPr>
          </a:p>
        </p:txBody>
      </p:sp>
      <p:pic>
        <p:nvPicPr>
          <p:cNvPr id="41" name="40 Imagen" descr="Untitled-1.gif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16130018" y="12817724"/>
            <a:ext cx="15337704" cy="1476164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xmlns:mc="http://schemas.openxmlformats.org/markup-compatibility/2006" xmlns:a14="http://schemas.microsoft.com/office/drawing/2007/7/7/main" val="333333" mc:Ignorable="">
                <a:alpha val="65000"/>
              </a:srgbClr>
            </a:outerShdw>
          </a:effectLst>
        </p:spPr>
      </p:pic>
      <p:sp>
        <p:nvSpPr>
          <p:cNvPr id="45" name="44 Rectángulo redondeado"/>
          <p:cNvSpPr/>
          <p:nvPr/>
        </p:nvSpPr>
        <p:spPr>
          <a:xfrm>
            <a:off x="17714194" y="13321780"/>
            <a:ext cx="11593288" cy="1224136"/>
          </a:xfrm>
          <a:prstGeom prst="roundRect">
            <a:avLst/>
          </a:prstGeom>
          <a:solidFill>
            <a:srgbClr xmlns:mc="http://schemas.openxmlformats.org/markup-compatibility/2006" xmlns:a14="http://schemas.microsoft.com/office/drawing/2007/7/7/main" val="6C0000" mc:Ignorable=""/>
          </a:solidFill>
          <a:ln>
            <a:solidFill>
              <a:srgbClr xmlns:mc="http://schemas.openxmlformats.org/markup-compatibility/2006" xmlns:a14="http://schemas.microsoft.com/office/drawing/2007/7/7/main" val="6C0000" mc:Ignorable="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Foco" pitchFamily="34" charset="0"/>
            </a:endParaRPr>
          </a:p>
        </p:txBody>
      </p:sp>
      <p:sp>
        <p:nvSpPr>
          <p:cNvPr id="46" name="45 CuadroTexto"/>
          <p:cNvSpPr txBox="1"/>
          <p:nvPr/>
        </p:nvSpPr>
        <p:spPr>
          <a:xfrm>
            <a:off x="18074234" y="13406562"/>
            <a:ext cx="1051316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b="1" dirty="0" smtClean="0">
                <a:solidFill>
                  <a:schemeClr val="bg1"/>
                </a:solidFill>
                <a:latin typeface="Foco" pitchFamily="34" charset="0"/>
              </a:rPr>
              <a:t>2. Compact ECOC</a:t>
            </a:r>
          </a:p>
        </p:txBody>
      </p:sp>
      <p:sp>
        <p:nvSpPr>
          <p:cNvPr id="69" name="TextBox 38"/>
          <p:cNvSpPr txBox="1">
            <a:spLocks noChangeArrowheads="1"/>
          </p:cNvSpPr>
          <p:nvPr/>
        </p:nvSpPr>
        <p:spPr bwMode="auto">
          <a:xfrm>
            <a:off x="16778089" y="15338004"/>
            <a:ext cx="14041559" cy="2677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>
              <a:buFont typeface="Arial" pitchFamily="34" charset="0"/>
              <a:buChar char="•"/>
            </a:pPr>
            <a:r>
              <a:rPr lang="en-US" sz="2800" dirty="0"/>
              <a:t>The one-versus-all ECOC coding has been widely applied in the binary ECOC framework (see Fig- </a:t>
            </a:r>
            <a:r>
              <a:rPr lang="en-US" sz="2800" dirty="0" err="1"/>
              <a:t>ure</a:t>
            </a:r>
            <a:r>
              <a:rPr lang="en-US" sz="2800" dirty="0"/>
              <a:t> 1(a)). Given N classes to be coded, the one- versus-all codification is of length N.</a:t>
            </a:r>
            <a:r>
              <a:rPr lang="en-US" sz="2800" dirty="0" smtClean="0"/>
              <a:t> </a:t>
            </a:r>
          </a:p>
          <a:p>
            <a:pPr algn="just">
              <a:buFont typeface="Arial" pitchFamily="34" charset="0"/>
              <a:buChar char="•"/>
            </a:pPr>
            <a:r>
              <a:rPr lang="en-US" sz="2800" dirty="0" smtClean="0"/>
              <a:t>We can </a:t>
            </a:r>
            <a:r>
              <a:rPr lang="en-US" sz="2800" dirty="0"/>
              <a:t>take advantage of the </a:t>
            </a:r>
            <a:r>
              <a:rPr lang="en-US" sz="2800" dirty="0" smtClean="0"/>
              <a:t>information </a:t>
            </a:r>
            <a:r>
              <a:rPr lang="en-US" sz="2800" dirty="0"/>
              <a:t>theory principles to obtain a more compact definition of the </a:t>
            </a:r>
            <a:r>
              <a:rPr lang="en-US" sz="2800" dirty="0" err="1"/>
              <a:t>codewords</a:t>
            </a:r>
            <a:r>
              <a:rPr lang="en-US" sz="2800" dirty="0"/>
              <a:t>. Having a </a:t>
            </a:r>
            <a:r>
              <a:rPr lang="en-US" sz="2800" i="1" dirty="0"/>
              <a:t>N-class </a:t>
            </a:r>
            <a:r>
              <a:rPr lang="en-US" sz="2800" dirty="0"/>
              <a:t>problem, the minimum number of bits necessary to codify and univocally distinguish </a:t>
            </a:r>
            <a:r>
              <a:rPr lang="en-US" sz="2800" i="1" dirty="0"/>
              <a:t>N</a:t>
            </a:r>
            <a:r>
              <a:rPr lang="en-US" sz="2800" dirty="0"/>
              <a:t> codes is </a:t>
            </a:r>
            <a:r>
              <a:rPr lang="en-US" sz="2800" i="1" dirty="0"/>
              <a:t>B = ⌈log2 N ⌉</a:t>
            </a:r>
            <a:r>
              <a:rPr lang="en-US" sz="2800" dirty="0"/>
              <a:t>, where </a:t>
            </a:r>
            <a:r>
              <a:rPr lang="en-US" sz="2800" i="1" dirty="0"/>
              <a:t>⌈.⌉</a:t>
            </a:r>
            <a:r>
              <a:rPr lang="en-US" sz="2800" dirty="0"/>
              <a:t> rounds to the upper </a:t>
            </a:r>
            <a:r>
              <a:rPr lang="en-US" sz="2800" dirty="0" err="1" smtClean="0"/>
              <a:t>inte</a:t>
            </a:r>
            <a:r>
              <a:rPr lang="en-US" sz="2800" dirty="0" smtClean="0"/>
              <a:t> </a:t>
            </a:r>
            <a:r>
              <a:rPr lang="en-US" sz="2800" dirty="0" err="1"/>
              <a:t>ger</a:t>
            </a:r>
            <a:r>
              <a:rPr lang="en-US" sz="2800" dirty="0"/>
              <a:t>, an example can be seen in figure 1(b).</a:t>
            </a:r>
          </a:p>
        </p:txBody>
      </p:sp>
      <p:pic>
        <p:nvPicPr>
          <p:cNvPr id="74" name="73 Imagen" descr="Untitled-1.gif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1008337" y="22034748"/>
            <a:ext cx="14689632" cy="1396955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xmlns:mc="http://schemas.openxmlformats.org/markup-compatibility/2006" xmlns:a14="http://schemas.microsoft.com/office/drawing/2007/7/7/main" val="333333" mc:Ignorable="">
                <a:alpha val="65000"/>
              </a:srgbClr>
            </a:outerShdw>
          </a:effectLst>
        </p:spPr>
      </p:pic>
      <p:sp>
        <p:nvSpPr>
          <p:cNvPr id="75" name="74 Rectángulo redondeado"/>
          <p:cNvSpPr/>
          <p:nvPr/>
        </p:nvSpPr>
        <p:spPr>
          <a:xfrm>
            <a:off x="2592513" y="22538804"/>
            <a:ext cx="11449272" cy="1800200"/>
          </a:xfrm>
          <a:prstGeom prst="roundRect">
            <a:avLst/>
          </a:prstGeom>
          <a:solidFill>
            <a:srgbClr xmlns:mc="http://schemas.openxmlformats.org/markup-compatibility/2006" xmlns:a14="http://schemas.microsoft.com/office/drawing/2007/7/7/main" val="6C0000" mc:Ignorable=""/>
          </a:solidFill>
          <a:ln>
            <a:solidFill>
              <a:srgbClr xmlns:mc="http://schemas.openxmlformats.org/markup-compatibility/2006" xmlns:a14="http://schemas.microsoft.com/office/drawing/2007/7/7/main" val="6C0000" mc:Ignorable="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Foco" pitchFamily="34" charset="0"/>
            </a:endParaRPr>
          </a:p>
        </p:txBody>
      </p:sp>
      <p:sp>
        <p:nvSpPr>
          <p:cNvPr id="76" name="75 CuadroTexto"/>
          <p:cNvSpPr txBox="1"/>
          <p:nvPr/>
        </p:nvSpPr>
        <p:spPr>
          <a:xfrm>
            <a:off x="3240585" y="22682820"/>
            <a:ext cx="10310992" cy="17543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b="1" dirty="0">
                <a:solidFill>
                  <a:schemeClr val="bg1"/>
                </a:solidFill>
                <a:latin typeface="Foco" pitchFamily="34" charset="0"/>
              </a:rPr>
              <a:t>2</a:t>
            </a:r>
            <a:r>
              <a:rPr lang="en-US" sz="5400" b="1" dirty="0" smtClean="0">
                <a:solidFill>
                  <a:schemeClr val="bg1"/>
                </a:solidFill>
                <a:latin typeface="Foco" pitchFamily="34" charset="0"/>
              </a:rPr>
              <a:t>. Evolutionary Compact </a:t>
            </a:r>
            <a:r>
              <a:rPr lang="en-US" sz="5400" b="1" dirty="0" err="1" smtClean="0">
                <a:solidFill>
                  <a:schemeClr val="bg1"/>
                </a:solidFill>
                <a:latin typeface="Foco" pitchFamily="34" charset="0"/>
              </a:rPr>
              <a:t>Parametrization</a:t>
            </a:r>
            <a:endParaRPr lang="en-US" sz="5400" b="1" dirty="0" smtClean="0">
              <a:solidFill>
                <a:schemeClr val="bg1"/>
              </a:solidFill>
              <a:latin typeface="Foco" pitchFamily="34" charset="0"/>
            </a:endParaRPr>
          </a:p>
        </p:txBody>
      </p:sp>
      <p:pic>
        <p:nvPicPr>
          <p:cNvPr id="87" name="86 Imagen" descr="Untitled-1.gif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16202025" y="27507356"/>
            <a:ext cx="15265696" cy="957706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xmlns:mc="http://schemas.openxmlformats.org/markup-compatibility/2006" xmlns:a14="http://schemas.microsoft.com/office/drawing/2007/7/7/main" val="333333" mc:Ignorable="">
                <a:alpha val="65000"/>
              </a:srgbClr>
            </a:outerShdw>
          </a:effectLst>
        </p:spPr>
      </p:pic>
      <p:sp>
        <p:nvSpPr>
          <p:cNvPr id="88" name="87 Rectángulo redondeado"/>
          <p:cNvSpPr/>
          <p:nvPr/>
        </p:nvSpPr>
        <p:spPr>
          <a:xfrm>
            <a:off x="17786200" y="27867396"/>
            <a:ext cx="11702145" cy="1224136"/>
          </a:xfrm>
          <a:prstGeom prst="roundRect">
            <a:avLst/>
          </a:prstGeom>
          <a:solidFill>
            <a:srgbClr xmlns:mc="http://schemas.openxmlformats.org/markup-compatibility/2006" xmlns:a14="http://schemas.microsoft.com/office/drawing/2007/7/7/main" val="6C0000" mc:Ignorable=""/>
          </a:solidFill>
          <a:ln>
            <a:solidFill>
              <a:srgbClr xmlns:mc="http://schemas.openxmlformats.org/markup-compatibility/2006" xmlns:a14="http://schemas.microsoft.com/office/drawing/2007/7/7/main" val="6C0000" mc:Ignorable="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Foco" pitchFamily="34" charset="0"/>
            </a:endParaRPr>
          </a:p>
        </p:txBody>
      </p:sp>
      <p:sp>
        <p:nvSpPr>
          <p:cNvPr id="89" name="88 CuadroTexto"/>
          <p:cNvSpPr txBox="1"/>
          <p:nvPr/>
        </p:nvSpPr>
        <p:spPr>
          <a:xfrm>
            <a:off x="18146240" y="28011412"/>
            <a:ext cx="1061188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b="1" dirty="0" smtClean="0">
                <a:solidFill>
                  <a:schemeClr val="bg1"/>
                </a:solidFill>
                <a:latin typeface="Foco" pitchFamily="34" charset="0"/>
              </a:rPr>
              <a:t>4. Experiments and results</a:t>
            </a:r>
          </a:p>
        </p:txBody>
      </p:sp>
      <p:sp>
        <p:nvSpPr>
          <p:cNvPr id="95" name="TextBox 31"/>
          <p:cNvSpPr txBox="1">
            <a:spLocks noChangeArrowheads="1"/>
          </p:cNvSpPr>
          <p:nvPr/>
        </p:nvSpPr>
        <p:spPr bwMode="auto">
          <a:xfrm>
            <a:off x="16922105" y="29235548"/>
            <a:ext cx="13897544" cy="22467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800" dirty="0"/>
              <a:t>We apply the methodology in five </a:t>
            </a:r>
            <a:r>
              <a:rPr lang="en-US" sz="2800" dirty="0" err="1"/>
              <a:t>chal</a:t>
            </a:r>
            <a:r>
              <a:rPr lang="en-US" sz="2800" dirty="0" err="1" smtClean="0"/>
              <a:t>-lenging</a:t>
            </a:r>
            <a:r>
              <a:rPr lang="en-US" sz="2800" dirty="0" smtClean="0"/>
              <a:t> </a:t>
            </a:r>
            <a:r>
              <a:rPr lang="en-US" sz="2800" dirty="0"/>
              <a:t>computer vision categorization </a:t>
            </a:r>
            <a:r>
              <a:rPr lang="en-US" sz="2800" dirty="0" smtClean="0"/>
              <a:t>problems</a:t>
            </a:r>
            <a:r>
              <a:rPr lang="en-US" sz="2800" dirty="0"/>
              <a:t>. Labeled Faces in the Wild </a:t>
            </a:r>
            <a:r>
              <a:rPr lang="en-US" sz="2800" dirty="0" smtClean="0"/>
              <a:t>(</a:t>
            </a:r>
            <a:r>
              <a:rPr lang="en-US" sz="2800" dirty="0"/>
              <a:t>184 face categories). We use a real traffic sign </a:t>
            </a:r>
            <a:r>
              <a:rPr lang="en-US" sz="2800" dirty="0" smtClean="0"/>
              <a:t>categorization problem </a:t>
            </a:r>
            <a:r>
              <a:rPr lang="en-US" sz="2800" dirty="0"/>
              <a:t>(36 traffic sign classes). Third, the </a:t>
            </a:r>
            <a:r>
              <a:rPr lang="en-US" sz="2800" dirty="0" err="1"/>
              <a:t>ARFaces</a:t>
            </a:r>
            <a:r>
              <a:rPr lang="en-US" sz="2800" dirty="0"/>
              <a:t> dataset </a:t>
            </a:r>
            <a:r>
              <a:rPr lang="en-US" sz="2800" dirty="0" smtClean="0"/>
              <a:t>(</a:t>
            </a:r>
            <a:r>
              <a:rPr lang="en-US" sz="2800" dirty="0"/>
              <a:t>20 classes). Fourth, we classify old scanned music scores </a:t>
            </a:r>
            <a:r>
              <a:rPr lang="en-US" sz="2800" dirty="0" smtClean="0"/>
              <a:t>(</a:t>
            </a:r>
            <a:r>
              <a:rPr lang="en-US" sz="2800" dirty="0"/>
              <a:t>7 score categories), and fifth, we classify the MPEG7 </a:t>
            </a:r>
            <a:r>
              <a:rPr lang="en-US" sz="2800" dirty="0" smtClean="0"/>
              <a:t>dataset (</a:t>
            </a:r>
            <a:r>
              <a:rPr lang="en-US" sz="2800" dirty="0"/>
              <a:t>70 object categories).</a:t>
            </a:r>
          </a:p>
        </p:txBody>
      </p:sp>
      <p:pic>
        <p:nvPicPr>
          <p:cNvPr id="98" name="97 Imagen" descr="Untitled-1.gif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936329" y="36508356"/>
            <a:ext cx="14689632" cy="640871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xmlns:mc="http://schemas.openxmlformats.org/markup-compatibility/2006" xmlns:a14="http://schemas.microsoft.com/office/drawing/2007/7/7/main" val="333333" mc:Ignorable="">
                <a:alpha val="65000"/>
              </a:srgbClr>
            </a:outerShdw>
          </a:effectLst>
        </p:spPr>
      </p:pic>
      <p:sp>
        <p:nvSpPr>
          <p:cNvPr id="99" name="98 Rectángulo redondeado"/>
          <p:cNvSpPr/>
          <p:nvPr/>
        </p:nvSpPr>
        <p:spPr>
          <a:xfrm>
            <a:off x="2808537" y="37012412"/>
            <a:ext cx="11593288" cy="1224136"/>
          </a:xfrm>
          <a:prstGeom prst="roundRect">
            <a:avLst/>
          </a:prstGeom>
          <a:solidFill>
            <a:srgbClr xmlns:mc="http://schemas.openxmlformats.org/markup-compatibility/2006" xmlns:a14="http://schemas.microsoft.com/office/drawing/2007/7/7/main" val="6C0000" mc:Ignorable=""/>
          </a:solidFill>
          <a:ln>
            <a:solidFill>
              <a:srgbClr xmlns:mc="http://schemas.openxmlformats.org/markup-compatibility/2006" xmlns:a14="http://schemas.microsoft.com/office/drawing/2007/7/7/main" val="6C0000" mc:Ignorable="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Foco" pitchFamily="34" charset="0"/>
            </a:endParaRPr>
          </a:p>
        </p:txBody>
      </p:sp>
      <p:sp>
        <p:nvSpPr>
          <p:cNvPr id="100" name="99 CuadroTexto"/>
          <p:cNvSpPr txBox="1"/>
          <p:nvPr/>
        </p:nvSpPr>
        <p:spPr>
          <a:xfrm>
            <a:off x="3168577" y="37156428"/>
            <a:ext cx="1051316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b="1" dirty="0" smtClean="0">
                <a:solidFill>
                  <a:schemeClr val="bg1"/>
                </a:solidFill>
                <a:latin typeface="Foco" pitchFamily="34" charset="0"/>
              </a:rPr>
              <a:t>5. CONCLUSIONS </a:t>
            </a:r>
          </a:p>
        </p:txBody>
      </p:sp>
      <p:sp>
        <p:nvSpPr>
          <p:cNvPr id="104" name="Rectangle 40"/>
          <p:cNvSpPr>
            <a:spLocks noChangeArrowheads="1"/>
          </p:cNvSpPr>
          <p:nvPr/>
        </p:nvSpPr>
        <p:spPr bwMode="auto">
          <a:xfrm>
            <a:off x="1656409" y="38596588"/>
            <a:ext cx="13537504" cy="31085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800" dirty="0">
                <a:solidFill>
                  <a:srgbClr xmlns:mc="http://schemas.openxmlformats.org/markup-compatibility/2006" xmlns:a14="http://schemas.microsoft.com/office/drawing/2007/7/7/main" val="FF0000" mc:Ignorable=""/>
                </a:solidFill>
              </a:rPr>
              <a:t>We presented a general methodology for the </a:t>
            </a:r>
            <a:r>
              <a:rPr lang="en-US" sz="2800" dirty="0" smtClean="0">
                <a:solidFill>
                  <a:srgbClr xmlns:mc="http://schemas.openxmlformats.org/markup-compatibility/2006" xmlns:a14="http://schemas.microsoft.com/office/drawing/2007/7/7/main" val="FF0000" mc:Ignorable=""/>
                </a:solidFill>
              </a:rPr>
              <a:t>classification </a:t>
            </a:r>
            <a:r>
              <a:rPr lang="en-US" sz="2800" dirty="0">
                <a:solidFill>
                  <a:srgbClr xmlns:mc="http://schemas.openxmlformats.org/markup-compatibility/2006" xmlns:a14="http://schemas.microsoft.com/office/drawing/2007/7/7/main" val="FF0000" mc:Ignorable=""/>
                </a:solidFill>
              </a:rPr>
              <a:t>of several object categories which only </a:t>
            </a:r>
            <a:r>
              <a:rPr lang="en-US" sz="2800" dirty="0" smtClean="0">
                <a:solidFill>
                  <a:srgbClr xmlns:mc="http://schemas.openxmlformats.org/markup-compatibility/2006" xmlns:a14="http://schemas.microsoft.com/office/drawing/2007/7/7/main" val="FF0000" mc:Ignorable=""/>
                </a:solidFill>
              </a:rPr>
              <a:t>requires </a:t>
            </a:r>
            <a:r>
              <a:rPr lang="en-US" sz="2800" i="1" dirty="0">
                <a:solidFill>
                  <a:srgbClr xmlns:mc="http://schemas.openxmlformats.org/markup-compatibility/2006" xmlns:a14="http://schemas.microsoft.com/office/drawing/2007/7/7/main" val="FF0000" mc:Ignorable=""/>
                </a:solidFill>
              </a:rPr>
              <a:t>⌈log2 N⌉ </a:t>
            </a:r>
            <a:r>
              <a:rPr lang="en-US" sz="2800" dirty="0">
                <a:solidFill>
                  <a:srgbClr xmlns:mc="http://schemas.openxmlformats.org/markup-compatibility/2006" xmlns:a14="http://schemas.microsoft.com/office/drawing/2007/7/7/main" val="FF0000" mc:Ignorable=""/>
                </a:solidFill>
              </a:rPr>
              <a:t>classifiers for a</a:t>
            </a:r>
            <a:r>
              <a:rPr lang="en-US" sz="2800" i="1" dirty="0">
                <a:solidFill>
                  <a:srgbClr xmlns:mc="http://schemas.openxmlformats.org/markup-compatibility/2006" xmlns:a14="http://schemas.microsoft.com/office/drawing/2007/7/7/main" val="FF0000" mc:Ignorable=""/>
                </a:solidFill>
              </a:rPr>
              <a:t> N-class </a:t>
            </a:r>
            <a:r>
              <a:rPr lang="en-US" sz="2800" dirty="0">
                <a:solidFill>
                  <a:srgbClr xmlns:mc="http://schemas.openxmlformats.org/markup-compatibility/2006" xmlns:a14="http://schemas.microsoft.com/office/drawing/2007/7/7/main" val="FF0000" mc:Ignorable=""/>
                </a:solidFill>
              </a:rPr>
              <a:t>problem. The methodology is defined in the ECOC </a:t>
            </a:r>
            <a:r>
              <a:rPr lang="en-US" sz="2800" dirty="0" smtClean="0">
                <a:solidFill>
                  <a:srgbClr xmlns:mc="http://schemas.openxmlformats.org/markup-compatibility/2006" xmlns:a14="http://schemas.microsoft.com/office/drawing/2007/7/7/main" val="FF0000" mc:Ignorable=""/>
                </a:solidFill>
              </a:rPr>
              <a:t>framework</a:t>
            </a:r>
            <a:r>
              <a:rPr lang="en-US" sz="2800" dirty="0">
                <a:solidFill>
                  <a:srgbClr xmlns:mc="http://schemas.openxmlformats.org/markup-compatibility/2006" xmlns:a14="http://schemas.microsoft.com/office/drawing/2007/7/7/main" val="FF0000" mc:Ignorable=""/>
                </a:solidFill>
              </a:rPr>
              <a:t>, designing a Compact coding matrix which univocally distinguish N codes. Moreover, in or- der to speed up the design of the coding matrix and the tuning of the classifiers, evolutionary </a:t>
            </a:r>
            <a:r>
              <a:rPr lang="en-US" sz="2800" dirty="0" smtClean="0">
                <a:solidFill>
                  <a:srgbClr xmlns:mc="http://schemas.openxmlformats.org/markup-compatibility/2006" xmlns:a14="http://schemas.microsoft.com/office/drawing/2007/7/7/main" val="FF0000" mc:Ignorable=""/>
                </a:solidFill>
              </a:rPr>
              <a:t>computation </a:t>
            </a:r>
            <a:r>
              <a:rPr lang="en-US" sz="2800" dirty="0">
                <a:solidFill>
                  <a:srgbClr xmlns:mc="http://schemas.openxmlformats.org/markup-compatibility/2006" xmlns:a14="http://schemas.microsoft.com/office/drawing/2007/7/7/main" val="FF0000" mc:Ignorable=""/>
                </a:solidFill>
              </a:rPr>
              <a:t>is also applied.</a:t>
            </a:r>
          </a:p>
          <a:p>
            <a:r>
              <a:rPr lang="en-US" sz="2800" dirty="0">
                <a:solidFill>
                  <a:srgbClr xmlns:mc="http://schemas.openxmlformats.org/markup-compatibility/2006" xmlns:a14="http://schemas.microsoft.com/office/drawing/2007/7/7/main" val="FF0000" mc:Ignorable=""/>
                </a:solidFill>
              </a:rPr>
              <a:t>Results over different Computer Vision </a:t>
            </a:r>
            <a:r>
              <a:rPr lang="en-US" sz="2800" dirty="0" smtClean="0">
                <a:solidFill>
                  <a:srgbClr xmlns:mc="http://schemas.openxmlformats.org/markup-compatibility/2006" xmlns:a14="http://schemas.microsoft.com/office/drawing/2007/7/7/main" val="FF0000" mc:Ignorable=""/>
                </a:solidFill>
              </a:rPr>
              <a:t>problems </a:t>
            </a:r>
            <a:r>
              <a:rPr lang="en-US" sz="2800" dirty="0">
                <a:solidFill>
                  <a:srgbClr xmlns:mc="http://schemas.openxmlformats.org/markup-compatibility/2006" xmlns:a14="http://schemas.microsoft.com/office/drawing/2007/7/7/main" val="FF0000" mc:Ignorable=""/>
                </a:solidFill>
              </a:rPr>
              <a:t>show comparable ever better results than </a:t>
            </a:r>
            <a:r>
              <a:rPr lang="en-US" sz="2800" dirty="0" smtClean="0">
                <a:solidFill>
                  <a:srgbClr xmlns:mc="http://schemas.openxmlformats.org/markup-compatibility/2006" xmlns:a14="http://schemas.microsoft.com/office/drawing/2007/7/7/main" val="FF0000" mc:Ignorable=""/>
                </a:solidFill>
              </a:rPr>
              <a:t>traditional </a:t>
            </a:r>
            <a:r>
              <a:rPr lang="en-US" sz="2800" dirty="0">
                <a:solidFill>
                  <a:srgbClr xmlns:mc="http://schemas.openxmlformats.org/markup-compatibility/2006" xmlns:a14="http://schemas.microsoft.com/office/drawing/2007/7/7/main" val="FF0000" mc:Ignorable=""/>
                </a:solidFill>
              </a:rPr>
              <a:t>ECOC designs with far less number of </a:t>
            </a:r>
            <a:r>
              <a:rPr lang="en-US" sz="2800" dirty="0" err="1" smtClean="0">
                <a:solidFill>
                  <a:srgbClr xmlns:mc="http://schemas.openxmlformats.org/markup-compatibility/2006" xmlns:a14="http://schemas.microsoft.com/office/drawing/2007/7/7/main" val="FF0000" mc:Ignorable=""/>
                </a:solidFill>
              </a:rPr>
              <a:t>dichotomizers</a:t>
            </a:r>
            <a:r>
              <a:rPr lang="en-US" sz="2800" dirty="0">
                <a:solidFill>
                  <a:srgbClr xmlns:mc="http://schemas.openxmlformats.org/markup-compatibility/2006" xmlns:a14="http://schemas.microsoft.com/office/drawing/2007/7/7/main" val="FF0000" mc:Ignorable=""/>
                </a:solidFill>
              </a:rPr>
              <a:t>.</a:t>
            </a:r>
            <a:endParaRPr lang="en-US" sz="2800" dirty="0">
              <a:solidFill>
                <a:srgbClr xmlns:mc="http://schemas.openxmlformats.org/markup-compatibility/2006" xmlns:a14="http://schemas.microsoft.com/office/drawing/2007/7/7/main" val="FF0000" mc:Ignorable=""/>
              </a:solidFill>
              <a:latin typeface="Arial" charset="0"/>
              <a:cs typeface="Arial" charset="0"/>
            </a:endParaRPr>
          </a:p>
        </p:txBody>
      </p:sp>
      <p:sp>
        <p:nvSpPr>
          <p:cNvPr id="53" name="TextBox 38"/>
          <p:cNvSpPr txBox="1">
            <a:spLocks noChangeArrowheads="1"/>
          </p:cNvSpPr>
          <p:nvPr/>
        </p:nvSpPr>
        <p:spPr bwMode="auto">
          <a:xfrm>
            <a:off x="1656409" y="15265996"/>
            <a:ext cx="13393488" cy="65556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>
              <a:buFont typeface="Arial" pitchFamily="34" charset="0"/>
              <a:buChar char="•"/>
            </a:pPr>
            <a:r>
              <a:rPr lang="en-US" sz="2800" dirty="0"/>
              <a:t>A common way to deal with Multi-class Object Categorization problems is by means of a divide- and-conquer approach. In this scope, ECOC have been applied with successful results.</a:t>
            </a:r>
            <a:r>
              <a:rPr lang="en-US" sz="2800" dirty="0" smtClean="0"/>
              <a:t> </a:t>
            </a:r>
          </a:p>
          <a:p>
            <a:pPr algn="just">
              <a:buFont typeface="Arial" pitchFamily="34" charset="0"/>
              <a:buChar char="•"/>
            </a:pPr>
            <a:r>
              <a:rPr lang="en-US" sz="2800" dirty="0"/>
              <a:t>Given a set of</a:t>
            </a:r>
            <a:r>
              <a:rPr lang="en-US" sz="2800" i="1" dirty="0"/>
              <a:t> N </a:t>
            </a:r>
            <a:r>
              <a:rPr lang="en-US" sz="2800" dirty="0"/>
              <a:t>classes to be learnt in an ECOC framework</a:t>
            </a:r>
            <a:r>
              <a:rPr lang="en-US" sz="2800" i="1" dirty="0"/>
              <a:t>, n</a:t>
            </a:r>
            <a:r>
              <a:rPr lang="en-US" sz="2800" dirty="0"/>
              <a:t> different bi-partitions (two groups of classes) are formed, and </a:t>
            </a:r>
            <a:r>
              <a:rPr lang="en-US" sz="2800" i="1" dirty="0"/>
              <a:t>n</a:t>
            </a:r>
            <a:r>
              <a:rPr lang="en-US" sz="2800" dirty="0"/>
              <a:t> binary problems </a:t>
            </a:r>
            <a:r>
              <a:rPr lang="en-US" sz="2800" dirty="0" smtClean="0"/>
              <a:t>(</a:t>
            </a:r>
            <a:r>
              <a:rPr lang="en-US" sz="2800" dirty="0" err="1" smtClean="0"/>
              <a:t>dichotomizer</a:t>
            </a:r>
            <a:r>
              <a:rPr lang="en-US" sz="2800" dirty="0" smtClean="0"/>
              <a:t>) are trained.</a:t>
            </a:r>
          </a:p>
          <a:p>
            <a:pPr algn="just">
              <a:buFont typeface="Arial" pitchFamily="34" charset="0"/>
              <a:buChar char="•"/>
            </a:pPr>
            <a:r>
              <a:rPr lang="en-US" sz="2800" dirty="0"/>
              <a:t>A</a:t>
            </a:r>
            <a:r>
              <a:rPr lang="en-US" sz="2800" dirty="0" smtClean="0"/>
              <a:t> </a:t>
            </a:r>
            <a:r>
              <a:rPr lang="en-US" sz="2800" dirty="0" err="1"/>
              <a:t>codeword</a:t>
            </a:r>
            <a:r>
              <a:rPr lang="en-US" sz="2800" dirty="0"/>
              <a:t> of length n is obtained for each class, where each position (bit) of the code corresponds to a response of a given </a:t>
            </a:r>
            <a:r>
              <a:rPr lang="en-US" sz="2800" dirty="0" err="1"/>
              <a:t>dichotomizer</a:t>
            </a:r>
            <a:r>
              <a:rPr lang="en-US" sz="2800" dirty="0"/>
              <a:t> (coded by +1 or -1 according to their class set membership</a:t>
            </a:r>
            <a:r>
              <a:rPr lang="en-US" sz="2800" dirty="0" smtClean="0"/>
              <a:t>).</a:t>
            </a:r>
          </a:p>
          <a:p>
            <a:pPr algn="just">
              <a:buFont typeface="Arial" pitchFamily="34" charset="0"/>
              <a:buChar char="•"/>
            </a:pPr>
            <a:r>
              <a:rPr lang="en-US" sz="2800" dirty="0"/>
              <a:t>Arranging the </a:t>
            </a:r>
            <a:r>
              <a:rPr lang="en-US" sz="2800" dirty="0" err="1"/>
              <a:t>codewords</a:t>
            </a:r>
            <a:r>
              <a:rPr lang="en-US" sz="2800" dirty="0"/>
              <a:t> as rows of a matrix, we define a coding matrix </a:t>
            </a:r>
            <a:r>
              <a:rPr lang="en-US" sz="2800" i="1" dirty="0"/>
              <a:t>M</a:t>
            </a:r>
            <a:r>
              <a:rPr lang="en-US" sz="2800" dirty="0"/>
              <a:t>, where </a:t>
            </a:r>
            <a:r>
              <a:rPr lang="en-US" sz="2800" i="1" dirty="0"/>
              <a:t>M ∈</a:t>
            </a:r>
            <a:r>
              <a:rPr lang="en-US" sz="2800" dirty="0"/>
              <a:t> {−1, +1</a:t>
            </a:r>
            <a:r>
              <a:rPr lang="en-US" sz="2800" dirty="0" smtClean="0"/>
              <a:t>} </a:t>
            </a:r>
            <a:r>
              <a:rPr lang="en-US" sz="2800" i="1" dirty="0" err="1" smtClean="0"/>
              <a:t>N×</a:t>
            </a:r>
            <a:r>
              <a:rPr lang="en-US" sz="2800" i="1" dirty="0" err="1"/>
              <a:t>n</a:t>
            </a:r>
            <a:r>
              <a:rPr lang="en-US" sz="2800" i="1" dirty="0"/>
              <a:t> </a:t>
            </a:r>
            <a:r>
              <a:rPr lang="en-US" sz="2800" dirty="0"/>
              <a:t>in the binary case. In the case of the ternary symbol-based ECOC, the cod- </a:t>
            </a:r>
            <a:r>
              <a:rPr lang="en-US" sz="2800" dirty="0" err="1"/>
              <a:t>ing</a:t>
            </a:r>
            <a:r>
              <a:rPr lang="en-US" sz="2800" dirty="0"/>
              <a:t> matrix becomes </a:t>
            </a:r>
            <a:r>
              <a:rPr lang="en-US" sz="2800" i="1" dirty="0"/>
              <a:t>M ∈ </a:t>
            </a:r>
            <a:r>
              <a:rPr lang="en-US" sz="2800" dirty="0"/>
              <a:t>{−1, 0, +1</a:t>
            </a:r>
            <a:r>
              <a:rPr lang="en-US" sz="2800" dirty="0" smtClean="0"/>
              <a:t>}</a:t>
            </a:r>
            <a:r>
              <a:rPr lang="en-US" sz="2800" i="1" dirty="0" smtClean="0"/>
              <a:t> </a:t>
            </a:r>
            <a:r>
              <a:rPr lang="en-US" sz="2800" i="1" dirty="0" err="1" smtClean="0"/>
              <a:t>N×</a:t>
            </a:r>
            <a:r>
              <a:rPr lang="en-US" sz="2800" i="1" dirty="0" err="1"/>
              <a:t>n</a:t>
            </a:r>
            <a:r>
              <a:rPr lang="en-US" sz="2800" i="1" dirty="0"/>
              <a:t> </a:t>
            </a:r>
            <a:r>
              <a:rPr lang="en-US" sz="2800" dirty="0"/>
              <a:t>where the symbol zero means that a particular class is not considered for a given classifier</a:t>
            </a:r>
            <a:r>
              <a:rPr lang="en-US" sz="2800" dirty="0" smtClean="0"/>
              <a:t>.</a:t>
            </a:r>
          </a:p>
          <a:p>
            <a:pPr algn="just">
              <a:buFont typeface="Arial" pitchFamily="34" charset="0"/>
              <a:buChar char="•"/>
            </a:pPr>
            <a:r>
              <a:rPr lang="en-US" sz="2800" dirty="0"/>
              <a:t>During the decoding process, applying </a:t>
            </a:r>
            <a:r>
              <a:rPr lang="en-US" sz="2800" i="1" dirty="0"/>
              <a:t>n</a:t>
            </a:r>
            <a:r>
              <a:rPr lang="en-US" sz="2800" dirty="0"/>
              <a:t> binary classifiers, a code </a:t>
            </a:r>
            <a:r>
              <a:rPr lang="en-US" sz="2800" i="1" dirty="0"/>
              <a:t>x</a:t>
            </a:r>
            <a:r>
              <a:rPr lang="en-US" sz="2800" dirty="0"/>
              <a:t> is obtained for each data </a:t>
            </a:r>
            <a:r>
              <a:rPr lang="en-US" sz="2800" dirty="0" smtClean="0"/>
              <a:t>sample</a:t>
            </a:r>
            <a:r>
              <a:rPr lang="en-US" sz="2800" i="1" dirty="0" smtClean="0"/>
              <a:t> </a:t>
            </a:r>
            <a:r>
              <a:rPr lang="en-US" sz="2800" i="1" dirty="0" err="1"/>
              <a:t>ρ</a:t>
            </a:r>
            <a:r>
              <a:rPr lang="en-US" sz="2800" dirty="0"/>
              <a:t> in the test set.</a:t>
            </a:r>
            <a:endParaRPr lang="en-US" sz="2800" dirty="0" smtClean="0"/>
          </a:p>
          <a:p>
            <a:pPr algn="just">
              <a:buFont typeface="Arial" pitchFamily="34" charset="0"/>
              <a:buChar char="•"/>
            </a:pPr>
            <a:endParaRPr lang="en-US" sz="2800" dirty="0" smtClean="0"/>
          </a:p>
        </p:txBody>
      </p:sp>
      <p:pic>
        <p:nvPicPr>
          <p:cNvPr id="3" name="Picture 2" descr="Screen shot 2010-10-24 at 6.27.03 PM.png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8578289" y="18290332"/>
            <a:ext cx="10441160" cy="5544616"/>
          </a:xfrm>
          <a:prstGeom prst="rect">
            <a:avLst/>
          </a:prstGeom>
        </p:spPr>
      </p:pic>
      <p:sp>
        <p:nvSpPr>
          <p:cNvPr id="59" name="TextBox 38"/>
          <p:cNvSpPr txBox="1">
            <a:spLocks noChangeArrowheads="1"/>
          </p:cNvSpPr>
          <p:nvPr/>
        </p:nvSpPr>
        <p:spPr bwMode="auto">
          <a:xfrm>
            <a:off x="16850097" y="24483020"/>
            <a:ext cx="14041559" cy="2677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>
              <a:buFont typeface="Arial" pitchFamily="34" charset="0"/>
              <a:buChar char="•"/>
            </a:pPr>
            <a:r>
              <a:rPr lang="en-US" sz="2800" dirty="0"/>
              <a:t>instead of using a predefined Com- pact coding matrix, we also propose the design of a different compact codification of M based on the distribution of the data and the characteristics of the applied base classifier, which can increase the discrimination capabilities of the </a:t>
            </a:r>
            <a:r>
              <a:rPr lang="en-US" sz="2800" dirty="0" smtClean="0"/>
              <a:t>system.</a:t>
            </a:r>
          </a:p>
          <a:p>
            <a:pPr algn="just">
              <a:buFont typeface="Arial" pitchFamily="34" charset="0"/>
              <a:buChar char="•"/>
            </a:pPr>
            <a:r>
              <a:rPr lang="en-US" sz="2800" dirty="0"/>
              <a:t>F</a:t>
            </a:r>
            <a:r>
              <a:rPr lang="en-US" sz="2800" dirty="0" smtClean="0"/>
              <a:t>inding </a:t>
            </a:r>
            <a:r>
              <a:rPr lang="en-US" sz="2800" dirty="0"/>
              <a:t>a suitable </a:t>
            </a:r>
            <a:r>
              <a:rPr lang="en-US" sz="2800" i="1" dirty="0"/>
              <a:t>Compact ECOC </a:t>
            </a:r>
            <a:r>
              <a:rPr lang="en-US" sz="2800" dirty="0"/>
              <a:t>matrix for a</a:t>
            </a:r>
            <a:r>
              <a:rPr lang="en-US" sz="2800" i="1" dirty="0"/>
              <a:t> </a:t>
            </a:r>
            <a:r>
              <a:rPr lang="en-US" sz="2800" i="1" dirty="0" smtClean="0"/>
              <a:t>N−</a:t>
            </a:r>
            <a:r>
              <a:rPr lang="en-US" sz="2800" i="1" dirty="0"/>
              <a:t>class </a:t>
            </a:r>
            <a:r>
              <a:rPr lang="en-US" sz="2800" dirty="0"/>
              <a:t>problem requires to explore all the </a:t>
            </a:r>
            <a:r>
              <a:rPr lang="en-US" sz="2800" dirty="0" err="1"/>
              <a:t>pos</a:t>
            </a:r>
            <a:r>
              <a:rPr lang="en-US" sz="2800" dirty="0"/>
              <a:t>- </a:t>
            </a:r>
            <a:r>
              <a:rPr lang="en-US" sz="2800" dirty="0" err="1"/>
              <a:t>sible</a:t>
            </a:r>
            <a:r>
              <a:rPr lang="en-US" sz="2800" dirty="0"/>
              <a:t> </a:t>
            </a:r>
            <a:r>
              <a:rPr lang="en-US" sz="2800" i="1" dirty="0"/>
              <a:t>N × B </a:t>
            </a:r>
            <a:r>
              <a:rPr lang="en-US" sz="2800" dirty="0"/>
              <a:t>binary matrices, where </a:t>
            </a:r>
            <a:r>
              <a:rPr lang="en-US" sz="2800" i="1" dirty="0"/>
              <a:t>B</a:t>
            </a:r>
            <a:r>
              <a:rPr lang="en-US" sz="2800" dirty="0"/>
              <a:t> is the </a:t>
            </a:r>
            <a:r>
              <a:rPr lang="en-US" sz="2800" dirty="0" smtClean="0"/>
              <a:t>minimum </a:t>
            </a:r>
            <a:r>
              <a:rPr lang="en-US" sz="2800" dirty="0" err="1"/>
              <a:t>codeword</a:t>
            </a:r>
            <a:r>
              <a:rPr lang="en-US" sz="2800" dirty="0"/>
              <a:t> length in order to define a valid ECOC matrix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0306481" y="23906956"/>
            <a:ext cx="1087320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Figure 1. Example for Hamming Decoding (a) and Compact Coding (b)</a:t>
            </a:r>
            <a:endParaRPr lang="en-US" sz="2000" dirty="0"/>
          </a:p>
        </p:txBody>
      </p:sp>
      <p:sp>
        <p:nvSpPr>
          <p:cNvPr id="60" name="TextBox 38"/>
          <p:cNvSpPr txBox="1">
            <a:spLocks noChangeArrowheads="1"/>
          </p:cNvSpPr>
          <p:nvPr/>
        </p:nvSpPr>
        <p:spPr bwMode="auto">
          <a:xfrm>
            <a:off x="1728417" y="24555028"/>
            <a:ext cx="13321480" cy="1384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>
              <a:buFont typeface="Arial" pitchFamily="34" charset="0"/>
              <a:buChar char="•"/>
            </a:pPr>
            <a:r>
              <a:rPr lang="en-US" sz="2800" dirty="0"/>
              <a:t>Given</a:t>
            </a:r>
            <a:r>
              <a:rPr lang="en-US" sz="2800" i="1" dirty="0"/>
              <a:t> N </a:t>
            </a:r>
            <a:r>
              <a:rPr lang="en-US" sz="2800" dirty="0"/>
              <a:t>classes, the number of ECOC matrices </a:t>
            </a:r>
            <a:r>
              <a:rPr lang="en-US" sz="2800" dirty="0" smtClean="0"/>
              <a:t>that can be build is shown in the expression above. In these </a:t>
            </a:r>
            <a:r>
              <a:rPr lang="en-US" sz="2800" dirty="0"/>
              <a:t>type of scenarios, where the search space is huge, evolutionary approaches, in special Genetic Algorithms, are often introduced with </a:t>
            </a:r>
            <a:r>
              <a:rPr lang="en-US" sz="2800" dirty="0" smtClean="0"/>
              <a:t>good results.</a:t>
            </a:r>
            <a:endParaRPr lang="en-US" sz="2800" dirty="0"/>
          </a:p>
        </p:txBody>
      </p:sp>
      <p:pic>
        <p:nvPicPr>
          <p:cNvPr id="7" name="Picture 6" descr="Screen shot 2010-10-24 at 6.49.59 PM.png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472833" y="26067196"/>
            <a:ext cx="5472608" cy="1512168"/>
          </a:xfrm>
          <a:prstGeom prst="rect">
            <a:avLst/>
          </a:prstGeom>
        </p:spPr>
      </p:pic>
      <p:sp>
        <p:nvSpPr>
          <p:cNvPr id="63" name="TextBox 38"/>
          <p:cNvSpPr txBox="1">
            <a:spLocks noChangeArrowheads="1"/>
          </p:cNvSpPr>
          <p:nvPr/>
        </p:nvSpPr>
        <p:spPr bwMode="auto">
          <a:xfrm>
            <a:off x="1584401" y="27939404"/>
            <a:ext cx="13321480" cy="78483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>
              <a:buFont typeface="Arial" pitchFamily="34" charset="0"/>
              <a:buChar char="•"/>
            </a:pPr>
            <a:r>
              <a:rPr lang="en-US" sz="2800" dirty="0"/>
              <a:t>The first step in order to use an evolutionary algorithm is to define the </a:t>
            </a:r>
            <a:r>
              <a:rPr lang="en-US" sz="2800" dirty="0" smtClean="0"/>
              <a:t>problem </a:t>
            </a:r>
            <a:r>
              <a:rPr lang="en-US" sz="2800" dirty="0"/>
              <a:t>encoding, which consists of the </a:t>
            </a:r>
            <a:r>
              <a:rPr lang="en-US" sz="2800" dirty="0" smtClean="0"/>
              <a:t>representation </a:t>
            </a:r>
            <a:r>
              <a:rPr lang="en-US" sz="2800" dirty="0"/>
              <a:t>of a certain solution or point in the search space by means of a genotype or alternatively a chromosome</a:t>
            </a:r>
            <a:r>
              <a:rPr lang="en-US" sz="2800" dirty="0" smtClean="0"/>
              <a:t>.  In our case, the ECOC matrices are represented by means of binary coding.</a:t>
            </a:r>
          </a:p>
          <a:p>
            <a:pPr algn="just">
              <a:buFont typeface="Arial" pitchFamily="34" charset="0"/>
              <a:buChar char="•"/>
            </a:pPr>
            <a:r>
              <a:rPr lang="en-US" sz="2800" dirty="0"/>
              <a:t>Once the encoding is </a:t>
            </a:r>
            <a:r>
              <a:rPr lang="en-US" sz="2800" dirty="0" smtClean="0"/>
              <a:t>defined</a:t>
            </a:r>
            <a:r>
              <a:rPr lang="en-US" sz="2800" dirty="0"/>
              <a:t>, we need to define the adaptation function, which associates to each individual its adaptation value to the environment. In the case of the ECOC framework, the adaptation value </a:t>
            </a:r>
            <a:r>
              <a:rPr lang="en-US" sz="2800" dirty="0" smtClean="0"/>
              <a:t>is related </a:t>
            </a:r>
            <a:r>
              <a:rPr lang="en-US" sz="2800" dirty="0"/>
              <a:t>to the classification </a:t>
            </a:r>
            <a:r>
              <a:rPr lang="en-US" sz="2800" dirty="0" smtClean="0"/>
              <a:t>error.</a:t>
            </a:r>
          </a:p>
          <a:p>
            <a:pPr algn="just">
              <a:buFont typeface="Arial" pitchFamily="34" charset="0"/>
              <a:buChar char="•"/>
            </a:pPr>
            <a:r>
              <a:rPr lang="en-US" sz="2800" dirty="0"/>
              <a:t>We use the standard </a:t>
            </a:r>
            <a:r>
              <a:rPr lang="en-US" sz="2800" dirty="0" smtClean="0"/>
              <a:t>Genetic </a:t>
            </a:r>
            <a:r>
              <a:rPr lang="en-US" sz="2800" dirty="0"/>
              <a:t>Algorithm in order to evolve the </a:t>
            </a:r>
            <a:r>
              <a:rPr lang="en-US" sz="2800" i="1" dirty="0"/>
              <a:t>Compact ECOC </a:t>
            </a:r>
            <a:r>
              <a:rPr lang="en-US" sz="2800" dirty="0"/>
              <a:t>matrices. During the evolutionary process, we use a scattered crossover </a:t>
            </a:r>
            <a:r>
              <a:rPr lang="en-US" sz="2800" dirty="0" smtClean="0"/>
              <a:t>operator. In </a:t>
            </a:r>
            <a:r>
              <a:rPr lang="en-US" sz="2800" dirty="0"/>
              <a:t>order to introduce </a:t>
            </a:r>
            <a:r>
              <a:rPr lang="en-US" sz="2800" dirty="0" smtClean="0"/>
              <a:t>variations </a:t>
            </a:r>
            <a:r>
              <a:rPr lang="en-US" sz="2800" dirty="0"/>
              <a:t>to the individuals, we use mutation operator that adds a unit Gaussian distributed random value to the chosen gene</a:t>
            </a:r>
            <a:r>
              <a:rPr lang="en-US" sz="2800" dirty="0" smtClean="0"/>
              <a:t>.</a:t>
            </a:r>
          </a:p>
          <a:p>
            <a:pPr algn="just">
              <a:buFont typeface="Arial" pitchFamily="34" charset="0"/>
              <a:buChar char="•"/>
            </a:pPr>
            <a:r>
              <a:rPr lang="en-US" sz="2800" dirty="0"/>
              <a:t>In this paper we adopt the Support Vector Machines with </a:t>
            </a:r>
            <a:r>
              <a:rPr lang="en-US" sz="2800" dirty="0" smtClean="0"/>
              <a:t>Gaussian </a:t>
            </a:r>
            <a:r>
              <a:rPr lang="en-US" sz="2800" dirty="0"/>
              <a:t>Radial Basis Functions as kernel (SVM-RBF)</a:t>
            </a:r>
            <a:r>
              <a:rPr lang="en-US" sz="2800" dirty="0" smtClean="0"/>
              <a:t>. </a:t>
            </a:r>
            <a:r>
              <a:rPr lang="en-US" sz="2800" dirty="0"/>
              <a:t>In the specific case of Gaussian RBF kernels, we </a:t>
            </a:r>
            <a:r>
              <a:rPr lang="en-US" sz="2800" dirty="0" smtClean="0"/>
              <a:t>need to learn the kernel parameters </a:t>
            </a:r>
            <a:r>
              <a:rPr lang="en-US" sz="2800" i="1" dirty="0" smtClean="0"/>
              <a:t>C</a:t>
            </a:r>
            <a:r>
              <a:rPr lang="en-US" sz="2800" dirty="0" smtClean="0"/>
              <a:t> and </a:t>
            </a:r>
            <a:r>
              <a:rPr lang="en-US" sz="2800" i="1" dirty="0" err="1" smtClean="0"/>
              <a:t>γ</a:t>
            </a:r>
            <a:r>
              <a:rPr lang="en-US" sz="2800" dirty="0" smtClean="0"/>
              <a:t>, which </a:t>
            </a:r>
            <a:r>
              <a:rPr lang="en-US" sz="2800" dirty="0"/>
              <a:t>have a close relation to the data distribution. </a:t>
            </a:r>
            <a:r>
              <a:rPr lang="en-US" sz="2800" dirty="0" err="1" smtClean="0"/>
              <a:t>IWe</a:t>
            </a:r>
            <a:r>
              <a:rPr lang="en-US" sz="2800" dirty="0" smtClean="0"/>
              <a:t> </a:t>
            </a:r>
            <a:r>
              <a:rPr lang="en-US" sz="2800" dirty="0"/>
              <a:t>use Genetic </a:t>
            </a:r>
            <a:r>
              <a:rPr lang="en-US" sz="2800" dirty="0" smtClean="0"/>
              <a:t>Algorithms </a:t>
            </a:r>
            <a:r>
              <a:rPr lang="en-US" sz="2800" dirty="0"/>
              <a:t>in order to find good values for</a:t>
            </a:r>
            <a:r>
              <a:rPr lang="en-US" sz="2800" i="1" dirty="0"/>
              <a:t> C </a:t>
            </a:r>
            <a:r>
              <a:rPr lang="en-US" sz="2800" dirty="0"/>
              <a:t>and</a:t>
            </a:r>
            <a:r>
              <a:rPr lang="en-US" sz="2800" i="1" dirty="0"/>
              <a:t> </a:t>
            </a:r>
            <a:r>
              <a:rPr lang="en-US" sz="2800" i="1" dirty="0" err="1"/>
              <a:t>γ</a:t>
            </a:r>
            <a:r>
              <a:rPr lang="en-US" sz="2800" i="1" dirty="0"/>
              <a:t> </a:t>
            </a:r>
            <a:r>
              <a:rPr lang="en-US" sz="2800" dirty="0"/>
              <a:t>parameters.</a:t>
            </a:r>
            <a:endParaRPr lang="en-US" sz="2800" dirty="0" smtClean="0"/>
          </a:p>
          <a:p>
            <a:pPr algn="just">
              <a:buFont typeface="Arial" pitchFamily="34" charset="0"/>
              <a:buChar char="•"/>
            </a:pPr>
            <a:endParaRPr lang="en-US" sz="2800" dirty="0" smtClean="0"/>
          </a:p>
          <a:p>
            <a:pPr algn="just">
              <a:buFont typeface="Arial" pitchFamily="34" charset="0"/>
              <a:buChar char="•"/>
            </a:pPr>
            <a:endParaRPr lang="en-US" sz="2800" dirty="0" smtClean="0"/>
          </a:p>
          <a:p>
            <a:pPr algn="just">
              <a:buFont typeface="Arial" pitchFamily="34" charset="0"/>
              <a:buChar char="•"/>
            </a:pPr>
            <a:endParaRPr lang="en-US" sz="2800" dirty="0"/>
          </a:p>
        </p:txBody>
      </p:sp>
      <p:pic>
        <p:nvPicPr>
          <p:cNvPr id="8" name="Picture 7" descr="Screen shot 2010-10-24 at 7.02.53 PM.png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7138129" y="31467796"/>
            <a:ext cx="13246100" cy="2448272"/>
          </a:xfrm>
          <a:prstGeom prst="rect">
            <a:avLst/>
          </a:prstGeom>
        </p:spPr>
      </p:pic>
      <p:pic>
        <p:nvPicPr>
          <p:cNvPr id="9" name="Picture 8" descr="Screen shot 2010-10-24 at 7.04.05 PM.png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7210137" y="34048872"/>
            <a:ext cx="13144500" cy="2603500"/>
          </a:xfrm>
          <a:prstGeom prst="rect">
            <a:avLst/>
          </a:prstGeom>
        </p:spPr>
      </p:pic>
      <p:sp>
        <p:nvSpPr>
          <p:cNvPr id="47" name="34 CuadroTexto"/>
          <p:cNvSpPr txBox="1"/>
          <p:nvPr/>
        </p:nvSpPr>
        <p:spPr>
          <a:xfrm>
            <a:off x="19631049" y="37319060"/>
            <a:ext cx="11521280" cy="54784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chemeClr val="bg1"/>
                </a:solidFill>
              </a:rPr>
              <a:t>[</a:t>
            </a:r>
            <a:r>
              <a:rPr lang="en-US" sz="3200" dirty="0">
                <a:solidFill>
                  <a:schemeClr val="bg1"/>
                </a:solidFill>
              </a:rPr>
              <a:t>1] K. </a:t>
            </a:r>
            <a:r>
              <a:rPr lang="en-US" sz="3200" dirty="0" err="1">
                <a:solidFill>
                  <a:schemeClr val="bg1"/>
                </a:solidFill>
              </a:rPr>
              <a:t>DeJong</a:t>
            </a:r>
            <a:r>
              <a:rPr lang="en-US" sz="3200" dirty="0">
                <a:solidFill>
                  <a:schemeClr val="bg1"/>
                </a:solidFill>
              </a:rPr>
              <a:t>. An analysis of the behavior of a</a:t>
            </a:r>
          </a:p>
          <a:p>
            <a:r>
              <a:rPr lang="en-US" sz="3200" dirty="0">
                <a:solidFill>
                  <a:schemeClr val="bg1"/>
                </a:solidFill>
              </a:rPr>
              <a:t>class of genetic adaptive systems. PhD thesis,</a:t>
            </a:r>
          </a:p>
          <a:p>
            <a:r>
              <a:rPr lang="nn-NO" sz="3200" dirty="0">
                <a:solidFill>
                  <a:schemeClr val="bg1"/>
                </a:solidFill>
              </a:rPr>
              <a:t>Ann Arbor, MI, USA, 1975.</a:t>
            </a:r>
          </a:p>
          <a:p>
            <a:r>
              <a:rPr lang="en-US" sz="3200" dirty="0">
                <a:solidFill>
                  <a:schemeClr val="bg1"/>
                </a:solidFill>
              </a:rPr>
              <a:t>[2] S. </a:t>
            </a:r>
            <a:r>
              <a:rPr lang="en-US" sz="3200" dirty="0" err="1">
                <a:solidFill>
                  <a:schemeClr val="bg1"/>
                </a:solidFill>
              </a:rPr>
              <a:t>Escalera</a:t>
            </a:r>
            <a:r>
              <a:rPr lang="en-US" sz="3200" dirty="0">
                <a:solidFill>
                  <a:schemeClr val="bg1"/>
                </a:solidFill>
              </a:rPr>
              <a:t>, O. </a:t>
            </a:r>
            <a:r>
              <a:rPr lang="en-US" sz="3200" dirty="0" err="1">
                <a:solidFill>
                  <a:schemeClr val="bg1"/>
                </a:solidFill>
              </a:rPr>
              <a:t>Pujol</a:t>
            </a:r>
            <a:r>
              <a:rPr lang="en-US" sz="3200" dirty="0">
                <a:solidFill>
                  <a:schemeClr val="bg1"/>
                </a:solidFill>
              </a:rPr>
              <a:t>, and </a:t>
            </a:r>
            <a:r>
              <a:rPr lang="en-US" sz="3200" dirty="0" err="1">
                <a:solidFill>
                  <a:schemeClr val="bg1"/>
                </a:solidFill>
              </a:rPr>
              <a:t>P.Radeva</a:t>
            </a:r>
            <a:r>
              <a:rPr lang="en-US" sz="3200" dirty="0">
                <a:solidFill>
                  <a:schemeClr val="bg1"/>
                </a:solidFill>
              </a:rPr>
              <a:t>. On the decoding</a:t>
            </a:r>
          </a:p>
          <a:p>
            <a:r>
              <a:rPr lang="en-US" sz="3200" dirty="0">
                <a:solidFill>
                  <a:schemeClr val="bg1"/>
                </a:solidFill>
              </a:rPr>
              <a:t>process in ternary error-correcting output</a:t>
            </a:r>
          </a:p>
          <a:p>
            <a:r>
              <a:rPr lang="es-ES" sz="3200" dirty="0" err="1">
                <a:solidFill>
                  <a:schemeClr val="bg1"/>
                </a:solidFill>
              </a:rPr>
              <a:t>codes</a:t>
            </a:r>
            <a:r>
              <a:rPr lang="es-ES" sz="3200" dirty="0">
                <a:solidFill>
                  <a:schemeClr val="bg1"/>
                </a:solidFill>
              </a:rPr>
              <a:t>. IEEE PAMI, 99(1), 2009</a:t>
            </a:r>
            <a:r>
              <a:rPr lang="es-ES" sz="3200" dirty="0" smtClean="0">
                <a:solidFill>
                  <a:schemeClr val="bg1"/>
                </a:solidFill>
              </a:rPr>
              <a:t>.</a:t>
            </a:r>
          </a:p>
          <a:p>
            <a:r>
              <a:rPr lang="en-US" sz="3200" dirty="0" smtClean="0">
                <a:solidFill>
                  <a:schemeClr val="bg1"/>
                </a:solidFill>
              </a:rPr>
              <a:t>[3] </a:t>
            </a:r>
            <a:r>
              <a:rPr lang="en-US" sz="3200" dirty="0">
                <a:solidFill>
                  <a:schemeClr val="bg1"/>
                </a:solidFill>
              </a:rPr>
              <a:t>G. B. Huang, M. Ramesh, T. Berg, and</a:t>
            </a:r>
          </a:p>
          <a:p>
            <a:r>
              <a:rPr lang="en-US" sz="3200" dirty="0">
                <a:solidFill>
                  <a:schemeClr val="bg1"/>
                </a:solidFill>
              </a:rPr>
              <a:t>E. Learned-Miller. Labeled faces in the wild.</a:t>
            </a:r>
          </a:p>
          <a:p>
            <a:r>
              <a:rPr lang="en-US" sz="3200" dirty="0">
                <a:solidFill>
                  <a:schemeClr val="bg1"/>
                </a:solidFill>
              </a:rPr>
              <a:t>Technical Report 07-49, University of Massachusetts,</a:t>
            </a:r>
          </a:p>
          <a:p>
            <a:r>
              <a:rPr lang="es-ES" sz="3200" dirty="0">
                <a:solidFill>
                  <a:schemeClr val="bg1"/>
                </a:solidFill>
              </a:rPr>
              <a:t>Amherst, </a:t>
            </a:r>
            <a:r>
              <a:rPr lang="es-ES" sz="3200" dirty="0" err="1">
                <a:solidFill>
                  <a:schemeClr val="bg1"/>
                </a:solidFill>
              </a:rPr>
              <a:t>October</a:t>
            </a:r>
            <a:r>
              <a:rPr lang="es-ES" sz="3200" dirty="0">
                <a:solidFill>
                  <a:schemeClr val="bg1"/>
                </a:solidFill>
              </a:rPr>
              <a:t> 2007.</a:t>
            </a:r>
            <a:endParaRPr lang="es-ES" sz="3200" dirty="0" smtClean="0">
              <a:solidFill>
                <a:schemeClr val="bg1"/>
              </a:solidFill>
            </a:endParaRPr>
          </a:p>
          <a:p>
            <a:endParaRPr lang="en-US" sz="3000" dirty="0" smtClean="0">
              <a:solidFill>
                <a:schemeClr val="bg1"/>
              </a:solidFill>
              <a:latin typeface="Foco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xmlns:mc="http://schemas.openxmlformats.org/markup-compatibility/2006" xmlns:a14="http://schemas.microsoft.com/office/drawing/2007/7/7/main" val="1F497D" mc:Ignorable=""/>
      </a:dk2>
      <a:lt2>
        <a:srgbClr xmlns:mc="http://schemas.openxmlformats.org/markup-compatibility/2006" xmlns:a14="http://schemas.microsoft.com/office/drawing/2007/7/7/main" val="EEECE1" mc:Ignorable=""/>
      </a:lt2>
      <a:accent1>
        <a:srgbClr xmlns:mc="http://schemas.openxmlformats.org/markup-compatibility/2006" xmlns:a14="http://schemas.microsoft.com/office/drawing/2007/7/7/main" val="4F81BD" mc:Ignorable=""/>
      </a:accent1>
      <a:accent2>
        <a:srgbClr xmlns:mc="http://schemas.openxmlformats.org/markup-compatibility/2006" xmlns:a14="http://schemas.microsoft.com/office/drawing/2007/7/7/main" val="C0504D" mc:Ignorable=""/>
      </a:accent2>
      <a:accent3>
        <a:srgbClr xmlns:mc="http://schemas.openxmlformats.org/markup-compatibility/2006" xmlns:a14="http://schemas.microsoft.com/office/drawing/2007/7/7/main" val="9BBB59" mc:Ignorable=""/>
      </a:accent3>
      <a:accent4>
        <a:srgbClr xmlns:mc="http://schemas.openxmlformats.org/markup-compatibility/2006" xmlns:a14="http://schemas.microsoft.com/office/drawing/2007/7/7/main" val="8064A2" mc:Ignorable=""/>
      </a:accent4>
      <a:accent5>
        <a:srgbClr xmlns:mc="http://schemas.openxmlformats.org/markup-compatibility/2006" xmlns:a14="http://schemas.microsoft.com/office/drawing/2007/7/7/main" val="4BACC6" mc:Ignorable=""/>
      </a:accent5>
      <a:accent6>
        <a:srgbClr xmlns:mc="http://schemas.openxmlformats.org/markup-compatibility/2006" xmlns:a14="http://schemas.microsoft.com/office/drawing/2007/7/7/main" val="F79646" mc:Ignorable=""/>
      </a:accent6>
      <a:hlink>
        <a:srgbClr xmlns:mc="http://schemas.openxmlformats.org/markup-compatibility/2006" xmlns:a14="http://schemas.microsoft.com/office/drawing/2007/7/7/main" val="0000FF" mc:Ignorable=""/>
      </a:hlink>
      <a:folHlink>
        <a:srgbClr xmlns:mc="http://schemas.openxmlformats.org/markup-compatibility/2006" xmlns:a14="http://schemas.microsoft.com/office/drawing/2007/7/7/main" val="800080" mc:Ignorable="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xmlns:mc="http://schemas.openxmlformats.org/markup-compatibility/2006" xmlns:a14="http://schemas.microsoft.com/office/drawing/2007/7/7/main" val="000000" mc:Ignorable="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xmlns:mc="http://schemas.openxmlformats.org/markup-compatibility/2006" xmlns:a14="http://schemas.microsoft.com/office/drawing/2007/7/7/main" val="000000" mc:Ignorable="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xmlns:mc="http://schemas.openxmlformats.org/markup-compatibility/2006" xmlns:a14="http://schemas.microsoft.com/office/drawing/2007/7/7/main" val="000000" mc:Ignorable="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xmlns:mc="http://schemas.openxmlformats.org/markup-compatibility/2006" xmlns:a14="http://schemas.microsoft.com/office/drawing/2007/7/7/main" val="1F497D" mc:Ignorable=""/>
      </a:dk2>
      <a:lt2>
        <a:srgbClr xmlns:mc="http://schemas.openxmlformats.org/markup-compatibility/2006" xmlns:a14="http://schemas.microsoft.com/office/drawing/2007/7/7/main" val="EEECE1" mc:Ignorable=""/>
      </a:lt2>
      <a:accent1>
        <a:srgbClr xmlns:mc="http://schemas.openxmlformats.org/markup-compatibility/2006" xmlns:a14="http://schemas.microsoft.com/office/drawing/2007/7/7/main" val="4F81BD" mc:Ignorable=""/>
      </a:accent1>
      <a:accent2>
        <a:srgbClr xmlns:mc="http://schemas.openxmlformats.org/markup-compatibility/2006" xmlns:a14="http://schemas.microsoft.com/office/drawing/2007/7/7/main" val="C0504D" mc:Ignorable=""/>
      </a:accent2>
      <a:accent3>
        <a:srgbClr xmlns:mc="http://schemas.openxmlformats.org/markup-compatibility/2006" xmlns:a14="http://schemas.microsoft.com/office/drawing/2007/7/7/main" val="9BBB59" mc:Ignorable=""/>
      </a:accent3>
      <a:accent4>
        <a:srgbClr xmlns:mc="http://schemas.openxmlformats.org/markup-compatibility/2006" xmlns:a14="http://schemas.microsoft.com/office/drawing/2007/7/7/main" val="8064A2" mc:Ignorable=""/>
      </a:accent4>
      <a:accent5>
        <a:srgbClr xmlns:mc="http://schemas.openxmlformats.org/markup-compatibility/2006" xmlns:a14="http://schemas.microsoft.com/office/drawing/2007/7/7/main" val="4BACC6" mc:Ignorable=""/>
      </a:accent5>
      <a:accent6>
        <a:srgbClr xmlns:mc="http://schemas.openxmlformats.org/markup-compatibility/2006" xmlns:a14="http://schemas.microsoft.com/office/drawing/2007/7/7/main" val="F79646" mc:Ignorable=""/>
      </a:accent6>
      <a:hlink>
        <a:srgbClr xmlns:mc="http://schemas.openxmlformats.org/markup-compatibility/2006" xmlns:a14="http://schemas.microsoft.com/office/drawing/2007/7/7/main" val="0000FF" mc:Ignorable=""/>
      </a:hlink>
      <a:folHlink>
        <a:srgbClr xmlns:mc="http://schemas.openxmlformats.org/markup-compatibility/2006" xmlns:a14="http://schemas.microsoft.com/office/drawing/2007/7/7/main" val="800080" mc:Ignorable="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xmlns:mc="http://schemas.openxmlformats.org/markup-compatibility/2006" xmlns:a14="http://schemas.microsoft.com/office/drawing/2007/7/7/main" val="000000" mc:Ignorable="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xmlns:mc="http://schemas.openxmlformats.org/markup-compatibility/2006" xmlns:a14="http://schemas.microsoft.com/office/drawing/2007/7/7/main" val="000000" mc:Ignorable="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xmlns:mc="http://schemas.openxmlformats.org/markup-compatibility/2006" xmlns:a14="http://schemas.microsoft.com/office/drawing/2007/7/7/main" val="000000" mc:Ignorable="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outs:outSpaceData xmlns:outs="http://schemas.microsoft.com/office/2009/outspace/metadata">
  <outs:relatedDates>
    <outs:relatedDate>
      <outs:type>3</outs:type>
      <outs:displayName>Last Modified</outs:displayName>
      <outs:dateTime>2010-10-24T17:17:21Z</outs:dateTime>
      <outs:isPinned>true</outs:isPinned>
    </outs:relatedDate>
    <outs:relatedDate>
      <outs:type>2</outs:type>
      <outs:displayName>Created</outs:displayName>
      <outs:dateTime>2010-10-21T15:07:51Z</outs:dateTime>
      <outs:isPinned>true</outs:isPinned>
    </outs:relatedDate>
    <outs:relatedDate>
      <outs:type>4</outs:type>
      <outs:displayName>Last Printed</outs:displayName>
      <outs:dateTime/>
      <outs:isPinned>true</outs:isPinned>
    </outs:relatedDate>
  </outs:relatedDates>
  <outs:relatedDocuments>
    <outs:relatedDocument>
      <outs:type>2</outs:type>
      <outs:displayName>Other documents in current folder</outs:displayName>
      <outs:uri/>
      <outs:isPinned>true</outs:isPinned>
    </outs:relatedDocument>
  </outs:relatedDocuments>
  <outs:relatedPeople>
    <outs:relatedPeopleItem>
      <outs:category>Author</outs:category>
      <outs:people>
        <outs:relatedPerson>
          <outs:displayName>jmorales</outs:displayName>
          <outs:accountName/>
        </outs:relatedPerson>
      </outs:people>
      <outs:source>0</outs:source>
      <outs:isPinned>true</outs:isPinned>
    </outs:relatedPeopleItem>
    <outs:relatedPeopleItem>
      <outs:category>Last modified by</outs:category>
      <outs:people>
        <outs:relatedPerson>
          <outs:displayName>Miguel Angel Bautista Martin</outs:displayName>
          <outs:accountName/>
        </outs:relatedPerson>
      </outs:people>
      <outs:source>0</outs:source>
      <outs:isPinned>true</outs:isPinned>
    </outs:relatedPeopleItem>
    <outs:relatedPeopleItem>
      <outs:category>Manager</outs:category>
      <outs:people/>
      <outs:source>0</outs:source>
      <outs:isPinned>false</outs:isPinned>
    </outs:relatedPeopleItem>
  </outs:relatedPeople>
  <propertyMetadataList xmlns="http://schemas.microsoft.com/office/2009/outspace/metadata">
    <propertyMetadata>
      <type>0</type>
      <propertyId>2228224</propertyId>
      <propertyName/>
      <isPinned>true</isPinned>
    </propertyMetadata>
    <propertyMetadata>
      <type>0</type>
      <propertyId>1114115</propertyId>
      <propertyName/>
      <isPinned>true</isPinned>
    </propertyMetadata>
    <propertyMetadata>
      <type>0</type>
      <propertyId>1114117</propertyId>
      <propertyName/>
      <isPinned>true</isPinned>
    </propertyMetadata>
    <propertyMetadata>
      <type>0</type>
      <propertyId>589825</propertyId>
      <propertyName/>
      <isPinned>false</isPinned>
    </propertyMetadata>
    <propertyMetadata>
      <type>0</type>
      <propertyId>1114116</propertyId>
      <propertyName/>
      <isPinned>false</isPinned>
    </propertyMetadata>
    <propertyMetadata>
      <type>0</type>
      <propertyId>14</propertyId>
      <propertyName/>
      <isPinned>true</isPinned>
    </propertyMetadata>
    <propertyMetadata>
      <type>0</type>
      <propertyId>8</propertyId>
      <propertyName/>
      <isPinned>true</isPinned>
    </propertyMetadata>
    <propertyMetadata>
      <type>0</type>
      <propertyId>6</propertyId>
      <propertyName/>
      <isPinned>false</isPinned>
    </propertyMetadata>
    <propertyMetadata>
      <type>0</type>
      <propertyId>1114118</propertyId>
      <propertyName/>
      <isPinned>false</isPinned>
    </propertyMetadata>
    <propertyMetadata>
      <type>0</type>
      <propertyId>1179649</propertyId>
      <propertyName/>
      <isPinned>false</isPinned>
    </propertyMetadata>
    <propertyMetadata>
      <type>0</type>
      <propertyId>655365</propertyId>
      <propertyName/>
      <isPinned>false</isPinned>
    </propertyMetadata>
    <propertyMetadata>
      <type>0</type>
      <propertyId>1</propertyId>
      <propertyName/>
      <isPinned>false</isPinned>
    </propertyMetadata>
    <propertyMetadata>
      <type>0</type>
      <propertyId>0</propertyId>
      <propertyName/>
      <isPinned>true</isPinned>
    </propertyMetadata>
    <propertyMetadata>
      <type>0</type>
      <propertyId>13</propertyId>
      <propertyName/>
      <isPinned>false</isPinned>
    </propertyMetadata>
    <propertyMetadata>
      <type>0</type>
      <propertyId>1179653</propertyId>
      <propertyName/>
      <isPinned>false</isPinned>
    </propertyMetadata>
    <propertyMetadata>
      <type>0</type>
      <propertyId>22</propertyId>
      <propertyName/>
      <isPinned>false</isPinned>
    </propertyMetadata>
  </propertyMetadataList>
  <outs:corruptMetadataWasLost/>
</outs:outSpaceData>
</file>

<file path=customXml/itemProps1.xml><?xml version="1.0" encoding="utf-8"?>
<ds:datastoreItem xmlns:ds="http://schemas.openxmlformats.org/officeDocument/2006/customXml" ds:itemID="{47ED342B-9B8B-4948-B0B6-DA9CECAB5530}">
  <ds:schemaRefs>
    <ds:schemaRef ds:uri="http://schemas.microsoft.com/office/2009/outspace/metadat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457</TotalTime>
  <Words>1110</Words>
  <Application>Microsoft Office PowerPoint</Application>
  <PresentationFormat>Custom</PresentationFormat>
  <Paragraphs>43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Tema de Office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jmorales</dc:creator>
  <cp:lastModifiedBy>Miguel Angel</cp:lastModifiedBy>
  <cp:revision>56</cp:revision>
  <dcterms:created xsi:type="dcterms:W3CDTF">2010-10-21T15:07:51Z</dcterms:created>
  <dcterms:modified xsi:type="dcterms:W3CDTF">2010-10-24T17:27:05Z</dcterms:modified>
</cp:coreProperties>
</file>