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avi" ContentType="video/x-msvideo"/>
  <Default Extension="xlsx" ContentType="application/vnd.openxmlformats-officedocument.spreadsheetml.sheet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tags/tag1.xml" ContentType="application/vnd.openxmlformats-officedocument.presentationml.tag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36.xml" ContentType="application/vnd.openxmlformats-officedocument.presentationml.notesSlid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notesSlides/notesSlide54.xml" ContentType="application/vnd.openxmlformats-officedocument.presentationml.notesSlid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notesSlides/notesSlide55.xml" ContentType="application/vnd.openxmlformats-officedocument.presentationml.notesSlide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charts/chart9.xml" ContentType="application/vnd.openxmlformats-officedocument.drawingml.chart+xml"/>
  <Override PartName="/ppt/charts/chart10.xml" ContentType="application/vnd.openxmlformats-officedocument.drawingml.chart+xml"/>
  <Override PartName="/ppt/charts/chart11.xml" ContentType="application/vnd.openxmlformats-officedocument.drawingml.chart+xml"/>
  <Override PartName="/ppt/notesSlides/notesSlide65.xml" ContentType="application/vnd.openxmlformats-officedocument.presentationml.notesSlide+xml"/>
  <Override PartName="/ppt/charts/chart12.xml" ContentType="application/vnd.openxmlformats-officedocument.drawingml.chart+xml"/>
  <Override PartName="/ppt/charts/chart13.xml" ContentType="application/vnd.openxmlformats-officedocument.drawingml.chart+xml"/>
  <Override PartName="/ppt/charts/chart14.xml" ContentType="application/vnd.openxmlformats-officedocument.drawingml.chart+xml"/>
  <Override PartName="/ppt/charts/chart15.xml" ContentType="application/vnd.openxmlformats-officedocument.drawingml.chart+xml"/>
  <Override PartName="/ppt/charts/chart16.xml" ContentType="application/vnd.openxmlformats-officedocument.drawingml.chart+xml"/>
  <Override PartName="/ppt/charts/chart17.xml" ContentType="application/vnd.openxmlformats-officedocument.drawingml.chart+xml"/>
  <Override PartName="/ppt/notesSlides/notesSlide66.xml" ContentType="application/vnd.openxmlformats-officedocument.presentationml.notesSlide+xml"/>
  <Override PartName="/ppt/notesSlides/notesSlide67.xml" ContentType="application/vnd.openxmlformats-officedocument.presentationml.notesSlide+xml"/>
  <Override PartName="/ppt/charts/chart18.xml" ContentType="application/vnd.openxmlformats-officedocument.drawingml.chart+xml"/>
  <Override PartName="/ppt/notesSlides/notesSlide68.xml" ContentType="application/vnd.openxmlformats-officedocument.presentationml.notesSlide+xml"/>
  <Override PartName="/ppt/charts/chart19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notesSlides/notesSlide69.xml" ContentType="application/vnd.openxmlformats-officedocument.presentationml.notesSlide+xml"/>
  <Override PartName="/ppt/notesSlides/notesSlide70.xml" ContentType="application/vnd.openxmlformats-officedocument.presentationml.notesSlide+xml"/>
  <Override PartName="/ppt/notesSlides/notesSlide71.xml" ContentType="application/vnd.openxmlformats-officedocument.presentationml.notesSlide+xml"/>
  <Override PartName="/ppt/notesSlides/notesSlide72.xml" ContentType="application/vnd.openxmlformats-officedocument.presentationml.notesSlide+xml"/>
  <Override PartName="/ppt/notesSlides/notesSlide73.xml" ContentType="application/vnd.openxmlformats-officedocument.presentationml.notesSlide+xml"/>
  <Override PartName="/ppt/notesSlides/notesSlide74.xml" ContentType="application/vnd.openxmlformats-officedocument.presentationml.notesSlide+xml"/>
  <Override PartName="/ppt/notesSlides/notesSlide75.xml" ContentType="application/vnd.openxmlformats-officedocument.presentationml.notesSlide+xml"/>
  <Override PartName="/ppt/notesSlides/notesSlide76.xml" ContentType="application/vnd.openxmlformats-officedocument.presentationml.notesSlide+xml"/>
  <Override PartName="/ppt/notesSlides/notesSlide77.xml" ContentType="application/vnd.openxmlformats-officedocument.presentationml.notesSlide+xml"/>
  <Override PartName="/ppt/notesSlides/notesSlide78.xml" ContentType="application/vnd.openxmlformats-officedocument.presentationml.notesSlide+xml"/>
  <Override PartName="/ppt/notesSlides/notesSlide79.xml" ContentType="application/vnd.openxmlformats-officedocument.presentationml.notesSlide+xml"/>
  <Override PartName="/ppt/notesSlides/notesSlide80.xml" ContentType="application/vnd.openxmlformats-officedocument.presentationml.notesSlide+xml"/>
  <Override PartName="/ppt/notesSlides/notesSlide81.xml" ContentType="application/vnd.openxmlformats-officedocument.presentationml.notesSlide+xml"/>
  <Override PartName="/ppt/notesSlides/notesSlide82.xml" ContentType="application/vnd.openxmlformats-officedocument.presentationml.notesSlide+xml"/>
  <Override PartName="/ppt/notesSlides/notesSlide83.xml" ContentType="application/vnd.openxmlformats-officedocument.presentationml.notesSlide+xml"/>
  <Override PartName="/ppt/notesSlides/notesSlide84.xml" ContentType="application/vnd.openxmlformats-officedocument.presentationml.notesSlide+xml"/>
  <Override PartName="/ppt/notesSlides/notesSlide85.xml" ContentType="application/vnd.openxmlformats-officedocument.presentationml.notesSlide+xml"/>
  <Override PartName="/ppt/notesSlides/notesSlide8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</p:sldMasterIdLst>
  <p:notesMasterIdLst>
    <p:notesMasterId r:id="rId93"/>
  </p:notesMasterIdLst>
  <p:handoutMasterIdLst>
    <p:handoutMasterId r:id="rId94"/>
  </p:handoutMasterIdLst>
  <p:sldIdLst>
    <p:sldId id="256" r:id="rId2"/>
    <p:sldId id="265" r:id="rId3"/>
    <p:sldId id="259" r:id="rId4"/>
    <p:sldId id="260" r:id="rId5"/>
    <p:sldId id="271" r:id="rId6"/>
    <p:sldId id="273" r:id="rId7"/>
    <p:sldId id="272" r:id="rId8"/>
    <p:sldId id="274" r:id="rId9"/>
    <p:sldId id="407" r:id="rId10"/>
    <p:sldId id="415" r:id="rId11"/>
    <p:sldId id="414" r:id="rId12"/>
    <p:sldId id="277" r:id="rId13"/>
    <p:sldId id="261" r:id="rId14"/>
    <p:sldId id="286" r:id="rId15"/>
    <p:sldId id="318" r:id="rId16"/>
    <p:sldId id="321" r:id="rId17"/>
    <p:sldId id="408" r:id="rId18"/>
    <p:sldId id="460" r:id="rId19"/>
    <p:sldId id="421" r:id="rId20"/>
    <p:sldId id="422" r:id="rId21"/>
    <p:sldId id="423" r:id="rId22"/>
    <p:sldId id="292" r:id="rId23"/>
    <p:sldId id="329" r:id="rId24"/>
    <p:sldId id="330" r:id="rId25"/>
    <p:sldId id="331" r:id="rId26"/>
    <p:sldId id="333" r:id="rId27"/>
    <p:sldId id="398" r:id="rId28"/>
    <p:sldId id="287" r:id="rId29"/>
    <p:sldId id="350" r:id="rId30"/>
    <p:sldId id="424" r:id="rId31"/>
    <p:sldId id="427" r:id="rId32"/>
    <p:sldId id="432" r:id="rId33"/>
    <p:sldId id="431" r:id="rId34"/>
    <p:sldId id="340" r:id="rId35"/>
    <p:sldId id="342" r:id="rId36"/>
    <p:sldId id="341" r:id="rId37"/>
    <p:sldId id="418" r:id="rId38"/>
    <p:sldId id="344" r:id="rId39"/>
    <p:sldId id="399" r:id="rId40"/>
    <p:sldId id="416" r:id="rId41"/>
    <p:sldId id="419" r:id="rId42"/>
    <p:sldId id="346" r:id="rId43"/>
    <p:sldId id="289" r:id="rId44"/>
    <p:sldId id="353" r:id="rId45"/>
    <p:sldId id="296" r:id="rId46"/>
    <p:sldId id="433" r:id="rId47"/>
    <p:sldId id="434" r:id="rId48"/>
    <p:sldId id="435" r:id="rId49"/>
    <p:sldId id="436" r:id="rId50"/>
    <p:sldId id="457" r:id="rId51"/>
    <p:sldId id="438" r:id="rId52"/>
    <p:sldId id="352" r:id="rId53"/>
    <p:sldId id="440" r:id="rId54"/>
    <p:sldId id="373" r:id="rId55"/>
    <p:sldId id="442" r:id="rId56"/>
    <p:sldId id="397" r:id="rId57"/>
    <p:sldId id="417" r:id="rId58"/>
    <p:sldId id="304" r:id="rId59"/>
    <p:sldId id="305" r:id="rId60"/>
    <p:sldId id="374" r:id="rId61"/>
    <p:sldId id="444" r:id="rId62"/>
    <p:sldId id="366" r:id="rId63"/>
    <p:sldId id="446" r:id="rId64"/>
    <p:sldId id="447" r:id="rId65"/>
    <p:sldId id="448" r:id="rId66"/>
    <p:sldId id="370" r:id="rId67"/>
    <p:sldId id="381" r:id="rId68"/>
    <p:sldId id="377" r:id="rId69"/>
    <p:sldId id="382" r:id="rId70"/>
    <p:sldId id="306" r:id="rId71"/>
    <p:sldId id="451" r:id="rId72"/>
    <p:sldId id="455" r:id="rId73"/>
    <p:sldId id="453" r:id="rId74"/>
    <p:sldId id="454" r:id="rId75"/>
    <p:sldId id="379" r:id="rId76"/>
    <p:sldId id="395" r:id="rId77"/>
    <p:sldId id="400" r:id="rId78"/>
    <p:sldId id="311" r:id="rId79"/>
    <p:sldId id="312" r:id="rId80"/>
    <p:sldId id="313" r:id="rId81"/>
    <p:sldId id="401" r:id="rId82"/>
    <p:sldId id="402" r:id="rId83"/>
    <p:sldId id="449" r:id="rId84"/>
    <p:sldId id="396" r:id="rId85"/>
    <p:sldId id="462" r:id="rId86"/>
    <p:sldId id="461" r:id="rId87"/>
    <p:sldId id="463" r:id="rId88"/>
    <p:sldId id="464" r:id="rId89"/>
    <p:sldId id="465" r:id="rId90"/>
    <p:sldId id="466" r:id="rId91"/>
    <p:sldId id="450" r:id="rId92"/>
  </p:sldIdLst>
  <p:sldSz cx="9144000" cy="6858000" type="screen4x3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FF00"/>
    <a:srgbClr val="FFFF00"/>
    <a:srgbClr val="66FFFF"/>
    <a:srgbClr val="FF00FF"/>
    <a:srgbClr val="1BF11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87917" autoAdjust="0"/>
  </p:normalViewPr>
  <p:slideViewPr>
    <p:cSldViewPr snapToGrid="0">
      <p:cViewPr varScale="1">
        <p:scale>
          <a:sx n="102" d="100"/>
          <a:sy n="102" d="100"/>
        </p:scale>
        <p:origin x="1866" y="102"/>
      </p:cViewPr>
      <p:guideLst/>
    </p:cSldViewPr>
  </p:slideViewPr>
  <p:outlineViewPr>
    <p:cViewPr>
      <p:scale>
        <a:sx n="33" d="100"/>
        <a:sy n="33" d="100"/>
      </p:scale>
      <p:origin x="0" y="-27456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8" d="100"/>
          <a:sy n="88" d="100"/>
        </p:scale>
        <p:origin x="2754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presProps" Target="presProps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theme" Target="theme/theme1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notesMaster" Target="notesMasters/notesMaster1.xml"/><Relationship Id="rId98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0.xlsx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1.xlsx"/></Relationships>
</file>

<file path=ppt/charts/_rels/chart1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2.xlsx"/></Relationships>
</file>

<file path=ppt/charts/_rels/chart1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3.xlsx"/></Relationships>
</file>

<file path=ppt/charts/_rels/chart1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4.xlsx"/></Relationships>
</file>

<file path=ppt/charts/_rels/chart1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5.xlsx"/></Relationships>
</file>

<file path=ppt/charts/_rels/chart1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6.xlsx"/></Relationships>
</file>

<file path=ppt/charts/_rels/chart1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7.xlsx"/></Relationships>
</file>

<file path=ppt/charts/_rels/chart1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8.xlsx"/></Relationships>
</file>

<file path=ppt/charts/_rels/chart1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9.xlsx"/><Relationship Id="rId2" Type="http://schemas.microsoft.com/office/2011/relationships/chartColorStyle" Target="colors9.xml"/><Relationship Id="rId1" Type="http://schemas.microsoft.com/office/2011/relationships/chartStyle" Target="style9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6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7.xlsx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8.xlsx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128" b="1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r>
              <a:rPr lang="es-ES" dirty="0" err="1"/>
              <a:t>Overlapping</a:t>
            </a:r>
            <a:r>
              <a:rPr lang="es-ES" dirty="0"/>
              <a:t> </a:t>
            </a:r>
            <a:r>
              <a:rPr lang="es-ES" dirty="0" smtClean="0"/>
              <a:t>(</a:t>
            </a:r>
            <a:r>
              <a:rPr lang="es-ES" dirty="0" err="1" smtClean="0"/>
              <a:t>Jaccard</a:t>
            </a:r>
            <a:r>
              <a:rPr lang="es-ES" dirty="0" smtClean="0"/>
              <a:t> </a:t>
            </a:r>
            <a:r>
              <a:rPr lang="es-ES" dirty="0" err="1" smtClean="0"/>
              <a:t>index</a:t>
            </a:r>
            <a:r>
              <a:rPr lang="es-ES" dirty="0" smtClean="0"/>
              <a:t>)</a:t>
            </a:r>
            <a:endParaRPr lang="es-ES" dirty="0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128" b="1" i="0" u="none" strike="noStrike" kern="1200" baseline="0">
              <a:solidFill>
                <a:schemeClr val="tx2"/>
              </a:solidFill>
              <a:latin typeface="+mn-lt"/>
              <a:ea typeface="+mn-ea"/>
              <a:cs typeface="+mn-cs"/>
            </a:defRPr>
          </a:pPr>
          <a:endParaRPr lang="es-ES"/>
        </a:p>
      </c:txPr>
    </c:title>
    <c:autoTitleDeleted val="0"/>
    <c:plotArea>
      <c:layout/>
      <c:barChart>
        <c:barDir val="col"/>
        <c:grouping val="clustered"/>
        <c:varyColors val="0"/>
        <c:ser>
          <c:idx val="1"/>
          <c:order val="1"/>
          <c:tx>
            <c:strRef>
              <c:f>Sheet1!$B$1</c:f>
              <c:strCache>
                <c:ptCount val="1"/>
                <c:pt idx="0">
                  <c:v>GrabCut [2]</c:v>
                </c:pt>
              </c:strCache>
            </c:strRef>
          </c:tx>
          <c:spPr>
            <a:gradFill rotWithShape="1">
              <a:gsLst>
                <a:gs pos="0">
                  <a:schemeClr val="accent2">
                    <a:satMod val="103000"/>
                    <a:lumMod val="102000"/>
                    <a:tint val="94000"/>
                  </a:schemeClr>
                </a:gs>
                <a:gs pos="50000">
                  <a:schemeClr val="accent2">
                    <a:satMod val="110000"/>
                    <a:lumMod val="100000"/>
                    <a:shade val="100000"/>
                  </a:schemeClr>
                </a:gs>
                <a:gs pos="100000">
                  <a:schemeClr val="accent2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0" i="0" u="none" strike="noStrike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pPr>
                <a:endParaRPr lang="es-E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2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val>
            <c:numRef>
              <c:f>Sheet1!$B$2</c:f>
              <c:numCache>
                <c:formatCode>General</c:formatCode>
                <c:ptCount val="1"/>
                <c:pt idx="0">
                  <c:v>0.53559999999999997</c:v>
                </c:pt>
              </c:numCache>
            </c:numRef>
          </c:val>
        </c:ser>
        <c:ser>
          <c:idx val="2"/>
          <c:order val="2"/>
          <c:tx>
            <c:strRef>
              <c:f>Sheet1!$C$1</c:f>
              <c:strCache>
                <c:ptCount val="1"/>
                <c:pt idx="0">
                  <c:v>Spatial extension</c:v>
                </c:pt>
              </c:strCache>
            </c:strRef>
          </c:tx>
          <c:spPr>
            <a:gradFill rotWithShape="1">
              <a:gsLst>
                <a:gs pos="0">
                  <a:schemeClr val="accent3">
                    <a:satMod val="103000"/>
                    <a:lumMod val="102000"/>
                    <a:tint val="94000"/>
                  </a:schemeClr>
                </a:gs>
                <a:gs pos="50000">
                  <a:schemeClr val="accent3">
                    <a:satMod val="110000"/>
                    <a:lumMod val="100000"/>
                    <a:shade val="100000"/>
                  </a:schemeClr>
                </a:gs>
                <a:gs pos="100000">
                  <a:schemeClr val="accent3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0" i="0" u="none" strike="noStrike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pPr>
                <a:endParaRPr lang="es-E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2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val>
            <c:numRef>
              <c:f>Sheet1!$C$2</c:f>
              <c:numCache>
                <c:formatCode>General</c:formatCode>
                <c:ptCount val="1"/>
                <c:pt idx="0">
                  <c:v>0.54239999999999999</c:v>
                </c:pt>
              </c:numCache>
            </c:numRef>
          </c:val>
        </c:ser>
        <c:ser>
          <c:idx val="3"/>
          <c:order val="3"/>
          <c:tx>
            <c:strRef>
              <c:f>Sheet1!$D$1</c:f>
              <c:strCache>
                <c:ptCount val="1"/>
                <c:pt idx="0">
                  <c:v>Temporal extension II</c:v>
                </c:pt>
              </c:strCache>
            </c:strRef>
          </c:tx>
          <c:spPr>
            <a:gradFill rotWithShape="1">
              <a:gsLst>
                <a:gs pos="0">
                  <a:schemeClr val="accent4">
                    <a:satMod val="103000"/>
                    <a:lumMod val="102000"/>
                    <a:tint val="94000"/>
                  </a:schemeClr>
                </a:gs>
                <a:gs pos="50000">
                  <a:schemeClr val="accent4">
                    <a:satMod val="110000"/>
                    <a:lumMod val="100000"/>
                    <a:shade val="100000"/>
                  </a:schemeClr>
                </a:gs>
                <a:gs pos="100000">
                  <a:schemeClr val="accent4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0" i="0" u="none" strike="noStrike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pPr>
                <a:endParaRPr lang="es-E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2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val>
            <c:numRef>
              <c:f>Sheet1!$D$2</c:f>
              <c:numCache>
                <c:formatCode>General</c:formatCode>
                <c:ptCount val="1"/>
                <c:pt idx="0">
                  <c:v>0.62290000000000001</c:v>
                </c:pt>
              </c:numCache>
            </c:numRef>
          </c:val>
        </c:ser>
        <c:ser>
          <c:idx val="4"/>
          <c:order val="4"/>
          <c:tx>
            <c:strRef>
              <c:f>Sheet1!$E$1</c:f>
              <c:strCache>
                <c:ptCount val="1"/>
                <c:pt idx="0">
                  <c:v>Temporal extension I</c:v>
                </c:pt>
              </c:strCache>
            </c:strRef>
          </c:tx>
          <c:spPr>
            <a:gradFill rotWithShape="1">
              <a:gsLst>
                <a:gs pos="0">
                  <a:schemeClr val="accent5">
                    <a:satMod val="103000"/>
                    <a:lumMod val="102000"/>
                    <a:tint val="94000"/>
                  </a:schemeClr>
                </a:gs>
                <a:gs pos="50000">
                  <a:schemeClr val="accent5">
                    <a:satMod val="110000"/>
                    <a:lumMod val="100000"/>
                    <a:shade val="100000"/>
                  </a:schemeClr>
                </a:gs>
                <a:gs pos="100000">
                  <a:schemeClr val="accent5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0" i="0" u="none" strike="noStrike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pPr>
                <a:endParaRPr lang="es-E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2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val>
            <c:numRef>
              <c:f>Sheet1!$E$2</c:f>
              <c:numCache>
                <c:formatCode>General</c:formatCode>
                <c:ptCount val="1"/>
                <c:pt idx="0">
                  <c:v>0.87470000000000003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-24"/>
        <c:axId val="2035898048"/>
        <c:axId val="2035904032"/>
        <c:extLst>
          <c:ext xmlns:c15="http://schemas.microsoft.com/office/drawing/2012/chart" uri="{02D57815-91ED-43cb-92C2-25804820EDAC}">
            <c15:filteredBarSeries>
              <c15:ser>
                <c:idx val="0"/>
                <c:order val="0"/>
                <c:tx>
                  <c:strRef>
                    <c:extLst>
                      <c:ext uri="{02D57815-91ED-43cb-92C2-25804820EDAC}">
                        <c15:formulaRef>
                          <c15:sqref>Sheet1!$A$1</c15:sqref>
                        </c15:formulaRef>
                      </c:ext>
                    </c:extLst>
                    <c:strCache>
                      <c:ptCount val="1"/>
                      <c:pt idx="0">
                        <c:v> </c:v>
                      </c:pt>
                    </c:strCache>
                  </c:strRef>
                </c:tx>
                <c:spPr>
                  <a:gradFill rotWithShape="1">
                    <a:gsLst>
                      <a:gs pos="0">
                        <a:schemeClr val="accent1">
                          <a:satMod val="103000"/>
                          <a:lumMod val="102000"/>
                          <a:tint val="94000"/>
                        </a:schemeClr>
                      </a:gs>
                      <a:gs pos="50000">
                        <a:schemeClr val="accent1">
                          <a:satMod val="110000"/>
                          <a:lumMod val="100000"/>
                          <a:shade val="100000"/>
                        </a:schemeClr>
                      </a:gs>
                      <a:gs pos="100000">
                        <a:schemeClr val="accent1">
                          <a:lumMod val="99000"/>
                          <a:satMod val="120000"/>
                          <a:shade val="78000"/>
                        </a:schemeClr>
                      </a:gs>
                    </a:gsLst>
                    <a:lin ang="5400000" scaled="0"/>
                  </a:gradFill>
                  <a:ln>
                    <a:noFill/>
                  </a:ln>
                  <a:effectLst/>
                </c:spPr>
                <c:invertIfNegative val="0"/>
                <c:val>
                  <c:numRef>
                    <c:extLst>
                      <c:ext uri="{02D57815-91ED-43cb-92C2-25804820EDAC}">
                        <c15:formulaRef>
                          <c15:sqref>Sheet1!$A$2</c15:sqref>
                        </c15:formulaRef>
                      </c:ext>
                    </c:extLst>
                    <c:numCache>
                      <c:formatCode>General</c:formatCode>
                      <c:ptCount val="1"/>
                    </c:numCache>
                  </c:numRef>
                </c:val>
              </c15:ser>
            </c15:filteredBarSeries>
          </c:ext>
        </c:extLst>
      </c:barChart>
      <c:catAx>
        <c:axId val="203589804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2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endParaRPr lang="es-ES"/>
          </a:p>
        </c:txPr>
        <c:crossAx val="2035904032"/>
        <c:crosses val="autoZero"/>
        <c:auto val="1"/>
        <c:lblAlgn val="ctr"/>
        <c:lblOffset val="100"/>
        <c:noMultiLvlLbl val="0"/>
      </c:catAx>
      <c:valAx>
        <c:axId val="203590403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2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endParaRPr lang="es-ES"/>
          </a:p>
        </c:txPr>
        <c:crossAx val="203589804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200" b="0" i="0" u="none" strike="noStrike" kern="1200" baseline="0">
              <a:solidFill>
                <a:schemeClr val="tx2"/>
              </a:solidFill>
              <a:latin typeface="+mn-lt"/>
              <a:ea typeface="+mn-ea"/>
              <a:cs typeface="+mn-cs"/>
            </a:defRPr>
          </a:pPr>
          <a:endParaRPr lang="es-E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ES"/>
    </a:p>
  </c:txPr>
  <c:externalData r:id="rId3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3"/>
    </mc:Choice>
    <mc:Fallback>
      <c:style val="23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Hoja1!$B$1</c:f>
              <c:strCache>
                <c:ptCount val="1"/>
                <c:pt idx="0">
                  <c:v>Columna1</c:v>
                </c:pt>
              </c:strCache>
            </c:strRef>
          </c:tx>
          <c:spPr>
            <a:ln w="38100">
              <a:solidFill>
                <a:prstClr val="black"/>
              </a:solidFill>
            </a:ln>
          </c:spPr>
          <c:invertIfNegative val="0"/>
          <c:dPt>
            <c:idx val="0"/>
            <c:invertIfNegative val="0"/>
            <c:bubble3D val="0"/>
            <c:spPr>
              <a:solidFill>
                <a:srgbClr val="FFFF00"/>
              </a:solidFill>
              <a:ln w="38100">
                <a:solidFill>
                  <a:prstClr val="black"/>
                </a:solidFill>
              </a:ln>
            </c:spPr>
          </c:dPt>
          <c:cat>
            <c:strRef>
              <c:f>Hoja1!$A$2</c:f>
              <c:strCache>
                <c:ptCount val="1"/>
                <c:pt idx="0">
                  <c:v>Categoría 1</c:v>
                </c:pt>
              </c:strCache>
            </c:strRef>
          </c:cat>
          <c:val>
            <c:numRef>
              <c:f>Hoja1!$B$2</c:f>
              <c:numCache>
                <c:formatCode>General</c:formatCode>
                <c:ptCount val="1"/>
                <c:pt idx="0">
                  <c:v>1</c:v>
                </c:pt>
              </c:numCache>
            </c:numRef>
          </c:val>
        </c:ser>
        <c:ser>
          <c:idx val="1"/>
          <c:order val="1"/>
          <c:tx>
            <c:strRef>
              <c:f>Hoja1!$C$1</c:f>
              <c:strCache>
                <c:ptCount val="1"/>
                <c:pt idx="0">
                  <c:v>Columna2</c:v>
                </c:pt>
              </c:strCache>
            </c:strRef>
          </c:tx>
          <c:spPr>
            <a:solidFill>
              <a:srgbClr val="FFFF00"/>
            </a:solidFill>
            <a:ln w="38100">
              <a:solidFill>
                <a:prstClr val="black"/>
              </a:solidFill>
            </a:ln>
          </c:spPr>
          <c:invertIfNegative val="0"/>
          <c:cat>
            <c:strRef>
              <c:f>Hoja1!$A$2</c:f>
              <c:strCache>
                <c:ptCount val="1"/>
                <c:pt idx="0">
                  <c:v>Categoría 1</c:v>
                </c:pt>
              </c:strCache>
            </c:strRef>
          </c:cat>
          <c:val>
            <c:numRef>
              <c:f>Hoja1!$C$2</c:f>
              <c:numCache>
                <c:formatCode>General</c:formatCode>
                <c:ptCount val="1"/>
                <c:pt idx="0">
                  <c:v>2</c:v>
                </c:pt>
              </c:numCache>
            </c:numRef>
          </c:val>
        </c:ser>
        <c:ser>
          <c:idx val="2"/>
          <c:order val="2"/>
          <c:tx>
            <c:strRef>
              <c:f>Hoja1!$D$1</c:f>
              <c:strCache>
                <c:ptCount val="1"/>
                <c:pt idx="0">
                  <c:v>Columna3</c:v>
                </c:pt>
              </c:strCache>
            </c:strRef>
          </c:tx>
          <c:spPr>
            <a:solidFill>
              <a:srgbClr val="FFFF00"/>
            </a:solidFill>
            <a:ln w="38100">
              <a:solidFill>
                <a:prstClr val="black"/>
              </a:solidFill>
            </a:ln>
            <a:effectLst>
              <a:outerShdw blurRad="50800" dist="50800" dir="5400000" algn="ctr" rotWithShape="0">
                <a:srgbClr val="000000">
                  <a:alpha val="99000"/>
                </a:srgbClr>
              </a:outerShdw>
            </a:effectLst>
          </c:spPr>
          <c:invertIfNegative val="0"/>
          <c:trendline>
            <c:trendlineType val="linear"/>
            <c:dispRSqr val="0"/>
            <c:dispEq val="0"/>
          </c:trendline>
          <c:cat>
            <c:strRef>
              <c:f>Hoja1!$A$2</c:f>
              <c:strCache>
                <c:ptCount val="1"/>
                <c:pt idx="0">
                  <c:v>Categoría 1</c:v>
                </c:pt>
              </c:strCache>
            </c:strRef>
          </c:cat>
          <c:val>
            <c:numRef>
              <c:f>Hoja1!$D$2</c:f>
              <c:numCache>
                <c:formatCode>General</c:formatCode>
                <c:ptCount val="1"/>
                <c:pt idx="0">
                  <c:v>2</c:v>
                </c:pt>
              </c:numCache>
            </c:numRef>
          </c:val>
        </c:ser>
        <c:ser>
          <c:idx val="3"/>
          <c:order val="3"/>
          <c:tx>
            <c:strRef>
              <c:f>Hoja1!$E$1</c:f>
              <c:strCache>
                <c:ptCount val="1"/>
                <c:pt idx="0">
                  <c:v>Columna4</c:v>
                </c:pt>
              </c:strCache>
            </c:strRef>
          </c:tx>
          <c:spPr>
            <a:solidFill>
              <a:srgbClr val="FFFF00"/>
            </a:solidFill>
            <a:ln w="38100">
              <a:solidFill>
                <a:prstClr val="black"/>
              </a:solidFill>
            </a:ln>
          </c:spPr>
          <c:invertIfNegative val="0"/>
          <c:cat>
            <c:strRef>
              <c:f>Hoja1!$A$2</c:f>
              <c:strCache>
                <c:ptCount val="1"/>
                <c:pt idx="0">
                  <c:v>Categoría 1</c:v>
                </c:pt>
              </c:strCache>
            </c:strRef>
          </c:cat>
          <c:val>
            <c:numRef>
              <c:f>Hoja1!$E$2</c:f>
              <c:numCache>
                <c:formatCode>General</c:formatCode>
                <c:ptCount val="1"/>
                <c:pt idx="0">
                  <c:v>1</c:v>
                </c:pt>
              </c:numCache>
            </c:numRef>
          </c:val>
        </c:ser>
        <c:ser>
          <c:idx val="4"/>
          <c:order val="4"/>
          <c:tx>
            <c:strRef>
              <c:f>Hoja1!$F$1</c:f>
              <c:strCache>
                <c:ptCount val="1"/>
                <c:pt idx="0">
                  <c:v>Columna5</c:v>
                </c:pt>
              </c:strCache>
            </c:strRef>
          </c:tx>
          <c:spPr>
            <a:solidFill>
              <a:srgbClr val="FFFF00"/>
            </a:solidFill>
            <a:ln w="38100">
              <a:solidFill>
                <a:prstClr val="black"/>
              </a:solidFill>
            </a:ln>
          </c:spPr>
          <c:invertIfNegative val="0"/>
          <c:cat>
            <c:strRef>
              <c:f>Hoja1!$A$2</c:f>
              <c:strCache>
                <c:ptCount val="1"/>
                <c:pt idx="0">
                  <c:v>Categoría 1</c:v>
                </c:pt>
              </c:strCache>
            </c:strRef>
          </c:cat>
          <c:val>
            <c:numRef>
              <c:f>Hoja1!$F$2</c:f>
              <c:numCache>
                <c:formatCode>General</c:formatCode>
                <c:ptCount val="1"/>
                <c:pt idx="0">
                  <c:v>4</c:v>
                </c:pt>
              </c:numCache>
            </c:numRef>
          </c:val>
        </c:ser>
        <c:ser>
          <c:idx val="5"/>
          <c:order val="5"/>
          <c:tx>
            <c:strRef>
              <c:f>Hoja1!$G$1</c:f>
              <c:strCache>
                <c:ptCount val="1"/>
                <c:pt idx="0">
                  <c:v>Columna6</c:v>
                </c:pt>
              </c:strCache>
            </c:strRef>
          </c:tx>
          <c:spPr>
            <a:solidFill>
              <a:srgbClr val="FFFF00"/>
            </a:solidFill>
            <a:ln w="38100">
              <a:solidFill>
                <a:schemeClr val="tx1"/>
              </a:solidFill>
            </a:ln>
          </c:spPr>
          <c:invertIfNegative val="0"/>
          <c:cat>
            <c:strRef>
              <c:f>Hoja1!$A$2</c:f>
              <c:strCache>
                <c:ptCount val="1"/>
                <c:pt idx="0">
                  <c:v>Categoría 1</c:v>
                </c:pt>
              </c:strCache>
            </c:strRef>
          </c:cat>
          <c:val>
            <c:numRef>
              <c:f>Hoja1!$G$2</c:f>
              <c:numCache>
                <c:formatCode>General</c:formatCode>
                <c:ptCount val="1"/>
                <c:pt idx="0">
                  <c:v>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8454368"/>
        <c:axId val="8456000"/>
      </c:barChart>
      <c:catAx>
        <c:axId val="8454368"/>
        <c:scaling>
          <c:orientation val="minMax"/>
        </c:scaling>
        <c:delete val="1"/>
        <c:axPos val="b"/>
        <c:numFmt formatCode="General" sourceLinked="0"/>
        <c:majorTickMark val="out"/>
        <c:minorTickMark val="none"/>
        <c:tickLblPos val="none"/>
        <c:crossAx val="8456000"/>
        <c:crosses val="autoZero"/>
        <c:auto val="1"/>
        <c:lblAlgn val="ctr"/>
        <c:lblOffset val="100"/>
        <c:noMultiLvlLbl val="0"/>
      </c:catAx>
      <c:valAx>
        <c:axId val="8456000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one"/>
        <c:crossAx val="8454368"/>
        <c:crosses val="autoZero"/>
        <c:crossBetween val="between"/>
      </c:valAx>
      <c:spPr>
        <a:noFill/>
        <a:ln w="25400">
          <a:noFill/>
        </a:ln>
        <a:effectLst/>
      </c:spPr>
    </c:plotArea>
    <c:plotVisOnly val="1"/>
    <c:dispBlanksAs val="gap"/>
    <c:showDLblsOverMax val="0"/>
  </c:chart>
  <c:txPr>
    <a:bodyPr/>
    <a:lstStyle/>
    <a:p>
      <a:pPr>
        <a:defRPr sz="1800"/>
      </a:pPr>
      <a:endParaRPr lang="es-ES"/>
    </a:p>
  </c:txPr>
  <c:externalData r:id="rId1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3"/>
    </mc:Choice>
    <mc:Fallback>
      <c:style val="23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Hoja1!$B$1</c:f>
              <c:strCache>
                <c:ptCount val="1"/>
                <c:pt idx="0">
                  <c:v>Columna1</c:v>
                </c:pt>
              </c:strCache>
            </c:strRef>
          </c:tx>
          <c:spPr>
            <a:ln w="38100">
              <a:solidFill>
                <a:prstClr val="black"/>
              </a:solidFill>
            </a:ln>
          </c:spPr>
          <c:invertIfNegative val="0"/>
          <c:dPt>
            <c:idx val="0"/>
            <c:invertIfNegative val="0"/>
            <c:bubble3D val="0"/>
            <c:spPr>
              <a:solidFill>
                <a:srgbClr val="FFFF00"/>
              </a:solidFill>
              <a:ln w="38100">
                <a:solidFill>
                  <a:prstClr val="black"/>
                </a:solidFill>
              </a:ln>
            </c:spPr>
          </c:dPt>
          <c:cat>
            <c:strRef>
              <c:f>Hoja1!$A$2</c:f>
              <c:strCache>
                <c:ptCount val="1"/>
                <c:pt idx="0">
                  <c:v>Categoría 1</c:v>
                </c:pt>
              </c:strCache>
            </c:strRef>
          </c:cat>
          <c:val>
            <c:numRef>
              <c:f>Hoja1!$B$2</c:f>
              <c:numCache>
                <c:formatCode>General</c:formatCode>
                <c:ptCount val="1"/>
                <c:pt idx="0">
                  <c:v>3</c:v>
                </c:pt>
              </c:numCache>
            </c:numRef>
          </c:val>
        </c:ser>
        <c:ser>
          <c:idx val="1"/>
          <c:order val="1"/>
          <c:tx>
            <c:strRef>
              <c:f>Hoja1!$C$1</c:f>
              <c:strCache>
                <c:ptCount val="1"/>
                <c:pt idx="0">
                  <c:v>Columna2</c:v>
                </c:pt>
              </c:strCache>
            </c:strRef>
          </c:tx>
          <c:spPr>
            <a:solidFill>
              <a:srgbClr val="FFFF00"/>
            </a:solidFill>
            <a:ln w="38100">
              <a:solidFill>
                <a:prstClr val="black"/>
              </a:solidFill>
            </a:ln>
          </c:spPr>
          <c:invertIfNegative val="0"/>
          <c:cat>
            <c:strRef>
              <c:f>Hoja1!$A$2</c:f>
              <c:strCache>
                <c:ptCount val="1"/>
                <c:pt idx="0">
                  <c:v>Categoría 1</c:v>
                </c:pt>
              </c:strCache>
            </c:strRef>
          </c:cat>
          <c:val>
            <c:numRef>
              <c:f>Hoja1!$C$2</c:f>
              <c:numCache>
                <c:formatCode>General</c:formatCode>
                <c:ptCount val="1"/>
                <c:pt idx="0">
                  <c:v>1</c:v>
                </c:pt>
              </c:numCache>
            </c:numRef>
          </c:val>
        </c:ser>
        <c:ser>
          <c:idx val="2"/>
          <c:order val="2"/>
          <c:tx>
            <c:strRef>
              <c:f>Hoja1!$D$1</c:f>
              <c:strCache>
                <c:ptCount val="1"/>
                <c:pt idx="0">
                  <c:v>Columna3</c:v>
                </c:pt>
              </c:strCache>
            </c:strRef>
          </c:tx>
          <c:spPr>
            <a:solidFill>
              <a:srgbClr val="FFFF00"/>
            </a:solidFill>
            <a:ln w="38100">
              <a:solidFill>
                <a:prstClr val="black"/>
              </a:solidFill>
            </a:ln>
            <a:effectLst>
              <a:outerShdw blurRad="50800" dist="50800" dir="5400000" algn="ctr" rotWithShape="0">
                <a:srgbClr val="000000">
                  <a:alpha val="99000"/>
                </a:srgbClr>
              </a:outerShdw>
            </a:effectLst>
          </c:spPr>
          <c:invertIfNegative val="0"/>
          <c:trendline>
            <c:trendlineType val="linear"/>
            <c:dispRSqr val="0"/>
            <c:dispEq val="0"/>
          </c:trendline>
          <c:cat>
            <c:strRef>
              <c:f>Hoja1!$A$2</c:f>
              <c:strCache>
                <c:ptCount val="1"/>
                <c:pt idx="0">
                  <c:v>Categoría 1</c:v>
                </c:pt>
              </c:strCache>
            </c:strRef>
          </c:cat>
          <c:val>
            <c:numRef>
              <c:f>Hoja1!$D$2</c:f>
              <c:numCache>
                <c:formatCode>General</c:formatCode>
                <c:ptCount val="1"/>
                <c:pt idx="0">
                  <c:v>2</c:v>
                </c:pt>
              </c:numCache>
            </c:numRef>
          </c:val>
        </c:ser>
        <c:ser>
          <c:idx val="3"/>
          <c:order val="3"/>
          <c:tx>
            <c:strRef>
              <c:f>Hoja1!$E$1</c:f>
              <c:strCache>
                <c:ptCount val="1"/>
                <c:pt idx="0">
                  <c:v>Columna4</c:v>
                </c:pt>
              </c:strCache>
            </c:strRef>
          </c:tx>
          <c:spPr>
            <a:solidFill>
              <a:srgbClr val="FFFF00"/>
            </a:solidFill>
            <a:ln w="38100">
              <a:solidFill>
                <a:prstClr val="black"/>
              </a:solidFill>
            </a:ln>
          </c:spPr>
          <c:invertIfNegative val="0"/>
          <c:cat>
            <c:strRef>
              <c:f>Hoja1!$A$2</c:f>
              <c:strCache>
                <c:ptCount val="1"/>
                <c:pt idx="0">
                  <c:v>Categoría 1</c:v>
                </c:pt>
              </c:strCache>
            </c:strRef>
          </c:cat>
          <c:val>
            <c:numRef>
              <c:f>Hoja1!$E$2</c:f>
              <c:numCache>
                <c:formatCode>General</c:formatCode>
                <c:ptCount val="1"/>
                <c:pt idx="0">
                  <c:v>1</c:v>
                </c:pt>
              </c:numCache>
            </c:numRef>
          </c:val>
        </c:ser>
        <c:ser>
          <c:idx val="4"/>
          <c:order val="4"/>
          <c:tx>
            <c:strRef>
              <c:f>Hoja1!$F$1</c:f>
              <c:strCache>
                <c:ptCount val="1"/>
                <c:pt idx="0">
                  <c:v>Columna5</c:v>
                </c:pt>
              </c:strCache>
            </c:strRef>
          </c:tx>
          <c:spPr>
            <a:solidFill>
              <a:srgbClr val="FFFF00"/>
            </a:solidFill>
            <a:ln w="38100">
              <a:solidFill>
                <a:prstClr val="black"/>
              </a:solidFill>
            </a:ln>
          </c:spPr>
          <c:invertIfNegative val="0"/>
          <c:cat>
            <c:strRef>
              <c:f>Hoja1!$A$2</c:f>
              <c:strCache>
                <c:ptCount val="1"/>
                <c:pt idx="0">
                  <c:v>Categoría 1</c:v>
                </c:pt>
              </c:strCache>
            </c:strRef>
          </c:cat>
          <c:val>
            <c:numRef>
              <c:f>Hoja1!$F$2</c:f>
              <c:numCache>
                <c:formatCode>General</c:formatCode>
                <c:ptCount val="1"/>
                <c:pt idx="0">
                  <c:v>2</c:v>
                </c:pt>
              </c:numCache>
            </c:numRef>
          </c:val>
        </c:ser>
        <c:ser>
          <c:idx val="5"/>
          <c:order val="5"/>
          <c:tx>
            <c:strRef>
              <c:f>Hoja1!$G$1</c:f>
              <c:strCache>
                <c:ptCount val="1"/>
                <c:pt idx="0">
                  <c:v>Columna6</c:v>
                </c:pt>
              </c:strCache>
            </c:strRef>
          </c:tx>
          <c:spPr>
            <a:solidFill>
              <a:srgbClr val="FFFF00"/>
            </a:solidFill>
            <a:ln w="38100">
              <a:solidFill>
                <a:schemeClr val="tx1"/>
              </a:solidFill>
            </a:ln>
          </c:spPr>
          <c:invertIfNegative val="0"/>
          <c:cat>
            <c:strRef>
              <c:f>Hoja1!$A$2</c:f>
              <c:strCache>
                <c:ptCount val="1"/>
                <c:pt idx="0">
                  <c:v>Categoría 1</c:v>
                </c:pt>
              </c:strCache>
            </c:strRef>
          </c:cat>
          <c:val>
            <c:numRef>
              <c:f>Hoja1!$G$2</c:f>
              <c:numCache>
                <c:formatCode>General</c:formatCode>
                <c:ptCount val="1"/>
                <c:pt idx="0">
                  <c:v>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8469600"/>
        <c:axId val="8466880"/>
      </c:barChart>
      <c:catAx>
        <c:axId val="8469600"/>
        <c:scaling>
          <c:orientation val="minMax"/>
        </c:scaling>
        <c:delete val="1"/>
        <c:axPos val="b"/>
        <c:numFmt formatCode="General" sourceLinked="0"/>
        <c:majorTickMark val="out"/>
        <c:minorTickMark val="none"/>
        <c:tickLblPos val="none"/>
        <c:crossAx val="8466880"/>
        <c:crosses val="autoZero"/>
        <c:auto val="1"/>
        <c:lblAlgn val="ctr"/>
        <c:lblOffset val="100"/>
        <c:noMultiLvlLbl val="0"/>
      </c:catAx>
      <c:valAx>
        <c:axId val="8466880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one"/>
        <c:crossAx val="8469600"/>
        <c:crosses val="autoZero"/>
        <c:crossBetween val="between"/>
      </c:valAx>
      <c:spPr>
        <a:noFill/>
        <a:ln w="25400">
          <a:noFill/>
        </a:ln>
        <a:effectLst/>
      </c:spPr>
    </c:plotArea>
    <c:plotVisOnly val="1"/>
    <c:dispBlanksAs val="gap"/>
    <c:showDLblsOverMax val="0"/>
  </c:chart>
  <c:txPr>
    <a:bodyPr/>
    <a:lstStyle/>
    <a:p>
      <a:pPr>
        <a:defRPr sz="1800"/>
      </a:pPr>
      <a:endParaRPr lang="es-ES"/>
    </a:p>
  </c:txPr>
  <c:externalData r:id="rId1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3"/>
    </mc:Choice>
    <mc:Fallback>
      <c:style val="23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Hoja1!$B$1</c:f>
              <c:strCache>
                <c:ptCount val="1"/>
                <c:pt idx="0">
                  <c:v>Columna1</c:v>
                </c:pt>
              </c:strCache>
            </c:strRef>
          </c:tx>
          <c:spPr>
            <a:ln w="38100">
              <a:solidFill>
                <a:prstClr val="black"/>
              </a:solidFill>
            </a:ln>
          </c:spPr>
          <c:invertIfNegative val="0"/>
          <c:dPt>
            <c:idx val="0"/>
            <c:invertIfNegative val="0"/>
            <c:bubble3D val="0"/>
            <c:spPr>
              <a:solidFill>
                <a:srgbClr val="FFFF00"/>
              </a:solidFill>
              <a:ln w="38100">
                <a:solidFill>
                  <a:prstClr val="black"/>
                </a:solidFill>
              </a:ln>
            </c:spPr>
          </c:dPt>
          <c:cat>
            <c:strRef>
              <c:f>Hoja1!$A$2</c:f>
              <c:strCache>
                <c:ptCount val="1"/>
                <c:pt idx="0">
                  <c:v>Categoría 1</c:v>
                </c:pt>
              </c:strCache>
            </c:strRef>
          </c:cat>
          <c:val>
            <c:numRef>
              <c:f>Hoja1!$B$2</c:f>
              <c:numCache>
                <c:formatCode>General</c:formatCode>
                <c:ptCount val="1"/>
                <c:pt idx="0">
                  <c:v>2</c:v>
                </c:pt>
              </c:numCache>
            </c:numRef>
          </c:val>
        </c:ser>
        <c:ser>
          <c:idx val="1"/>
          <c:order val="1"/>
          <c:tx>
            <c:strRef>
              <c:f>Hoja1!$C$1</c:f>
              <c:strCache>
                <c:ptCount val="1"/>
                <c:pt idx="0">
                  <c:v>Columna2</c:v>
                </c:pt>
              </c:strCache>
            </c:strRef>
          </c:tx>
          <c:spPr>
            <a:solidFill>
              <a:srgbClr val="FFFF00"/>
            </a:solidFill>
            <a:ln w="38100">
              <a:solidFill>
                <a:prstClr val="black"/>
              </a:solidFill>
            </a:ln>
          </c:spPr>
          <c:invertIfNegative val="0"/>
          <c:cat>
            <c:strRef>
              <c:f>Hoja1!$A$2</c:f>
              <c:strCache>
                <c:ptCount val="1"/>
                <c:pt idx="0">
                  <c:v>Categoría 1</c:v>
                </c:pt>
              </c:strCache>
            </c:strRef>
          </c:cat>
          <c:val>
            <c:numRef>
              <c:f>Hoja1!$C$2</c:f>
              <c:numCache>
                <c:formatCode>General</c:formatCode>
                <c:ptCount val="1"/>
                <c:pt idx="0">
                  <c:v>1</c:v>
                </c:pt>
              </c:numCache>
            </c:numRef>
          </c:val>
        </c:ser>
        <c:ser>
          <c:idx val="2"/>
          <c:order val="2"/>
          <c:tx>
            <c:strRef>
              <c:f>Hoja1!$D$1</c:f>
              <c:strCache>
                <c:ptCount val="1"/>
                <c:pt idx="0">
                  <c:v>Columna3</c:v>
                </c:pt>
              </c:strCache>
            </c:strRef>
          </c:tx>
          <c:spPr>
            <a:solidFill>
              <a:srgbClr val="00B0F0"/>
            </a:solidFill>
            <a:ln w="38100">
              <a:solidFill>
                <a:prstClr val="black"/>
              </a:solidFill>
            </a:ln>
            <a:effectLst>
              <a:outerShdw blurRad="50800" dist="50800" dir="5400000" algn="ctr" rotWithShape="0">
                <a:srgbClr val="000000">
                  <a:alpha val="99000"/>
                </a:srgbClr>
              </a:outerShdw>
            </a:effectLst>
          </c:spPr>
          <c:invertIfNegative val="0"/>
          <c:dPt>
            <c:idx val="0"/>
            <c:invertIfNegative val="0"/>
            <c:bubble3D val="0"/>
            <c:spPr>
              <a:solidFill>
                <a:srgbClr val="FFFF00"/>
              </a:solidFill>
              <a:ln w="38100">
                <a:solidFill>
                  <a:prstClr val="black"/>
                </a:solidFill>
              </a:ln>
              <a:effectLst>
                <a:outerShdw blurRad="50800" dist="50800" dir="5400000" algn="ctr" rotWithShape="0">
                  <a:srgbClr val="000000">
                    <a:alpha val="99000"/>
                  </a:srgbClr>
                </a:outerShdw>
              </a:effectLst>
            </c:spPr>
          </c:dPt>
          <c:trendline>
            <c:trendlineType val="linear"/>
            <c:dispRSqr val="0"/>
            <c:dispEq val="0"/>
          </c:trendline>
          <c:cat>
            <c:strRef>
              <c:f>Hoja1!$A$2</c:f>
              <c:strCache>
                <c:ptCount val="1"/>
                <c:pt idx="0">
                  <c:v>Categoría 1</c:v>
                </c:pt>
              </c:strCache>
            </c:strRef>
          </c:cat>
          <c:val>
            <c:numRef>
              <c:f>Hoja1!$D$2</c:f>
              <c:numCache>
                <c:formatCode>General</c:formatCode>
                <c:ptCount val="1"/>
                <c:pt idx="0">
                  <c:v>4</c:v>
                </c:pt>
              </c:numCache>
            </c:numRef>
          </c:val>
        </c:ser>
        <c:ser>
          <c:idx val="3"/>
          <c:order val="3"/>
          <c:tx>
            <c:strRef>
              <c:f>Hoja1!$E$1</c:f>
              <c:strCache>
                <c:ptCount val="1"/>
                <c:pt idx="0">
                  <c:v>Columna4</c:v>
                </c:pt>
              </c:strCache>
            </c:strRef>
          </c:tx>
          <c:spPr>
            <a:solidFill>
              <a:srgbClr val="FFFF00"/>
            </a:solidFill>
            <a:ln w="38100">
              <a:solidFill>
                <a:prstClr val="black"/>
              </a:solidFill>
            </a:ln>
          </c:spPr>
          <c:invertIfNegative val="0"/>
          <c:cat>
            <c:strRef>
              <c:f>Hoja1!$A$2</c:f>
              <c:strCache>
                <c:ptCount val="1"/>
                <c:pt idx="0">
                  <c:v>Categoría 1</c:v>
                </c:pt>
              </c:strCache>
            </c:strRef>
          </c:cat>
          <c:val>
            <c:numRef>
              <c:f>Hoja1!$E$2</c:f>
              <c:numCache>
                <c:formatCode>General</c:formatCode>
                <c:ptCount val="1"/>
                <c:pt idx="0">
                  <c:v>2</c:v>
                </c:pt>
              </c:numCache>
            </c:numRef>
          </c:val>
        </c:ser>
        <c:ser>
          <c:idx val="4"/>
          <c:order val="4"/>
          <c:tx>
            <c:strRef>
              <c:f>Hoja1!$F$1</c:f>
              <c:strCache>
                <c:ptCount val="1"/>
                <c:pt idx="0">
                  <c:v>Columna5</c:v>
                </c:pt>
              </c:strCache>
            </c:strRef>
          </c:tx>
          <c:spPr>
            <a:solidFill>
              <a:srgbClr val="FFFF00"/>
            </a:solidFill>
            <a:ln w="38100">
              <a:solidFill>
                <a:prstClr val="black"/>
              </a:solidFill>
            </a:ln>
          </c:spPr>
          <c:invertIfNegative val="0"/>
          <c:cat>
            <c:strRef>
              <c:f>Hoja1!$A$2</c:f>
              <c:strCache>
                <c:ptCount val="1"/>
                <c:pt idx="0">
                  <c:v>Categoría 1</c:v>
                </c:pt>
              </c:strCache>
            </c:strRef>
          </c:cat>
          <c:val>
            <c:numRef>
              <c:f>Hoja1!$F$2</c:f>
              <c:numCache>
                <c:formatCode>General</c:formatCode>
                <c:ptCount val="1"/>
                <c:pt idx="0">
                  <c:v>1</c:v>
                </c:pt>
              </c:numCache>
            </c:numRef>
          </c:val>
        </c:ser>
        <c:ser>
          <c:idx val="5"/>
          <c:order val="5"/>
          <c:tx>
            <c:strRef>
              <c:f>Hoja1!$G$1</c:f>
              <c:strCache>
                <c:ptCount val="1"/>
                <c:pt idx="0">
                  <c:v>Columna6</c:v>
                </c:pt>
              </c:strCache>
            </c:strRef>
          </c:tx>
          <c:spPr>
            <a:solidFill>
              <a:srgbClr val="FFFF00"/>
            </a:solidFill>
            <a:ln>
              <a:solidFill>
                <a:schemeClr val="tx1"/>
              </a:solidFill>
            </a:ln>
          </c:spPr>
          <c:invertIfNegative val="0"/>
          <c:dPt>
            <c:idx val="0"/>
            <c:invertIfNegative val="0"/>
            <c:bubble3D val="0"/>
            <c:spPr>
              <a:solidFill>
                <a:srgbClr val="FFFF00"/>
              </a:solidFill>
              <a:ln w="38100">
                <a:solidFill>
                  <a:schemeClr val="tx1"/>
                </a:solidFill>
              </a:ln>
            </c:spPr>
          </c:dPt>
          <c:cat>
            <c:strRef>
              <c:f>Hoja1!$A$2</c:f>
              <c:strCache>
                <c:ptCount val="1"/>
                <c:pt idx="0">
                  <c:v>Categoría 1</c:v>
                </c:pt>
              </c:strCache>
            </c:strRef>
          </c:cat>
          <c:val>
            <c:numRef>
              <c:f>Hoja1!$G$2</c:f>
              <c:numCache>
                <c:formatCode>General</c:formatCode>
                <c:ptCount val="1"/>
                <c:pt idx="0">
                  <c:v>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8456544"/>
        <c:axId val="8460352"/>
      </c:barChart>
      <c:catAx>
        <c:axId val="8456544"/>
        <c:scaling>
          <c:orientation val="minMax"/>
        </c:scaling>
        <c:delete val="1"/>
        <c:axPos val="b"/>
        <c:numFmt formatCode="General" sourceLinked="0"/>
        <c:majorTickMark val="out"/>
        <c:minorTickMark val="none"/>
        <c:tickLblPos val="none"/>
        <c:crossAx val="8460352"/>
        <c:crosses val="autoZero"/>
        <c:auto val="1"/>
        <c:lblAlgn val="ctr"/>
        <c:lblOffset val="100"/>
        <c:noMultiLvlLbl val="0"/>
      </c:catAx>
      <c:valAx>
        <c:axId val="8460352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one"/>
        <c:crossAx val="8456544"/>
        <c:crosses val="autoZero"/>
        <c:crossBetween val="between"/>
      </c:valAx>
      <c:spPr>
        <a:noFill/>
        <a:ln w="25400">
          <a:noFill/>
        </a:ln>
        <a:effectLst/>
      </c:spPr>
    </c:plotArea>
    <c:plotVisOnly val="1"/>
    <c:dispBlanksAs val="gap"/>
    <c:showDLblsOverMax val="0"/>
  </c:chart>
  <c:txPr>
    <a:bodyPr/>
    <a:lstStyle/>
    <a:p>
      <a:pPr>
        <a:defRPr sz="1800"/>
      </a:pPr>
      <a:endParaRPr lang="es-ES"/>
    </a:p>
  </c:txPr>
  <c:externalData r:id="rId1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3"/>
    </mc:Choice>
    <mc:Fallback>
      <c:style val="23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Hoja1!$B$1</c:f>
              <c:strCache>
                <c:ptCount val="1"/>
                <c:pt idx="0">
                  <c:v>Columna1</c:v>
                </c:pt>
              </c:strCache>
            </c:strRef>
          </c:tx>
          <c:spPr>
            <a:ln w="38100">
              <a:solidFill>
                <a:prstClr val="black"/>
              </a:solidFill>
            </a:ln>
          </c:spPr>
          <c:invertIfNegative val="0"/>
          <c:dPt>
            <c:idx val="0"/>
            <c:invertIfNegative val="0"/>
            <c:bubble3D val="0"/>
            <c:spPr>
              <a:solidFill>
                <a:srgbClr val="FFFF00"/>
              </a:solidFill>
              <a:ln w="38100">
                <a:solidFill>
                  <a:prstClr val="black"/>
                </a:solidFill>
              </a:ln>
            </c:spPr>
          </c:dPt>
          <c:cat>
            <c:strRef>
              <c:f>Hoja1!$A$2</c:f>
              <c:strCache>
                <c:ptCount val="1"/>
                <c:pt idx="0">
                  <c:v>Categoría 1</c:v>
                </c:pt>
              </c:strCache>
            </c:strRef>
          </c:cat>
          <c:val>
            <c:numRef>
              <c:f>Hoja1!$B$2</c:f>
              <c:numCache>
                <c:formatCode>General</c:formatCode>
                <c:ptCount val="1"/>
                <c:pt idx="0">
                  <c:v>1</c:v>
                </c:pt>
              </c:numCache>
            </c:numRef>
          </c:val>
        </c:ser>
        <c:ser>
          <c:idx val="1"/>
          <c:order val="1"/>
          <c:tx>
            <c:strRef>
              <c:f>Hoja1!$C$1</c:f>
              <c:strCache>
                <c:ptCount val="1"/>
                <c:pt idx="0">
                  <c:v>Columna2</c:v>
                </c:pt>
              </c:strCache>
            </c:strRef>
          </c:tx>
          <c:spPr>
            <a:solidFill>
              <a:srgbClr val="FFFF00"/>
            </a:solidFill>
            <a:ln w="38100">
              <a:solidFill>
                <a:prstClr val="black"/>
              </a:solidFill>
            </a:ln>
          </c:spPr>
          <c:invertIfNegative val="0"/>
          <c:cat>
            <c:strRef>
              <c:f>Hoja1!$A$2</c:f>
              <c:strCache>
                <c:ptCount val="1"/>
                <c:pt idx="0">
                  <c:v>Categoría 1</c:v>
                </c:pt>
              </c:strCache>
            </c:strRef>
          </c:cat>
          <c:val>
            <c:numRef>
              <c:f>Hoja1!$C$2</c:f>
              <c:numCache>
                <c:formatCode>General</c:formatCode>
                <c:ptCount val="1"/>
                <c:pt idx="0">
                  <c:v>2</c:v>
                </c:pt>
              </c:numCache>
            </c:numRef>
          </c:val>
        </c:ser>
        <c:ser>
          <c:idx val="2"/>
          <c:order val="2"/>
          <c:tx>
            <c:strRef>
              <c:f>Hoja1!$D$1</c:f>
              <c:strCache>
                <c:ptCount val="1"/>
                <c:pt idx="0">
                  <c:v>Columna3</c:v>
                </c:pt>
              </c:strCache>
            </c:strRef>
          </c:tx>
          <c:spPr>
            <a:solidFill>
              <a:srgbClr val="FFFF00"/>
            </a:solidFill>
            <a:ln w="38100">
              <a:solidFill>
                <a:prstClr val="black"/>
              </a:solidFill>
            </a:ln>
            <a:effectLst>
              <a:outerShdw blurRad="50800" dist="50800" dir="5400000" algn="ctr" rotWithShape="0">
                <a:srgbClr val="000000">
                  <a:alpha val="99000"/>
                </a:srgbClr>
              </a:outerShdw>
            </a:effectLst>
          </c:spPr>
          <c:invertIfNegative val="0"/>
          <c:trendline>
            <c:trendlineType val="linear"/>
            <c:dispRSqr val="0"/>
            <c:dispEq val="0"/>
          </c:trendline>
          <c:cat>
            <c:strRef>
              <c:f>Hoja1!$A$2</c:f>
              <c:strCache>
                <c:ptCount val="1"/>
                <c:pt idx="0">
                  <c:v>Categoría 1</c:v>
                </c:pt>
              </c:strCache>
            </c:strRef>
          </c:cat>
          <c:val>
            <c:numRef>
              <c:f>Hoja1!$D$2</c:f>
              <c:numCache>
                <c:formatCode>General</c:formatCode>
                <c:ptCount val="1"/>
                <c:pt idx="0">
                  <c:v>2</c:v>
                </c:pt>
              </c:numCache>
            </c:numRef>
          </c:val>
        </c:ser>
        <c:ser>
          <c:idx val="3"/>
          <c:order val="3"/>
          <c:tx>
            <c:strRef>
              <c:f>Hoja1!$E$1</c:f>
              <c:strCache>
                <c:ptCount val="1"/>
                <c:pt idx="0">
                  <c:v>Columna4</c:v>
                </c:pt>
              </c:strCache>
            </c:strRef>
          </c:tx>
          <c:spPr>
            <a:solidFill>
              <a:srgbClr val="FFFF00"/>
            </a:solidFill>
            <a:ln w="38100">
              <a:solidFill>
                <a:prstClr val="black"/>
              </a:solidFill>
            </a:ln>
          </c:spPr>
          <c:invertIfNegative val="0"/>
          <c:cat>
            <c:strRef>
              <c:f>Hoja1!$A$2</c:f>
              <c:strCache>
                <c:ptCount val="1"/>
                <c:pt idx="0">
                  <c:v>Categoría 1</c:v>
                </c:pt>
              </c:strCache>
            </c:strRef>
          </c:cat>
          <c:val>
            <c:numRef>
              <c:f>Hoja1!$E$2</c:f>
              <c:numCache>
                <c:formatCode>General</c:formatCode>
                <c:ptCount val="1"/>
                <c:pt idx="0">
                  <c:v>1</c:v>
                </c:pt>
              </c:numCache>
            </c:numRef>
          </c:val>
        </c:ser>
        <c:ser>
          <c:idx val="4"/>
          <c:order val="4"/>
          <c:tx>
            <c:strRef>
              <c:f>Hoja1!$F$1</c:f>
              <c:strCache>
                <c:ptCount val="1"/>
                <c:pt idx="0">
                  <c:v>Columna5</c:v>
                </c:pt>
              </c:strCache>
            </c:strRef>
          </c:tx>
          <c:spPr>
            <a:solidFill>
              <a:srgbClr val="FFFF00"/>
            </a:solidFill>
            <a:ln w="38100">
              <a:solidFill>
                <a:prstClr val="black"/>
              </a:solidFill>
            </a:ln>
          </c:spPr>
          <c:invertIfNegative val="0"/>
          <c:cat>
            <c:strRef>
              <c:f>Hoja1!$A$2</c:f>
              <c:strCache>
                <c:ptCount val="1"/>
                <c:pt idx="0">
                  <c:v>Categoría 1</c:v>
                </c:pt>
              </c:strCache>
            </c:strRef>
          </c:cat>
          <c:val>
            <c:numRef>
              <c:f>Hoja1!$F$2</c:f>
              <c:numCache>
                <c:formatCode>General</c:formatCode>
                <c:ptCount val="1"/>
                <c:pt idx="0">
                  <c:v>4</c:v>
                </c:pt>
              </c:numCache>
            </c:numRef>
          </c:val>
        </c:ser>
        <c:ser>
          <c:idx val="5"/>
          <c:order val="5"/>
          <c:tx>
            <c:strRef>
              <c:f>Hoja1!$G$1</c:f>
              <c:strCache>
                <c:ptCount val="1"/>
                <c:pt idx="0">
                  <c:v>Columna6</c:v>
                </c:pt>
              </c:strCache>
            </c:strRef>
          </c:tx>
          <c:spPr>
            <a:solidFill>
              <a:srgbClr val="FFFF00"/>
            </a:solidFill>
            <a:ln w="38100">
              <a:solidFill>
                <a:schemeClr val="tx1"/>
              </a:solidFill>
            </a:ln>
          </c:spPr>
          <c:invertIfNegative val="0"/>
          <c:cat>
            <c:strRef>
              <c:f>Hoja1!$A$2</c:f>
              <c:strCache>
                <c:ptCount val="1"/>
                <c:pt idx="0">
                  <c:v>Categoría 1</c:v>
                </c:pt>
              </c:strCache>
            </c:strRef>
          </c:cat>
          <c:val>
            <c:numRef>
              <c:f>Hoja1!$G$2</c:f>
              <c:numCache>
                <c:formatCode>General</c:formatCode>
                <c:ptCount val="1"/>
                <c:pt idx="0">
                  <c:v>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8457632"/>
        <c:axId val="8459264"/>
      </c:barChart>
      <c:catAx>
        <c:axId val="8457632"/>
        <c:scaling>
          <c:orientation val="minMax"/>
        </c:scaling>
        <c:delete val="1"/>
        <c:axPos val="b"/>
        <c:numFmt formatCode="General" sourceLinked="0"/>
        <c:majorTickMark val="out"/>
        <c:minorTickMark val="none"/>
        <c:tickLblPos val="none"/>
        <c:crossAx val="8459264"/>
        <c:crosses val="autoZero"/>
        <c:auto val="1"/>
        <c:lblAlgn val="ctr"/>
        <c:lblOffset val="100"/>
        <c:noMultiLvlLbl val="0"/>
      </c:catAx>
      <c:valAx>
        <c:axId val="8459264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one"/>
        <c:crossAx val="8457632"/>
        <c:crosses val="autoZero"/>
        <c:crossBetween val="between"/>
      </c:valAx>
      <c:spPr>
        <a:noFill/>
        <a:ln w="25400">
          <a:noFill/>
        </a:ln>
        <a:effectLst/>
      </c:spPr>
    </c:plotArea>
    <c:plotVisOnly val="1"/>
    <c:dispBlanksAs val="gap"/>
    <c:showDLblsOverMax val="0"/>
  </c:chart>
  <c:txPr>
    <a:bodyPr/>
    <a:lstStyle/>
    <a:p>
      <a:pPr>
        <a:defRPr sz="1800"/>
      </a:pPr>
      <a:endParaRPr lang="es-ES"/>
    </a:p>
  </c:txPr>
  <c:externalData r:id="rId1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3"/>
    </mc:Choice>
    <mc:Fallback>
      <c:style val="23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Hoja1!$B$1</c:f>
              <c:strCache>
                <c:ptCount val="1"/>
                <c:pt idx="0">
                  <c:v>Columna1</c:v>
                </c:pt>
              </c:strCache>
            </c:strRef>
          </c:tx>
          <c:spPr>
            <a:ln w="38100">
              <a:solidFill>
                <a:prstClr val="black"/>
              </a:solidFill>
            </a:ln>
          </c:spPr>
          <c:invertIfNegative val="0"/>
          <c:dPt>
            <c:idx val="0"/>
            <c:invertIfNegative val="0"/>
            <c:bubble3D val="0"/>
            <c:spPr>
              <a:solidFill>
                <a:srgbClr val="FFFF00"/>
              </a:solidFill>
              <a:ln w="38100">
                <a:solidFill>
                  <a:prstClr val="black"/>
                </a:solidFill>
              </a:ln>
            </c:spPr>
          </c:dPt>
          <c:cat>
            <c:strRef>
              <c:f>Hoja1!$A$2</c:f>
              <c:strCache>
                <c:ptCount val="1"/>
                <c:pt idx="0">
                  <c:v>Categoría 1</c:v>
                </c:pt>
              </c:strCache>
            </c:strRef>
          </c:cat>
          <c:val>
            <c:numRef>
              <c:f>Hoja1!$B$2</c:f>
              <c:numCache>
                <c:formatCode>General</c:formatCode>
                <c:ptCount val="1"/>
                <c:pt idx="0">
                  <c:v>3</c:v>
                </c:pt>
              </c:numCache>
            </c:numRef>
          </c:val>
        </c:ser>
        <c:ser>
          <c:idx val="1"/>
          <c:order val="1"/>
          <c:tx>
            <c:strRef>
              <c:f>Hoja1!$C$1</c:f>
              <c:strCache>
                <c:ptCount val="1"/>
                <c:pt idx="0">
                  <c:v>Columna2</c:v>
                </c:pt>
              </c:strCache>
            </c:strRef>
          </c:tx>
          <c:spPr>
            <a:solidFill>
              <a:srgbClr val="FFFF00"/>
            </a:solidFill>
            <a:ln w="38100">
              <a:solidFill>
                <a:prstClr val="black"/>
              </a:solidFill>
            </a:ln>
          </c:spPr>
          <c:invertIfNegative val="0"/>
          <c:cat>
            <c:strRef>
              <c:f>Hoja1!$A$2</c:f>
              <c:strCache>
                <c:ptCount val="1"/>
                <c:pt idx="0">
                  <c:v>Categoría 1</c:v>
                </c:pt>
              </c:strCache>
            </c:strRef>
          </c:cat>
          <c:val>
            <c:numRef>
              <c:f>Hoja1!$C$2</c:f>
              <c:numCache>
                <c:formatCode>General</c:formatCode>
                <c:ptCount val="1"/>
                <c:pt idx="0">
                  <c:v>1</c:v>
                </c:pt>
              </c:numCache>
            </c:numRef>
          </c:val>
        </c:ser>
        <c:ser>
          <c:idx val="2"/>
          <c:order val="2"/>
          <c:tx>
            <c:strRef>
              <c:f>Hoja1!$D$1</c:f>
              <c:strCache>
                <c:ptCount val="1"/>
                <c:pt idx="0">
                  <c:v>Columna3</c:v>
                </c:pt>
              </c:strCache>
            </c:strRef>
          </c:tx>
          <c:spPr>
            <a:solidFill>
              <a:srgbClr val="FFFF00"/>
            </a:solidFill>
            <a:ln w="38100">
              <a:solidFill>
                <a:prstClr val="black"/>
              </a:solidFill>
            </a:ln>
            <a:effectLst>
              <a:outerShdw blurRad="50800" dist="50800" dir="5400000" algn="ctr" rotWithShape="0">
                <a:srgbClr val="000000">
                  <a:alpha val="99000"/>
                </a:srgbClr>
              </a:outerShdw>
            </a:effectLst>
          </c:spPr>
          <c:invertIfNegative val="0"/>
          <c:trendline>
            <c:trendlineType val="linear"/>
            <c:dispRSqr val="0"/>
            <c:dispEq val="0"/>
          </c:trendline>
          <c:cat>
            <c:strRef>
              <c:f>Hoja1!$A$2</c:f>
              <c:strCache>
                <c:ptCount val="1"/>
                <c:pt idx="0">
                  <c:v>Categoría 1</c:v>
                </c:pt>
              </c:strCache>
            </c:strRef>
          </c:cat>
          <c:val>
            <c:numRef>
              <c:f>Hoja1!$D$2</c:f>
              <c:numCache>
                <c:formatCode>General</c:formatCode>
                <c:ptCount val="1"/>
                <c:pt idx="0">
                  <c:v>2</c:v>
                </c:pt>
              </c:numCache>
            </c:numRef>
          </c:val>
        </c:ser>
        <c:ser>
          <c:idx val="3"/>
          <c:order val="3"/>
          <c:tx>
            <c:strRef>
              <c:f>Hoja1!$E$1</c:f>
              <c:strCache>
                <c:ptCount val="1"/>
                <c:pt idx="0">
                  <c:v>Columna4</c:v>
                </c:pt>
              </c:strCache>
            </c:strRef>
          </c:tx>
          <c:spPr>
            <a:solidFill>
              <a:srgbClr val="FFFF00"/>
            </a:solidFill>
            <a:ln w="38100">
              <a:solidFill>
                <a:prstClr val="black"/>
              </a:solidFill>
            </a:ln>
          </c:spPr>
          <c:invertIfNegative val="0"/>
          <c:cat>
            <c:strRef>
              <c:f>Hoja1!$A$2</c:f>
              <c:strCache>
                <c:ptCount val="1"/>
                <c:pt idx="0">
                  <c:v>Categoría 1</c:v>
                </c:pt>
              </c:strCache>
            </c:strRef>
          </c:cat>
          <c:val>
            <c:numRef>
              <c:f>Hoja1!$E$2</c:f>
              <c:numCache>
                <c:formatCode>General</c:formatCode>
                <c:ptCount val="1"/>
                <c:pt idx="0">
                  <c:v>1</c:v>
                </c:pt>
              </c:numCache>
            </c:numRef>
          </c:val>
        </c:ser>
        <c:ser>
          <c:idx val="4"/>
          <c:order val="4"/>
          <c:tx>
            <c:strRef>
              <c:f>Hoja1!$F$1</c:f>
              <c:strCache>
                <c:ptCount val="1"/>
                <c:pt idx="0">
                  <c:v>Columna5</c:v>
                </c:pt>
              </c:strCache>
            </c:strRef>
          </c:tx>
          <c:spPr>
            <a:solidFill>
              <a:srgbClr val="FFFF00"/>
            </a:solidFill>
            <a:ln w="38100">
              <a:solidFill>
                <a:prstClr val="black"/>
              </a:solidFill>
            </a:ln>
          </c:spPr>
          <c:invertIfNegative val="0"/>
          <c:cat>
            <c:strRef>
              <c:f>Hoja1!$A$2</c:f>
              <c:strCache>
                <c:ptCount val="1"/>
                <c:pt idx="0">
                  <c:v>Categoría 1</c:v>
                </c:pt>
              </c:strCache>
            </c:strRef>
          </c:cat>
          <c:val>
            <c:numRef>
              <c:f>Hoja1!$F$2</c:f>
              <c:numCache>
                <c:formatCode>General</c:formatCode>
                <c:ptCount val="1"/>
                <c:pt idx="0">
                  <c:v>2</c:v>
                </c:pt>
              </c:numCache>
            </c:numRef>
          </c:val>
        </c:ser>
        <c:ser>
          <c:idx val="5"/>
          <c:order val="5"/>
          <c:tx>
            <c:strRef>
              <c:f>Hoja1!$G$1</c:f>
              <c:strCache>
                <c:ptCount val="1"/>
                <c:pt idx="0">
                  <c:v>Columna6</c:v>
                </c:pt>
              </c:strCache>
            </c:strRef>
          </c:tx>
          <c:spPr>
            <a:solidFill>
              <a:srgbClr val="FFFF00"/>
            </a:solidFill>
            <a:ln w="38100">
              <a:solidFill>
                <a:schemeClr val="tx1"/>
              </a:solidFill>
            </a:ln>
          </c:spPr>
          <c:invertIfNegative val="0"/>
          <c:cat>
            <c:strRef>
              <c:f>Hoja1!$A$2</c:f>
              <c:strCache>
                <c:ptCount val="1"/>
                <c:pt idx="0">
                  <c:v>Categoría 1</c:v>
                </c:pt>
              </c:strCache>
            </c:strRef>
          </c:cat>
          <c:val>
            <c:numRef>
              <c:f>Hoja1!$G$2</c:f>
              <c:numCache>
                <c:formatCode>General</c:formatCode>
                <c:ptCount val="1"/>
                <c:pt idx="0">
                  <c:v>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8461984"/>
        <c:axId val="1804235456"/>
      </c:barChart>
      <c:catAx>
        <c:axId val="8461984"/>
        <c:scaling>
          <c:orientation val="minMax"/>
        </c:scaling>
        <c:delete val="1"/>
        <c:axPos val="b"/>
        <c:numFmt formatCode="General" sourceLinked="0"/>
        <c:majorTickMark val="out"/>
        <c:minorTickMark val="none"/>
        <c:tickLblPos val="none"/>
        <c:crossAx val="1804235456"/>
        <c:crosses val="autoZero"/>
        <c:auto val="1"/>
        <c:lblAlgn val="ctr"/>
        <c:lblOffset val="100"/>
        <c:noMultiLvlLbl val="0"/>
      </c:catAx>
      <c:valAx>
        <c:axId val="1804235456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one"/>
        <c:crossAx val="8461984"/>
        <c:crosses val="autoZero"/>
        <c:crossBetween val="between"/>
      </c:valAx>
      <c:spPr>
        <a:noFill/>
        <a:ln w="25400">
          <a:noFill/>
        </a:ln>
        <a:effectLst/>
      </c:spPr>
    </c:plotArea>
    <c:plotVisOnly val="1"/>
    <c:dispBlanksAs val="gap"/>
    <c:showDLblsOverMax val="0"/>
  </c:chart>
  <c:txPr>
    <a:bodyPr/>
    <a:lstStyle/>
    <a:p>
      <a:pPr>
        <a:defRPr sz="1800"/>
      </a:pPr>
      <a:endParaRPr lang="es-ES"/>
    </a:p>
  </c:txPr>
  <c:externalData r:id="rId1">
    <c:autoUpdate val="0"/>
  </c:externalData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3"/>
    </mc:Choice>
    <mc:Fallback>
      <c:style val="23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Hoja1!$B$1</c:f>
              <c:strCache>
                <c:ptCount val="1"/>
                <c:pt idx="0">
                  <c:v>Columna1</c:v>
                </c:pt>
              </c:strCache>
            </c:strRef>
          </c:tx>
          <c:spPr>
            <a:ln w="38100">
              <a:solidFill>
                <a:prstClr val="black"/>
              </a:solidFill>
            </a:ln>
          </c:spPr>
          <c:invertIfNegative val="0"/>
          <c:dPt>
            <c:idx val="0"/>
            <c:invertIfNegative val="0"/>
            <c:bubble3D val="0"/>
            <c:spPr>
              <a:solidFill>
                <a:srgbClr val="92D050"/>
              </a:solidFill>
              <a:ln w="38100">
                <a:solidFill>
                  <a:prstClr val="black"/>
                </a:solidFill>
              </a:ln>
            </c:spPr>
          </c:dPt>
          <c:cat>
            <c:strRef>
              <c:f>Hoja1!$A$2</c:f>
              <c:strCache>
                <c:ptCount val="1"/>
                <c:pt idx="0">
                  <c:v>Categoría 1</c:v>
                </c:pt>
              </c:strCache>
            </c:strRef>
          </c:cat>
          <c:val>
            <c:numRef>
              <c:f>Hoja1!$B$2</c:f>
              <c:numCache>
                <c:formatCode>General</c:formatCode>
                <c:ptCount val="1"/>
                <c:pt idx="0">
                  <c:v>2</c:v>
                </c:pt>
              </c:numCache>
            </c:numRef>
          </c:val>
        </c:ser>
        <c:ser>
          <c:idx val="1"/>
          <c:order val="1"/>
          <c:tx>
            <c:strRef>
              <c:f>Hoja1!$C$1</c:f>
              <c:strCache>
                <c:ptCount val="1"/>
                <c:pt idx="0">
                  <c:v>Columna2</c:v>
                </c:pt>
              </c:strCache>
            </c:strRef>
          </c:tx>
          <c:spPr>
            <a:solidFill>
              <a:srgbClr val="92D050"/>
            </a:solidFill>
            <a:ln w="38100">
              <a:solidFill>
                <a:prstClr val="black"/>
              </a:solidFill>
            </a:ln>
          </c:spPr>
          <c:invertIfNegative val="0"/>
          <c:dPt>
            <c:idx val="0"/>
            <c:invertIfNegative val="0"/>
            <c:bubble3D val="0"/>
          </c:dPt>
          <c:cat>
            <c:strRef>
              <c:f>Hoja1!$A$2</c:f>
              <c:strCache>
                <c:ptCount val="1"/>
                <c:pt idx="0">
                  <c:v>Categoría 1</c:v>
                </c:pt>
              </c:strCache>
            </c:strRef>
          </c:cat>
          <c:val>
            <c:numRef>
              <c:f>Hoja1!$C$2</c:f>
              <c:numCache>
                <c:formatCode>General</c:formatCode>
                <c:ptCount val="1"/>
                <c:pt idx="0">
                  <c:v>1</c:v>
                </c:pt>
              </c:numCache>
            </c:numRef>
          </c:val>
        </c:ser>
        <c:ser>
          <c:idx val="2"/>
          <c:order val="2"/>
          <c:tx>
            <c:strRef>
              <c:f>Hoja1!$D$1</c:f>
              <c:strCache>
                <c:ptCount val="1"/>
                <c:pt idx="0">
                  <c:v>Columna3</c:v>
                </c:pt>
              </c:strCache>
            </c:strRef>
          </c:tx>
          <c:spPr>
            <a:solidFill>
              <a:srgbClr val="92D050"/>
            </a:solidFill>
            <a:ln w="38100">
              <a:solidFill>
                <a:prstClr val="black"/>
              </a:solidFill>
            </a:ln>
            <a:effectLst>
              <a:outerShdw blurRad="50800" dist="50800" dir="5400000" algn="ctr" rotWithShape="0">
                <a:srgbClr val="000000">
                  <a:alpha val="99000"/>
                </a:srgbClr>
              </a:outerShdw>
            </a:effectLst>
          </c:spPr>
          <c:invertIfNegative val="0"/>
          <c:dPt>
            <c:idx val="0"/>
            <c:invertIfNegative val="0"/>
            <c:bubble3D val="0"/>
          </c:dPt>
          <c:trendline>
            <c:trendlineType val="linear"/>
            <c:dispRSqr val="0"/>
            <c:dispEq val="0"/>
          </c:trendline>
          <c:cat>
            <c:strRef>
              <c:f>Hoja1!$A$2</c:f>
              <c:strCache>
                <c:ptCount val="1"/>
                <c:pt idx="0">
                  <c:v>Categoría 1</c:v>
                </c:pt>
              </c:strCache>
            </c:strRef>
          </c:cat>
          <c:val>
            <c:numRef>
              <c:f>Hoja1!$D$2</c:f>
              <c:numCache>
                <c:formatCode>General</c:formatCode>
                <c:ptCount val="1"/>
                <c:pt idx="0">
                  <c:v>4</c:v>
                </c:pt>
              </c:numCache>
            </c:numRef>
          </c:val>
        </c:ser>
        <c:ser>
          <c:idx val="3"/>
          <c:order val="3"/>
          <c:tx>
            <c:strRef>
              <c:f>Hoja1!$E$1</c:f>
              <c:strCache>
                <c:ptCount val="1"/>
                <c:pt idx="0">
                  <c:v>Columna4</c:v>
                </c:pt>
              </c:strCache>
            </c:strRef>
          </c:tx>
          <c:spPr>
            <a:solidFill>
              <a:srgbClr val="92D050"/>
            </a:solidFill>
            <a:ln w="38100">
              <a:solidFill>
                <a:prstClr val="black"/>
              </a:solidFill>
            </a:ln>
          </c:spPr>
          <c:invertIfNegative val="0"/>
          <c:cat>
            <c:strRef>
              <c:f>Hoja1!$A$2</c:f>
              <c:strCache>
                <c:ptCount val="1"/>
                <c:pt idx="0">
                  <c:v>Categoría 1</c:v>
                </c:pt>
              </c:strCache>
            </c:strRef>
          </c:cat>
          <c:val>
            <c:numRef>
              <c:f>Hoja1!$E$2</c:f>
              <c:numCache>
                <c:formatCode>General</c:formatCode>
                <c:ptCount val="1"/>
                <c:pt idx="0">
                  <c:v>2</c:v>
                </c:pt>
              </c:numCache>
            </c:numRef>
          </c:val>
        </c:ser>
        <c:ser>
          <c:idx val="4"/>
          <c:order val="4"/>
          <c:tx>
            <c:strRef>
              <c:f>Hoja1!$F$1</c:f>
              <c:strCache>
                <c:ptCount val="1"/>
                <c:pt idx="0">
                  <c:v>Columna5</c:v>
                </c:pt>
              </c:strCache>
            </c:strRef>
          </c:tx>
          <c:spPr>
            <a:solidFill>
              <a:schemeClr val="accent3"/>
            </a:solidFill>
            <a:ln w="38100">
              <a:solidFill>
                <a:prstClr val="black"/>
              </a:solidFill>
            </a:ln>
          </c:spPr>
          <c:invertIfNegative val="0"/>
          <c:dPt>
            <c:idx val="0"/>
            <c:invertIfNegative val="0"/>
            <c:bubble3D val="0"/>
            <c:spPr>
              <a:solidFill>
                <a:srgbClr val="92D050"/>
              </a:solidFill>
              <a:ln w="38100">
                <a:solidFill>
                  <a:prstClr val="black"/>
                </a:solidFill>
              </a:ln>
            </c:spPr>
          </c:dPt>
          <c:cat>
            <c:strRef>
              <c:f>Hoja1!$A$2</c:f>
              <c:strCache>
                <c:ptCount val="1"/>
                <c:pt idx="0">
                  <c:v>Categoría 1</c:v>
                </c:pt>
              </c:strCache>
            </c:strRef>
          </c:cat>
          <c:val>
            <c:numRef>
              <c:f>Hoja1!$F$2</c:f>
              <c:numCache>
                <c:formatCode>General</c:formatCode>
                <c:ptCount val="1"/>
                <c:pt idx="0">
                  <c:v>1</c:v>
                </c:pt>
              </c:numCache>
            </c:numRef>
          </c:val>
        </c:ser>
        <c:ser>
          <c:idx val="5"/>
          <c:order val="5"/>
          <c:tx>
            <c:strRef>
              <c:f>Hoja1!$G$1</c:f>
              <c:strCache>
                <c:ptCount val="1"/>
                <c:pt idx="0">
                  <c:v>Columna6</c:v>
                </c:pt>
              </c:strCache>
            </c:strRef>
          </c:tx>
          <c:spPr>
            <a:solidFill>
              <a:srgbClr val="92D050"/>
            </a:solidFill>
            <a:ln>
              <a:solidFill>
                <a:schemeClr val="tx1"/>
              </a:solidFill>
            </a:ln>
          </c:spPr>
          <c:invertIfNegative val="0"/>
          <c:dPt>
            <c:idx val="0"/>
            <c:invertIfNegative val="0"/>
            <c:bubble3D val="0"/>
            <c:spPr>
              <a:solidFill>
                <a:srgbClr val="92D050"/>
              </a:solidFill>
              <a:ln w="38100">
                <a:solidFill>
                  <a:schemeClr val="tx1"/>
                </a:solidFill>
              </a:ln>
            </c:spPr>
          </c:dPt>
          <c:cat>
            <c:strRef>
              <c:f>Hoja1!$A$2</c:f>
              <c:strCache>
                <c:ptCount val="1"/>
                <c:pt idx="0">
                  <c:v>Categoría 1</c:v>
                </c:pt>
              </c:strCache>
            </c:strRef>
          </c:cat>
          <c:val>
            <c:numRef>
              <c:f>Hoja1!$G$2</c:f>
              <c:numCache>
                <c:formatCode>General</c:formatCode>
                <c:ptCount val="1"/>
                <c:pt idx="0">
                  <c:v>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121109280"/>
        <c:axId val="2121106016"/>
      </c:barChart>
      <c:catAx>
        <c:axId val="2121109280"/>
        <c:scaling>
          <c:orientation val="minMax"/>
        </c:scaling>
        <c:delete val="1"/>
        <c:axPos val="b"/>
        <c:numFmt formatCode="General" sourceLinked="0"/>
        <c:majorTickMark val="out"/>
        <c:minorTickMark val="none"/>
        <c:tickLblPos val="none"/>
        <c:crossAx val="2121106016"/>
        <c:crosses val="autoZero"/>
        <c:auto val="1"/>
        <c:lblAlgn val="ctr"/>
        <c:lblOffset val="100"/>
        <c:noMultiLvlLbl val="0"/>
      </c:catAx>
      <c:valAx>
        <c:axId val="2121106016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one"/>
        <c:crossAx val="2121109280"/>
        <c:crosses val="autoZero"/>
        <c:crossBetween val="between"/>
      </c:valAx>
      <c:spPr>
        <a:noFill/>
        <a:ln w="25400">
          <a:noFill/>
        </a:ln>
        <a:effectLst/>
      </c:spPr>
    </c:plotArea>
    <c:plotVisOnly val="1"/>
    <c:dispBlanksAs val="gap"/>
    <c:showDLblsOverMax val="0"/>
  </c:chart>
  <c:txPr>
    <a:bodyPr/>
    <a:lstStyle/>
    <a:p>
      <a:pPr>
        <a:defRPr sz="1800"/>
      </a:pPr>
      <a:endParaRPr lang="es-ES"/>
    </a:p>
  </c:txPr>
  <c:externalData r:id="rId1">
    <c:autoUpdate val="0"/>
  </c:externalData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3"/>
    </mc:Choice>
    <mc:Fallback>
      <c:style val="23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Hoja1!$B$1</c:f>
              <c:strCache>
                <c:ptCount val="1"/>
                <c:pt idx="0">
                  <c:v>Columna1</c:v>
                </c:pt>
              </c:strCache>
            </c:strRef>
          </c:tx>
          <c:spPr>
            <a:solidFill>
              <a:srgbClr val="92D050"/>
            </a:solidFill>
            <a:ln w="38100">
              <a:solidFill>
                <a:prstClr val="black"/>
              </a:solidFill>
            </a:ln>
          </c:spPr>
          <c:invertIfNegative val="0"/>
          <c:cat>
            <c:strRef>
              <c:f>Hoja1!$A$2</c:f>
              <c:strCache>
                <c:ptCount val="1"/>
                <c:pt idx="0">
                  <c:v>Categoría 1</c:v>
                </c:pt>
              </c:strCache>
            </c:strRef>
          </c:cat>
          <c:val>
            <c:numRef>
              <c:f>Hoja1!$B$2</c:f>
              <c:numCache>
                <c:formatCode>General</c:formatCode>
                <c:ptCount val="1"/>
                <c:pt idx="0">
                  <c:v>1</c:v>
                </c:pt>
              </c:numCache>
            </c:numRef>
          </c:val>
        </c:ser>
        <c:ser>
          <c:idx val="1"/>
          <c:order val="1"/>
          <c:tx>
            <c:strRef>
              <c:f>Hoja1!$C$1</c:f>
              <c:strCache>
                <c:ptCount val="1"/>
                <c:pt idx="0">
                  <c:v>Columna2</c:v>
                </c:pt>
              </c:strCache>
            </c:strRef>
          </c:tx>
          <c:spPr>
            <a:solidFill>
              <a:srgbClr val="92D050"/>
            </a:solidFill>
            <a:ln w="38100">
              <a:solidFill>
                <a:prstClr val="black"/>
              </a:solidFill>
            </a:ln>
          </c:spPr>
          <c:invertIfNegative val="0"/>
          <c:cat>
            <c:strRef>
              <c:f>Hoja1!$A$2</c:f>
              <c:strCache>
                <c:ptCount val="1"/>
                <c:pt idx="0">
                  <c:v>Categoría 1</c:v>
                </c:pt>
              </c:strCache>
            </c:strRef>
          </c:cat>
          <c:val>
            <c:numRef>
              <c:f>Hoja1!$C$2</c:f>
              <c:numCache>
                <c:formatCode>General</c:formatCode>
                <c:ptCount val="1"/>
                <c:pt idx="0">
                  <c:v>2</c:v>
                </c:pt>
              </c:numCache>
            </c:numRef>
          </c:val>
        </c:ser>
        <c:ser>
          <c:idx val="2"/>
          <c:order val="2"/>
          <c:tx>
            <c:strRef>
              <c:f>Hoja1!$D$1</c:f>
              <c:strCache>
                <c:ptCount val="1"/>
                <c:pt idx="0">
                  <c:v>Columna3</c:v>
                </c:pt>
              </c:strCache>
            </c:strRef>
          </c:tx>
          <c:spPr>
            <a:solidFill>
              <a:srgbClr val="92D050"/>
            </a:solidFill>
            <a:ln w="38100">
              <a:solidFill>
                <a:prstClr val="black"/>
              </a:solidFill>
            </a:ln>
            <a:effectLst>
              <a:outerShdw blurRad="50800" dist="50800" dir="5400000" algn="ctr" rotWithShape="0">
                <a:srgbClr val="000000">
                  <a:alpha val="99000"/>
                </a:srgbClr>
              </a:outerShdw>
            </a:effectLst>
          </c:spPr>
          <c:invertIfNegative val="0"/>
          <c:trendline>
            <c:trendlineType val="linear"/>
            <c:dispRSqr val="0"/>
            <c:dispEq val="0"/>
          </c:trendline>
          <c:cat>
            <c:strRef>
              <c:f>Hoja1!$A$2</c:f>
              <c:strCache>
                <c:ptCount val="1"/>
                <c:pt idx="0">
                  <c:v>Categoría 1</c:v>
                </c:pt>
              </c:strCache>
            </c:strRef>
          </c:cat>
          <c:val>
            <c:numRef>
              <c:f>Hoja1!$D$2</c:f>
              <c:numCache>
                <c:formatCode>General</c:formatCode>
                <c:ptCount val="1"/>
                <c:pt idx="0">
                  <c:v>2</c:v>
                </c:pt>
              </c:numCache>
            </c:numRef>
          </c:val>
        </c:ser>
        <c:ser>
          <c:idx val="3"/>
          <c:order val="3"/>
          <c:tx>
            <c:strRef>
              <c:f>Hoja1!$E$1</c:f>
              <c:strCache>
                <c:ptCount val="1"/>
                <c:pt idx="0">
                  <c:v>Columna4</c:v>
                </c:pt>
              </c:strCache>
            </c:strRef>
          </c:tx>
          <c:spPr>
            <a:solidFill>
              <a:srgbClr val="92D050"/>
            </a:solidFill>
            <a:ln w="38100">
              <a:solidFill>
                <a:prstClr val="black"/>
              </a:solidFill>
            </a:ln>
          </c:spPr>
          <c:invertIfNegative val="0"/>
          <c:cat>
            <c:strRef>
              <c:f>Hoja1!$A$2</c:f>
              <c:strCache>
                <c:ptCount val="1"/>
                <c:pt idx="0">
                  <c:v>Categoría 1</c:v>
                </c:pt>
              </c:strCache>
            </c:strRef>
          </c:cat>
          <c:val>
            <c:numRef>
              <c:f>Hoja1!$E$2</c:f>
              <c:numCache>
                <c:formatCode>General</c:formatCode>
                <c:ptCount val="1"/>
                <c:pt idx="0">
                  <c:v>1</c:v>
                </c:pt>
              </c:numCache>
            </c:numRef>
          </c:val>
        </c:ser>
        <c:ser>
          <c:idx val="4"/>
          <c:order val="4"/>
          <c:tx>
            <c:strRef>
              <c:f>Hoja1!$F$1</c:f>
              <c:strCache>
                <c:ptCount val="1"/>
                <c:pt idx="0">
                  <c:v>Columna5</c:v>
                </c:pt>
              </c:strCache>
            </c:strRef>
          </c:tx>
          <c:spPr>
            <a:solidFill>
              <a:srgbClr val="92D050"/>
            </a:solidFill>
            <a:ln w="38100">
              <a:solidFill>
                <a:prstClr val="black"/>
              </a:solidFill>
            </a:ln>
          </c:spPr>
          <c:invertIfNegative val="0"/>
          <c:cat>
            <c:strRef>
              <c:f>Hoja1!$A$2</c:f>
              <c:strCache>
                <c:ptCount val="1"/>
                <c:pt idx="0">
                  <c:v>Categoría 1</c:v>
                </c:pt>
              </c:strCache>
            </c:strRef>
          </c:cat>
          <c:val>
            <c:numRef>
              <c:f>Hoja1!$F$2</c:f>
              <c:numCache>
                <c:formatCode>General</c:formatCode>
                <c:ptCount val="1"/>
                <c:pt idx="0">
                  <c:v>4</c:v>
                </c:pt>
              </c:numCache>
            </c:numRef>
          </c:val>
        </c:ser>
        <c:ser>
          <c:idx val="5"/>
          <c:order val="5"/>
          <c:tx>
            <c:strRef>
              <c:f>Hoja1!$G$1</c:f>
              <c:strCache>
                <c:ptCount val="1"/>
                <c:pt idx="0">
                  <c:v>Columna6</c:v>
                </c:pt>
              </c:strCache>
            </c:strRef>
          </c:tx>
          <c:spPr>
            <a:solidFill>
              <a:srgbClr val="92D050"/>
            </a:solidFill>
            <a:ln w="38100">
              <a:solidFill>
                <a:schemeClr val="tx1"/>
              </a:solidFill>
            </a:ln>
          </c:spPr>
          <c:invertIfNegative val="0"/>
          <c:cat>
            <c:strRef>
              <c:f>Hoja1!$A$2</c:f>
              <c:strCache>
                <c:ptCount val="1"/>
                <c:pt idx="0">
                  <c:v>Categoría 1</c:v>
                </c:pt>
              </c:strCache>
            </c:strRef>
          </c:cat>
          <c:val>
            <c:numRef>
              <c:f>Hoja1!$G$2</c:f>
              <c:numCache>
                <c:formatCode>General</c:formatCode>
                <c:ptCount val="1"/>
                <c:pt idx="0">
                  <c:v>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121097312"/>
        <c:axId val="2121102208"/>
      </c:barChart>
      <c:catAx>
        <c:axId val="2121097312"/>
        <c:scaling>
          <c:orientation val="minMax"/>
        </c:scaling>
        <c:delete val="1"/>
        <c:axPos val="b"/>
        <c:numFmt formatCode="General" sourceLinked="0"/>
        <c:majorTickMark val="out"/>
        <c:minorTickMark val="none"/>
        <c:tickLblPos val="none"/>
        <c:crossAx val="2121102208"/>
        <c:crosses val="autoZero"/>
        <c:auto val="1"/>
        <c:lblAlgn val="ctr"/>
        <c:lblOffset val="100"/>
        <c:noMultiLvlLbl val="0"/>
      </c:catAx>
      <c:valAx>
        <c:axId val="2121102208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one"/>
        <c:crossAx val="2121097312"/>
        <c:crosses val="autoZero"/>
        <c:crossBetween val="between"/>
      </c:valAx>
      <c:spPr>
        <a:noFill/>
        <a:ln w="25400">
          <a:noFill/>
        </a:ln>
        <a:effectLst/>
      </c:spPr>
    </c:plotArea>
    <c:plotVisOnly val="1"/>
    <c:dispBlanksAs val="gap"/>
    <c:showDLblsOverMax val="0"/>
  </c:chart>
  <c:txPr>
    <a:bodyPr/>
    <a:lstStyle/>
    <a:p>
      <a:pPr>
        <a:defRPr sz="1800"/>
      </a:pPr>
      <a:endParaRPr lang="es-ES"/>
    </a:p>
  </c:txPr>
  <c:externalData r:id="rId1">
    <c:autoUpdate val="0"/>
  </c:externalData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3"/>
    </mc:Choice>
    <mc:Fallback>
      <c:style val="23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Hoja1!$B$1</c:f>
              <c:strCache>
                <c:ptCount val="1"/>
                <c:pt idx="0">
                  <c:v>Columna1</c:v>
                </c:pt>
              </c:strCache>
            </c:strRef>
          </c:tx>
          <c:spPr>
            <a:solidFill>
              <a:srgbClr val="92D050"/>
            </a:solidFill>
            <a:ln w="38100">
              <a:solidFill>
                <a:prstClr val="black"/>
              </a:solidFill>
            </a:ln>
          </c:spPr>
          <c:invertIfNegative val="0"/>
          <c:cat>
            <c:strRef>
              <c:f>Hoja1!$A$2</c:f>
              <c:strCache>
                <c:ptCount val="1"/>
                <c:pt idx="0">
                  <c:v>Categoría 1</c:v>
                </c:pt>
              </c:strCache>
            </c:strRef>
          </c:cat>
          <c:val>
            <c:numRef>
              <c:f>Hoja1!$B$2</c:f>
              <c:numCache>
                <c:formatCode>General</c:formatCode>
                <c:ptCount val="1"/>
                <c:pt idx="0">
                  <c:v>3</c:v>
                </c:pt>
              </c:numCache>
            </c:numRef>
          </c:val>
        </c:ser>
        <c:ser>
          <c:idx val="1"/>
          <c:order val="1"/>
          <c:tx>
            <c:strRef>
              <c:f>Hoja1!$C$1</c:f>
              <c:strCache>
                <c:ptCount val="1"/>
                <c:pt idx="0">
                  <c:v>Columna2</c:v>
                </c:pt>
              </c:strCache>
            </c:strRef>
          </c:tx>
          <c:spPr>
            <a:solidFill>
              <a:srgbClr val="92D050"/>
            </a:solidFill>
            <a:ln w="38100">
              <a:solidFill>
                <a:prstClr val="black"/>
              </a:solidFill>
            </a:ln>
          </c:spPr>
          <c:invertIfNegative val="0"/>
          <c:cat>
            <c:strRef>
              <c:f>Hoja1!$A$2</c:f>
              <c:strCache>
                <c:ptCount val="1"/>
                <c:pt idx="0">
                  <c:v>Categoría 1</c:v>
                </c:pt>
              </c:strCache>
            </c:strRef>
          </c:cat>
          <c:val>
            <c:numRef>
              <c:f>Hoja1!$C$2</c:f>
              <c:numCache>
                <c:formatCode>General</c:formatCode>
                <c:ptCount val="1"/>
                <c:pt idx="0">
                  <c:v>1</c:v>
                </c:pt>
              </c:numCache>
            </c:numRef>
          </c:val>
        </c:ser>
        <c:ser>
          <c:idx val="2"/>
          <c:order val="2"/>
          <c:tx>
            <c:strRef>
              <c:f>Hoja1!$D$1</c:f>
              <c:strCache>
                <c:ptCount val="1"/>
                <c:pt idx="0">
                  <c:v>Columna3</c:v>
                </c:pt>
              </c:strCache>
            </c:strRef>
          </c:tx>
          <c:spPr>
            <a:solidFill>
              <a:srgbClr val="92D050"/>
            </a:solidFill>
            <a:ln w="38100">
              <a:solidFill>
                <a:prstClr val="black"/>
              </a:solidFill>
            </a:ln>
            <a:effectLst>
              <a:outerShdw blurRad="50800" dist="50800" dir="5400000" algn="ctr" rotWithShape="0">
                <a:srgbClr val="000000">
                  <a:alpha val="99000"/>
                </a:srgbClr>
              </a:outerShdw>
            </a:effectLst>
          </c:spPr>
          <c:invertIfNegative val="0"/>
          <c:trendline>
            <c:trendlineType val="linear"/>
            <c:dispRSqr val="0"/>
            <c:dispEq val="0"/>
          </c:trendline>
          <c:cat>
            <c:strRef>
              <c:f>Hoja1!$A$2</c:f>
              <c:strCache>
                <c:ptCount val="1"/>
                <c:pt idx="0">
                  <c:v>Categoría 1</c:v>
                </c:pt>
              </c:strCache>
            </c:strRef>
          </c:cat>
          <c:val>
            <c:numRef>
              <c:f>Hoja1!$D$2</c:f>
              <c:numCache>
                <c:formatCode>General</c:formatCode>
                <c:ptCount val="1"/>
                <c:pt idx="0">
                  <c:v>2</c:v>
                </c:pt>
              </c:numCache>
            </c:numRef>
          </c:val>
        </c:ser>
        <c:ser>
          <c:idx val="3"/>
          <c:order val="3"/>
          <c:tx>
            <c:strRef>
              <c:f>Hoja1!$E$1</c:f>
              <c:strCache>
                <c:ptCount val="1"/>
                <c:pt idx="0">
                  <c:v>Columna4</c:v>
                </c:pt>
              </c:strCache>
            </c:strRef>
          </c:tx>
          <c:spPr>
            <a:solidFill>
              <a:srgbClr val="92D050"/>
            </a:solidFill>
            <a:ln w="38100">
              <a:solidFill>
                <a:prstClr val="black"/>
              </a:solidFill>
            </a:ln>
          </c:spPr>
          <c:invertIfNegative val="0"/>
          <c:cat>
            <c:strRef>
              <c:f>Hoja1!$A$2</c:f>
              <c:strCache>
                <c:ptCount val="1"/>
                <c:pt idx="0">
                  <c:v>Categoría 1</c:v>
                </c:pt>
              </c:strCache>
            </c:strRef>
          </c:cat>
          <c:val>
            <c:numRef>
              <c:f>Hoja1!$E$2</c:f>
              <c:numCache>
                <c:formatCode>General</c:formatCode>
                <c:ptCount val="1"/>
                <c:pt idx="0">
                  <c:v>1</c:v>
                </c:pt>
              </c:numCache>
            </c:numRef>
          </c:val>
        </c:ser>
        <c:ser>
          <c:idx val="4"/>
          <c:order val="4"/>
          <c:tx>
            <c:strRef>
              <c:f>Hoja1!$F$1</c:f>
              <c:strCache>
                <c:ptCount val="1"/>
                <c:pt idx="0">
                  <c:v>Columna5</c:v>
                </c:pt>
              </c:strCache>
            </c:strRef>
          </c:tx>
          <c:spPr>
            <a:solidFill>
              <a:srgbClr val="92D050"/>
            </a:solidFill>
            <a:ln w="38100">
              <a:solidFill>
                <a:prstClr val="black"/>
              </a:solidFill>
            </a:ln>
          </c:spPr>
          <c:invertIfNegative val="0"/>
          <c:cat>
            <c:strRef>
              <c:f>Hoja1!$A$2</c:f>
              <c:strCache>
                <c:ptCount val="1"/>
                <c:pt idx="0">
                  <c:v>Categoría 1</c:v>
                </c:pt>
              </c:strCache>
            </c:strRef>
          </c:cat>
          <c:val>
            <c:numRef>
              <c:f>Hoja1!$F$2</c:f>
              <c:numCache>
                <c:formatCode>General</c:formatCode>
                <c:ptCount val="1"/>
                <c:pt idx="0">
                  <c:v>2</c:v>
                </c:pt>
              </c:numCache>
            </c:numRef>
          </c:val>
        </c:ser>
        <c:ser>
          <c:idx val="5"/>
          <c:order val="5"/>
          <c:tx>
            <c:strRef>
              <c:f>Hoja1!$G$1</c:f>
              <c:strCache>
                <c:ptCount val="1"/>
                <c:pt idx="0">
                  <c:v>Columna6</c:v>
                </c:pt>
              </c:strCache>
            </c:strRef>
          </c:tx>
          <c:spPr>
            <a:solidFill>
              <a:srgbClr val="92D050"/>
            </a:solidFill>
            <a:ln w="38100">
              <a:solidFill>
                <a:schemeClr val="tx1"/>
              </a:solidFill>
            </a:ln>
          </c:spPr>
          <c:invertIfNegative val="0"/>
          <c:cat>
            <c:strRef>
              <c:f>Hoja1!$A$2</c:f>
              <c:strCache>
                <c:ptCount val="1"/>
                <c:pt idx="0">
                  <c:v>Categoría 1</c:v>
                </c:pt>
              </c:strCache>
            </c:strRef>
          </c:cat>
          <c:val>
            <c:numRef>
              <c:f>Hoja1!$G$2</c:f>
              <c:numCache>
                <c:formatCode>General</c:formatCode>
                <c:ptCount val="1"/>
                <c:pt idx="0">
                  <c:v>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121097856"/>
        <c:axId val="2121098400"/>
      </c:barChart>
      <c:catAx>
        <c:axId val="2121097856"/>
        <c:scaling>
          <c:orientation val="minMax"/>
        </c:scaling>
        <c:delete val="1"/>
        <c:axPos val="b"/>
        <c:numFmt formatCode="General" sourceLinked="0"/>
        <c:majorTickMark val="out"/>
        <c:minorTickMark val="none"/>
        <c:tickLblPos val="none"/>
        <c:crossAx val="2121098400"/>
        <c:crosses val="autoZero"/>
        <c:auto val="1"/>
        <c:lblAlgn val="ctr"/>
        <c:lblOffset val="100"/>
        <c:noMultiLvlLbl val="0"/>
      </c:catAx>
      <c:valAx>
        <c:axId val="2121098400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one"/>
        <c:crossAx val="2121097856"/>
        <c:crosses val="autoZero"/>
        <c:crossBetween val="between"/>
      </c:valAx>
      <c:spPr>
        <a:noFill/>
        <a:ln w="25400">
          <a:noFill/>
        </a:ln>
        <a:effectLst/>
      </c:spPr>
    </c:plotArea>
    <c:plotVisOnly val="1"/>
    <c:dispBlanksAs val="gap"/>
    <c:showDLblsOverMax val="0"/>
  </c:chart>
  <c:txPr>
    <a:bodyPr/>
    <a:lstStyle/>
    <a:p>
      <a:pPr>
        <a:defRPr sz="1800"/>
      </a:pPr>
      <a:endParaRPr lang="es-ES"/>
    </a:p>
  </c:txPr>
  <c:externalData r:id="rId1">
    <c:autoUpdate val="0"/>
  </c:externalData>
</c:chartSpace>
</file>

<file path=ppt/charts/chart1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Hoja1!$B$1</c:f>
              <c:strCache>
                <c:ptCount val="1"/>
                <c:pt idx="0">
                  <c:v>HOG</c:v>
                </c:pt>
              </c:strCache>
            </c:strRef>
          </c:tx>
          <c:spPr>
            <a:solidFill>
              <a:schemeClr val="accent2">
                <a:lumMod val="50000"/>
              </a:schemeClr>
            </a:solidFill>
          </c:spPr>
          <c:invertIfNegative val="0"/>
          <c:dLbls>
            <c:dLbl>
              <c:idx val="0"/>
              <c:layout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Hoja1!$A$2</c:f>
              <c:numCache>
                <c:formatCode>General</c:formatCode>
                <c:ptCount val="1"/>
              </c:numCache>
            </c:numRef>
          </c:cat>
          <c:val>
            <c:numRef>
              <c:f>Hoja1!$B$2</c:f>
              <c:numCache>
                <c:formatCode>General</c:formatCode>
                <c:ptCount val="1"/>
                <c:pt idx="0">
                  <c:v>0.34520000000000001</c:v>
                </c:pt>
              </c:numCache>
            </c:numRef>
          </c:val>
        </c:ser>
        <c:ser>
          <c:idx val="1"/>
          <c:order val="1"/>
          <c:tx>
            <c:strRef>
              <c:f>Hoja1!$C$1</c:f>
              <c:strCache>
                <c:ptCount val="1"/>
                <c:pt idx="0">
                  <c:v>HOF</c:v>
                </c:pt>
              </c:strCache>
            </c:strRef>
          </c:tx>
          <c:spPr>
            <a:solidFill>
              <a:schemeClr val="accent2">
                <a:lumMod val="60000"/>
                <a:lumOff val="40000"/>
              </a:schemeClr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Hoja1!$A$2</c:f>
              <c:numCache>
                <c:formatCode>General</c:formatCode>
                <c:ptCount val="1"/>
              </c:numCache>
            </c:numRef>
          </c:cat>
          <c:val>
            <c:numRef>
              <c:f>Hoja1!$C$2</c:f>
              <c:numCache>
                <c:formatCode>General</c:formatCode>
                <c:ptCount val="1"/>
                <c:pt idx="0">
                  <c:v>0.41440000000000032</c:v>
                </c:pt>
              </c:numCache>
            </c:numRef>
          </c:val>
        </c:ser>
        <c:ser>
          <c:idx val="2"/>
          <c:order val="2"/>
          <c:tx>
            <c:strRef>
              <c:f>Hoja1!$D$1</c:f>
              <c:strCache>
                <c:ptCount val="1"/>
                <c:pt idx="0">
                  <c:v>HOGHOF</c:v>
                </c:pt>
              </c:strCache>
            </c:strRef>
          </c:tx>
          <c:spPr>
            <a:solidFill>
              <a:schemeClr val="accent2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/>
                </a:pPr>
                <a:endParaRPr lang="es-E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Hoja1!$A$2</c:f>
              <c:numCache>
                <c:formatCode>General</c:formatCode>
                <c:ptCount val="1"/>
              </c:numCache>
            </c:numRef>
          </c:cat>
          <c:val>
            <c:numRef>
              <c:f>Hoja1!$D$2</c:f>
              <c:numCache>
                <c:formatCode>General</c:formatCode>
                <c:ptCount val="1"/>
                <c:pt idx="0">
                  <c:v>0.33140000000000064</c:v>
                </c:pt>
              </c:numCache>
            </c:numRef>
          </c:val>
        </c:ser>
        <c:ser>
          <c:idx val="3"/>
          <c:order val="3"/>
          <c:tx>
            <c:strRef>
              <c:f>Hoja1!$E$1</c:f>
              <c:strCache>
                <c:ptCount val="1"/>
                <c:pt idx="0">
                  <c:v>Columna1</c:v>
                </c:pt>
              </c:strCache>
            </c:strRef>
          </c:tx>
          <c:invertIfNegative val="0"/>
          <c:cat>
            <c:numRef>
              <c:f>Hoja1!$A$2</c:f>
              <c:numCache>
                <c:formatCode>General</c:formatCode>
                <c:ptCount val="1"/>
              </c:numCache>
            </c:numRef>
          </c:cat>
          <c:val>
            <c:numRef>
              <c:f>Hoja1!$E$2</c:f>
              <c:numCache>
                <c:formatCode>General</c:formatCode>
                <c:ptCount val="1"/>
              </c:numCache>
            </c:numRef>
          </c:val>
        </c:ser>
        <c:ser>
          <c:idx val="4"/>
          <c:order val="4"/>
          <c:tx>
            <c:strRef>
              <c:f>Hoja1!$F$1</c:f>
              <c:strCache>
                <c:ptCount val="1"/>
                <c:pt idx="0">
                  <c:v>Columna2</c:v>
                </c:pt>
              </c:strCache>
            </c:strRef>
          </c:tx>
          <c:invertIfNegative val="0"/>
          <c:cat>
            <c:numRef>
              <c:f>Hoja1!$A$2</c:f>
              <c:numCache>
                <c:formatCode>General</c:formatCode>
                <c:ptCount val="1"/>
              </c:numCache>
            </c:numRef>
          </c:cat>
          <c:val>
            <c:numRef>
              <c:f>Hoja1!$F$2</c:f>
              <c:numCache>
                <c:formatCode>General</c:formatCode>
                <c:ptCount val="1"/>
              </c:numCache>
            </c:numRef>
          </c:val>
        </c:ser>
        <c:ser>
          <c:idx val="5"/>
          <c:order val="5"/>
          <c:tx>
            <c:strRef>
              <c:f>Hoja1!$G$1</c:f>
              <c:strCache>
                <c:ptCount val="1"/>
                <c:pt idx="0">
                  <c:v>VFH</c:v>
                </c:pt>
              </c:strCache>
            </c:strRef>
          </c:tx>
          <c:spPr>
            <a:solidFill>
              <a:schemeClr val="accent1">
                <a:lumMod val="60000"/>
                <a:lumOff val="40000"/>
              </a:schemeClr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Hoja1!$A$2</c:f>
              <c:numCache>
                <c:formatCode>General</c:formatCode>
                <c:ptCount val="1"/>
              </c:numCache>
            </c:numRef>
          </c:cat>
          <c:val>
            <c:numRef>
              <c:f>Hoja1!$G$2</c:f>
              <c:numCache>
                <c:formatCode>General</c:formatCode>
                <c:ptCount val="1"/>
                <c:pt idx="0">
                  <c:v>0.40210000000000001</c:v>
                </c:pt>
              </c:numCache>
            </c:numRef>
          </c:val>
        </c:ser>
        <c:ser>
          <c:idx val="6"/>
          <c:order val="6"/>
          <c:tx>
            <c:strRef>
              <c:f>Hoja1!$H$1</c:f>
              <c:strCache>
                <c:ptCount val="1"/>
                <c:pt idx="0">
                  <c:v>VFHCRH</c:v>
                </c:pt>
              </c:strCache>
            </c:strRef>
          </c:tx>
          <c:spPr>
            <a:solidFill>
              <a:schemeClr val="accent1">
                <a:lumMod val="75000"/>
              </a:schemeClr>
            </a:solidFill>
          </c:spPr>
          <c:invertIfNegative val="0"/>
          <c:dLbls>
            <c:dLbl>
              <c:idx val="0"/>
              <c:layout/>
              <c:numFmt formatCode="General" sourceLinked="0"/>
              <c:spPr>
                <a:noFill/>
                <a:ln>
                  <a:noFill/>
                </a:ln>
                <a:effectLst/>
              </c:spPr>
              <c:txPr>
                <a:bodyPr/>
                <a:lstStyle/>
                <a:p>
                  <a:pPr>
                    <a:defRPr b="1"/>
                  </a:pPr>
                  <a:endParaRPr lang="es-ES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separator>. </c:separator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/>
                </a:pPr>
                <a:endParaRPr lang="es-E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Hoja1!$A$2</c:f>
              <c:numCache>
                <c:formatCode>General</c:formatCode>
                <c:ptCount val="1"/>
              </c:numCache>
            </c:numRef>
          </c:cat>
          <c:val>
            <c:numRef>
              <c:f>Hoja1!$H$2</c:f>
              <c:numCache>
                <c:formatCode>General</c:formatCode>
                <c:ptCount val="1"/>
                <c:pt idx="0">
                  <c:v>0.30640000000000051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121107648"/>
        <c:axId val="2121110912"/>
      </c:barChart>
      <c:catAx>
        <c:axId val="2121107648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crossAx val="2121110912"/>
        <c:crosses val="autoZero"/>
        <c:auto val="1"/>
        <c:lblAlgn val="ctr"/>
        <c:lblOffset val="100"/>
        <c:noMultiLvlLbl val="0"/>
      </c:catAx>
      <c:valAx>
        <c:axId val="2121110912"/>
        <c:scaling>
          <c:orientation val="minMax"/>
        </c:scaling>
        <c:delete val="0"/>
        <c:axPos val="b"/>
        <c:majorGridlines/>
        <c:numFmt formatCode="General" sourceLinked="1"/>
        <c:majorTickMark val="out"/>
        <c:minorTickMark val="none"/>
        <c:tickLblPos val="nextTo"/>
        <c:crossAx val="2121107648"/>
        <c:crosses val="autoZero"/>
        <c:crossBetween val="between"/>
      </c:valAx>
    </c:plotArea>
    <c:legend>
      <c:legendPos val="r"/>
      <c:legendEntry>
        <c:idx val="2"/>
        <c:delete val="1"/>
      </c:legendEntry>
      <c:legendEntry>
        <c:idx val="3"/>
        <c:delete val="1"/>
      </c:legendEntry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es-ES"/>
    </a:p>
  </c:txPr>
  <c:externalData r:id="rId1">
    <c:autoUpdate val="0"/>
  </c:externalData>
</c:chartSpace>
</file>

<file path=ppt/charts/chart1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62" b="0" i="0" u="none" strike="noStrike" kern="1200" spc="0" baseline="0">
                <a:solidFill>
                  <a:prstClr val="black">
                    <a:lumMod val="65000"/>
                    <a:lumOff val="35000"/>
                  </a:prstClr>
                </a:solidFill>
                <a:latin typeface="+mn-lt"/>
                <a:ea typeface="+mn-ea"/>
                <a:cs typeface="+mn-cs"/>
              </a:defRPr>
            </a:pPr>
            <a:r>
              <a:rPr lang="es-ES" dirty="0" smtClean="0"/>
              <a:t>Mean </a:t>
            </a:r>
            <a:r>
              <a:rPr lang="es-ES" dirty="0" err="1" smtClean="0"/>
              <a:t>Levenshtein</a:t>
            </a:r>
            <a:r>
              <a:rPr lang="es-ES" dirty="0" smtClean="0"/>
              <a:t> </a:t>
            </a:r>
            <a:r>
              <a:rPr lang="es-ES" dirty="0" err="1" smtClean="0"/>
              <a:t>Distance</a:t>
            </a:r>
            <a:r>
              <a:rPr lang="es-ES" dirty="0" smtClean="0"/>
              <a:t> </a:t>
            </a:r>
            <a:r>
              <a:rPr lang="es-ES" sz="1800" dirty="0" smtClean="0">
                <a:effectLst/>
              </a:rPr>
              <a:t>(</a:t>
            </a:r>
            <a:r>
              <a:rPr lang="el-GR" sz="1800" dirty="0" smtClean="0">
                <a:effectLst/>
              </a:rPr>
              <a:t>β</a:t>
            </a:r>
            <a:r>
              <a:rPr lang="es-ES" sz="1800" dirty="0" smtClean="0">
                <a:effectLst/>
              </a:rPr>
              <a:t> = 0.8)</a:t>
            </a:r>
            <a:endParaRPr lang="es-ES" dirty="0" smtClean="0">
              <a:effectLst/>
            </a:endParaRP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marL="0" marR="0" indent="0" algn="ctr" defTabSz="914400" rtl="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sz="1862" b="0" i="0" u="none" strike="noStrike" kern="1200" spc="0" baseline="0">
              <a:solidFill>
                <a:prstClr val="black">
                  <a:lumMod val="65000"/>
                  <a:lumOff val="35000"/>
                </a:prstClr>
              </a:solidFill>
              <a:latin typeface="+mn-lt"/>
              <a:ea typeface="+mn-ea"/>
              <a:cs typeface="+mn-cs"/>
            </a:defRPr>
          </a:pPr>
          <a:endParaRPr lang="es-ES"/>
        </a:p>
      </c:txPr>
    </c:title>
    <c:autoTitleDeleted val="0"/>
    <c:plotArea>
      <c:layout>
        <c:manualLayout>
          <c:layoutTarget val="inner"/>
          <c:xMode val="edge"/>
          <c:yMode val="edge"/>
          <c:x val="7.4990977160648703E-2"/>
          <c:y val="0.14911712598425197"/>
          <c:w val="0.63608536788506698"/>
          <c:h val="0.69543700787401574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HOGHOF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dLbl>
              <c:idx val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800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s-ES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E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val>
            <c:numRef>
              <c:f>Sheet1!$B$2</c:f>
              <c:numCache>
                <c:formatCode>General</c:formatCode>
                <c:ptCount val="1"/>
                <c:pt idx="0">
                  <c:v>0.33139999999999997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VFHCRH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1">
                  <a:lumMod val="75000"/>
                </a:schemeClr>
              </a:solidFill>
              <a:ln>
                <a:noFill/>
              </a:ln>
              <a:effectLst/>
            </c:spPr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E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val>
            <c:numRef>
              <c:f>Sheet1!$C$2</c:f>
              <c:numCache>
                <c:formatCode>General</c:formatCode>
                <c:ptCount val="1"/>
                <c:pt idx="0">
                  <c:v>0.30640000000000001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2-fold L.F. (β=0.8)</c:v>
                </c:pt>
              </c:strCache>
            </c:strRef>
          </c:tx>
          <c:spPr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E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val>
            <c:numRef>
              <c:f>Sheet1!$D$2</c:f>
              <c:numCache>
                <c:formatCode>General</c:formatCode>
                <c:ptCount val="1"/>
                <c:pt idx="0">
                  <c:v>0.27139999999999997</c:v>
                </c:pt>
              </c:numCache>
            </c:numRef>
          </c:val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3-fold L.F. (β=0.8)</c:v>
                </c:pt>
              </c:strCache>
            </c:strRef>
          </c:tx>
          <c:spPr>
            <a:solidFill>
              <a:schemeClr val="accent6">
                <a:lumMod val="75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E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val>
            <c:numRef>
              <c:f>Sheet1!$E$2</c:f>
              <c:numCache>
                <c:formatCode>General</c:formatCode>
                <c:ptCount val="1"/>
                <c:pt idx="0">
                  <c:v>0.26619999999999999</c:v>
                </c:pt>
              </c:numCache>
            </c:numRef>
          </c:val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Baseline [18]</c:v>
                </c:pt>
              </c:strCache>
            </c:strRef>
          </c:tx>
          <c:spPr>
            <a:solidFill>
              <a:schemeClr val="bg1">
                <a:lumMod val="65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E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val>
            <c:numRef>
              <c:f>Sheet1!$F$2</c:f>
              <c:numCache>
                <c:formatCode>General</c:formatCode>
                <c:ptCount val="1"/>
                <c:pt idx="0">
                  <c:v>0.50960000000000005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2121102752"/>
        <c:axId val="2121103840"/>
      </c:barChart>
      <c:catAx>
        <c:axId val="2121102752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2121103840"/>
        <c:crosses val="autoZero"/>
        <c:auto val="1"/>
        <c:lblAlgn val="ctr"/>
        <c:lblOffset val="100"/>
        <c:noMultiLvlLbl val="0"/>
      </c:catAx>
      <c:valAx>
        <c:axId val="212110384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ES"/>
          </a:p>
        </c:txPr>
        <c:crossAx val="212110275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7359887643799895"/>
          <c:y val="0.18826500984251968"/>
          <c:w val="0.2476878652836102"/>
          <c:h val="0.63673499015748036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E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E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ES" dirty="0" err="1" smtClean="0"/>
              <a:t>Overlapping</a:t>
            </a:r>
            <a:r>
              <a:rPr lang="es-ES" dirty="0" smtClean="0"/>
              <a:t> </a:t>
            </a:r>
            <a:r>
              <a:rPr lang="es-ES" dirty="0" err="1" smtClean="0"/>
              <a:t>wins</a:t>
            </a:r>
            <a:r>
              <a:rPr lang="es-ES" dirty="0" smtClean="0"/>
              <a:t> (Human</a:t>
            </a:r>
            <a:r>
              <a:rPr lang="es-ES" baseline="0" dirty="0" smtClean="0"/>
              <a:t> </a:t>
            </a:r>
            <a:r>
              <a:rPr lang="es-ES" baseline="0" dirty="0" err="1" smtClean="0"/>
              <a:t>Limb</a:t>
            </a:r>
            <a:r>
              <a:rPr lang="es-ES" baseline="0" dirty="0" smtClean="0"/>
              <a:t> Dataset)</a:t>
            </a:r>
            <a:endParaRPr lang="es-ES" dirty="0"/>
          </a:p>
        </c:rich>
      </c:tx>
      <c:layout>
        <c:manualLayout>
          <c:xMode val="edge"/>
          <c:yMode val="edge"/>
          <c:x val="0.28423582017729226"/>
          <c:y val="2.8204101957211687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ES"/>
        </a:p>
      </c:txPr>
    </c:title>
    <c:autoTitleDeleted val="0"/>
    <c:view3D>
      <c:rotX val="15"/>
      <c:rotY val="230"/>
      <c:depthPercent val="100"/>
      <c:rAngAx val="0"/>
      <c:perspective val="5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standar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Torso</c:v>
                </c:pt>
              </c:strCache>
            </c:strRef>
          </c:tx>
          <c:spPr>
            <a:solidFill>
              <a:srgbClr val="FF0000"/>
            </a:solidFill>
            <a:ln>
              <a:noFill/>
            </a:ln>
            <a:effectLst/>
            <a:sp3d/>
          </c:spPr>
          <c:invertIfNegative val="0"/>
          <c:cat>
            <c:strRef>
              <c:f>Sheet1!$B$1:$C$1</c:f>
              <c:strCache>
                <c:ptCount val="2"/>
                <c:pt idx="0">
                  <c:v>No segmentation</c:v>
                </c:pt>
                <c:pt idx="1">
                  <c:v>ST-GrabCut*</c:v>
                </c:pt>
              </c:strCache>
            </c:strRef>
          </c:cat>
          <c:val>
            <c:numRef>
              <c:f>Sheet1!$B$2:$C$2</c:f>
              <c:numCache>
                <c:formatCode>General</c:formatCode>
                <c:ptCount val="2"/>
                <c:pt idx="0">
                  <c:v>106</c:v>
                </c:pt>
                <c:pt idx="1">
                  <c:v>121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Upper arms</c:v>
                </c:pt>
              </c:strCache>
            </c:strRef>
          </c:tx>
          <c:spPr>
            <a:solidFill>
              <a:srgbClr val="FF00FF"/>
            </a:solidFill>
            <a:ln>
              <a:noFill/>
            </a:ln>
            <a:effectLst/>
            <a:sp3d/>
          </c:spPr>
          <c:invertIfNegative val="0"/>
          <c:cat>
            <c:strRef>
              <c:f>Sheet1!$B$1:$C$1</c:f>
              <c:strCache>
                <c:ptCount val="2"/>
                <c:pt idx="0">
                  <c:v>No segmentation</c:v>
                </c:pt>
                <c:pt idx="1">
                  <c:v>ST-GrabCut*</c:v>
                </c:pt>
              </c:strCache>
            </c:strRef>
          </c:cat>
          <c:val>
            <c:numRef>
              <c:f>Sheet1!$B$3:$C$3</c:f>
              <c:numCache>
                <c:formatCode>General</c:formatCode>
                <c:ptCount val="2"/>
                <c:pt idx="0">
                  <c:v>104</c:v>
                </c:pt>
                <c:pt idx="1">
                  <c:v>123</c:v>
                </c:pt>
              </c:numCache>
            </c:numRef>
          </c:val>
        </c:ser>
        <c:ser>
          <c:idx val="2"/>
          <c:order val="2"/>
          <c:tx>
            <c:strRef>
              <c:f>Sheet1!$A$4</c:f>
              <c:strCache>
                <c:ptCount val="1"/>
                <c:pt idx="0">
                  <c:v>Upper legs</c:v>
                </c:pt>
              </c:strCache>
            </c:strRef>
          </c:tx>
          <c:spPr>
            <a:solidFill>
              <a:srgbClr val="66FFFF"/>
            </a:solidFill>
            <a:ln>
              <a:noFill/>
            </a:ln>
            <a:effectLst/>
            <a:sp3d/>
          </c:spPr>
          <c:invertIfNegative val="0"/>
          <c:cat>
            <c:strRef>
              <c:f>Sheet1!$B$1:$C$1</c:f>
              <c:strCache>
                <c:ptCount val="2"/>
                <c:pt idx="0">
                  <c:v>No segmentation</c:v>
                </c:pt>
                <c:pt idx="1">
                  <c:v>ST-GrabCut*</c:v>
                </c:pt>
              </c:strCache>
            </c:strRef>
          </c:cat>
          <c:val>
            <c:numRef>
              <c:f>Sheet1!$B$4:$C$4</c:f>
              <c:numCache>
                <c:formatCode>General</c:formatCode>
                <c:ptCount val="2"/>
                <c:pt idx="0">
                  <c:v>108</c:v>
                </c:pt>
                <c:pt idx="1">
                  <c:v>119</c:v>
                </c:pt>
              </c:numCache>
            </c:numRef>
          </c:val>
        </c:ser>
        <c:ser>
          <c:idx val="3"/>
          <c:order val="3"/>
          <c:tx>
            <c:strRef>
              <c:f>Sheet1!$A$5</c:f>
              <c:strCache>
                <c:ptCount val="1"/>
                <c:pt idx="0">
                  <c:v>Lower arms</c:v>
                </c:pt>
              </c:strCache>
            </c:strRef>
          </c:tx>
          <c:spPr>
            <a:solidFill>
              <a:srgbClr val="FFFF00"/>
            </a:solidFill>
            <a:ln>
              <a:noFill/>
            </a:ln>
            <a:effectLst/>
            <a:sp3d/>
          </c:spPr>
          <c:invertIfNegative val="0"/>
          <c:cat>
            <c:strRef>
              <c:f>Sheet1!$B$1:$C$1</c:f>
              <c:strCache>
                <c:ptCount val="2"/>
                <c:pt idx="0">
                  <c:v>No segmentation</c:v>
                </c:pt>
                <c:pt idx="1">
                  <c:v>ST-GrabCut*</c:v>
                </c:pt>
              </c:strCache>
            </c:strRef>
          </c:cat>
          <c:val>
            <c:numRef>
              <c:f>Sheet1!$B$5:$C$5</c:f>
              <c:numCache>
                <c:formatCode>General</c:formatCode>
                <c:ptCount val="2"/>
                <c:pt idx="0">
                  <c:v>109</c:v>
                </c:pt>
                <c:pt idx="1">
                  <c:v>118</c:v>
                </c:pt>
              </c:numCache>
            </c:numRef>
          </c:val>
        </c:ser>
        <c:ser>
          <c:idx val="4"/>
          <c:order val="4"/>
          <c:tx>
            <c:strRef>
              <c:f>Sheet1!$A$6</c:f>
              <c:strCache>
                <c:ptCount val="1"/>
                <c:pt idx="0">
                  <c:v>Lower legs</c:v>
                </c:pt>
              </c:strCache>
            </c:strRef>
          </c:tx>
          <c:spPr>
            <a:solidFill>
              <a:schemeClr val="accent1">
                <a:lumMod val="50000"/>
              </a:schemeClr>
            </a:solidFill>
            <a:ln>
              <a:noFill/>
            </a:ln>
            <a:effectLst/>
            <a:sp3d/>
          </c:spPr>
          <c:invertIfNegative val="0"/>
          <c:cat>
            <c:strRef>
              <c:f>Sheet1!$B$1:$C$1</c:f>
              <c:strCache>
                <c:ptCount val="2"/>
                <c:pt idx="0">
                  <c:v>No segmentation</c:v>
                </c:pt>
                <c:pt idx="1">
                  <c:v>ST-GrabCut*</c:v>
                </c:pt>
              </c:strCache>
            </c:strRef>
          </c:cat>
          <c:val>
            <c:numRef>
              <c:f>Sheet1!$B$6:$C$6</c:f>
              <c:numCache>
                <c:formatCode>General</c:formatCode>
                <c:ptCount val="2"/>
                <c:pt idx="0">
                  <c:v>68</c:v>
                </c:pt>
                <c:pt idx="1">
                  <c:v>159</c:v>
                </c:pt>
              </c:numCache>
            </c:numRef>
          </c:val>
        </c:ser>
        <c:ser>
          <c:idx val="5"/>
          <c:order val="5"/>
          <c:tx>
            <c:strRef>
              <c:f>Sheet1!$A$7</c:f>
              <c:strCache>
                <c:ptCount val="1"/>
                <c:pt idx="0">
                  <c:v>Head</c:v>
                </c:pt>
              </c:strCache>
            </c:strRef>
          </c:tx>
          <c:spPr>
            <a:solidFill>
              <a:srgbClr val="00FF00"/>
            </a:solidFill>
            <a:ln>
              <a:noFill/>
            </a:ln>
            <a:effectLst/>
            <a:sp3d/>
          </c:spPr>
          <c:invertIfNegative val="0"/>
          <c:cat>
            <c:strRef>
              <c:f>Sheet1!$B$1:$C$1</c:f>
              <c:strCache>
                <c:ptCount val="2"/>
                <c:pt idx="0">
                  <c:v>No segmentation</c:v>
                </c:pt>
                <c:pt idx="1">
                  <c:v>ST-GrabCut*</c:v>
                </c:pt>
              </c:strCache>
            </c:strRef>
          </c:cat>
          <c:val>
            <c:numRef>
              <c:f>Sheet1!$B$7:$C$7</c:f>
              <c:numCache>
                <c:formatCode>General</c:formatCode>
                <c:ptCount val="2"/>
                <c:pt idx="0">
                  <c:v>120</c:v>
                </c:pt>
                <c:pt idx="1">
                  <c:v>107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2035892064"/>
        <c:axId val="2035892608"/>
        <c:axId val="2035323648"/>
      </c:bar3DChart>
      <c:catAx>
        <c:axId val="20358920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ES"/>
          </a:p>
        </c:txPr>
        <c:crossAx val="2035892608"/>
        <c:crosses val="autoZero"/>
        <c:auto val="1"/>
        <c:lblAlgn val="ctr"/>
        <c:lblOffset val="100"/>
        <c:noMultiLvlLbl val="0"/>
      </c:catAx>
      <c:valAx>
        <c:axId val="2035892608"/>
        <c:scaling>
          <c:orientation val="minMax"/>
        </c:scaling>
        <c:delete val="0"/>
        <c:axPos val="r"/>
        <c:majorGridlines>
          <c:spPr>
            <a:ln w="19050" cap="flat" cmpd="sng" algn="ctr">
              <a:solidFill>
                <a:schemeClr val="dk1"/>
              </a:solidFill>
              <a:prstDash val="solid"/>
              <a:miter lim="800000"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ES"/>
          </a:p>
        </c:txPr>
        <c:crossAx val="2035892064"/>
        <c:crosses val="autoZero"/>
        <c:crossBetween val="between"/>
      </c:valAx>
      <c:serAx>
        <c:axId val="2035323648"/>
        <c:scaling>
          <c:orientation val="minMax"/>
        </c:scaling>
        <c:delete val="1"/>
        <c:axPos val="b"/>
        <c:majorTickMark val="out"/>
        <c:minorTickMark val="none"/>
        <c:tickLblPos val="nextTo"/>
        <c:crossAx val="2035892608"/>
        <c:crosses val="autoZero"/>
      </c:serAx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84839816057233852"/>
          <c:y val="0.15645108994172138"/>
          <c:w val="0.14969436312381784"/>
          <c:h val="0.65349274367431098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E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ES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ES" dirty="0" smtClean="0"/>
              <a:t>Pixel-</a:t>
            </a:r>
            <a:r>
              <a:rPr lang="es-ES" dirty="0" err="1" smtClean="0"/>
              <a:t>wise</a:t>
            </a:r>
            <a:r>
              <a:rPr lang="es-ES" dirty="0" smtClean="0"/>
              <a:t> </a:t>
            </a:r>
            <a:r>
              <a:rPr lang="es-ES" dirty="0" err="1" smtClean="0"/>
              <a:t>classification</a:t>
            </a:r>
            <a:r>
              <a:rPr lang="es-ES" dirty="0" smtClean="0"/>
              <a:t> </a:t>
            </a:r>
            <a:r>
              <a:rPr lang="es-ES" dirty="0" err="1" smtClean="0"/>
              <a:t>accuracy</a:t>
            </a:r>
            <a:endParaRPr lang="es-ES" dirty="0"/>
          </a:p>
        </c:rich>
      </c:tx>
      <c:layout>
        <c:manualLayout>
          <c:xMode val="edge"/>
          <c:yMode val="edge"/>
          <c:x val="0.27704101893488642"/>
          <c:y val="1.7538614231804431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E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RF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Sheet1!$A$2:$A$9</c:f>
              <c:strCache>
                <c:ptCount val="8"/>
                <c:pt idx="0">
                  <c:v>Torso</c:v>
                </c:pt>
                <c:pt idx="1">
                  <c:v>LU</c:v>
                </c:pt>
                <c:pt idx="2">
                  <c:v>LW</c:v>
                </c:pt>
                <c:pt idx="3">
                  <c:v>LH</c:v>
                </c:pt>
                <c:pt idx="4">
                  <c:v>RU</c:v>
                </c:pt>
                <c:pt idx="5">
                  <c:v>RW</c:v>
                </c:pt>
                <c:pt idx="6">
                  <c:v>RH</c:v>
                </c:pt>
                <c:pt idx="7">
                  <c:v>Avg.</c:v>
                </c:pt>
              </c:strCache>
            </c:strRef>
          </c:cat>
          <c:val>
            <c:numRef>
              <c:f>Sheet1!$B$2:$B$9</c:f>
              <c:numCache>
                <c:formatCode>General</c:formatCode>
                <c:ptCount val="8"/>
                <c:pt idx="0">
                  <c:v>94.06</c:v>
                </c:pt>
                <c:pt idx="1">
                  <c:v>79.81</c:v>
                </c:pt>
                <c:pt idx="2">
                  <c:v>78.69</c:v>
                </c:pt>
                <c:pt idx="3">
                  <c:v>76.59</c:v>
                </c:pt>
                <c:pt idx="4">
                  <c:v>81.180000000000007</c:v>
                </c:pt>
                <c:pt idx="5">
                  <c:v>83.1</c:v>
                </c:pt>
                <c:pt idx="6">
                  <c:v>80.23</c:v>
                </c:pt>
                <c:pt idx="7">
                  <c:v>81.95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Rwalks [9]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Sheet1!$A$2:$A$9</c:f>
              <c:strCache>
                <c:ptCount val="8"/>
                <c:pt idx="0">
                  <c:v>Torso</c:v>
                </c:pt>
                <c:pt idx="1">
                  <c:v>LU</c:v>
                </c:pt>
                <c:pt idx="2">
                  <c:v>LW</c:v>
                </c:pt>
                <c:pt idx="3">
                  <c:v>LH</c:v>
                </c:pt>
                <c:pt idx="4">
                  <c:v>RU</c:v>
                </c:pt>
                <c:pt idx="5">
                  <c:v>RW</c:v>
                </c:pt>
                <c:pt idx="6">
                  <c:v>RH</c:v>
                </c:pt>
                <c:pt idx="7">
                  <c:v>Avg.</c:v>
                </c:pt>
              </c:strCache>
            </c:strRef>
          </c:cat>
          <c:val>
            <c:numRef>
              <c:f>Sheet1!$C$2:$C$9</c:f>
              <c:numCache>
                <c:formatCode>General</c:formatCode>
                <c:ptCount val="8"/>
                <c:pt idx="0">
                  <c:v>99.05</c:v>
                </c:pt>
                <c:pt idx="1">
                  <c:v>72.17</c:v>
                </c:pt>
                <c:pt idx="2">
                  <c:v>81.040000000000006</c:v>
                </c:pt>
                <c:pt idx="3">
                  <c:v>86.98</c:v>
                </c:pt>
                <c:pt idx="4">
                  <c:v>73.27</c:v>
                </c:pt>
                <c:pt idx="5">
                  <c:v>88.48</c:v>
                </c:pt>
                <c:pt idx="6">
                  <c:v>91.68</c:v>
                </c:pt>
                <c:pt idx="7">
                  <c:v>84.67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Ours (Ω2)</c:v>
                </c:pt>
              </c:strCache>
            </c:strRef>
          </c:tx>
          <c:spPr>
            <a:solidFill>
              <a:schemeClr val="tx2"/>
            </a:solidFill>
            <a:ln>
              <a:noFill/>
            </a:ln>
            <a:effectLst/>
          </c:spPr>
          <c:invertIfNegative val="0"/>
          <c:cat>
            <c:strRef>
              <c:f>Sheet1!$A$2:$A$9</c:f>
              <c:strCache>
                <c:ptCount val="8"/>
                <c:pt idx="0">
                  <c:v>Torso</c:v>
                </c:pt>
                <c:pt idx="1">
                  <c:v>LU</c:v>
                </c:pt>
                <c:pt idx="2">
                  <c:v>LW</c:v>
                </c:pt>
                <c:pt idx="3">
                  <c:v>LH</c:v>
                </c:pt>
                <c:pt idx="4">
                  <c:v>RU</c:v>
                </c:pt>
                <c:pt idx="5">
                  <c:v>RW</c:v>
                </c:pt>
                <c:pt idx="6">
                  <c:v>RH</c:v>
                </c:pt>
                <c:pt idx="7">
                  <c:v>Avg.</c:v>
                </c:pt>
              </c:strCache>
            </c:strRef>
          </c:cat>
          <c:val>
            <c:numRef>
              <c:f>Sheet1!$D$2:$D$9</c:f>
              <c:numCache>
                <c:formatCode>General</c:formatCode>
                <c:ptCount val="8"/>
                <c:pt idx="0">
                  <c:v>98.44</c:v>
                </c:pt>
                <c:pt idx="1">
                  <c:v>78.930000000000007</c:v>
                </c:pt>
                <c:pt idx="2">
                  <c:v>84.38</c:v>
                </c:pt>
                <c:pt idx="3">
                  <c:v>88.32</c:v>
                </c:pt>
                <c:pt idx="4">
                  <c:v>82.57</c:v>
                </c:pt>
                <c:pt idx="5">
                  <c:v>88.85</c:v>
                </c:pt>
                <c:pt idx="6">
                  <c:v>93.86</c:v>
                </c:pt>
                <c:pt idx="7">
                  <c:v>87.91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804106400"/>
        <c:axId val="1804104224"/>
      </c:barChart>
      <c:catAx>
        <c:axId val="180410640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ES"/>
          </a:p>
        </c:txPr>
        <c:crossAx val="1804104224"/>
        <c:crosses val="autoZero"/>
        <c:auto val="1"/>
        <c:lblAlgn val="ctr"/>
        <c:lblOffset val="100"/>
        <c:noMultiLvlLbl val="0"/>
      </c:catAx>
      <c:valAx>
        <c:axId val="1804104224"/>
        <c:scaling>
          <c:orientation val="minMax"/>
          <c:max val="100"/>
          <c:min val="5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ES"/>
          </a:p>
        </c:txPr>
        <c:crossAx val="180410640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E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ES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ES" dirty="0" smtClean="0"/>
              <a:t>Pixel-</a:t>
            </a:r>
            <a:r>
              <a:rPr lang="es-ES" dirty="0" err="1" smtClean="0"/>
              <a:t>wise</a:t>
            </a:r>
            <a:r>
              <a:rPr lang="es-ES" dirty="0" smtClean="0"/>
              <a:t> </a:t>
            </a:r>
            <a:r>
              <a:rPr lang="es-ES" dirty="0" err="1" smtClean="0"/>
              <a:t>classification</a:t>
            </a:r>
            <a:r>
              <a:rPr lang="es-ES" dirty="0" smtClean="0"/>
              <a:t> </a:t>
            </a:r>
            <a:r>
              <a:rPr lang="es-ES" dirty="0" err="1" smtClean="0"/>
              <a:t>accuracy</a:t>
            </a:r>
            <a:endParaRPr lang="es-ES" dirty="0"/>
          </a:p>
        </c:rich>
      </c:tx>
      <c:layout>
        <c:manualLayout>
          <c:xMode val="edge"/>
          <c:yMode val="edge"/>
          <c:x val="0.27704101893488642"/>
          <c:y val="1.7538614231804431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E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Rwalks [9]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Sheet1!$A$2:$A$9</c:f>
              <c:strCache>
                <c:ptCount val="8"/>
                <c:pt idx="0">
                  <c:v>Torso</c:v>
                </c:pt>
                <c:pt idx="1">
                  <c:v>LU</c:v>
                </c:pt>
                <c:pt idx="2">
                  <c:v>LW</c:v>
                </c:pt>
                <c:pt idx="3">
                  <c:v>LH</c:v>
                </c:pt>
                <c:pt idx="4">
                  <c:v>RU</c:v>
                </c:pt>
                <c:pt idx="5">
                  <c:v>RW</c:v>
                </c:pt>
                <c:pt idx="6">
                  <c:v>RH</c:v>
                </c:pt>
                <c:pt idx="7">
                  <c:v>Avg.</c:v>
                </c:pt>
              </c:strCache>
            </c:strRef>
          </c:cat>
          <c:val>
            <c:numRef>
              <c:f>Sheet1!$B$2:$B$9</c:f>
              <c:numCache>
                <c:formatCode>General</c:formatCode>
                <c:ptCount val="8"/>
                <c:pt idx="0">
                  <c:v>99.05</c:v>
                </c:pt>
                <c:pt idx="1">
                  <c:v>72.17</c:v>
                </c:pt>
                <c:pt idx="2">
                  <c:v>81.040000000000006</c:v>
                </c:pt>
                <c:pt idx="3">
                  <c:v>86.98</c:v>
                </c:pt>
                <c:pt idx="4">
                  <c:v>73.27</c:v>
                </c:pt>
                <c:pt idx="5">
                  <c:v>88.48</c:v>
                </c:pt>
                <c:pt idx="6">
                  <c:v>91.68</c:v>
                </c:pt>
                <c:pt idx="7">
                  <c:v>84.67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Fbf (Ω1)</c:v>
                </c:pt>
              </c:strCache>
            </c:strRef>
          </c:tx>
          <c:spPr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Sheet1!$A$2:$A$9</c:f>
              <c:strCache>
                <c:ptCount val="8"/>
                <c:pt idx="0">
                  <c:v>Torso</c:v>
                </c:pt>
                <c:pt idx="1">
                  <c:v>LU</c:v>
                </c:pt>
                <c:pt idx="2">
                  <c:v>LW</c:v>
                </c:pt>
                <c:pt idx="3">
                  <c:v>LH</c:v>
                </c:pt>
                <c:pt idx="4">
                  <c:v>RU</c:v>
                </c:pt>
                <c:pt idx="5">
                  <c:v>RW</c:v>
                </c:pt>
                <c:pt idx="6">
                  <c:v>RH</c:v>
                </c:pt>
                <c:pt idx="7">
                  <c:v>Avg.</c:v>
                </c:pt>
              </c:strCache>
            </c:strRef>
          </c:cat>
          <c:val>
            <c:numRef>
              <c:f>Sheet1!$C$2:$C$9</c:f>
              <c:numCache>
                <c:formatCode>General</c:formatCode>
                <c:ptCount val="8"/>
                <c:pt idx="0">
                  <c:v>98.86</c:v>
                </c:pt>
                <c:pt idx="1">
                  <c:v>75.05</c:v>
                </c:pt>
                <c:pt idx="2">
                  <c:v>82.87</c:v>
                </c:pt>
                <c:pt idx="3">
                  <c:v>91.45</c:v>
                </c:pt>
                <c:pt idx="4">
                  <c:v>77.569999999999993</c:v>
                </c:pt>
                <c:pt idx="5">
                  <c:v>87.35</c:v>
                </c:pt>
                <c:pt idx="6">
                  <c:v>93.96</c:v>
                </c:pt>
                <c:pt idx="7">
                  <c:v>86.73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Fbf (Ω2)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Sheet1!$A$2:$A$9</c:f>
              <c:strCache>
                <c:ptCount val="8"/>
                <c:pt idx="0">
                  <c:v>Torso</c:v>
                </c:pt>
                <c:pt idx="1">
                  <c:v>LU</c:v>
                </c:pt>
                <c:pt idx="2">
                  <c:v>LW</c:v>
                </c:pt>
                <c:pt idx="3">
                  <c:v>LH</c:v>
                </c:pt>
                <c:pt idx="4">
                  <c:v>RU</c:v>
                </c:pt>
                <c:pt idx="5">
                  <c:v>RW</c:v>
                </c:pt>
                <c:pt idx="6">
                  <c:v>RH</c:v>
                </c:pt>
                <c:pt idx="7">
                  <c:v>Avg.</c:v>
                </c:pt>
              </c:strCache>
            </c:strRef>
          </c:cat>
          <c:val>
            <c:numRef>
              <c:f>Sheet1!$D$2:$D$9</c:f>
              <c:numCache>
                <c:formatCode>General</c:formatCode>
                <c:ptCount val="8"/>
                <c:pt idx="0">
                  <c:v>98.86</c:v>
                </c:pt>
                <c:pt idx="1">
                  <c:v>75.03</c:v>
                </c:pt>
                <c:pt idx="2">
                  <c:v>83.36</c:v>
                </c:pt>
                <c:pt idx="3">
                  <c:v>92.41</c:v>
                </c:pt>
                <c:pt idx="4">
                  <c:v>77.540000000000006</c:v>
                </c:pt>
                <c:pt idx="5">
                  <c:v>87.67</c:v>
                </c:pt>
                <c:pt idx="6">
                  <c:v>94.2</c:v>
                </c:pt>
                <c:pt idx="7">
                  <c:v>87.01</c:v>
                </c:pt>
              </c:numCache>
            </c:numRef>
          </c:val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Ours (Ω2)</c:v>
                </c:pt>
              </c:strCache>
            </c:strRef>
          </c:tx>
          <c:spPr>
            <a:solidFill>
              <a:schemeClr val="tx2"/>
            </a:solidFill>
            <a:ln>
              <a:noFill/>
            </a:ln>
            <a:effectLst/>
          </c:spPr>
          <c:invertIfNegative val="0"/>
          <c:cat>
            <c:strRef>
              <c:f>Sheet1!$A$2:$A$9</c:f>
              <c:strCache>
                <c:ptCount val="8"/>
                <c:pt idx="0">
                  <c:v>Torso</c:v>
                </c:pt>
                <c:pt idx="1">
                  <c:v>LU</c:v>
                </c:pt>
                <c:pt idx="2">
                  <c:v>LW</c:v>
                </c:pt>
                <c:pt idx="3">
                  <c:v>LH</c:v>
                </c:pt>
                <c:pt idx="4">
                  <c:v>RU</c:v>
                </c:pt>
                <c:pt idx="5">
                  <c:v>RW</c:v>
                </c:pt>
                <c:pt idx="6">
                  <c:v>RH</c:v>
                </c:pt>
                <c:pt idx="7">
                  <c:v>Avg.</c:v>
                </c:pt>
              </c:strCache>
            </c:strRef>
          </c:cat>
          <c:val>
            <c:numRef>
              <c:f>Sheet1!$E$2:$E$9</c:f>
              <c:numCache>
                <c:formatCode>General</c:formatCode>
                <c:ptCount val="8"/>
                <c:pt idx="0">
                  <c:v>98.44</c:v>
                </c:pt>
                <c:pt idx="1">
                  <c:v>78.930000000000007</c:v>
                </c:pt>
                <c:pt idx="2">
                  <c:v>84.38</c:v>
                </c:pt>
                <c:pt idx="3">
                  <c:v>88.32</c:v>
                </c:pt>
                <c:pt idx="4">
                  <c:v>82.57</c:v>
                </c:pt>
                <c:pt idx="5">
                  <c:v>88.85</c:v>
                </c:pt>
                <c:pt idx="6">
                  <c:v>93.86</c:v>
                </c:pt>
                <c:pt idx="7">
                  <c:v>87.91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804109120"/>
        <c:axId val="1804097152"/>
      </c:barChart>
      <c:catAx>
        <c:axId val="180410912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ES"/>
          </a:p>
        </c:txPr>
        <c:crossAx val="1804097152"/>
        <c:crosses val="autoZero"/>
        <c:auto val="1"/>
        <c:lblAlgn val="ctr"/>
        <c:lblOffset val="100"/>
        <c:noMultiLvlLbl val="0"/>
      </c:catAx>
      <c:valAx>
        <c:axId val="1804097152"/>
        <c:scaling>
          <c:orientation val="minMax"/>
          <c:max val="100"/>
          <c:min val="5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ES"/>
          </a:p>
        </c:txPr>
        <c:crossAx val="180410912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E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ES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ES" dirty="0" smtClean="0"/>
              <a:t>Pixel-</a:t>
            </a:r>
            <a:r>
              <a:rPr lang="es-ES" dirty="0" err="1" smtClean="0"/>
              <a:t>wise</a:t>
            </a:r>
            <a:r>
              <a:rPr lang="es-ES" dirty="0" smtClean="0"/>
              <a:t> </a:t>
            </a:r>
            <a:r>
              <a:rPr lang="es-ES" dirty="0" err="1" smtClean="0"/>
              <a:t>classification</a:t>
            </a:r>
            <a:r>
              <a:rPr lang="es-ES" dirty="0" smtClean="0"/>
              <a:t> </a:t>
            </a:r>
            <a:r>
              <a:rPr lang="es-ES" dirty="0" err="1" smtClean="0"/>
              <a:t>accuracy</a:t>
            </a:r>
            <a:endParaRPr lang="es-ES" dirty="0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E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RF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E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Category 1</c:v>
                </c:pt>
              </c:strCache>
            </c:strRef>
          </c:cat>
          <c:val>
            <c:numRef>
              <c:f>Sheet1!$B$2</c:f>
              <c:numCache>
                <c:formatCode>General</c:formatCode>
                <c:ptCount val="1"/>
                <c:pt idx="0">
                  <c:v>58.5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Fbf (Ω1)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E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Category 1</c:v>
                </c:pt>
              </c:strCache>
            </c:strRef>
          </c:cat>
          <c:val>
            <c:numRef>
              <c:f>Sheet1!$C$2</c:f>
              <c:numCache>
                <c:formatCode>General</c:formatCode>
                <c:ptCount val="1"/>
                <c:pt idx="0">
                  <c:v>70.900000000000006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2003939040"/>
        <c:axId val="2003940128"/>
      </c:barChart>
      <c:catAx>
        <c:axId val="2003939040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2003940128"/>
        <c:crosses val="autoZero"/>
        <c:auto val="1"/>
        <c:lblAlgn val="ctr"/>
        <c:lblOffset val="100"/>
        <c:noMultiLvlLbl val="0"/>
      </c:catAx>
      <c:valAx>
        <c:axId val="200394012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ES"/>
          </a:p>
        </c:txPr>
        <c:crossAx val="200393904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E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ES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ES" dirty="0" smtClean="0"/>
              <a:t>PCP,</a:t>
            </a:r>
            <a:r>
              <a:rPr lang="es-ES" baseline="0" dirty="0" smtClean="0"/>
              <a:t> LSP dataset</a:t>
            </a:r>
            <a:endParaRPr lang="es-ES" dirty="0"/>
          </a:p>
        </c:rich>
      </c:tx>
      <c:layout>
        <c:manualLayout>
          <c:xMode val="edge"/>
          <c:yMode val="edge"/>
          <c:x val="0.36862232212236035"/>
          <c:y val="2.5908130991510292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E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YR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Sheet1!$B$1:$H$1</c:f>
              <c:strCache>
                <c:ptCount val="7"/>
                <c:pt idx="0">
                  <c:v>torso</c:v>
                </c:pt>
                <c:pt idx="1">
                  <c:v>upper leg</c:v>
                </c:pt>
                <c:pt idx="2">
                  <c:v>lower leg</c:v>
                </c:pt>
                <c:pt idx="3">
                  <c:v>upper arm</c:v>
                </c:pt>
                <c:pt idx="4">
                  <c:v>lower arm</c:v>
                </c:pt>
                <c:pt idx="5">
                  <c:v>head</c:v>
                </c:pt>
                <c:pt idx="6">
                  <c:v>mean</c:v>
                </c:pt>
              </c:strCache>
            </c:strRef>
          </c:cat>
          <c:val>
            <c:numRef>
              <c:f>Sheet1!$B$2:$H$2</c:f>
              <c:numCache>
                <c:formatCode>General</c:formatCode>
                <c:ptCount val="7"/>
                <c:pt idx="0">
                  <c:v>82.9</c:v>
                </c:pt>
                <c:pt idx="1">
                  <c:v>66</c:v>
                </c:pt>
                <c:pt idx="2">
                  <c:v>61.65</c:v>
                </c:pt>
                <c:pt idx="3">
                  <c:v>49.95</c:v>
                </c:pt>
                <c:pt idx="4">
                  <c:v>27.65</c:v>
                </c:pt>
                <c:pt idx="5">
                  <c:v>78.099999999999994</c:v>
                </c:pt>
                <c:pt idx="6">
                  <c:v>57.15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YR+R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Sheet1!$B$1:$H$1</c:f>
              <c:strCache>
                <c:ptCount val="7"/>
                <c:pt idx="0">
                  <c:v>torso</c:v>
                </c:pt>
                <c:pt idx="1">
                  <c:v>upper leg</c:v>
                </c:pt>
                <c:pt idx="2">
                  <c:v>lower leg</c:v>
                </c:pt>
                <c:pt idx="3">
                  <c:v>upper arm</c:v>
                </c:pt>
                <c:pt idx="4">
                  <c:v>lower arm</c:v>
                </c:pt>
                <c:pt idx="5">
                  <c:v>head</c:v>
                </c:pt>
                <c:pt idx="6">
                  <c:v>mean</c:v>
                </c:pt>
              </c:strCache>
            </c:strRef>
          </c:cat>
          <c:val>
            <c:numRef>
              <c:f>Sheet1!$B$3:$H$3</c:f>
              <c:numCache>
                <c:formatCode>General</c:formatCode>
                <c:ptCount val="7"/>
                <c:pt idx="0">
                  <c:v>83.7</c:v>
                </c:pt>
                <c:pt idx="1">
                  <c:v>68.849999999999994</c:v>
                </c:pt>
                <c:pt idx="2">
                  <c:v>64.45</c:v>
                </c:pt>
                <c:pt idx="3">
                  <c:v>48.95</c:v>
                </c:pt>
                <c:pt idx="4">
                  <c:v>25.6</c:v>
                </c:pt>
                <c:pt idx="5">
                  <c:v>77.5</c:v>
                </c:pt>
                <c:pt idx="6">
                  <c:v>57.69</c:v>
                </c:pt>
              </c:numCache>
            </c:numRef>
          </c:val>
        </c:ser>
        <c:ser>
          <c:idx val="2"/>
          <c:order val="2"/>
          <c:tx>
            <c:strRef>
              <c:f>Sheet1!$A$4</c:f>
              <c:strCache>
                <c:ptCount val="1"/>
                <c:pt idx="0">
                  <c:v>Pish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Sheet1!$B$1:$H$1</c:f>
              <c:strCache>
                <c:ptCount val="7"/>
                <c:pt idx="0">
                  <c:v>torso</c:v>
                </c:pt>
                <c:pt idx="1">
                  <c:v>upper leg</c:v>
                </c:pt>
                <c:pt idx="2">
                  <c:v>lower leg</c:v>
                </c:pt>
                <c:pt idx="3">
                  <c:v>upper arm</c:v>
                </c:pt>
                <c:pt idx="4">
                  <c:v>lower arm</c:v>
                </c:pt>
                <c:pt idx="5">
                  <c:v>head</c:v>
                </c:pt>
                <c:pt idx="6">
                  <c:v>mean</c:v>
                </c:pt>
              </c:strCache>
            </c:strRef>
          </c:cat>
          <c:val>
            <c:numRef>
              <c:f>Sheet1!$B$4:$H$4</c:f>
              <c:numCache>
                <c:formatCode>General</c:formatCode>
                <c:ptCount val="7"/>
                <c:pt idx="0">
                  <c:v>88.3</c:v>
                </c:pt>
                <c:pt idx="1">
                  <c:v>78.400000000000006</c:v>
                </c:pt>
                <c:pt idx="2">
                  <c:v>73.449999999999989</c:v>
                </c:pt>
                <c:pt idx="3">
                  <c:v>60.75</c:v>
                </c:pt>
                <c:pt idx="4">
                  <c:v>44.45</c:v>
                </c:pt>
                <c:pt idx="5">
                  <c:v>85.4</c:v>
                </c:pt>
                <c:pt idx="6">
                  <c:v>68.78</c:v>
                </c:pt>
              </c:numCache>
            </c:numRef>
          </c:val>
        </c:ser>
        <c:ser>
          <c:idx val="3"/>
          <c:order val="3"/>
          <c:tx>
            <c:strRef>
              <c:f>Sheet1!$A$5</c:f>
              <c:strCache>
                <c:ptCount val="1"/>
                <c:pt idx="0">
                  <c:v>Pish+R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cat>
            <c:strRef>
              <c:f>Sheet1!$B$1:$H$1</c:f>
              <c:strCache>
                <c:ptCount val="7"/>
                <c:pt idx="0">
                  <c:v>torso</c:v>
                </c:pt>
                <c:pt idx="1">
                  <c:v>upper leg</c:v>
                </c:pt>
                <c:pt idx="2">
                  <c:v>lower leg</c:v>
                </c:pt>
                <c:pt idx="3">
                  <c:v>upper arm</c:v>
                </c:pt>
                <c:pt idx="4">
                  <c:v>lower arm</c:v>
                </c:pt>
                <c:pt idx="5">
                  <c:v>head</c:v>
                </c:pt>
                <c:pt idx="6">
                  <c:v>mean</c:v>
                </c:pt>
              </c:strCache>
            </c:strRef>
          </c:cat>
          <c:val>
            <c:numRef>
              <c:f>Sheet1!$B$5:$H$5</c:f>
              <c:numCache>
                <c:formatCode>General</c:formatCode>
                <c:ptCount val="7"/>
                <c:pt idx="0">
                  <c:v>87.8</c:v>
                </c:pt>
                <c:pt idx="1">
                  <c:v>77</c:v>
                </c:pt>
                <c:pt idx="2">
                  <c:v>72.5</c:v>
                </c:pt>
                <c:pt idx="3">
                  <c:v>57.3</c:v>
                </c:pt>
                <c:pt idx="4">
                  <c:v>42</c:v>
                </c:pt>
                <c:pt idx="5">
                  <c:v>84.8</c:v>
                </c:pt>
                <c:pt idx="6">
                  <c:v>67.010000000000005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axId val="7431872"/>
        <c:axId val="7431328"/>
      </c:barChart>
      <c:catAx>
        <c:axId val="7431872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ES"/>
          </a:p>
        </c:txPr>
        <c:crossAx val="7431328"/>
        <c:crosses val="autoZero"/>
        <c:auto val="1"/>
        <c:lblAlgn val="ctr"/>
        <c:lblOffset val="100"/>
        <c:noMultiLvlLbl val="0"/>
      </c:catAx>
      <c:valAx>
        <c:axId val="7431328"/>
        <c:scaling>
          <c:orientation val="minMax"/>
          <c:max val="100"/>
          <c:min val="2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ES"/>
          </a:p>
        </c:txPr>
        <c:crossAx val="743187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E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ES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ES" dirty="0" err="1" smtClean="0"/>
              <a:t>Execution</a:t>
            </a:r>
            <a:r>
              <a:rPr lang="es-ES" dirty="0" smtClean="0"/>
              <a:t> time (</a:t>
            </a:r>
            <a:r>
              <a:rPr lang="es-ES" baseline="0" dirty="0" smtClean="0"/>
              <a:t>sec.) VS. PCP Performance (%)</a:t>
            </a:r>
            <a:endParaRPr lang="es-ES" dirty="0"/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ES"/>
        </a:p>
      </c:txPr>
    </c:title>
    <c:autoTitleDeleted val="0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Torso hypothesis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Sheet1!$A$2:$A$3</c:f>
              <c:strCache>
                <c:ptCount val="2"/>
                <c:pt idx="0">
                  <c:v>Pishchulin et al.</c:v>
                </c:pt>
                <c:pt idx="1">
                  <c:v>Ours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148.69999999999999</c:v>
                </c:pt>
                <c:pt idx="1">
                  <c:v>0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Run Poselet detectors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Sheet1!$A$2:$A$3</c:f>
              <c:strCache>
                <c:ptCount val="2"/>
                <c:pt idx="0">
                  <c:v>Pishchulin et al.</c:v>
                </c:pt>
                <c:pt idx="1">
                  <c:v>Ours</c:v>
                </c:pt>
              </c:strCache>
            </c:strRef>
          </c:cat>
          <c:val>
            <c:numRef>
              <c:f>Sheet1!$C$2:$C$3</c:f>
              <c:numCache>
                <c:formatCode>General</c:formatCode>
                <c:ptCount val="2"/>
                <c:pt idx="0">
                  <c:v>344.77</c:v>
                </c:pt>
                <c:pt idx="1">
                  <c:v>16.39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Position prediction (LDA/SetBoost)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Sheet1!$A$2:$A$3</c:f>
              <c:strCache>
                <c:ptCount val="2"/>
                <c:pt idx="0">
                  <c:v>Pishchulin et al.</c:v>
                </c:pt>
                <c:pt idx="1">
                  <c:v>Ours</c:v>
                </c:pt>
              </c:strCache>
            </c:strRef>
          </c:cat>
          <c:val>
            <c:numRef>
              <c:f>Sheet1!$D$2:$D$3</c:f>
              <c:numCache>
                <c:formatCode>General</c:formatCode>
                <c:ptCount val="2"/>
                <c:pt idx="0">
                  <c:v>3.06</c:v>
                </c:pt>
                <c:pt idx="1">
                  <c:v>23.37</c:v>
                </c:pt>
              </c:numCache>
            </c:numRef>
          </c:val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Run PS model inference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cat>
            <c:strRef>
              <c:f>Sheet1!$A$2:$A$3</c:f>
              <c:strCache>
                <c:ptCount val="2"/>
                <c:pt idx="0">
                  <c:v>Pishchulin et al.</c:v>
                </c:pt>
                <c:pt idx="1">
                  <c:v>Ours</c:v>
                </c:pt>
              </c:strCache>
            </c:strRef>
          </c:cat>
          <c:val>
            <c:numRef>
              <c:f>Sheet1!$E$2:$E$3</c:f>
              <c:numCache>
                <c:formatCode>General</c:formatCode>
                <c:ptCount val="2"/>
                <c:pt idx="0">
                  <c:v>162.62</c:v>
                </c:pt>
                <c:pt idx="1">
                  <c:v>169.6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7433504"/>
        <c:axId val="7432960"/>
      </c:barChart>
      <c:lineChart>
        <c:grouping val="standard"/>
        <c:varyColors val="0"/>
        <c:ser>
          <c:idx val="4"/>
          <c:order val="4"/>
          <c:tx>
            <c:strRef>
              <c:f>Sheet1!$F$1</c:f>
              <c:strCache>
                <c:ptCount val="1"/>
                <c:pt idx="0">
                  <c:v>PCP LSP</c:v>
                </c:pt>
              </c:strCache>
            </c:strRef>
          </c:tx>
          <c:spPr>
            <a:ln w="28575" cap="rnd">
              <a:solidFill>
                <a:schemeClr val="accent5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5"/>
              </a:solidFill>
              <a:ln w="9525">
                <a:solidFill>
                  <a:schemeClr val="accent5"/>
                </a:solidFill>
              </a:ln>
              <a:effectLst/>
            </c:spPr>
          </c:marker>
          <c:cat>
            <c:strRef>
              <c:f>Sheet1!$A$2:$A$3</c:f>
              <c:strCache>
                <c:ptCount val="2"/>
                <c:pt idx="0">
                  <c:v>Pishchulin et al.</c:v>
                </c:pt>
                <c:pt idx="1">
                  <c:v>Ours</c:v>
                </c:pt>
              </c:strCache>
            </c:strRef>
          </c:cat>
          <c:val>
            <c:numRef>
              <c:f>Sheet1!$F$2:$F$3</c:f>
              <c:numCache>
                <c:formatCode>General</c:formatCode>
                <c:ptCount val="2"/>
                <c:pt idx="0">
                  <c:v>68.78</c:v>
                </c:pt>
                <c:pt idx="1">
                  <c:v>67.010000000000005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8463072"/>
        <c:axId val="7430240"/>
      </c:lineChart>
      <c:catAx>
        <c:axId val="743350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ES"/>
          </a:p>
        </c:txPr>
        <c:crossAx val="7432960"/>
        <c:crosses val="autoZero"/>
        <c:auto val="1"/>
        <c:lblAlgn val="ctr"/>
        <c:lblOffset val="100"/>
        <c:noMultiLvlLbl val="0"/>
      </c:catAx>
      <c:valAx>
        <c:axId val="743296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ES"/>
          </a:p>
        </c:txPr>
        <c:crossAx val="7433504"/>
        <c:crosses val="autoZero"/>
        <c:crossBetween val="between"/>
      </c:valAx>
      <c:valAx>
        <c:axId val="7430240"/>
        <c:scaling>
          <c:orientation val="minMax"/>
          <c:max val="70"/>
          <c:min val="50"/>
        </c:scaling>
        <c:delete val="0"/>
        <c:axPos val="r"/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ES"/>
          </a:p>
        </c:txPr>
        <c:crossAx val="8463072"/>
        <c:crosses val="max"/>
        <c:crossBetween val="between"/>
      </c:valAx>
      <c:catAx>
        <c:axId val="8463072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7430240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E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ES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ES" dirty="0" smtClean="0"/>
              <a:t>PCP,</a:t>
            </a:r>
            <a:r>
              <a:rPr lang="es-ES" baseline="0" dirty="0" smtClean="0"/>
              <a:t> PARSE dataset</a:t>
            </a:r>
            <a:endParaRPr lang="es-ES" dirty="0"/>
          </a:p>
        </c:rich>
      </c:tx>
      <c:layout>
        <c:manualLayout>
          <c:xMode val="edge"/>
          <c:yMode val="edge"/>
          <c:x val="0.33175891247052297"/>
          <c:y val="2.3452609928722942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E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YR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Sheet1!$B$1:$H$1</c:f>
              <c:strCache>
                <c:ptCount val="7"/>
                <c:pt idx="0">
                  <c:v>torso</c:v>
                </c:pt>
                <c:pt idx="1">
                  <c:v>upper leg</c:v>
                </c:pt>
                <c:pt idx="2">
                  <c:v>lower leg</c:v>
                </c:pt>
                <c:pt idx="3">
                  <c:v>upper arm</c:v>
                </c:pt>
                <c:pt idx="4">
                  <c:v>lower arm</c:v>
                </c:pt>
                <c:pt idx="5">
                  <c:v>head</c:v>
                </c:pt>
                <c:pt idx="6">
                  <c:v>mean</c:v>
                </c:pt>
              </c:strCache>
            </c:strRef>
          </c:cat>
          <c:val>
            <c:numRef>
              <c:f>Sheet1!$B$2:$H$2</c:f>
              <c:numCache>
                <c:formatCode>General</c:formatCode>
                <c:ptCount val="7"/>
                <c:pt idx="0">
                  <c:v>81.459999999999994</c:v>
                </c:pt>
                <c:pt idx="1">
                  <c:v>65.365000000000009</c:v>
                </c:pt>
                <c:pt idx="2">
                  <c:v>58.534999999999997</c:v>
                </c:pt>
                <c:pt idx="3">
                  <c:v>52.685000000000002</c:v>
                </c:pt>
                <c:pt idx="4">
                  <c:v>28.535</c:v>
                </c:pt>
                <c:pt idx="5">
                  <c:v>81.459999999999994</c:v>
                </c:pt>
                <c:pt idx="6">
                  <c:v>57.32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YR+R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Sheet1!$B$1:$H$1</c:f>
              <c:strCache>
                <c:ptCount val="7"/>
                <c:pt idx="0">
                  <c:v>torso</c:v>
                </c:pt>
                <c:pt idx="1">
                  <c:v>upper leg</c:v>
                </c:pt>
                <c:pt idx="2">
                  <c:v>lower leg</c:v>
                </c:pt>
                <c:pt idx="3">
                  <c:v>upper arm</c:v>
                </c:pt>
                <c:pt idx="4">
                  <c:v>lower arm</c:v>
                </c:pt>
                <c:pt idx="5">
                  <c:v>head</c:v>
                </c:pt>
                <c:pt idx="6">
                  <c:v>mean</c:v>
                </c:pt>
              </c:strCache>
            </c:strRef>
          </c:cat>
          <c:val>
            <c:numRef>
              <c:f>Sheet1!$B$3:$H$3</c:f>
              <c:numCache>
                <c:formatCode>General</c:formatCode>
                <c:ptCount val="7"/>
                <c:pt idx="0">
                  <c:v>81.95</c:v>
                </c:pt>
                <c:pt idx="1">
                  <c:v>64.88</c:v>
                </c:pt>
                <c:pt idx="2">
                  <c:v>60</c:v>
                </c:pt>
                <c:pt idx="3">
                  <c:v>50.730000000000004</c:v>
                </c:pt>
                <c:pt idx="4">
                  <c:v>30.254999999999999</c:v>
                </c:pt>
                <c:pt idx="5">
                  <c:v>80.489999999999995</c:v>
                </c:pt>
                <c:pt idx="6">
                  <c:v>57.41</c:v>
                </c:pt>
              </c:numCache>
            </c:numRef>
          </c:val>
        </c:ser>
        <c:ser>
          <c:idx val="2"/>
          <c:order val="2"/>
          <c:tx>
            <c:strRef>
              <c:f>Sheet1!$A$4</c:f>
              <c:strCache>
                <c:ptCount val="1"/>
                <c:pt idx="0">
                  <c:v>Pish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Sheet1!$B$1:$H$1</c:f>
              <c:strCache>
                <c:ptCount val="7"/>
                <c:pt idx="0">
                  <c:v>torso</c:v>
                </c:pt>
                <c:pt idx="1">
                  <c:v>upper leg</c:v>
                </c:pt>
                <c:pt idx="2">
                  <c:v>lower leg</c:v>
                </c:pt>
                <c:pt idx="3">
                  <c:v>upper arm</c:v>
                </c:pt>
                <c:pt idx="4">
                  <c:v>lower arm</c:v>
                </c:pt>
                <c:pt idx="5">
                  <c:v>head</c:v>
                </c:pt>
                <c:pt idx="6">
                  <c:v>mean</c:v>
                </c:pt>
              </c:strCache>
            </c:strRef>
          </c:cat>
          <c:val>
            <c:numRef>
              <c:f>Sheet1!$B$4:$H$4</c:f>
              <c:numCache>
                <c:formatCode>General</c:formatCode>
                <c:ptCount val="7"/>
                <c:pt idx="0">
                  <c:v>89.76</c:v>
                </c:pt>
                <c:pt idx="1">
                  <c:v>72.930000000000007</c:v>
                </c:pt>
                <c:pt idx="2">
                  <c:v>63.414999999999999</c:v>
                </c:pt>
                <c:pt idx="3">
                  <c:v>61.22</c:v>
                </c:pt>
                <c:pt idx="4">
                  <c:v>48.78</c:v>
                </c:pt>
                <c:pt idx="5">
                  <c:v>84.88</c:v>
                </c:pt>
                <c:pt idx="6">
                  <c:v>66.73</c:v>
                </c:pt>
              </c:numCache>
            </c:numRef>
          </c:val>
        </c:ser>
        <c:ser>
          <c:idx val="3"/>
          <c:order val="3"/>
          <c:tx>
            <c:strRef>
              <c:f>Sheet1!$A$5</c:f>
              <c:strCache>
                <c:ptCount val="1"/>
                <c:pt idx="0">
                  <c:v>Pish+R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cat>
            <c:strRef>
              <c:f>Sheet1!$B$1:$H$1</c:f>
              <c:strCache>
                <c:ptCount val="7"/>
                <c:pt idx="0">
                  <c:v>torso</c:v>
                </c:pt>
                <c:pt idx="1">
                  <c:v>upper leg</c:v>
                </c:pt>
                <c:pt idx="2">
                  <c:v>lower leg</c:v>
                </c:pt>
                <c:pt idx="3">
                  <c:v>upper arm</c:v>
                </c:pt>
                <c:pt idx="4">
                  <c:v>lower arm</c:v>
                </c:pt>
                <c:pt idx="5">
                  <c:v>head</c:v>
                </c:pt>
                <c:pt idx="6">
                  <c:v>mean</c:v>
                </c:pt>
              </c:strCache>
            </c:strRef>
          </c:cat>
          <c:val>
            <c:numRef>
              <c:f>Sheet1!$B$5:$H$5</c:f>
              <c:numCache>
                <c:formatCode>General</c:formatCode>
                <c:ptCount val="7"/>
                <c:pt idx="0">
                  <c:v>89.27</c:v>
                </c:pt>
                <c:pt idx="1">
                  <c:v>70.974999999999994</c:v>
                </c:pt>
                <c:pt idx="2">
                  <c:v>65.37</c:v>
                </c:pt>
                <c:pt idx="3">
                  <c:v>58.784999999999997</c:v>
                </c:pt>
                <c:pt idx="4">
                  <c:v>47.8</c:v>
                </c:pt>
                <c:pt idx="5">
                  <c:v>78.540000000000006</c:v>
                </c:pt>
                <c:pt idx="6">
                  <c:v>65.37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axId val="8462528"/>
        <c:axId val="8465248"/>
      </c:barChart>
      <c:catAx>
        <c:axId val="8462528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ES"/>
          </a:p>
        </c:txPr>
        <c:crossAx val="8465248"/>
        <c:crosses val="autoZero"/>
        <c:auto val="1"/>
        <c:lblAlgn val="ctr"/>
        <c:lblOffset val="100"/>
        <c:noMultiLvlLbl val="0"/>
      </c:catAx>
      <c:valAx>
        <c:axId val="8465248"/>
        <c:scaling>
          <c:orientation val="minMax"/>
          <c:max val="100"/>
          <c:min val="2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ES"/>
          </a:p>
        </c:txPr>
        <c:crossAx val="846252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E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ES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3"/>
    </mc:Choice>
    <mc:Fallback>
      <c:style val="23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Hoja1!$B$1</c:f>
              <c:strCache>
                <c:ptCount val="1"/>
                <c:pt idx="0">
                  <c:v>Columna1</c:v>
                </c:pt>
              </c:strCache>
            </c:strRef>
          </c:tx>
          <c:spPr>
            <a:ln w="38100">
              <a:solidFill>
                <a:prstClr val="black"/>
              </a:solidFill>
            </a:ln>
          </c:spPr>
          <c:invertIfNegative val="0"/>
          <c:dPt>
            <c:idx val="0"/>
            <c:invertIfNegative val="0"/>
            <c:bubble3D val="0"/>
            <c:spPr>
              <a:solidFill>
                <a:srgbClr val="FFFF00"/>
              </a:solidFill>
              <a:ln w="38100">
                <a:solidFill>
                  <a:prstClr val="black"/>
                </a:solidFill>
              </a:ln>
            </c:spPr>
          </c:dPt>
          <c:cat>
            <c:strRef>
              <c:f>Hoja1!$A$2</c:f>
              <c:strCache>
                <c:ptCount val="1"/>
                <c:pt idx="0">
                  <c:v>Categoría 1</c:v>
                </c:pt>
              </c:strCache>
            </c:strRef>
          </c:cat>
          <c:val>
            <c:numRef>
              <c:f>Hoja1!$B$2</c:f>
              <c:numCache>
                <c:formatCode>General</c:formatCode>
                <c:ptCount val="1"/>
                <c:pt idx="0">
                  <c:v>2</c:v>
                </c:pt>
              </c:numCache>
            </c:numRef>
          </c:val>
        </c:ser>
        <c:ser>
          <c:idx val="1"/>
          <c:order val="1"/>
          <c:tx>
            <c:strRef>
              <c:f>Hoja1!$C$1</c:f>
              <c:strCache>
                <c:ptCount val="1"/>
                <c:pt idx="0">
                  <c:v>Columna2</c:v>
                </c:pt>
              </c:strCache>
            </c:strRef>
          </c:tx>
          <c:spPr>
            <a:solidFill>
              <a:srgbClr val="FFFF00"/>
            </a:solidFill>
            <a:ln w="38100">
              <a:solidFill>
                <a:prstClr val="black"/>
              </a:solidFill>
            </a:ln>
          </c:spPr>
          <c:invertIfNegative val="0"/>
          <c:cat>
            <c:strRef>
              <c:f>Hoja1!$A$2</c:f>
              <c:strCache>
                <c:ptCount val="1"/>
                <c:pt idx="0">
                  <c:v>Categoría 1</c:v>
                </c:pt>
              </c:strCache>
            </c:strRef>
          </c:cat>
          <c:val>
            <c:numRef>
              <c:f>Hoja1!$C$2</c:f>
              <c:numCache>
                <c:formatCode>General</c:formatCode>
                <c:ptCount val="1"/>
                <c:pt idx="0">
                  <c:v>1</c:v>
                </c:pt>
              </c:numCache>
            </c:numRef>
          </c:val>
        </c:ser>
        <c:ser>
          <c:idx val="2"/>
          <c:order val="2"/>
          <c:tx>
            <c:strRef>
              <c:f>Hoja1!$D$1</c:f>
              <c:strCache>
                <c:ptCount val="1"/>
                <c:pt idx="0">
                  <c:v>Columna3</c:v>
                </c:pt>
              </c:strCache>
            </c:strRef>
          </c:tx>
          <c:spPr>
            <a:solidFill>
              <a:srgbClr val="00B0F0"/>
            </a:solidFill>
            <a:ln w="38100">
              <a:solidFill>
                <a:prstClr val="black"/>
              </a:solidFill>
            </a:ln>
            <a:effectLst>
              <a:outerShdw blurRad="50800" dist="50800" dir="5400000" algn="ctr" rotWithShape="0">
                <a:srgbClr val="000000">
                  <a:alpha val="99000"/>
                </a:srgbClr>
              </a:outerShdw>
            </a:effectLst>
          </c:spPr>
          <c:invertIfNegative val="0"/>
          <c:dPt>
            <c:idx val="0"/>
            <c:invertIfNegative val="0"/>
            <c:bubble3D val="0"/>
            <c:spPr>
              <a:solidFill>
                <a:srgbClr val="FFFF00"/>
              </a:solidFill>
              <a:ln w="38100">
                <a:solidFill>
                  <a:prstClr val="black"/>
                </a:solidFill>
              </a:ln>
              <a:effectLst>
                <a:outerShdw blurRad="50800" dist="50800" dir="5400000" algn="ctr" rotWithShape="0">
                  <a:srgbClr val="000000">
                    <a:alpha val="99000"/>
                  </a:srgbClr>
                </a:outerShdw>
              </a:effectLst>
            </c:spPr>
          </c:dPt>
          <c:trendline>
            <c:trendlineType val="linear"/>
            <c:dispRSqr val="0"/>
            <c:dispEq val="0"/>
          </c:trendline>
          <c:cat>
            <c:strRef>
              <c:f>Hoja1!$A$2</c:f>
              <c:strCache>
                <c:ptCount val="1"/>
                <c:pt idx="0">
                  <c:v>Categoría 1</c:v>
                </c:pt>
              </c:strCache>
            </c:strRef>
          </c:cat>
          <c:val>
            <c:numRef>
              <c:f>Hoja1!$D$2</c:f>
              <c:numCache>
                <c:formatCode>General</c:formatCode>
                <c:ptCount val="1"/>
                <c:pt idx="0">
                  <c:v>4</c:v>
                </c:pt>
              </c:numCache>
            </c:numRef>
          </c:val>
        </c:ser>
        <c:ser>
          <c:idx val="3"/>
          <c:order val="3"/>
          <c:tx>
            <c:strRef>
              <c:f>Hoja1!$E$1</c:f>
              <c:strCache>
                <c:ptCount val="1"/>
                <c:pt idx="0">
                  <c:v>Columna4</c:v>
                </c:pt>
              </c:strCache>
            </c:strRef>
          </c:tx>
          <c:spPr>
            <a:solidFill>
              <a:srgbClr val="FFFF00"/>
            </a:solidFill>
            <a:ln w="38100">
              <a:solidFill>
                <a:prstClr val="black"/>
              </a:solidFill>
            </a:ln>
          </c:spPr>
          <c:invertIfNegative val="0"/>
          <c:cat>
            <c:strRef>
              <c:f>Hoja1!$A$2</c:f>
              <c:strCache>
                <c:ptCount val="1"/>
                <c:pt idx="0">
                  <c:v>Categoría 1</c:v>
                </c:pt>
              </c:strCache>
            </c:strRef>
          </c:cat>
          <c:val>
            <c:numRef>
              <c:f>Hoja1!$E$2</c:f>
              <c:numCache>
                <c:formatCode>General</c:formatCode>
                <c:ptCount val="1"/>
                <c:pt idx="0">
                  <c:v>2</c:v>
                </c:pt>
              </c:numCache>
            </c:numRef>
          </c:val>
        </c:ser>
        <c:ser>
          <c:idx val="4"/>
          <c:order val="4"/>
          <c:tx>
            <c:strRef>
              <c:f>Hoja1!$F$1</c:f>
              <c:strCache>
                <c:ptCount val="1"/>
                <c:pt idx="0">
                  <c:v>Columna5</c:v>
                </c:pt>
              </c:strCache>
            </c:strRef>
          </c:tx>
          <c:spPr>
            <a:solidFill>
              <a:srgbClr val="FFFF00"/>
            </a:solidFill>
            <a:ln w="38100">
              <a:solidFill>
                <a:prstClr val="black"/>
              </a:solidFill>
            </a:ln>
          </c:spPr>
          <c:invertIfNegative val="0"/>
          <c:cat>
            <c:strRef>
              <c:f>Hoja1!$A$2</c:f>
              <c:strCache>
                <c:ptCount val="1"/>
                <c:pt idx="0">
                  <c:v>Categoría 1</c:v>
                </c:pt>
              </c:strCache>
            </c:strRef>
          </c:cat>
          <c:val>
            <c:numRef>
              <c:f>Hoja1!$F$2</c:f>
              <c:numCache>
                <c:formatCode>General</c:formatCode>
                <c:ptCount val="1"/>
                <c:pt idx="0">
                  <c:v>1</c:v>
                </c:pt>
              </c:numCache>
            </c:numRef>
          </c:val>
        </c:ser>
        <c:ser>
          <c:idx val="5"/>
          <c:order val="5"/>
          <c:tx>
            <c:strRef>
              <c:f>Hoja1!$G$1</c:f>
              <c:strCache>
                <c:ptCount val="1"/>
                <c:pt idx="0">
                  <c:v>Columna6</c:v>
                </c:pt>
              </c:strCache>
            </c:strRef>
          </c:tx>
          <c:spPr>
            <a:solidFill>
              <a:srgbClr val="FFFF00"/>
            </a:solidFill>
            <a:ln>
              <a:solidFill>
                <a:schemeClr val="tx1"/>
              </a:solidFill>
            </a:ln>
          </c:spPr>
          <c:invertIfNegative val="0"/>
          <c:dPt>
            <c:idx val="0"/>
            <c:invertIfNegative val="0"/>
            <c:bubble3D val="0"/>
            <c:spPr>
              <a:solidFill>
                <a:srgbClr val="FFFF00"/>
              </a:solidFill>
              <a:ln w="38100">
                <a:solidFill>
                  <a:schemeClr val="tx1"/>
                </a:solidFill>
              </a:ln>
            </c:spPr>
          </c:dPt>
          <c:cat>
            <c:strRef>
              <c:f>Hoja1!$A$2</c:f>
              <c:strCache>
                <c:ptCount val="1"/>
                <c:pt idx="0">
                  <c:v>Categoría 1</c:v>
                </c:pt>
              </c:strCache>
            </c:strRef>
          </c:cat>
          <c:val>
            <c:numRef>
              <c:f>Hoja1!$G$2</c:f>
              <c:numCache>
                <c:formatCode>General</c:formatCode>
                <c:ptCount val="1"/>
                <c:pt idx="0">
                  <c:v>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8466336"/>
        <c:axId val="8455456"/>
      </c:barChart>
      <c:catAx>
        <c:axId val="8466336"/>
        <c:scaling>
          <c:orientation val="minMax"/>
        </c:scaling>
        <c:delete val="1"/>
        <c:axPos val="b"/>
        <c:numFmt formatCode="General" sourceLinked="0"/>
        <c:majorTickMark val="out"/>
        <c:minorTickMark val="none"/>
        <c:tickLblPos val="none"/>
        <c:crossAx val="8455456"/>
        <c:crosses val="autoZero"/>
        <c:auto val="1"/>
        <c:lblAlgn val="ctr"/>
        <c:lblOffset val="100"/>
        <c:noMultiLvlLbl val="0"/>
      </c:catAx>
      <c:valAx>
        <c:axId val="8455456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one"/>
        <c:crossAx val="8466336"/>
        <c:crosses val="autoZero"/>
        <c:crossBetween val="between"/>
      </c:valAx>
      <c:spPr>
        <a:noFill/>
        <a:ln w="25400">
          <a:noFill/>
        </a:ln>
        <a:effectLst/>
      </c:spPr>
    </c:plotArea>
    <c:plotVisOnly val="1"/>
    <c:dispBlanksAs val="gap"/>
    <c:showDLblsOverMax val="0"/>
  </c:chart>
  <c:txPr>
    <a:bodyPr/>
    <a:lstStyle/>
    <a:p>
      <a:pPr>
        <a:defRPr sz="1800"/>
      </a:pPr>
      <a:endParaRPr lang="es-ES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7">
  <cs:axisTitle>
    <cs:lnRef idx="0"/>
    <cs:fillRef idx="0"/>
    <cs:effectRef idx="0"/>
    <cs:fontRef idx="minor">
      <a:schemeClr val="tx2"/>
    </cs:fontRef>
    <cs:defRPr sz="1197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2"/>
    </cs:fontRef>
    <cs:defRPr sz="1197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  <a:lumOff val="2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1197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2128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1197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1197" kern="1200"/>
  </cs:valueAxis>
  <cs:wall>
    <cs:lnRef idx="0"/>
    <cs:fillRef idx="0"/>
    <cs:effectRef idx="0"/>
    <cs:fontRef idx="minor">
      <a:schemeClr val="tx2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4">
  <dgm:title val=""/>
  <dgm:desc val=""/>
  <dgm:catLst>
    <dgm:cat type="accent1" pri="11400"/>
  </dgm:catLst>
  <dgm:styleLbl name="node0">
    <dgm:fillClrLst meth="cycle">
      <a:schemeClr val="accent1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1">
        <a:shade val="50000"/>
      </a:schemeClr>
      <a:schemeClr val="accent1">
        <a:tint val="55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1">
        <a:shade val="80000"/>
        <a:alpha val="50000"/>
      </a:schemeClr>
      <a:schemeClr val="accent1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55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4">
  <dgm:title val=""/>
  <dgm:desc val=""/>
  <dgm:catLst>
    <dgm:cat type="accent1" pri="11400"/>
  </dgm:catLst>
  <dgm:styleLbl name="node0">
    <dgm:fillClrLst meth="cycle">
      <a:schemeClr val="accent1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1">
        <a:shade val="50000"/>
      </a:schemeClr>
      <a:schemeClr val="accent1">
        <a:tint val="55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1">
        <a:shade val="80000"/>
        <a:alpha val="50000"/>
      </a:schemeClr>
      <a:schemeClr val="accent1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55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4">
  <dgm:title val=""/>
  <dgm:desc val=""/>
  <dgm:catLst>
    <dgm:cat type="accent1" pri="11400"/>
  </dgm:catLst>
  <dgm:styleLbl name="node0">
    <dgm:fillClrLst meth="cycle">
      <a:schemeClr val="accent1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1">
        <a:shade val="50000"/>
      </a:schemeClr>
      <a:schemeClr val="accent1">
        <a:tint val="55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1">
        <a:shade val="80000"/>
        <a:alpha val="50000"/>
      </a:schemeClr>
      <a:schemeClr val="accent1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55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4">
  <dgm:title val=""/>
  <dgm:desc val=""/>
  <dgm:catLst>
    <dgm:cat type="accent1" pri="11400"/>
  </dgm:catLst>
  <dgm:styleLbl name="node0">
    <dgm:fillClrLst meth="cycle">
      <a:schemeClr val="accent1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1">
        <a:shade val="50000"/>
      </a:schemeClr>
      <a:schemeClr val="accent1">
        <a:tint val="55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1">
        <a:shade val="80000"/>
        <a:alpha val="50000"/>
      </a:schemeClr>
      <a:schemeClr val="accent1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55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4">
  <dgm:title val=""/>
  <dgm:desc val=""/>
  <dgm:catLst>
    <dgm:cat type="accent1" pri="11400"/>
  </dgm:catLst>
  <dgm:styleLbl name="node0">
    <dgm:fillClrLst meth="cycle">
      <a:schemeClr val="accent1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1">
        <a:shade val="50000"/>
      </a:schemeClr>
      <a:schemeClr val="accent1">
        <a:tint val="55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1">
        <a:shade val="80000"/>
        <a:alpha val="50000"/>
      </a:schemeClr>
      <a:schemeClr val="accent1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55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F91973A-EE31-4F34-A004-49ECFE89F3D6}" type="doc">
      <dgm:prSet loTypeId="urn:microsoft.com/office/officeart/2005/8/layout/arrow2" loCatId="process" qsTypeId="urn:microsoft.com/office/officeart/2005/8/quickstyle/3d4" qsCatId="3D" csTypeId="urn:microsoft.com/office/officeart/2005/8/colors/accent1_4" csCatId="accent1" phldr="1"/>
      <dgm:spPr/>
      <dgm:t>
        <a:bodyPr/>
        <a:lstStyle/>
        <a:p>
          <a:endParaRPr lang="es-ES"/>
        </a:p>
      </dgm:t>
    </dgm:pt>
    <dgm:pt modelId="{EAD5D10A-8C9B-4E25-A6B5-D1248FCBF05B}">
      <dgm:prSet phldrT="[Text]" custT="1"/>
      <dgm:spPr/>
      <dgm:t>
        <a:bodyPr/>
        <a:lstStyle/>
        <a:p>
          <a:pPr algn="ctr"/>
          <a:r>
            <a:rPr lang="es-ES" sz="2000" dirty="0" smtClean="0"/>
            <a:t>Human </a:t>
          </a:r>
          <a:r>
            <a:rPr lang="es-ES" sz="2000" dirty="0" err="1" smtClean="0"/>
            <a:t>detection</a:t>
          </a:r>
          <a:endParaRPr lang="es-ES" sz="2000" dirty="0"/>
        </a:p>
      </dgm:t>
    </dgm:pt>
    <dgm:pt modelId="{192A3316-3BE5-4DA0-A930-DA1EA3E664F1}" type="parTrans" cxnId="{39E8BF8F-DE6D-4ECA-8CB7-16C6903842C2}">
      <dgm:prSet/>
      <dgm:spPr/>
      <dgm:t>
        <a:bodyPr/>
        <a:lstStyle/>
        <a:p>
          <a:endParaRPr lang="es-ES"/>
        </a:p>
      </dgm:t>
    </dgm:pt>
    <dgm:pt modelId="{DA93A57F-1D4A-4830-A41A-AEFB409F1088}" type="sibTrans" cxnId="{39E8BF8F-DE6D-4ECA-8CB7-16C6903842C2}">
      <dgm:prSet/>
      <dgm:spPr/>
      <dgm:t>
        <a:bodyPr/>
        <a:lstStyle/>
        <a:p>
          <a:endParaRPr lang="es-ES"/>
        </a:p>
      </dgm:t>
    </dgm:pt>
    <dgm:pt modelId="{5E40BE83-935C-480C-80FB-83B827253DAF}">
      <dgm:prSet phldrT="[Text]" custT="1"/>
      <dgm:spPr/>
      <dgm:t>
        <a:bodyPr/>
        <a:lstStyle/>
        <a:p>
          <a:pPr algn="ctr"/>
          <a:r>
            <a:rPr lang="es-ES" sz="2000" dirty="0" smtClean="0"/>
            <a:t>Human pose </a:t>
          </a:r>
          <a:r>
            <a:rPr lang="es-ES" sz="2000" dirty="0" err="1" smtClean="0"/>
            <a:t>estimation</a:t>
          </a:r>
          <a:endParaRPr lang="es-ES" sz="2000" dirty="0"/>
        </a:p>
      </dgm:t>
    </dgm:pt>
    <dgm:pt modelId="{E4474C79-CE17-4542-AEB1-C35DC9C739DB}" type="parTrans" cxnId="{59ED3F41-82C2-4345-84EB-0507A7AE14F3}">
      <dgm:prSet/>
      <dgm:spPr/>
      <dgm:t>
        <a:bodyPr/>
        <a:lstStyle/>
        <a:p>
          <a:endParaRPr lang="es-ES"/>
        </a:p>
      </dgm:t>
    </dgm:pt>
    <dgm:pt modelId="{88046F4C-D8C3-4881-92DF-EF792EBE8F7C}" type="sibTrans" cxnId="{59ED3F41-82C2-4345-84EB-0507A7AE14F3}">
      <dgm:prSet/>
      <dgm:spPr/>
      <dgm:t>
        <a:bodyPr/>
        <a:lstStyle/>
        <a:p>
          <a:endParaRPr lang="es-ES"/>
        </a:p>
      </dgm:t>
    </dgm:pt>
    <dgm:pt modelId="{B2B681E7-1A42-448D-ABED-99895A4E752E}">
      <dgm:prSet phldrT="[Text]" custT="1"/>
      <dgm:spPr/>
      <dgm:t>
        <a:bodyPr/>
        <a:lstStyle/>
        <a:p>
          <a:pPr algn="ctr"/>
          <a:r>
            <a:rPr lang="es-ES" sz="2000" dirty="0" err="1" smtClean="0"/>
            <a:t>Action</a:t>
          </a:r>
          <a:r>
            <a:rPr lang="es-ES" sz="2000" dirty="0" smtClean="0"/>
            <a:t>/</a:t>
          </a:r>
          <a:r>
            <a:rPr lang="es-ES" sz="2000" dirty="0" err="1" smtClean="0"/>
            <a:t>Gesture</a:t>
          </a:r>
          <a:r>
            <a:rPr lang="es-ES" sz="2000" dirty="0" smtClean="0"/>
            <a:t> </a:t>
          </a:r>
          <a:r>
            <a:rPr lang="es-ES" sz="2000" dirty="0" err="1" smtClean="0"/>
            <a:t>recognition</a:t>
          </a:r>
          <a:endParaRPr lang="es-ES" sz="2000" dirty="0"/>
        </a:p>
      </dgm:t>
    </dgm:pt>
    <dgm:pt modelId="{3D066F34-947E-4E65-90C0-96C5587217C9}" type="parTrans" cxnId="{F80D8CE7-5025-4EC9-9930-2213F1007A01}">
      <dgm:prSet/>
      <dgm:spPr/>
      <dgm:t>
        <a:bodyPr/>
        <a:lstStyle/>
        <a:p>
          <a:endParaRPr lang="es-ES"/>
        </a:p>
      </dgm:t>
    </dgm:pt>
    <dgm:pt modelId="{02357CB7-2B53-4D4F-9CD0-1E5615C255DF}" type="sibTrans" cxnId="{F80D8CE7-5025-4EC9-9930-2213F1007A01}">
      <dgm:prSet/>
      <dgm:spPr/>
      <dgm:t>
        <a:bodyPr/>
        <a:lstStyle/>
        <a:p>
          <a:endParaRPr lang="es-ES"/>
        </a:p>
      </dgm:t>
    </dgm:pt>
    <dgm:pt modelId="{B9578D93-1113-4C6A-9E14-359DA57DB42B}" type="pres">
      <dgm:prSet presAssocID="{0F91973A-EE31-4F34-A004-49ECFE89F3D6}" presName="arrowDiagram" presStyleCnt="0">
        <dgm:presLayoutVars>
          <dgm:chMax val="5"/>
          <dgm:dir/>
          <dgm:resizeHandles val="exact"/>
        </dgm:presLayoutVars>
      </dgm:prSet>
      <dgm:spPr/>
      <dgm:t>
        <a:bodyPr/>
        <a:lstStyle/>
        <a:p>
          <a:endParaRPr lang="es-ES"/>
        </a:p>
      </dgm:t>
    </dgm:pt>
    <dgm:pt modelId="{003A488F-4F49-480A-86A1-D2024FA5A6EC}" type="pres">
      <dgm:prSet presAssocID="{0F91973A-EE31-4F34-A004-49ECFE89F3D6}" presName="arrow" presStyleLbl="bgShp" presStyleIdx="0" presStyleCnt="1" custLinFactNeighborX="-584" custLinFactNeighborY="3424"/>
      <dgm:spPr>
        <a:solidFill>
          <a:schemeClr val="tx2">
            <a:lumMod val="60000"/>
            <a:lumOff val="40000"/>
          </a:schemeClr>
        </a:solidFill>
      </dgm:spPr>
      <dgm:t>
        <a:bodyPr/>
        <a:lstStyle/>
        <a:p>
          <a:endParaRPr lang="es-ES"/>
        </a:p>
      </dgm:t>
    </dgm:pt>
    <dgm:pt modelId="{4083114F-DD41-4785-B1F1-A59072994505}" type="pres">
      <dgm:prSet presAssocID="{0F91973A-EE31-4F34-A004-49ECFE89F3D6}" presName="arrowDiagram3" presStyleCnt="0"/>
      <dgm:spPr/>
    </dgm:pt>
    <dgm:pt modelId="{29F6D71D-EA64-46D5-BCF7-D7676CD28637}" type="pres">
      <dgm:prSet presAssocID="{EAD5D10A-8C9B-4E25-A6B5-D1248FCBF05B}" presName="bullet3a" presStyleLbl="node1" presStyleIdx="0" presStyleCnt="3"/>
      <dgm:spPr/>
    </dgm:pt>
    <dgm:pt modelId="{22EFE7EC-E79D-42B4-AD07-D0E4AA5328C0}" type="pres">
      <dgm:prSet presAssocID="{EAD5D10A-8C9B-4E25-A6B5-D1248FCBF05B}" presName="textBox3a" presStyleLbl="revTx" presStyleIdx="0" presStyleCnt="3" custLinFactNeighborX="-15131" custLinFactNeighborY="-1929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62182385-D691-47D6-8273-5DF19F4609AD}" type="pres">
      <dgm:prSet presAssocID="{5E40BE83-935C-480C-80FB-83B827253DAF}" presName="bullet3b" presStyleLbl="node1" presStyleIdx="1" presStyleCnt="3"/>
      <dgm:spPr/>
    </dgm:pt>
    <dgm:pt modelId="{7BF6208A-BAE0-47D2-B706-1DB7C79394AB}" type="pres">
      <dgm:prSet presAssocID="{5E40BE83-935C-480C-80FB-83B827253DAF}" presName="textBox3b" presStyleLbl="revTx" presStyleIdx="1" presStyleCnt="3" custScaleX="127893" custLinFactNeighborX="-3377" custLinFactNeighborY="3169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690F975A-D399-4ACC-B4B8-63D03FA77308}" type="pres">
      <dgm:prSet presAssocID="{B2B681E7-1A42-448D-ABED-99895A4E752E}" presName="bullet3c" presStyleLbl="node1" presStyleIdx="2" presStyleCnt="3"/>
      <dgm:spPr/>
    </dgm:pt>
    <dgm:pt modelId="{B20E585F-C5C3-4725-BC02-85D1F4D1D003}" type="pres">
      <dgm:prSet presAssocID="{B2B681E7-1A42-448D-ABED-99895A4E752E}" presName="textBox3c" presStyleLbl="revTx" presStyleIdx="2" presStyleCnt="3" custScaleX="190546" custScaleY="29044" custLinFactNeighborX="22928" custLinFactNeighborY="-40381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</dgm:ptLst>
  <dgm:cxnLst>
    <dgm:cxn modelId="{97A28830-2DD0-4F42-A61C-CA4BE516FA43}" type="presOf" srcId="{0F91973A-EE31-4F34-A004-49ECFE89F3D6}" destId="{B9578D93-1113-4C6A-9E14-359DA57DB42B}" srcOrd="0" destOrd="0" presId="urn:microsoft.com/office/officeart/2005/8/layout/arrow2"/>
    <dgm:cxn modelId="{F80D8CE7-5025-4EC9-9930-2213F1007A01}" srcId="{0F91973A-EE31-4F34-A004-49ECFE89F3D6}" destId="{B2B681E7-1A42-448D-ABED-99895A4E752E}" srcOrd="2" destOrd="0" parTransId="{3D066F34-947E-4E65-90C0-96C5587217C9}" sibTransId="{02357CB7-2B53-4D4F-9CD0-1E5615C255DF}"/>
    <dgm:cxn modelId="{59ED3F41-82C2-4345-84EB-0507A7AE14F3}" srcId="{0F91973A-EE31-4F34-A004-49ECFE89F3D6}" destId="{5E40BE83-935C-480C-80FB-83B827253DAF}" srcOrd="1" destOrd="0" parTransId="{E4474C79-CE17-4542-AEB1-C35DC9C739DB}" sibTransId="{88046F4C-D8C3-4881-92DF-EF792EBE8F7C}"/>
    <dgm:cxn modelId="{C4632C96-3D42-4EFA-B7C5-3BCD20CD316A}" type="presOf" srcId="{5E40BE83-935C-480C-80FB-83B827253DAF}" destId="{7BF6208A-BAE0-47D2-B706-1DB7C79394AB}" srcOrd="0" destOrd="0" presId="urn:microsoft.com/office/officeart/2005/8/layout/arrow2"/>
    <dgm:cxn modelId="{39E8BF8F-DE6D-4ECA-8CB7-16C6903842C2}" srcId="{0F91973A-EE31-4F34-A004-49ECFE89F3D6}" destId="{EAD5D10A-8C9B-4E25-A6B5-D1248FCBF05B}" srcOrd="0" destOrd="0" parTransId="{192A3316-3BE5-4DA0-A930-DA1EA3E664F1}" sibTransId="{DA93A57F-1D4A-4830-A41A-AEFB409F1088}"/>
    <dgm:cxn modelId="{D7F58D99-1D4A-46B2-9929-F0AD8EE81899}" type="presOf" srcId="{EAD5D10A-8C9B-4E25-A6B5-D1248FCBF05B}" destId="{22EFE7EC-E79D-42B4-AD07-D0E4AA5328C0}" srcOrd="0" destOrd="0" presId="urn:microsoft.com/office/officeart/2005/8/layout/arrow2"/>
    <dgm:cxn modelId="{3EAF49C6-4EB7-4905-B47E-FF19614F8F1D}" type="presOf" srcId="{B2B681E7-1A42-448D-ABED-99895A4E752E}" destId="{B20E585F-C5C3-4725-BC02-85D1F4D1D003}" srcOrd="0" destOrd="0" presId="urn:microsoft.com/office/officeart/2005/8/layout/arrow2"/>
    <dgm:cxn modelId="{F259053A-26C7-4285-8454-DECC0C3DAFC1}" type="presParOf" srcId="{B9578D93-1113-4C6A-9E14-359DA57DB42B}" destId="{003A488F-4F49-480A-86A1-D2024FA5A6EC}" srcOrd="0" destOrd="0" presId="urn:microsoft.com/office/officeart/2005/8/layout/arrow2"/>
    <dgm:cxn modelId="{EACF3169-03FD-4E10-90D5-391D9D515865}" type="presParOf" srcId="{B9578D93-1113-4C6A-9E14-359DA57DB42B}" destId="{4083114F-DD41-4785-B1F1-A59072994505}" srcOrd="1" destOrd="0" presId="urn:microsoft.com/office/officeart/2005/8/layout/arrow2"/>
    <dgm:cxn modelId="{DE126304-3C10-416E-99D6-F7A54D8B860C}" type="presParOf" srcId="{4083114F-DD41-4785-B1F1-A59072994505}" destId="{29F6D71D-EA64-46D5-BCF7-D7676CD28637}" srcOrd="0" destOrd="0" presId="urn:microsoft.com/office/officeart/2005/8/layout/arrow2"/>
    <dgm:cxn modelId="{A75A9EE9-D771-499B-93FE-E93A19705085}" type="presParOf" srcId="{4083114F-DD41-4785-B1F1-A59072994505}" destId="{22EFE7EC-E79D-42B4-AD07-D0E4AA5328C0}" srcOrd="1" destOrd="0" presId="urn:microsoft.com/office/officeart/2005/8/layout/arrow2"/>
    <dgm:cxn modelId="{80F661A4-A5A0-4583-828F-F6E2FE94F45A}" type="presParOf" srcId="{4083114F-DD41-4785-B1F1-A59072994505}" destId="{62182385-D691-47D6-8273-5DF19F4609AD}" srcOrd="2" destOrd="0" presId="urn:microsoft.com/office/officeart/2005/8/layout/arrow2"/>
    <dgm:cxn modelId="{D21FD5BF-1D35-4C8F-9D66-6F4B1C72C4D2}" type="presParOf" srcId="{4083114F-DD41-4785-B1F1-A59072994505}" destId="{7BF6208A-BAE0-47D2-B706-1DB7C79394AB}" srcOrd="3" destOrd="0" presId="urn:microsoft.com/office/officeart/2005/8/layout/arrow2"/>
    <dgm:cxn modelId="{A214B21E-2086-45D9-8A94-F39578841C65}" type="presParOf" srcId="{4083114F-DD41-4785-B1F1-A59072994505}" destId="{690F975A-D399-4ACC-B4B8-63D03FA77308}" srcOrd="4" destOrd="0" presId="urn:microsoft.com/office/officeart/2005/8/layout/arrow2"/>
    <dgm:cxn modelId="{EA28171A-9C21-4A79-AA56-82F6AFAA9AA7}" type="presParOf" srcId="{4083114F-DD41-4785-B1F1-A59072994505}" destId="{B20E585F-C5C3-4725-BC02-85D1F4D1D003}" srcOrd="5" destOrd="0" presId="urn:microsoft.com/office/officeart/2005/8/layout/arrow2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0F91973A-EE31-4F34-A004-49ECFE89F3D6}" type="doc">
      <dgm:prSet loTypeId="urn:microsoft.com/office/officeart/2005/8/layout/arrow2" loCatId="process" qsTypeId="urn:microsoft.com/office/officeart/2005/8/quickstyle/3d4" qsCatId="3D" csTypeId="urn:microsoft.com/office/officeart/2005/8/colors/accent1_4" csCatId="accent1" phldr="1"/>
      <dgm:spPr/>
      <dgm:t>
        <a:bodyPr/>
        <a:lstStyle/>
        <a:p>
          <a:endParaRPr lang="es-ES"/>
        </a:p>
      </dgm:t>
    </dgm:pt>
    <dgm:pt modelId="{EAD5D10A-8C9B-4E25-A6B5-D1248FCBF05B}">
      <dgm:prSet phldrT="[Text]" custT="1"/>
      <dgm:spPr/>
      <dgm:t>
        <a:bodyPr/>
        <a:lstStyle/>
        <a:p>
          <a:pPr algn="ctr"/>
          <a:r>
            <a:rPr lang="es-ES" sz="2000" dirty="0" smtClean="0"/>
            <a:t>Human </a:t>
          </a:r>
          <a:r>
            <a:rPr lang="es-ES" sz="2000" dirty="0" err="1" smtClean="0"/>
            <a:t>segmentation</a:t>
          </a:r>
          <a:endParaRPr lang="es-ES" sz="2000" dirty="0"/>
        </a:p>
      </dgm:t>
    </dgm:pt>
    <dgm:pt modelId="{192A3316-3BE5-4DA0-A930-DA1EA3E664F1}" type="parTrans" cxnId="{39E8BF8F-DE6D-4ECA-8CB7-16C6903842C2}">
      <dgm:prSet/>
      <dgm:spPr/>
      <dgm:t>
        <a:bodyPr/>
        <a:lstStyle/>
        <a:p>
          <a:endParaRPr lang="es-ES"/>
        </a:p>
      </dgm:t>
    </dgm:pt>
    <dgm:pt modelId="{DA93A57F-1D4A-4830-A41A-AEFB409F1088}" type="sibTrans" cxnId="{39E8BF8F-DE6D-4ECA-8CB7-16C6903842C2}">
      <dgm:prSet/>
      <dgm:spPr/>
      <dgm:t>
        <a:bodyPr/>
        <a:lstStyle/>
        <a:p>
          <a:endParaRPr lang="es-ES"/>
        </a:p>
      </dgm:t>
    </dgm:pt>
    <dgm:pt modelId="{5E40BE83-935C-480C-80FB-83B827253DAF}">
      <dgm:prSet phldrT="[Text]" custT="1"/>
      <dgm:spPr/>
      <dgm:t>
        <a:bodyPr/>
        <a:lstStyle/>
        <a:p>
          <a:pPr algn="ctr"/>
          <a:r>
            <a:rPr lang="es-ES" sz="2000" dirty="0" smtClean="0"/>
            <a:t>Human pose </a:t>
          </a:r>
          <a:r>
            <a:rPr lang="es-ES" sz="2000" dirty="0" err="1" smtClean="0"/>
            <a:t>estimation</a:t>
          </a:r>
          <a:endParaRPr lang="es-ES" sz="2000" dirty="0"/>
        </a:p>
      </dgm:t>
    </dgm:pt>
    <dgm:pt modelId="{E4474C79-CE17-4542-AEB1-C35DC9C739DB}" type="parTrans" cxnId="{59ED3F41-82C2-4345-84EB-0507A7AE14F3}">
      <dgm:prSet/>
      <dgm:spPr/>
      <dgm:t>
        <a:bodyPr/>
        <a:lstStyle/>
        <a:p>
          <a:endParaRPr lang="es-ES"/>
        </a:p>
      </dgm:t>
    </dgm:pt>
    <dgm:pt modelId="{88046F4C-D8C3-4881-92DF-EF792EBE8F7C}" type="sibTrans" cxnId="{59ED3F41-82C2-4345-84EB-0507A7AE14F3}">
      <dgm:prSet/>
      <dgm:spPr/>
      <dgm:t>
        <a:bodyPr/>
        <a:lstStyle/>
        <a:p>
          <a:endParaRPr lang="es-ES"/>
        </a:p>
      </dgm:t>
    </dgm:pt>
    <dgm:pt modelId="{B2B681E7-1A42-448D-ABED-99895A4E752E}">
      <dgm:prSet phldrT="[Text]" custT="1"/>
      <dgm:spPr/>
      <dgm:t>
        <a:bodyPr/>
        <a:lstStyle/>
        <a:p>
          <a:pPr algn="ctr"/>
          <a:r>
            <a:rPr lang="es-ES" sz="2000" dirty="0" err="1" smtClean="0"/>
            <a:t>Action</a:t>
          </a:r>
          <a:r>
            <a:rPr lang="es-ES" sz="2000" dirty="0" smtClean="0"/>
            <a:t>/</a:t>
          </a:r>
          <a:r>
            <a:rPr lang="es-ES" sz="2000" dirty="0" err="1" smtClean="0"/>
            <a:t>Gesture</a:t>
          </a:r>
          <a:r>
            <a:rPr lang="es-ES" sz="2000" dirty="0" smtClean="0"/>
            <a:t> </a:t>
          </a:r>
          <a:r>
            <a:rPr lang="es-ES" sz="2000" dirty="0" err="1" smtClean="0"/>
            <a:t>recognition</a:t>
          </a:r>
          <a:endParaRPr lang="es-ES" sz="2000" dirty="0"/>
        </a:p>
      </dgm:t>
    </dgm:pt>
    <dgm:pt modelId="{3D066F34-947E-4E65-90C0-96C5587217C9}" type="parTrans" cxnId="{F80D8CE7-5025-4EC9-9930-2213F1007A01}">
      <dgm:prSet/>
      <dgm:spPr/>
      <dgm:t>
        <a:bodyPr/>
        <a:lstStyle/>
        <a:p>
          <a:endParaRPr lang="es-ES"/>
        </a:p>
      </dgm:t>
    </dgm:pt>
    <dgm:pt modelId="{02357CB7-2B53-4D4F-9CD0-1E5615C255DF}" type="sibTrans" cxnId="{F80D8CE7-5025-4EC9-9930-2213F1007A01}">
      <dgm:prSet/>
      <dgm:spPr/>
      <dgm:t>
        <a:bodyPr/>
        <a:lstStyle/>
        <a:p>
          <a:endParaRPr lang="es-ES"/>
        </a:p>
      </dgm:t>
    </dgm:pt>
    <dgm:pt modelId="{B9578D93-1113-4C6A-9E14-359DA57DB42B}" type="pres">
      <dgm:prSet presAssocID="{0F91973A-EE31-4F34-A004-49ECFE89F3D6}" presName="arrowDiagram" presStyleCnt="0">
        <dgm:presLayoutVars>
          <dgm:chMax val="5"/>
          <dgm:dir/>
          <dgm:resizeHandles val="exact"/>
        </dgm:presLayoutVars>
      </dgm:prSet>
      <dgm:spPr/>
      <dgm:t>
        <a:bodyPr/>
        <a:lstStyle/>
        <a:p>
          <a:endParaRPr lang="es-ES"/>
        </a:p>
      </dgm:t>
    </dgm:pt>
    <dgm:pt modelId="{003A488F-4F49-480A-86A1-D2024FA5A6EC}" type="pres">
      <dgm:prSet presAssocID="{0F91973A-EE31-4F34-A004-49ECFE89F3D6}" presName="arrow" presStyleLbl="bgShp" presStyleIdx="0" presStyleCnt="1" custLinFactNeighborX="-584" custLinFactNeighborY="3424"/>
      <dgm:spPr>
        <a:solidFill>
          <a:schemeClr val="tx2">
            <a:lumMod val="60000"/>
            <a:lumOff val="40000"/>
          </a:schemeClr>
        </a:solidFill>
      </dgm:spPr>
      <dgm:t>
        <a:bodyPr/>
        <a:lstStyle/>
        <a:p>
          <a:endParaRPr lang="es-ES"/>
        </a:p>
      </dgm:t>
    </dgm:pt>
    <dgm:pt modelId="{4083114F-DD41-4785-B1F1-A59072994505}" type="pres">
      <dgm:prSet presAssocID="{0F91973A-EE31-4F34-A004-49ECFE89F3D6}" presName="arrowDiagram3" presStyleCnt="0"/>
      <dgm:spPr/>
    </dgm:pt>
    <dgm:pt modelId="{29F6D71D-EA64-46D5-BCF7-D7676CD28637}" type="pres">
      <dgm:prSet presAssocID="{EAD5D10A-8C9B-4E25-A6B5-D1248FCBF05B}" presName="bullet3a" presStyleLbl="node1" presStyleIdx="0" presStyleCnt="3"/>
      <dgm:spPr/>
    </dgm:pt>
    <dgm:pt modelId="{22EFE7EC-E79D-42B4-AD07-D0E4AA5328C0}" type="pres">
      <dgm:prSet presAssocID="{EAD5D10A-8C9B-4E25-A6B5-D1248FCBF05B}" presName="textBox3a" presStyleLbl="revTx" presStyleIdx="0" presStyleCnt="3" custScaleX="131971" custLinFactNeighborX="-6426" custLinFactNeighborY="-12172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62182385-D691-47D6-8273-5DF19F4609AD}" type="pres">
      <dgm:prSet presAssocID="{5E40BE83-935C-480C-80FB-83B827253DAF}" presName="bullet3b" presStyleLbl="node1" presStyleIdx="1" presStyleCnt="3"/>
      <dgm:spPr/>
    </dgm:pt>
    <dgm:pt modelId="{7BF6208A-BAE0-47D2-B706-1DB7C79394AB}" type="pres">
      <dgm:prSet presAssocID="{5E40BE83-935C-480C-80FB-83B827253DAF}" presName="textBox3b" presStyleLbl="revTx" presStyleIdx="1" presStyleCnt="3" custScaleX="127893" custLinFactNeighborX="12757" custLinFactNeighborY="2165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690F975A-D399-4ACC-B4B8-63D03FA77308}" type="pres">
      <dgm:prSet presAssocID="{B2B681E7-1A42-448D-ABED-99895A4E752E}" presName="bullet3c" presStyleLbl="node1" presStyleIdx="2" presStyleCnt="3"/>
      <dgm:spPr/>
    </dgm:pt>
    <dgm:pt modelId="{B20E585F-C5C3-4725-BC02-85D1F4D1D003}" type="pres">
      <dgm:prSet presAssocID="{B2B681E7-1A42-448D-ABED-99895A4E752E}" presName="textBox3c" presStyleLbl="revTx" presStyleIdx="2" presStyleCnt="3" custScaleX="190546" custScaleY="29044" custLinFactNeighborX="22928" custLinFactNeighborY="-40381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</dgm:ptLst>
  <dgm:cxnLst>
    <dgm:cxn modelId="{742EF3B5-DE5A-4103-80F2-A7F6F1E53F42}" type="presOf" srcId="{5E40BE83-935C-480C-80FB-83B827253DAF}" destId="{7BF6208A-BAE0-47D2-B706-1DB7C79394AB}" srcOrd="0" destOrd="0" presId="urn:microsoft.com/office/officeart/2005/8/layout/arrow2"/>
    <dgm:cxn modelId="{F80D8CE7-5025-4EC9-9930-2213F1007A01}" srcId="{0F91973A-EE31-4F34-A004-49ECFE89F3D6}" destId="{B2B681E7-1A42-448D-ABED-99895A4E752E}" srcOrd="2" destOrd="0" parTransId="{3D066F34-947E-4E65-90C0-96C5587217C9}" sibTransId="{02357CB7-2B53-4D4F-9CD0-1E5615C255DF}"/>
    <dgm:cxn modelId="{59ED3F41-82C2-4345-84EB-0507A7AE14F3}" srcId="{0F91973A-EE31-4F34-A004-49ECFE89F3D6}" destId="{5E40BE83-935C-480C-80FB-83B827253DAF}" srcOrd="1" destOrd="0" parTransId="{E4474C79-CE17-4542-AEB1-C35DC9C739DB}" sibTransId="{88046F4C-D8C3-4881-92DF-EF792EBE8F7C}"/>
    <dgm:cxn modelId="{39E8BF8F-DE6D-4ECA-8CB7-16C6903842C2}" srcId="{0F91973A-EE31-4F34-A004-49ECFE89F3D6}" destId="{EAD5D10A-8C9B-4E25-A6B5-D1248FCBF05B}" srcOrd="0" destOrd="0" parTransId="{192A3316-3BE5-4DA0-A930-DA1EA3E664F1}" sibTransId="{DA93A57F-1D4A-4830-A41A-AEFB409F1088}"/>
    <dgm:cxn modelId="{F20945A2-F27B-46D7-A38F-B95EA512BB28}" type="presOf" srcId="{B2B681E7-1A42-448D-ABED-99895A4E752E}" destId="{B20E585F-C5C3-4725-BC02-85D1F4D1D003}" srcOrd="0" destOrd="0" presId="urn:microsoft.com/office/officeart/2005/8/layout/arrow2"/>
    <dgm:cxn modelId="{A4815BE5-D234-4B64-B076-BA0B10F357D6}" type="presOf" srcId="{0F91973A-EE31-4F34-A004-49ECFE89F3D6}" destId="{B9578D93-1113-4C6A-9E14-359DA57DB42B}" srcOrd="0" destOrd="0" presId="urn:microsoft.com/office/officeart/2005/8/layout/arrow2"/>
    <dgm:cxn modelId="{10425F3D-9C75-4E4F-9B7C-32D7CB4F9FD0}" type="presOf" srcId="{EAD5D10A-8C9B-4E25-A6B5-D1248FCBF05B}" destId="{22EFE7EC-E79D-42B4-AD07-D0E4AA5328C0}" srcOrd="0" destOrd="0" presId="urn:microsoft.com/office/officeart/2005/8/layout/arrow2"/>
    <dgm:cxn modelId="{CAEC8838-1F6E-4651-833D-99A76E04B142}" type="presParOf" srcId="{B9578D93-1113-4C6A-9E14-359DA57DB42B}" destId="{003A488F-4F49-480A-86A1-D2024FA5A6EC}" srcOrd="0" destOrd="0" presId="urn:microsoft.com/office/officeart/2005/8/layout/arrow2"/>
    <dgm:cxn modelId="{24DA31FB-2C82-4B29-989B-E085D20029A8}" type="presParOf" srcId="{B9578D93-1113-4C6A-9E14-359DA57DB42B}" destId="{4083114F-DD41-4785-B1F1-A59072994505}" srcOrd="1" destOrd="0" presId="urn:microsoft.com/office/officeart/2005/8/layout/arrow2"/>
    <dgm:cxn modelId="{DCA71AED-298D-4C3C-9292-B320D3FEF8FA}" type="presParOf" srcId="{4083114F-DD41-4785-B1F1-A59072994505}" destId="{29F6D71D-EA64-46D5-BCF7-D7676CD28637}" srcOrd="0" destOrd="0" presId="urn:microsoft.com/office/officeart/2005/8/layout/arrow2"/>
    <dgm:cxn modelId="{F5B384E7-B54B-494D-BAB6-40FD90F1FE05}" type="presParOf" srcId="{4083114F-DD41-4785-B1F1-A59072994505}" destId="{22EFE7EC-E79D-42B4-AD07-D0E4AA5328C0}" srcOrd="1" destOrd="0" presId="urn:microsoft.com/office/officeart/2005/8/layout/arrow2"/>
    <dgm:cxn modelId="{BA107053-FDDB-4518-92F9-35054844D5FC}" type="presParOf" srcId="{4083114F-DD41-4785-B1F1-A59072994505}" destId="{62182385-D691-47D6-8273-5DF19F4609AD}" srcOrd="2" destOrd="0" presId="urn:microsoft.com/office/officeart/2005/8/layout/arrow2"/>
    <dgm:cxn modelId="{226FE693-2B5F-4A73-AFA1-5C73EAFE2A52}" type="presParOf" srcId="{4083114F-DD41-4785-B1F1-A59072994505}" destId="{7BF6208A-BAE0-47D2-B706-1DB7C79394AB}" srcOrd="3" destOrd="0" presId="urn:microsoft.com/office/officeart/2005/8/layout/arrow2"/>
    <dgm:cxn modelId="{4A840BC5-7D93-470E-9568-9A55BBE48CEC}" type="presParOf" srcId="{4083114F-DD41-4785-B1F1-A59072994505}" destId="{690F975A-D399-4ACC-B4B8-63D03FA77308}" srcOrd="4" destOrd="0" presId="urn:microsoft.com/office/officeart/2005/8/layout/arrow2"/>
    <dgm:cxn modelId="{087006BF-BB0F-4E10-8AD8-DCEB167CCBC3}" type="presParOf" srcId="{4083114F-DD41-4785-B1F1-A59072994505}" destId="{B20E585F-C5C3-4725-BC02-85D1F4D1D003}" srcOrd="5" destOrd="0" presId="urn:microsoft.com/office/officeart/2005/8/layout/arrow2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0F91973A-EE31-4F34-A004-49ECFE89F3D6}" type="doc">
      <dgm:prSet loTypeId="urn:microsoft.com/office/officeart/2005/8/layout/arrow2" loCatId="process" qsTypeId="urn:microsoft.com/office/officeart/2005/8/quickstyle/3d4" qsCatId="3D" csTypeId="urn:microsoft.com/office/officeart/2005/8/colors/accent1_4" csCatId="accent1" phldr="1"/>
      <dgm:spPr/>
      <dgm:t>
        <a:bodyPr/>
        <a:lstStyle/>
        <a:p>
          <a:endParaRPr lang="es-ES"/>
        </a:p>
      </dgm:t>
    </dgm:pt>
    <dgm:pt modelId="{EAD5D10A-8C9B-4E25-A6B5-D1248FCBF05B}">
      <dgm:prSet phldrT="[Text]" custT="1"/>
      <dgm:spPr/>
      <dgm:t>
        <a:bodyPr/>
        <a:lstStyle/>
        <a:p>
          <a:pPr algn="ctr"/>
          <a:r>
            <a:rPr lang="es-ES" sz="2000" b="1" dirty="0" smtClean="0"/>
            <a:t>Human </a:t>
          </a:r>
          <a:r>
            <a:rPr lang="es-ES" sz="2000" b="1" dirty="0" err="1" smtClean="0"/>
            <a:t>segmentation</a:t>
          </a:r>
          <a:endParaRPr lang="es-ES" sz="2000" b="1" dirty="0"/>
        </a:p>
      </dgm:t>
    </dgm:pt>
    <dgm:pt modelId="{192A3316-3BE5-4DA0-A930-DA1EA3E664F1}" type="parTrans" cxnId="{39E8BF8F-DE6D-4ECA-8CB7-16C6903842C2}">
      <dgm:prSet/>
      <dgm:spPr/>
      <dgm:t>
        <a:bodyPr/>
        <a:lstStyle/>
        <a:p>
          <a:endParaRPr lang="es-ES"/>
        </a:p>
      </dgm:t>
    </dgm:pt>
    <dgm:pt modelId="{DA93A57F-1D4A-4830-A41A-AEFB409F1088}" type="sibTrans" cxnId="{39E8BF8F-DE6D-4ECA-8CB7-16C6903842C2}">
      <dgm:prSet/>
      <dgm:spPr/>
      <dgm:t>
        <a:bodyPr/>
        <a:lstStyle/>
        <a:p>
          <a:endParaRPr lang="es-ES"/>
        </a:p>
      </dgm:t>
    </dgm:pt>
    <dgm:pt modelId="{5E40BE83-935C-480C-80FB-83B827253DAF}">
      <dgm:prSet phldrT="[Text]" custT="1"/>
      <dgm:spPr/>
      <dgm:t>
        <a:bodyPr/>
        <a:lstStyle/>
        <a:p>
          <a:pPr algn="ctr"/>
          <a:r>
            <a:rPr lang="es-ES" sz="2000" dirty="0" smtClean="0">
              <a:solidFill>
                <a:schemeClr val="bg1">
                  <a:lumMod val="75000"/>
                </a:schemeClr>
              </a:solidFill>
            </a:rPr>
            <a:t>Human pose </a:t>
          </a:r>
          <a:r>
            <a:rPr lang="es-ES" sz="2000" dirty="0" err="1" smtClean="0">
              <a:solidFill>
                <a:schemeClr val="bg1">
                  <a:lumMod val="75000"/>
                </a:schemeClr>
              </a:solidFill>
            </a:rPr>
            <a:t>estimation</a:t>
          </a:r>
          <a:endParaRPr lang="es-ES" sz="2000" dirty="0">
            <a:solidFill>
              <a:schemeClr val="bg1">
                <a:lumMod val="75000"/>
              </a:schemeClr>
            </a:solidFill>
          </a:endParaRPr>
        </a:p>
      </dgm:t>
    </dgm:pt>
    <dgm:pt modelId="{E4474C79-CE17-4542-AEB1-C35DC9C739DB}" type="parTrans" cxnId="{59ED3F41-82C2-4345-84EB-0507A7AE14F3}">
      <dgm:prSet/>
      <dgm:spPr/>
      <dgm:t>
        <a:bodyPr/>
        <a:lstStyle/>
        <a:p>
          <a:endParaRPr lang="es-ES"/>
        </a:p>
      </dgm:t>
    </dgm:pt>
    <dgm:pt modelId="{88046F4C-D8C3-4881-92DF-EF792EBE8F7C}" type="sibTrans" cxnId="{59ED3F41-82C2-4345-84EB-0507A7AE14F3}">
      <dgm:prSet/>
      <dgm:spPr/>
      <dgm:t>
        <a:bodyPr/>
        <a:lstStyle/>
        <a:p>
          <a:endParaRPr lang="es-ES"/>
        </a:p>
      </dgm:t>
    </dgm:pt>
    <dgm:pt modelId="{B2B681E7-1A42-448D-ABED-99895A4E752E}">
      <dgm:prSet phldrT="[Text]" custT="1"/>
      <dgm:spPr/>
      <dgm:t>
        <a:bodyPr/>
        <a:lstStyle/>
        <a:p>
          <a:pPr algn="ctr"/>
          <a:r>
            <a:rPr lang="es-ES" sz="2000" dirty="0" err="1" smtClean="0">
              <a:solidFill>
                <a:schemeClr val="bg1">
                  <a:lumMod val="75000"/>
                </a:schemeClr>
              </a:solidFill>
            </a:rPr>
            <a:t>Action</a:t>
          </a:r>
          <a:r>
            <a:rPr lang="es-ES" sz="2000" dirty="0" smtClean="0">
              <a:solidFill>
                <a:schemeClr val="bg1">
                  <a:lumMod val="75000"/>
                </a:schemeClr>
              </a:solidFill>
            </a:rPr>
            <a:t>/</a:t>
          </a:r>
          <a:r>
            <a:rPr lang="es-ES" sz="2000" dirty="0" err="1" smtClean="0">
              <a:solidFill>
                <a:schemeClr val="bg1">
                  <a:lumMod val="75000"/>
                </a:schemeClr>
              </a:solidFill>
            </a:rPr>
            <a:t>Gesture</a:t>
          </a:r>
          <a:r>
            <a:rPr lang="es-ES" sz="2000" dirty="0" smtClean="0">
              <a:solidFill>
                <a:schemeClr val="bg1">
                  <a:lumMod val="75000"/>
                </a:schemeClr>
              </a:solidFill>
            </a:rPr>
            <a:t> </a:t>
          </a:r>
          <a:r>
            <a:rPr lang="es-ES" sz="2000" dirty="0" err="1" smtClean="0">
              <a:solidFill>
                <a:schemeClr val="bg1">
                  <a:lumMod val="75000"/>
                </a:schemeClr>
              </a:solidFill>
            </a:rPr>
            <a:t>recognition</a:t>
          </a:r>
          <a:endParaRPr lang="es-ES" sz="2000" dirty="0">
            <a:solidFill>
              <a:schemeClr val="bg1">
                <a:lumMod val="75000"/>
              </a:schemeClr>
            </a:solidFill>
          </a:endParaRPr>
        </a:p>
      </dgm:t>
    </dgm:pt>
    <dgm:pt modelId="{3D066F34-947E-4E65-90C0-96C5587217C9}" type="parTrans" cxnId="{F80D8CE7-5025-4EC9-9930-2213F1007A01}">
      <dgm:prSet/>
      <dgm:spPr/>
      <dgm:t>
        <a:bodyPr/>
        <a:lstStyle/>
        <a:p>
          <a:endParaRPr lang="es-ES"/>
        </a:p>
      </dgm:t>
    </dgm:pt>
    <dgm:pt modelId="{02357CB7-2B53-4D4F-9CD0-1E5615C255DF}" type="sibTrans" cxnId="{F80D8CE7-5025-4EC9-9930-2213F1007A01}">
      <dgm:prSet/>
      <dgm:spPr/>
      <dgm:t>
        <a:bodyPr/>
        <a:lstStyle/>
        <a:p>
          <a:endParaRPr lang="es-ES"/>
        </a:p>
      </dgm:t>
    </dgm:pt>
    <dgm:pt modelId="{B9578D93-1113-4C6A-9E14-359DA57DB42B}" type="pres">
      <dgm:prSet presAssocID="{0F91973A-EE31-4F34-A004-49ECFE89F3D6}" presName="arrowDiagram" presStyleCnt="0">
        <dgm:presLayoutVars>
          <dgm:chMax val="5"/>
          <dgm:dir/>
          <dgm:resizeHandles val="exact"/>
        </dgm:presLayoutVars>
      </dgm:prSet>
      <dgm:spPr/>
      <dgm:t>
        <a:bodyPr/>
        <a:lstStyle/>
        <a:p>
          <a:endParaRPr lang="es-ES"/>
        </a:p>
      </dgm:t>
    </dgm:pt>
    <dgm:pt modelId="{003A488F-4F49-480A-86A1-D2024FA5A6EC}" type="pres">
      <dgm:prSet presAssocID="{0F91973A-EE31-4F34-A004-49ECFE89F3D6}" presName="arrow" presStyleLbl="bgShp" presStyleIdx="0" presStyleCnt="1" custLinFactNeighborX="-584" custLinFactNeighborY="3424"/>
      <dgm:spPr>
        <a:solidFill>
          <a:schemeClr val="tx2">
            <a:lumMod val="60000"/>
            <a:lumOff val="40000"/>
          </a:schemeClr>
        </a:solidFill>
      </dgm:spPr>
      <dgm:t>
        <a:bodyPr/>
        <a:lstStyle/>
        <a:p>
          <a:endParaRPr lang="es-ES"/>
        </a:p>
      </dgm:t>
    </dgm:pt>
    <dgm:pt modelId="{4083114F-DD41-4785-B1F1-A59072994505}" type="pres">
      <dgm:prSet presAssocID="{0F91973A-EE31-4F34-A004-49ECFE89F3D6}" presName="arrowDiagram3" presStyleCnt="0"/>
      <dgm:spPr/>
    </dgm:pt>
    <dgm:pt modelId="{29F6D71D-EA64-46D5-BCF7-D7676CD28637}" type="pres">
      <dgm:prSet presAssocID="{EAD5D10A-8C9B-4E25-A6B5-D1248FCBF05B}" presName="bullet3a" presStyleLbl="node1" presStyleIdx="0" presStyleCnt="3"/>
      <dgm:spPr/>
    </dgm:pt>
    <dgm:pt modelId="{22EFE7EC-E79D-42B4-AD07-D0E4AA5328C0}" type="pres">
      <dgm:prSet presAssocID="{EAD5D10A-8C9B-4E25-A6B5-D1248FCBF05B}" presName="textBox3a" presStyleLbl="revTx" presStyleIdx="0" presStyleCnt="3" custScaleX="115647" custLinFactNeighborX="-15131" custLinFactNeighborY="-1929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62182385-D691-47D6-8273-5DF19F4609AD}" type="pres">
      <dgm:prSet presAssocID="{5E40BE83-935C-480C-80FB-83B827253DAF}" presName="bullet3b" presStyleLbl="node1" presStyleIdx="1" presStyleCnt="3"/>
      <dgm:spPr/>
    </dgm:pt>
    <dgm:pt modelId="{7BF6208A-BAE0-47D2-B706-1DB7C79394AB}" type="pres">
      <dgm:prSet presAssocID="{5E40BE83-935C-480C-80FB-83B827253DAF}" presName="textBox3b" presStyleLbl="revTx" presStyleIdx="1" presStyleCnt="3" custScaleX="127893" custLinFactNeighborX="1751" custLinFactNeighborY="453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690F975A-D399-4ACC-B4B8-63D03FA77308}" type="pres">
      <dgm:prSet presAssocID="{B2B681E7-1A42-448D-ABED-99895A4E752E}" presName="bullet3c" presStyleLbl="node1" presStyleIdx="2" presStyleCnt="3"/>
      <dgm:spPr/>
    </dgm:pt>
    <dgm:pt modelId="{B20E585F-C5C3-4725-BC02-85D1F4D1D003}" type="pres">
      <dgm:prSet presAssocID="{B2B681E7-1A42-448D-ABED-99895A4E752E}" presName="textBox3c" presStyleLbl="revTx" presStyleIdx="2" presStyleCnt="3" custScaleX="190546" custScaleY="29044" custLinFactNeighborX="22928" custLinFactNeighborY="-40381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</dgm:ptLst>
  <dgm:cxnLst>
    <dgm:cxn modelId="{59ED3F41-82C2-4345-84EB-0507A7AE14F3}" srcId="{0F91973A-EE31-4F34-A004-49ECFE89F3D6}" destId="{5E40BE83-935C-480C-80FB-83B827253DAF}" srcOrd="1" destOrd="0" parTransId="{E4474C79-CE17-4542-AEB1-C35DC9C739DB}" sibTransId="{88046F4C-D8C3-4881-92DF-EF792EBE8F7C}"/>
    <dgm:cxn modelId="{39E8BF8F-DE6D-4ECA-8CB7-16C6903842C2}" srcId="{0F91973A-EE31-4F34-A004-49ECFE89F3D6}" destId="{EAD5D10A-8C9B-4E25-A6B5-D1248FCBF05B}" srcOrd="0" destOrd="0" parTransId="{192A3316-3BE5-4DA0-A930-DA1EA3E664F1}" sibTransId="{DA93A57F-1D4A-4830-A41A-AEFB409F1088}"/>
    <dgm:cxn modelId="{F9AD13A0-1F05-40F7-B145-5B831E819ACF}" type="presOf" srcId="{0F91973A-EE31-4F34-A004-49ECFE89F3D6}" destId="{B9578D93-1113-4C6A-9E14-359DA57DB42B}" srcOrd="0" destOrd="0" presId="urn:microsoft.com/office/officeart/2005/8/layout/arrow2"/>
    <dgm:cxn modelId="{999EEB6D-C99E-49E1-B2F2-C1C06C1DB5A8}" type="presOf" srcId="{B2B681E7-1A42-448D-ABED-99895A4E752E}" destId="{B20E585F-C5C3-4725-BC02-85D1F4D1D003}" srcOrd="0" destOrd="0" presId="urn:microsoft.com/office/officeart/2005/8/layout/arrow2"/>
    <dgm:cxn modelId="{3BF4F2C0-9282-4222-AC19-6A752B623A7E}" type="presOf" srcId="{5E40BE83-935C-480C-80FB-83B827253DAF}" destId="{7BF6208A-BAE0-47D2-B706-1DB7C79394AB}" srcOrd="0" destOrd="0" presId="urn:microsoft.com/office/officeart/2005/8/layout/arrow2"/>
    <dgm:cxn modelId="{F80D8CE7-5025-4EC9-9930-2213F1007A01}" srcId="{0F91973A-EE31-4F34-A004-49ECFE89F3D6}" destId="{B2B681E7-1A42-448D-ABED-99895A4E752E}" srcOrd="2" destOrd="0" parTransId="{3D066F34-947E-4E65-90C0-96C5587217C9}" sibTransId="{02357CB7-2B53-4D4F-9CD0-1E5615C255DF}"/>
    <dgm:cxn modelId="{BCDC680D-B5DC-4171-BE51-ABD2ACA4192F}" type="presOf" srcId="{EAD5D10A-8C9B-4E25-A6B5-D1248FCBF05B}" destId="{22EFE7EC-E79D-42B4-AD07-D0E4AA5328C0}" srcOrd="0" destOrd="0" presId="urn:microsoft.com/office/officeart/2005/8/layout/arrow2"/>
    <dgm:cxn modelId="{C23A2942-3851-421F-98EE-5B7C6DE45975}" type="presParOf" srcId="{B9578D93-1113-4C6A-9E14-359DA57DB42B}" destId="{003A488F-4F49-480A-86A1-D2024FA5A6EC}" srcOrd="0" destOrd="0" presId="urn:microsoft.com/office/officeart/2005/8/layout/arrow2"/>
    <dgm:cxn modelId="{530CFCE5-6B26-44E4-8FB5-2AF469905648}" type="presParOf" srcId="{B9578D93-1113-4C6A-9E14-359DA57DB42B}" destId="{4083114F-DD41-4785-B1F1-A59072994505}" srcOrd="1" destOrd="0" presId="urn:microsoft.com/office/officeart/2005/8/layout/arrow2"/>
    <dgm:cxn modelId="{F7B7CD81-E9EF-4C7B-865A-726F0E331451}" type="presParOf" srcId="{4083114F-DD41-4785-B1F1-A59072994505}" destId="{29F6D71D-EA64-46D5-BCF7-D7676CD28637}" srcOrd="0" destOrd="0" presId="urn:microsoft.com/office/officeart/2005/8/layout/arrow2"/>
    <dgm:cxn modelId="{8103285B-5DC9-426E-8A98-37AEC127491D}" type="presParOf" srcId="{4083114F-DD41-4785-B1F1-A59072994505}" destId="{22EFE7EC-E79D-42B4-AD07-D0E4AA5328C0}" srcOrd="1" destOrd="0" presId="urn:microsoft.com/office/officeart/2005/8/layout/arrow2"/>
    <dgm:cxn modelId="{15FA81B3-983B-4FDA-9513-7040921ECF56}" type="presParOf" srcId="{4083114F-DD41-4785-B1F1-A59072994505}" destId="{62182385-D691-47D6-8273-5DF19F4609AD}" srcOrd="2" destOrd="0" presId="urn:microsoft.com/office/officeart/2005/8/layout/arrow2"/>
    <dgm:cxn modelId="{A99C432F-FB48-4F92-9FAC-84154EA14E45}" type="presParOf" srcId="{4083114F-DD41-4785-B1F1-A59072994505}" destId="{7BF6208A-BAE0-47D2-B706-1DB7C79394AB}" srcOrd="3" destOrd="0" presId="urn:microsoft.com/office/officeart/2005/8/layout/arrow2"/>
    <dgm:cxn modelId="{7BDE8220-8382-4702-85F5-50FE6C2EF58B}" type="presParOf" srcId="{4083114F-DD41-4785-B1F1-A59072994505}" destId="{690F975A-D399-4ACC-B4B8-63D03FA77308}" srcOrd="4" destOrd="0" presId="urn:microsoft.com/office/officeart/2005/8/layout/arrow2"/>
    <dgm:cxn modelId="{6AC89916-C942-43AD-8221-F36218036763}" type="presParOf" srcId="{4083114F-DD41-4785-B1F1-A59072994505}" destId="{B20E585F-C5C3-4725-BC02-85D1F4D1D003}" srcOrd="5" destOrd="0" presId="urn:microsoft.com/office/officeart/2005/8/layout/arrow2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0F91973A-EE31-4F34-A004-49ECFE89F3D6}" type="doc">
      <dgm:prSet loTypeId="urn:microsoft.com/office/officeart/2005/8/layout/arrow2" loCatId="process" qsTypeId="urn:microsoft.com/office/officeart/2005/8/quickstyle/3d4" qsCatId="3D" csTypeId="urn:microsoft.com/office/officeart/2005/8/colors/accent1_4" csCatId="accent1" phldr="1"/>
      <dgm:spPr/>
      <dgm:t>
        <a:bodyPr/>
        <a:lstStyle/>
        <a:p>
          <a:endParaRPr lang="es-ES"/>
        </a:p>
      </dgm:t>
    </dgm:pt>
    <dgm:pt modelId="{EAD5D10A-8C9B-4E25-A6B5-D1248FCBF05B}">
      <dgm:prSet phldrT="[Text]" custT="1"/>
      <dgm:spPr/>
      <dgm:t>
        <a:bodyPr/>
        <a:lstStyle/>
        <a:p>
          <a:pPr algn="ctr"/>
          <a:r>
            <a:rPr lang="es-ES" sz="2000" b="0" dirty="0" smtClean="0">
              <a:solidFill>
                <a:schemeClr val="bg1">
                  <a:lumMod val="75000"/>
                </a:schemeClr>
              </a:solidFill>
            </a:rPr>
            <a:t>Human </a:t>
          </a:r>
          <a:r>
            <a:rPr lang="es-ES" sz="2000" b="0" dirty="0" err="1" smtClean="0">
              <a:solidFill>
                <a:schemeClr val="bg1">
                  <a:lumMod val="75000"/>
                </a:schemeClr>
              </a:solidFill>
            </a:rPr>
            <a:t>segmentation</a:t>
          </a:r>
          <a:endParaRPr lang="es-ES" sz="2000" b="0" dirty="0">
            <a:solidFill>
              <a:schemeClr val="bg1">
                <a:lumMod val="75000"/>
              </a:schemeClr>
            </a:solidFill>
          </a:endParaRPr>
        </a:p>
      </dgm:t>
    </dgm:pt>
    <dgm:pt modelId="{192A3316-3BE5-4DA0-A930-DA1EA3E664F1}" type="parTrans" cxnId="{39E8BF8F-DE6D-4ECA-8CB7-16C6903842C2}">
      <dgm:prSet/>
      <dgm:spPr/>
      <dgm:t>
        <a:bodyPr/>
        <a:lstStyle/>
        <a:p>
          <a:endParaRPr lang="es-ES"/>
        </a:p>
      </dgm:t>
    </dgm:pt>
    <dgm:pt modelId="{DA93A57F-1D4A-4830-A41A-AEFB409F1088}" type="sibTrans" cxnId="{39E8BF8F-DE6D-4ECA-8CB7-16C6903842C2}">
      <dgm:prSet/>
      <dgm:spPr/>
      <dgm:t>
        <a:bodyPr/>
        <a:lstStyle/>
        <a:p>
          <a:endParaRPr lang="es-ES"/>
        </a:p>
      </dgm:t>
    </dgm:pt>
    <dgm:pt modelId="{5E40BE83-935C-480C-80FB-83B827253DAF}">
      <dgm:prSet phldrT="[Text]" custT="1"/>
      <dgm:spPr/>
      <dgm:t>
        <a:bodyPr/>
        <a:lstStyle/>
        <a:p>
          <a:pPr algn="ctr"/>
          <a:r>
            <a:rPr lang="es-ES" sz="2000" b="1" dirty="0" smtClean="0">
              <a:solidFill>
                <a:schemeClr val="tx1"/>
              </a:solidFill>
            </a:rPr>
            <a:t>Human pose </a:t>
          </a:r>
          <a:r>
            <a:rPr lang="es-ES" sz="2000" b="1" dirty="0" err="1" smtClean="0">
              <a:solidFill>
                <a:schemeClr val="tx1"/>
              </a:solidFill>
            </a:rPr>
            <a:t>estimation</a:t>
          </a:r>
          <a:endParaRPr lang="es-ES" sz="2000" b="1" dirty="0">
            <a:solidFill>
              <a:schemeClr val="tx1"/>
            </a:solidFill>
          </a:endParaRPr>
        </a:p>
      </dgm:t>
    </dgm:pt>
    <dgm:pt modelId="{E4474C79-CE17-4542-AEB1-C35DC9C739DB}" type="parTrans" cxnId="{59ED3F41-82C2-4345-84EB-0507A7AE14F3}">
      <dgm:prSet/>
      <dgm:spPr/>
      <dgm:t>
        <a:bodyPr/>
        <a:lstStyle/>
        <a:p>
          <a:endParaRPr lang="es-ES"/>
        </a:p>
      </dgm:t>
    </dgm:pt>
    <dgm:pt modelId="{88046F4C-D8C3-4881-92DF-EF792EBE8F7C}" type="sibTrans" cxnId="{59ED3F41-82C2-4345-84EB-0507A7AE14F3}">
      <dgm:prSet/>
      <dgm:spPr/>
      <dgm:t>
        <a:bodyPr/>
        <a:lstStyle/>
        <a:p>
          <a:endParaRPr lang="es-ES"/>
        </a:p>
      </dgm:t>
    </dgm:pt>
    <dgm:pt modelId="{B2B681E7-1A42-448D-ABED-99895A4E752E}">
      <dgm:prSet phldrT="[Text]" custT="1"/>
      <dgm:spPr/>
      <dgm:t>
        <a:bodyPr/>
        <a:lstStyle/>
        <a:p>
          <a:pPr algn="ctr"/>
          <a:r>
            <a:rPr lang="es-ES" sz="2000" dirty="0" err="1" smtClean="0">
              <a:solidFill>
                <a:schemeClr val="bg1">
                  <a:lumMod val="75000"/>
                </a:schemeClr>
              </a:solidFill>
            </a:rPr>
            <a:t>Action</a:t>
          </a:r>
          <a:r>
            <a:rPr lang="es-ES" sz="2000" dirty="0" smtClean="0">
              <a:solidFill>
                <a:schemeClr val="bg1">
                  <a:lumMod val="75000"/>
                </a:schemeClr>
              </a:solidFill>
            </a:rPr>
            <a:t>/</a:t>
          </a:r>
          <a:r>
            <a:rPr lang="es-ES" sz="2000" dirty="0" err="1" smtClean="0">
              <a:solidFill>
                <a:schemeClr val="bg1">
                  <a:lumMod val="75000"/>
                </a:schemeClr>
              </a:solidFill>
            </a:rPr>
            <a:t>Gesture</a:t>
          </a:r>
          <a:r>
            <a:rPr lang="es-ES" sz="2000" dirty="0" smtClean="0">
              <a:solidFill>
                <a:schemeClr val="bg1">
                  <a:lumMod val="75000"/>
                </a:schemeClr>
              </a:solidFill>
            </a:rPr>
            <a:t> </a:t>
          </a:r>
          <a:r>
            <a:rPr lang="es-ES" sz="2000" dirty="0" err="1" smtClean="0">
              <a:solidFill>
                <a:schemeClr val="bg1">
                  <a:lumMod val="75000"/>
                </a:schemeClr>
              </a:solidFill>
            </a:rPr>
            <a:t>recognition</a:t>
          </a:r>
          <a:endParaRPr lang="es-ES" sz="2000" dirty="0">
            <a:solidFill>
              <a:schemeClr val="bg1">
                <a:lumMod val="75000"/>
              </a:schemeClr>
            </a:solidFill>
          </a:endParaRPr>
        </a:p>
      </dgm:t>
    </dgm:pt>
    <dgm:pt modelId="{3D066F34-947E-4E65-90C0-96C5587217C9}" type="parTrans" cxnId="{F80D8CE7-5025-4EC9-9930-2213F1007A01}">
      <dgm:prSet/>
      <dgm:spPr/>
      <dgm:t>
        <a:bodyPr/>
        <a:lstStyle/>
        <a:p>
          <a:endParaRPr lang="es-ES"/>
        </a:p>
      </dgm:t>
    </dgm:pt>
    <dgm:pt modelId="{02357CB7-2B53-4D4F-9CD0-1E5615C255DF}" type="sibTrans" cxnId="{F80D8CE7-5025-4EC9-9930-2213F1007A01}">
      <dgm:prSet/>
      <dgm:spPr/>
      <dgm:t>
        <a:bodyPr/>
        <a:lstStyle/>
        <a:p>
          <a:endParaRPr lang="es-ES"/>
        </a:p>
      </dgm:t>
    </dgm:pt>
    <dgm:pt modelId="{B9578D93-1113-4C6A-9E14-359DA57DB42B}" type="pres">
      <dgm:prSet presAssocID="{0F91973A-EE31-4F34-A004-49ECFE89F3D6}" presName="arrowDiagram" presStyleCnt="0">
        <dgm:presLayoutVars>
          <dgm:chMax val="5"/>
          <dgm:dir/>
          <dgm:resizeHandles val="exact"/>
        </dgm:presLayoutVars>
      </dgm:prSet>
      <dgm:spPr/>
      <dgm:t>
        <a:bodyPr/>
        <a:lstStyle/>
        <a:p>
          <a:endParaRPr lang="es-ES"/>
        </a:p>
      </dgm:t>
    </dgm:pt>
    <dgm:pt modelId="{003A488F-4F49-480A-86A1-D2024FA5A6EC}" type="pres">
      <dgm:prSet presAssocID="{0F91973A-EE31-4F34-A004-49ECFE89F3D6}" presName="arrow" presStyleLbl="bgShp" presStyleIdx="0" presStyleCnt="1" custLinFactNeighborX="-584" custLinFactNeighborY="3424"/>
      <dgm:spPr>
        <a:solidFill>
          <a:schemeClr val="tx2">
            <a:lumMod val="60000"/>
            <a:lumOff val="40000"/>
          </a:schemeClr>
        </a:solidFill>
      </dgm:spPr>
      <dgm:t>
        <a:bodyPr/>
        <a:lstStyle/>
        <a:p>
          <a:endParaRPr lang="es-ES"/>
        </a:p>
      </dgm:t>
    </dgm:pt>
    <dgm:pt modelId="{4083114F-DD41-4785-B1F1-A59072994505}" type="pres">
      <dgm:prSet presAssocID="{0F91973A-EE31-4F34-A004-49ECFE89F3D6}" presName="arrowDiagram3" presStyleCnt="0"/>
      <dgm:spPr/>
    </dgm:pt>
    <dgm:pt modelId="{29F6D71D-EA64-46D5-BCF7-D7676CD28637}" type="pres">
      <dgm:prSet presAssocID="{EAD5D10A-8C9B-4E25-A6B5-D1248FCBF05B}" presName="bullet3a" presStyleLbl="node1" presStyleIdx="0" presStyleCnt="3"/>
      <dgm:spPr/>
    </dgm:pt>
    <dgm:pt modelId="{22EFE7EC-E79D-42B4-AD07-D0E4AA5328C0}" type="pres">
      <dgm:prSet presAssocID="{EAD5D10A-8C9B-4E25-A6B5-D1248FCBF05B}" presName="textBox3a" presStyleLbl="revTx" presStyleIdx="0" presStyleCnt="3" custScaleX="115647" custLinFactNeighborX="-15131" custLinFactNeighborY="-1929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62182385-D691-47D6-8273-5DF19F4609AD}" type="pres">
      <dgm:prSet presAssocID="{5E40BE83-935C-480C-80FB-83B827253DAF}" presName="bullet3b" presStyleLbl="node1" presStyleIdx="1" presStyleCnt="3"/>
      <dgm:spPr/>
    </dgm:pt>
    <dgm:pt modelId="{7BF6208A-BAE0-47D2-B706-1DB7C79394AB}" type="pres">
      <dgm:prSet presAssocID="{5E40BE83-935C-480C-80FB-83B827253DAF}" presName="textBox3b" presStyleLbl="revTx" presStyleIdx="1" presStyleCnt="3" custScaleX="127893" custLinFactNeighborX="1751" custLinFactNeighborY="453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690F975A-D399-4ACC-B4B8-63D03FA77308}" type="pres">
      <dgm:prSet presAssocID="{B2B681E7-1A42-448D-ABED-99895A4E752E}" presName="bullet3c" presStyleLbl="node1" presStyleIdx="2" presStyleCnt="3"/>
      <dgm:spPr/>
    </dgm:pt>
    <dgm:pt modelId="{B20E585F-C5C3-4725-BC02-85D1F4D1D003}" type="pres">
      <dgm:prSet presAssocID="{B2B681E7-1A42-448D-ABED-99895A4E752E}" presName="textBox3c" presStyleLbl="revTx" presStyleIdx="2" presStyleCnt="3" custScaleX="190546" custScaleY="29044" custLinFactNeighborX="22928" custLinFactNeighborY="-40381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</dgm:ptLst>
  <dgm:cxnLst>
    <dgm:cxn modelId="{04A626AF-BDCD-48C0-B0EB-14B8A9640E65}" type="presOf" srcId="{5E40BE83-935C-480C-80FB-83B827253DAF}" destId="{7BF6208A-BAE0-47D2-B706-1DB7C79394AB}" srcOrd="0" destOrd="0" presId="urn:microsoft.com/office/officeart/2005/8/layout/arrow2"/>
    <dgm:cxn modelId="{59ED3F41-82C2-4345-84EB-0507A7AE14F3}" srcId="{0F91973A-EE31-4F34-A004-49ECFE89F3D6}" destId="{5E40BE83-935C-480C-80FB-83B827253DAF}" srcOrd="1" destOrd="0" parTransId="{E4474C79-CE17-4542-AEB1-C35DC9C739DB}" sibTransId="{88046F4C-D8C3-4881-92DF-EF792EBE8F7C}"/>
    <dgm:cxn modelId="{6D875D0B-BCCC-4483-B7F9-F10FAD4AF808}" type="presOf" srcId="{EAD5D10A-8C9B-4E25-A6B5-D1248FCBF05B}" destId="{22EFE7EC-E79D-42B4-AD07-D0E4AA5328C0}" srcOrd="0" destOrd="0" presId="urn:microsoft.com/office/officeart/2005/8/layout/arrow2"/>
    <dgm:cxn modelId="{39E8BF8F-DE6D-4ECA-8CB7-16C6903842C2}" srcId="{0F91973A-EE31-4F34-A004-49ECFE89F3D6}" destId="{EAD5D10A-8C9B-4E25-A6B5-D1248FCBF05B}" srcOrd="0" destOrd="0" parTransId="{192A3316-3BE5-4DA0-A930-DA1EA3E664F1}" sibTransId="{DA93A57F-1D4A-4830-A41A-AEFB409F1088}"/>
    <dgm:cxn modelId="{E67CC601-BFDF-427B-A15E-DA164999C53A}" type="presOf" srcId="{B2B681E7-1A42-448D-ABED-99895A4E752E}" destId="{B20E585F-C5C3-4725-BC02-85D1F4D1D003}" srcOrd="0" destOrd="0" presId="urn:microsoft.com/office/officeart/2005/8/layout/arrow2"/>
    <dgm:cxn modelId="{812E836C-00CE-41FC-8542-0C0FC07A110A}" type="presOf" srcId="{0F91973A-EE31-4F34-A004-49ECFE89F3D6}" destId="{B9578D93-1113-4C6A-9E14-359DA57DB42B}" srcOrd="0" destOrd="0" presId="urn:microsoft.com/office/officeart/2005/8/layout/arrow2"/>
    <dgm:cxn modelId="{F80D8CE7-5025-4EC9-9930-2213F1007A01}" srcId="{0F91973A-EE31-4F34-A004-49ECFE89F3D6}" destId="{B2B681E7-1A42-448D-ABED-99895A4E752E}" srcOrd="2" destOrd="0" parTransId="{3D066F34-947E-4E65-90C0-96C5587217C9}" sibTransId="{02357CB7-2B53-4D4F-9CD0-1E5615C255DF}"/>
    <dgm:cxn modelId="{C0212BD9-CE21-4FC0-AF03-FC1FD168F713}" type="presParOf" srcId="{B9578D93-1113-4C6A-9E14-359DA57DB42B}" destId="{003A488F-4F49-480A-86A1-D2024FA5A6EC}" srcOrd="0" destOrd="0" presId="urn:microsoft.com/office/officeart/2005/8/layout/arrow2"/>
    <dgm:cxn modelId="{E0D89C02-76D9-49F5-A148-D0B17DE04101}" type="presParOf" srcId="{B9578D93-1113-4C6A-9E14-359DA57DB42B}" destId="{4083114F-DD41-4785-B1F1-A59072994505}" srcOrd="1" destOrd="0" presId="urn:microsoft.com/office/officeart/2005/8/layout/arrow2"/>
    <dgm:cxn modelId="{95431CCA-9BF4-4775-BC62-F62EC6E92A29}" type="presParOf" srcId="{4083114F-DD41-4785-B1F1-A59072994505}" destId="{29F6D71D-EA64-46D5-BCF7-D7676CD28637}" srcOrd="0" destOrd="0" presId="urn:microsoft.com/office/officeart/2005/8/layout/arrow2"/>
    <dgm:cxn modelId="{4A0DC40B-9601-45F1-A7C7-A0BCAE1E58FB}" type="presParOf" srcId="{4083114F-DD41-4785-B1F1-A59072994505}" destId="{22EFE7EC-E79D-42B4-AD07-D0E4AA5328C0}" srcOrd="1" destOrd="0" presId="urn:microsoft.com/office/officeart/2005/8/layout/arrow2"/>
    <dgm:cxn modelId="{8CFF9F5B-3BAE-46AF-86E6-209897639F46}" type="presParOf" srcId="{4083114F-DD41-4785-B1F1-A59072994505}" destId="{62182385-D691-47D6-8273-5DF19F4609AD}" srcOrd="2" destOrd="0" presId="urn:microsoft.com/office/officeart/2005/8/layout/arrow2"/>
    <dgm:cxn modelId="{A0AE5231-3727-42ED-B8E7-F70EE22016D3}" type="presParOf" srcId="{4083114F-DD41-4785-B1F1-A59072994505}" destId="{7BF6208A-BAE0-47D2-B706-1DB7C79394AB}" srcOrd="3" destOrd="0" presId="urn:microsoft.com/office/officeart/2005/8/layout/arrow2"/>
    <dgm:cxn modelId="{21EF1DCA-6D91-4E50-BB4A-EA7BDAF46903}" type="presParOf" srcId="{4083114F-DD41-4785-B1F1-A59072994505}" destId="{690F975A-D399-4ACC-B4B8-63D03FA77308}" srcOrd="4" destOrd="0" presId="urn:microsoft.com/office/officeart/2005/8/layout/arrow2"/>
    <dgm:cxn modelId="{7D9B4BED-E076-4B1D-AF01-CB74BB83B33A}" type="presParOf" srcId="{4083114F-DD41-4785-B1F1-A59072994505}" destId="{B20E585F-C5C3-4725-BC02-85D1F4D1D003}" srcOrd="5" destOrd="0" presId="urn:microsoft.com/office/officeart/2005/8/layout/arrow2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0F91973A-EE31-4F34-A004-49ECFE89F3D6}" type="doc">
      <dgm:prSet loTypeId="urn:microsoft.com/office/officeart/2005/8/layout/arrow2" loCatId="process" qsTypeId="urn:microsoft.com/office/officeart/2005/8/quickstyle/3d4" qsCatId="3D" csTypeId="urn:microsoft.com/office/officeart/2005/8/colors/accent1_4" csCatId="accent1" phldr="1"/>
      <dgm:spPr/>
      <dgm:t>
        <a:bodyPr/>
        <a:lstStyle/>
        <a:p>
          <a:endParaRPr lang="es-ES"/>
        </a:p>
      </dgm:t>
    </dgm:pt>
    <dgm:pt modelId="{EAD5D10A-8C9B-4E25-A6B5-D1248FCBF05B}">
      <dgm:prSet phldrT="[Text]" custT="1"/>
      <dgm:spPr/>
      <dgm:t>
        <a:bodyPr/>
        <a:lstStyle/>
        <a:p>
          <a:pPr algn="ctr"/>
          <a:r>
            <a:rPr lang="es-ES" sz="2000" b="0" dirty="0" smtClean="0">
              <a:solidFill>
                <a:schemeClr val="bg1">
                  <a:lumMod val="75000"/>
                </a:schemeClr>
              </a:solidFill>
            </a:rPr>
            <a:t>Human </a:t>
          </a:r>
          <a:r>
            <a:rPr lang="es-ES" sz="2000" b="0" dirty="0" err="1" smtClean="0">
              <a:solidFill>
                <a:schemeClr val="bg1">
                  <a:lumMod val="75000"/>
                </a:schemeClr>
              </a:solidFill>
            </a:rPr>
            <a:t>segmentation</a:t>
          </a:r>
          <a:endParaRPr lang="es-ES" sz="2000" b="0" dirty="0">
            <a:solidFill>
              <a:schemeClr val="bg1">
                <a:lumMod val="75000"/>
              </a:schemeClr>
            </a:solidFill>
          </a:endParaRPr>
        </a:p>
      </dgm:t>
    </dgm:pt>
    <dgm:pt modelId="{192A3316-3BE5-4DA0-A930-DA1EA3E664F1}" type="parTrans" cxnId="{39E8BF8F-DE6D-4ECA-8CB7-16C6903842C2}">
      <dgm:prSet/>
      <dgm:spPr/>
      <dgm:t>
        <a:bodyPr/>
        <a:lstStyle/>
        <a:p>
          <a:endParaRPr lang="es-ES"/>
        </a:p>
      </dgm:t>
    </dgm:pt>
    <dgm:pt modelId="{DA93A57F-1D4A-4830-A41A-AEFB409F1088}" type="sibTrans" cxnId="{39E8BF8F-DE6D-4ECA-8CB7-16C6903842C2}">
      <dgm:prSet/>
      <dgm:spPr/>
      <dgm:t>
        <a:bodyPr/>
        <a:lstStyle/>
        <a:p>
          <a:endParaRPr lang="es-ES"/>
        </a:p>
      </dgm:t>
    </dgm:pt>
    <dgm:pt modelId="{5E40BE83-935C-480C-80FB-83B827253DAF}">
      <dgm:prSet phldrT="[Text]" custT="1"/>
      <dgm:spPr/>
      <dgm:t>
        <a:bodyPr/>
        <a:lstStyle/>
        <a:p>
          <a:pPr algn="ctr"/>
          <a:r>
            <a:rPr lang="es-ES" sz="2000" b="0" dirty="0" smtClean="0">
              <a:solidFill>
                <a:schemeClr val="bg1">
                  <a:lumMod val="75000"/>
                </a:schemeClr>
              </a:solidFill>
            </a:rPr>
            <a:t>Human pose </a:t>
          </a:r>
          <a:r>
            <a:rPr lang="es-ES" sz="2000" b="0" dirty="0" err="1" smtClean="0">
              <a:solidFill>
                <a:schemeClr val="bg1">
                  <a:lumMod val="75000"/>
                </a:schemeClr>
              </a:solidFill>
            </a:rPr>
            <a:t>estimation</a:t>
          </a:r>
          <a:endParaRPr lang="es-ES" sz="2000" b="0" dirty="0">
            <a:solidFill>
              <a:schemeClr val="bg1">
                <a:lumMod val="75000"/>
              </a:schemeClr>
            </a:solidFill>
          </a:endParaRPr>
        </a:p>
      </dgm:t>
    </dgm:pt>
    <dgm:pt modelId="{E4474C79-CE17-4542-AEB1-C35DC9C739DB}" type="parTrans" cxnId="{59ED3F41-82C2-4345-84EB-0507A7AE14F3}">
      <dgm:prSet/>
      <dgm:spPr/>
      <dgm:t>
        <a:bodyPr/>
        <a:lstStyle/>
        <a:p>
          <a:endParaRPr lang="es-ES"/>
        </a:p>
      </dgm:t>
    </dgm:pt>
    <dgm:pt modelId="{88046F4C-D8C3-4881-92DF-EF792EBE8F7C}" type="sibTrans" cxnId="{59ED3F41-82C2-4345-84EB-0507A7AE14F3}">
      <dgm:prSet/>
      <dgm:spPr/>
      <dgm:t>
        <a:bodyPr/>
        <a:lstStyle/>
        <a:p>
          <a:endParaRPr lang="es-ES"/>
        </a:p>
      </dgm:t>
    </dgm:pt>
    <dgm:pt modelId="{B2B681E7-1A42-448D-ABED-99895A4E752E}">
      <dgm:prSet phldrT="[Text]" custT="1"/>
      <dgm:spPr/>
      <dgm:t>
        <a:bodyPr/>
        <a:lstStyle/>
        <a:p>
          <a:pPr algn="ctr"/>
          <a:r>
            <a:rPr lang="es-ES" sz="2000" b="1" dirty="0" err="1" smtClean="0">
              <a:solidFill>
                <a:schemeClr val="tx1"/>
              </a:solidFill>
            </a:rPr>
            <a:t>Action</a:t>
          </a:r>
          <a:r>
            <a:rPr lang="es-ES" sz="2000" b="1" dirty="0" smtClean="0">
              <a:solidFill>
                <a:schemeClr val="tx1"/>
              </a:solidFill>
            </a:rPr>
            <a:t>/</a:t>
          </a:r>
          <a:r>
            <a:rPr lang="es-ES" sz="2000" b="1" dirty="0" err="1" smtClean="0">
              <a:solidFill>
                <a:schemeClr val="tx1"/>
              </a:solidFill>
            </a:rPr>
            <a:t>Gesture</a:t>
          </a:r>
          <a:r>
            <a:rPr lang="es-ES" sz="2000" b="1" dirty="0" smtClean="0">
              <a:solidFill>
                <a:schemeClr val="tx1"/>
              </a:solidFill>
            </a:rPr>
            <a:t> </a:t>
          </a:r>
          <a:r>
            <a:rPr lang="es-ES" sz="2000" b="1" dirty="0" err="1" smtClean="0">
              <a:solidFill>
                <a:schemeClr val="tx1"/>
              </a:solidFill>
            </a:rPr>
            <a:t>recognition</a:t>
          </a:r>
          <a:endParaRPr lang="es-ES" sz="2000" b="1" dirty="0">
            <a:solidFill>
              <a:schemeClr val="tx1"/>
            </a:solidFill>
          </a:endParaRPr>
        </a:p>
      </dgm:t>
    </dgm:pt>
    <dgm:pt modelId="{3D066F34-947E-4E65-90C0-96C5587217C9}" type="parTrans" cxnId="{F80D8CE7-5025-4EC9-9930-2213F1007A01}">
      <dgm:prSet/>
      <dgm:spPr/>
      <dgm:t>
        <a:bodyPr/>
        <a:lstStyle/>
        <a:p>
          <a:endParaRPr lang="es-ES"/>
        </a:p>
      </dgm:t>
    </dgm:pt>
    <dgm:pt modelId="{02357CB7-2B53-4D4F-9CD0-1E5615C255DF}" type="sibTrans" cxnId="{F80D8CE7-5025-4EC9-9930-2213F1007A01}">
      <dgm:prSet/>
      <dgm:spPr/>
      <dgm:t>
        <a:bodyPr/>
        <a:lstStyle/>
        <a:p>
          <a:endParaRPr lang="es-ES"/>
        </a:p>
      </dgm:t>
    </dgm:pt>
    <dgm:pt modelId="{B9578D93-1113-4C6A-9E14-359DA57DB42B}" type="pres">
      <dgm:prSet presAssocID="{0F91973A-EE31-4F34-A004-49ECFE89F3D6}" presName="arrowDiagram" presStyleCnt="0">
        <dgm:presLayoutVars>
          <dgm:chMax val="5"/>
          <dgm:dir/>
          <dgm:resizeHandles val="exact"/>
        </dgm:presLayoutVars>
      </dgm:prSet>
      <dgm:spPr/>
      <dgm:t>
        <a:bodyPr/>
        <a:lstStyle/>
        <a:p>
          <a:endParaRPr lang="es-ES"/>
        </a:p>
      </dgm:t>
    </dgm:pt>
    <dgm:pt modelId="{003A488F-4F49-480A-86A1-D2024FA5A6EC}" type="pres">
      <dgm:prSet presAssocID="{0F91973A-EE31-4F34-A004-49ECFE89F3D6}" presName="arrow" presStyleLbl="bgShp" presStyleIdx="0" presStyleCnt="1" custLinFactNeighborX="-584" custLinFactNeighborY="3424"/>
      <dgm:spPr>
        <a:solidFill>
          <a:schemeClr val="tx2">
            <a:lumMod val="60000"/>
            <a:lumOff val="40000"/>
          </a:schemeClr>
        </a:solidFill>
      </dgm:spPr>
      <dgm:t>
        <a:bodyPr/>
        <a:lstStyle/>
        <a:p>
          <a:endParaRPr lang="es-ES"/>
        </a:p>
      </dgm:t>
    </dgm:pt>
    <dgm:pt modelId="{4083114F-DD41-4785-B1F1-A59072994505}" type="pres">
      <dgm:prSet presAssocID="{0F91973A-EE31-4F34-A004-49ECFE89F3D6}" presName="arrowDiagram3" presStyleCnt="0"/>
      <dgm:spPr/>
    </dgm:pt>
    <dgm:pt modelId="{29F6D71D-EA64-46D5-BCF7-D7676CD28637}" type="pres">
      <dgm:prSet presAssocID="{EAD5D10A-8C9B-4E25-A6B5-D1248FCBF05B}" presName="bullet3a" presStyleLbl="node1" presStyleIdx="0" presStyleCnt="3"/>
      <dgm:spPr/>
    </dgm:pt>
    <dgm:pt modelId="{22EFE7EC-E79D-42B4-AD07-D0E4AA5328C0}" type="pres">
      <dgm:prSet presAssocID="{EAD5D10A-8C9B-4E25-A6B5-D1248FCBF05B}" presName="textBox3a" presStyleLbl="revTx" presStyleIdx="0" presStyleCnt="3" custScaleX="115647" custLinFactNeighborX="-15131" custLinFactNeighborY="-1929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62182385-D691-47D6-8273-5DF19F4609AD}" type="pres">
      <dgm:prSet presAssocID="{5E40BE83-935C-480C-80FB-83B827253DAF}" presName="bullet3b" presStyleLbl="node1" presStyleIdx="1" presStyleCnt="3"/>
      <dgm:spPr/>
    </dgm:pt>
    <dgm:pt modelId="{7BF6208A-BAE0-47D2-B706-1DB7C79394AB}" type="pres">
      <dgm:prSet presAssocID="{5E40BE83-935C-480C-80FB-83B827253DAF}" presName="textBox3b" presStyleLbl="revTx" presStyleIdx="1" presStyleCnt="3" custScaleX="127893" custLinFactNeighborX="1751" custLinFactNeighborY="453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690F975A-D399-4ACC-B4B8-63D03FA77308}" type="pres">
      <dgm:prSet presAssocID="{B2B681E7-1A42-448D-ABED-99895A4E752E}" presName="bullet3c" presStyleLbl="node1" presStyleIdx="2" presStyleCnt="3"/>
      <dgm:spPr/>
    </dgm:pt>
    <dgm:pt modelId="{B20E585F-C5C3-4725-BC02-85D1F4D1D003}" type="pres">
      <dgm:prSet presAssocID="{B2B681E7-1A42-448D-ABED-99895A4E752E}" presName="textBox3c" presStyleLbl="revTx" presStyleIdx="2" presStyleCnt="3" custScaleX="190546" custScaleY="29044" custLinFactNeighborX="22928" custLinFactNeighborY="-40381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</dgm:ptLst>
  <dgm:cxnLst>
    <dgm:cxn modelId="{D83E1B7C-B310-4ED5-84D4-216578F41B08}" type="presOf" srcId="{0F91973A-EE31-4F34-A004-49ECFE89F3D6}" destId="{B9578D93-1113-4C6A-9E14-359DA57DB42B}" srcOrd="0" destOrd="0" presId="urn:microsoft.com/office/officeart/2005/8/layout/arrow2"/>
    <dgm:cxn modelId="{F80D8CE7-5025-4EC9-9930-2213F1007A01}" srcId="{0F91973A-EE31-4F34-A004-49ECFE89F3D6}" destId="{B2B681E7-1A42-448D-ABED-99895A4E752E}" srcOrd="2" destOrd="0" parTransId="{3D066F34-947E-4E65-90C0-96C5587217C9}" sibTransId="{02357CB7-2B53-4D4F-9CD0-1E5615C255DF}"/>
    <dgm:cxn modelId="{59ED3F41-82C2-4345-84EB-0507A7AE14F3}" srcId="{0F91973A-EE31-4F34-A004-49ECFE89F3D6}" destId="{5E40BE83-935C-480C-80FB-83B827253DAF}" srcOrd="1" destOrd="0" parTransId="{E4474C79-CE17-4542-AEB1-C35DC9C739DB}" sibTransId="{88046F4C-D8C3-4881-92DF-EF792EBE8F7C}"/>
    <dgm:cxn modelId="{BB8B3A99-A655-49D7-8541-A0E163B72ABE}" type="presOf" srcId="{B2B681E7-1A42-448D-ABED-99895A4E752E}" destId="{B20E585F-C5C3-4725-BC02-85D1F4D1D003}" srcOrd="0" destOrd="0" presId="urn:microsoft.com/office/officeart/2005/8/layout/arrow2"/>
    <dgm:cxn modelId="{39E8BF8F-DE6D-4ECA-8CB7-16C6903842C2}" srcId="{0F91973A-EE31-4F34-A004-49ECFE89F3D6}" destId="{EAD5D10A-8C9B-4E25-A6B5-D1248FCBF05B}" srcOrd="0" destOrd="0" parTransId="{192A3316-3BE5-4DA0-A930-DA1EA3E664F1}" sibTransId="{DA93A57F-1D4A-4830-A41A-AEFB409F1088}"/>
    <dgm:cxn modelId="{166340EA-AB37-4044-B906-63A76D5D949D}" type="presOf" srcId="{EAD5D10A-8C9B-4E25-A6B5-D1248FCBF05B}" destId="{22EFE7EC-E79D-42B4-AD07-D0E4AA5328C0}" srcOrd="0" destOrd="0" presId="urn:microsoft.com/office/officeart/2005/8/layout/arrow2"/>
    <dgm:cxn modelId="{8CA40E03-8238-46DD-9188-CBD5A49996A2}" type="presOf" srcId="{5E40BE83-935C-480C-80FB-83B827253DAF}" destId="{7BF6208A-BAE0-47D2-B706-1DB7C79394AB}" srcOrd="0" destOrd="0" presId="urn:microsoft.com/office/officeart/2005/8/layout/arrow2"/>
    <dgm:cxn modelId="{181CAE9A-F288-4B81-896F-8DC6674F5E07}" type="presParOf" srcId="{B9578D93-1113-4C6A-9E14-359DA57DB42B}" destId="{003A488F-4F49-480A-86A1-D2024FA5A6EC}" srcOrd="0" destOrd="0" presId="urn:microsoft.com/office/officeart/2005/8/layout/arrow2"/>
    <dgm:cxn modelId="{91683C04-F8C6-4C13-9E54-060AE3CE268D}" type="presParOf" srcId="{B9578D93-1113-4C6A-9E14-359DA57DB42B}" destId="{4083114F-DD41-4785-B1F1-A59072994505}" srcOrd="1" destOrd="0" presId="urn:microsoft.com/office/officeart/2005/8/layout/arrow2"/>
    <dgm:cxn modelId="{A63E464E-BFD6-4F82-A393-27D9D4F3651E}" type="presParOf" srcId="{4083114F-DD41-4785-B1F1-A59072994505}" destId="{29F6D71D-EA64-46D5-BCF7-D7676CD28637}" srcOrd="0" destOrd="0" presId="urn:microsoft.com/office/officeart/2005/8/layout/arrow2"/>
    <dgm:cxn modelId="{F93819F4-E99B-4416-9CA3-DC09451C94DD}" type="presParOf" srcId="{4083114F-DD41-4785-B1F1-A59072994505}" destId="{22EFE7EC-E79D-42B4-AD07-D0E4AA5328C0}" srcOrd="1" destOrd="0" presId="urn:microsoft.com/office/officeart/2005/8/layout/arrow2"/>
    <dgm:cxn modelId="{4F73335A-6870-4630-A2B5-12422C35CFC6}" type="presParOf" srcId="{4083114F-DD41-4785-B1F1-A59072994505}" destId="{62182385-D691-47D6-8273-5DF19F4609AD}" srcOrd="2" destOrd="0" presId="urn:microsoft.com/office/officeart/2005/8/layout/arrow2"/>
    <dgm:cxn modelId="{3B03AFA2-7E4F-4995-9C2F-AEDA00DB08F8}" type="presParOf" srcId="{4083114F-DD41-4785-B1F1-A59072994505}" destId="{7BF6208A-BAE0-47D2-B706-1DB7C79394AB}" srcOrd="3" destOrd="0" presId="urn:microsoft.com/office/officeart/2005/8/layout/arrow2"/>
    <dgm:cxn modelId="{31188204-3C8F-4A83-9DD9-1AEC38DBF326}" type="presParOf" srcId="{4083114F-DD41-4785-B1F1-A59072994505}" destId="{690F975A-D399-4ACC-B4B8-63D03FA77308}" srcOrd="4" destOrd="0" presId="urn:microsoft.com/office/officeart/2005/8/layout/arrow2"/>
    <dgm:cxn modelId="{0DF1F564-4A03-4FD3-BC99-C94ED901072D}" type="presParOf" srcId="{4083114F-DD41-4785-B1F1-A59072994505}" destId="{B20E585F-C5C3-4725-BC02-85D1F4D1D003}" srcOrd="5" destOrd="0" presId="urn:microsoft.com/office/officeart/2005/8/layout/arrow2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03A488F-4F49-480A-86A1-D2024FA5A6EC}">
      <dsp:nvSpPr>
        <dsp:cNvPr id="0" name=""/>
        <dsp:cNvSpPr/>
      </dsp:nvSpPr>
      <dsp:spPr>
        <a:xfrm>
          <a:off x="480329" y="0"/>
          <a:ext cx="6123974" cy="3827484"/>
        </a:xfrm>
        <a:prstGeom prst="swooshArrow">
          <a:avLst>
            <a:gd name="adj1" fmla="val 25000"/>
            <a:gd name="adj2" fmla="val 25000"/>
          </a:avLst>
        </a:prstGeom>
        <a:solidFill>
          <a:schemeClr val="tx2">
            <a:lumMod val="60000"/>
            <a:lumOff val="40000"/>
          </a:schemeClr>
        </a:solidFill>
        <a:ln>
          <a:noFill/>
        </a:ln>
        <a:effectLst/>
        <a:scene3d>
          <a:camera prst="orthographicFront"/>
          <a:lightRig rig="chilly" dir="t"/>
        </a:scene3d>
        <a:sp3d z="-12700" extrusionH="1700" prstMaterial="translucentPowder">
          <a:bevelT w="25400" h="6350" prst="softRound"/>
          <a:bevelB w="0" h="0" prst="convex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9F6D71D-EA64-46D5-BCF7-D7676CD28637}">
      <dsp:nvSpPr>
        <dsp:cNvPr id="0" name=""/>
        <dsp:cNvSpPr/>
      </dsp:nvSpPr>
      <dsp:spPr>
        <a:xfrm>
          <a:off x="1293838" y="2641729"/>
          <a:ext cx="159223" cy="159223"/>
        </a:xfrm>
        <a:prstGeom prst="ellipse">
          <a:avLst/>
        </a:prstGeom>
        <a:solidFill>
          <a:schemeClr val="accent1">
            <a:shade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2EFE7EC-E79D-42B4-AD07-D0E4AA5328C0}">
      <dsp:nvSpPr>
        <dsp:cNvPr id="0" name=""/>
        <dsp:cNvSpPr/>
      </dsp:nvSpPr>
      <dsp:spPr>
        <a:xfrm>
          <a:off x="1045915" y="2700003"/>
          <a:ext cx="1650150" cy="110614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4369" tIns="0" rIns="0" bIns="0" numCol="1" spcCol="1270" anchor="t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2000" b="0" kern="1200" dirty="0" smtClean="0">
              <a:solidFill>
                <a:schemeClr val="bg1">
                  <a:lumMod val="75000"/>
                </a:schemeClr>
              </a:solidFill>
            </a:rPr>
            <a:t>Human </a:t>
          </a:r>
          <a:r>
            <a:rPr lang="es-ES" sz="2000" b="0" kern="1200" dirty="0" err="1" smtClean="0">
              <a:solidFill>
                <a:schemeClr val="bg1">
                  <a:lumMod val="75000"/>
                </a:schemeClr>
              </a:solidFill>
            </a:rPr>
            <a:t>segmentation</a:t>
          </a:r>
          <a:endParaRPr lang="es-ES" sz="2000" b="0" kern="1200" dirty="0">
            <a:solidFill>
              <a:schemeClr val="bg1">
                <a:lumMod val="75000"/>
              </a:schemeClr>
            </a:solidFill>
          </a:endParaRPr>
        </a:p>
      </dsp:txBody>
      <dsp:txXfrm>
        <a:off x="1045915" y="2700003"/>
        <a:ext cx="1650150" cy="1106142"/>
      </dsp:txXfrm>
    </dsp:sp>
    <dsp:sp modelId="{62182385-D691-47D6-8273-5DF19F4609AD}">
      <dsp:nvSpPr>
        <dsp:cNvPr id="0" name=""/>
        <dsp:cNvSpPr/>
      </dsp:nvSpPr>
      <dsp:spPr>
        <a:xfrm>
          <a:off x="2699290" y="1601419"/>
          <a:ext cx="287826" cy="287826"/>
        </a:xfrm>
        <a:prstGeom prst="ellipse">
          <a:avLst/>
        </a:prstGeom>
        <a:solidFill>
          <a:schemeClr val="accent1">
            <a:shade val="50000"/>
            <a:hueOff val="222839"/>
            <a:satOff val="5970"/>
            <a:lumOff val="26302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BF6208A-BAE0-47D2-B706-1DB7C79394AB}">
      <dsp:nvSpPr>
        <dsp:cNvPr id="0" name=""/>
        <dsp:cNvSpPr/>
      </dsp:nvSpPr>
      <dsp:spPr>
        <a:xfrm>
          <a:off x="2663959" y="1745332"/>
          <a:ext cx="1879712" cy="208215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2513" tIns="0" rIns="0" bIns="0" numCol="1" spcCol="1270" anchor="t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2000" b="1" kern="1200" dirty="0" smtClean="0">
              <a:solidFill>
                <a:schemeClr val="tx1"/>
              </a:solidFill>
            </a:rPr>
            <a:t>Human pose </a:t>
          </a:r>
          <a:r>
            <a:rPr lang="es-ES" sz="2000" b="1" kern="1200" dirty="0" err="1" smtClean="0">
              <a:solidFill>
                <a:schemeClr val="tx1"/>
              </a:solidFill>
            </a:rPr>
            <a:t>estimation</a:t>
          </a:r>
          <a:endParaRPr lang="es-ES" sz="2000" b="1" kern="1200" dirty="0">
            <a:solidFill>
              <a:schemeClr val="tx1"/>
            </a:solidFill>
          </a:endParaRPr>
        </a:p>
      </dsp:txBody>
      <dsp:txXfrm>
        <a:off x="2663959" y="1745332"/>
        <a:ext cx="1879712" cy="2082151"/>
      </dsp:txXfrm>
    </dsp:sp>
    <dsp:sp modelId="{690F975A-D399-4ACC-B4B8-63D03FA77308}">
      <dsp:nvSpPr>
        <dsp:cNvPr id="0" name=""/>
        <dsp:cNvSpPr/>
      </dsp:nvSpPr>
      <dsp:spPr>
        <a:xfrm>
          <a:off x="4389507" y="968353"/>
          <a:ext cx="398058" cy="398058"/>
        </a:xfrm>
        <a:prstGeom prst="ellipse">
          <a:avLst/>
        </a:prstGeom>
        <a:solidFill>
          <a:schemeClr val="accent1">
            <a:shade val="50000"/>
            <a:hueOff val="222839"/>
            <a:satOff val="5970"/>
            <a:lumOff val="26302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20E585F-C5C3-4725-BC02-85D1F4D1D003}">
      <dsp:nvSpPr>
        <dsp:cNvPr id="0" name=""/>
        <dsp:cNvSpPr/>
      </dsp:nvSpPr>
      <dsp:spPr>
        <a:xfrm>
          <a:off x="4260119" y="1036957"/>
          <a:ext cx="2800557" cy="77259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10923" tIns="0" rIns="0" bIns="0" numCol="1" spcCol="1270" anchor="t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2000" kern="1200" dirty="0" err="1" smtClean="0">
              <a:solidFill>
                <a:schemeClr val="bg1">
                  <a:lumMod val="75000"/>
                </a:schemeClr>
              </a:solidFill>
            </a:rPr>
            <a:t>Action</a:t>
          </a:r>
          <a:r>
            <a:rPr lang="es-ES" sz="2000" kern="1200" dirty="0" smtClean="0">
              <a:solidFill>
                <a:schemeClr val="bg1">
                  <a:lumMod val="75000"/>
                </a:schemeClr>
              </a:solidFill>
            </a:rPr>
            <a:t>/</a:t>
          </a:r>
          <a:r>
            <a:rPr lang="es-ES" sz="2000" kern="1200" dirty="0" err="1" smtClean="0">
              <a:solidFill>
                <a:schemeClr val="bg1">
                  <a:lumMod val="75000"/>
                </a:schemeClr>
              </a:solidFill>
            </a:rPr>
            <a:t>Gesture</a:t>
          </a:r>
          <a:r>
            <a:rPr lang="es-ES" sz="2000" kern="1200" dirty="0" smtClean="0">
              <a:solidFill>
                <a:schemeClr val="bg1">
                  <a:lumMod val="75000"/>
                </a:schemeClr>
              </a:solidFill>
            </a:rPr>
            <a:t> </a:t>
          </a:r>
          <a:r>
            <a:rPr lang="es-ES" sz="2000" kern="1200" dirty="0" err="1" smtClean="0">
              <a:solidFill>
                <a:schemeClr val="bg1">
                  <a:lumMod val="75000"/>
                </a:schemeClr>
              </a:solidFill>
            </a:rPr>
            <a:t>recognition</a:t>
          </a:r>
          <a:endParaRPr lang="es-ES" sz="2000" kern="1200" dirty="0">
            <a:solidFill>
              <a:schemeClr val="bg1">
                <a:lumMod val="75000"/>
              </a:schemeClr>
            </a:solidFill>
          </a:endParaRPr>
        </a:p>
      </dsp:txBody>
      <dsp:txXfrm>
        <a:off x="4260119" y="1036957"/>
        <a:ext cx="2800557" cy="772599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03A488F-4F49-480A-86A1-D2024FA5A6EC}">
      <dsp:nvSpPr>
        <dsp:cNvPr id="0" name=""/>
        <dsp:cNvSpPr/>
      </dsp:nvSpPr>
      <dsp:spPr>
        <a:xfrm>
          <a:off x="480329" y="0"/>
          <a:ext cx="6123974" cy="3827484"/>
        </a:xfrm>
        <a:prstGeom prst="swooshArrow">
          <a:avLst>
            <a:gd name="adj1" fmla="val 25000"/>
            <a:gd name="adj2" fmla="val 25000"/>
          </a:avLst>
        </a:prstGeom>
        <a:solidFill>
          <a:schemeClr val="tx2">
            <a:lumMod val="60000"/>
            <a:lumOff val="40000"/>
          </a:schemeClr>
        </a:solidFill>
        <a:ln>
          <a:noFill/>
        </a:ln>
        <a:effectLst/>
        <a:scene3d>
          <a:camera prst="orthographicFront"/>
          <a:lightRig rig="chilly" dir="t"/>
        </a:scene3d>
        <a:sp3d z="-12700" extrusionH="1700" prstMaterial="translucentPowder">
          <a:bevelT w="25400" h="6350" prst="softRound"/>
          <a:bevelB w="0" h="0" prst="convex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9F6D71D-EA64-46D5-BCF7-D7676CD28637}">
      <dsp:nvSpPr>
        <dsp:cNvPr id="0" name=""/>
        <dsp:cNvSpPr/>
      </dsp:nvSpPr>
      <dsp:spPr>
        <a:xfrm>
          <a:off x="1293838" y="2641729"/>
          <a:ext cx="159223" cy="159223"/>
        </a:xfrm>
        <a:prstGeom prst="ellipse">
          <a:avLst/>
        </a:prstGeom>
        <a:solidFill>
          <a:schemeClr val="accent1">
            <a:shade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2EFE7EC-E79D-42B4-AD07-D0E4AA5328C0}">
      <dsp:nvSpPr>
        <dsp:cNvPr id="0" name=""/>
        <dsp:cNvSpPr/>
      </dsp:nvSpPr>
      <dsp:spPr>
        <a:xfrm>
          <a:off x="1045915" y="2700003"/>
          <a:ext cx="1650150" cy="110614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4369" tIns="0" rIns="0" bIns="0" numCol="1" spcCol="1270" anchor="t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2000" b="0" kern="1200" dirty="0" smtClean="0">
              <a:solidFill>
                <a:schemeClr val="bg1">
                  <a:lumMod val="75000"/>
                </a:schemeClr>
              </a:solidFill>
            </a:rPr>
            <a:t>Human </a:t>
          </a:r>
          <a:r>
            <a:rPr lang="es-ES" sz="2000" b="0" kern="1200" dirty="0" err="1" smtClean="0">
              <a:solidFill>
                <a:schemeClr val="bg1">
                  <a:lumMod val="75000"/>
                </a:schemeClr>
              </a:solidFill>
            </a:rPr>
            <a:t>segmentation</a:t>
          </a:r>
          <a:endParaRPr lang="es-ES" sz="2000" b="0" kern="1200" dirty="0">
            <a:solidFill>
              <a:schemeClr val="bg1">
                <a:lumMod val="75000"/>
              </a:schemeClr>
            </a:solidFill>
          </a:endParaRPr>
        </a:p>
      </dsp:txBody>
      <dsp:txXfrm>
        <a:off x="1045915" y="2700003"/>
        <a:ext cx="1650150" cy="1106142"/>
      </dsp:txXfrm>
    </dsp:sp>
    <dsp:sp modelId="{62182385-D691-47D6-8273-5DF19F4609AD}">
      <dsp:nvSpPr>
        <dsp:cNvPr id="0" name=""/>
        <dsp:cNvSpPr/>
      </dsp:nvSpPr>
      <dsp:spPr>
        <a:xfrm>
          <a:off x="2699290" y="1601419"/>
          <a:ext cx="287826" cy="287826"/>
        </a:xfrm>
        <a:prstGeom prst="ellipse">
          <a:avLst/>
        </a:prstGeom>
        <a:solidFill>
          <a:schemeClr val="accent1">
            <a:shade val="50000"/>
            <a:hueOff val="222839"/>
            <a:satOff val="5970"/>
            <a:lumOff val="26302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BF6208A-BAE0-47D2-B706-1DB7C79394AB}">
      <dsp:nvSpPr>
        <dsp:cNvPr id="0" name=""/>
        <dsp:cNvSpPr/>
      </dsp:nvSpPr>
      <dsp:spPr>
        <a:xfrm>
          <a:off x="2663959" y="1745332"/>
          <a:ext cx="1879712" cy="208215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2513" tIns="0" rIns="0" bIns="0" numCol="1" spcCol="1270" anchor="t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2000" b="0" kern="1200" dirty="0" smtClean="0">
              <a:solidFill>
                <a:schemeClr val="bg1">
                  <a:lumMod val="75000"/>
                </a:schemeClr>
              </a:solidFill>
            </a:rPr>
            <a:t>Human pose </a:t>
          </a:r>
          <a:r>
            <a:rPr lang="es-ES" sz="2000" b="0" kern="1200" dirty="0" err="1" smtClean="0">
              <a:solidFill>
                <a:schemeClr val="bg1">
                  <a:lumMod val="75000"/>
                </a:schemeClr>
              </a:solidFill>
            </a:rPr>
            <a:t>estimation</a:t>
          </a:r>
          <a:endParaRPr lang="es-ES" sz="2000" b="0" kern="1200" dirty="0">
            <a:solidFill>
              <a:schemeClr val="bg1">
                <a:lumMod val="75000"/>
              </a:schemeClr>
            </a:solidFill>
          </a:endParaRPr>
        </a:p>
      </dsp:txBody>
      <dsp:txXfrm>
        <a:off x="2663959" y="1745332"/>
        <a:ext cx="1879712" cy="2082151"/>
      </dsp:txXfrm>
    </dsp:sp>
    <dsp:sp modelId="{690F975A-D399-4ACC-B4B8-63D03FA77308}">
      <dsp:nvSpPr>
        <dsp:cNvPr id="0" name=""/>
        <dsp:cNvSpPr/>
      </dsp:nvSpPr>
      <dsp:spPr>
        <a:xfrm>
          <a:off x="4389507" y="968353"/>
          <a:ext cx="398058" cy="398058"/>
        </a:xfrm>
        <a:prstGeom prst="ellipse">
          <a:avLst/>
        </a:prstGeom>
        <a:solidFill>
          <a:schemeClr val="accent1">
            <a:shade val="50000"/>
            <a:hueOff val="222839"/>
            <a:satOff val="5970"/>
            <a:lumOff val="26302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20E585F-C5C3-4725-BC02-85D1F4D1D003}">
      <dsp:nvSpPr>
        <dsp:cNvPr id="0" name=""/>
        <dsp:cNvSpPr/>
      </dsp:nvSpPr>
      <dsp:spPr>
        <a:xfrm>
          <a:off x="4260119" y="1036957"/>
          <a:ext cx="2800557" cy="77259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10923" tIns="0" rIns="0" bIns="0" numCol="1" spcCol="1270" anchor="t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2000" b="1" kern="1200" dirty="0" err="1" smtClean="0">
              <a:solidFill>
                <a:schemeClr val="tx1"/>
              </a:solidFill>
            </a:rPr>
            <a:t>Action</a:t>
          </a:r>
          <a:r>
            <a:rPr lang="es-ES" sz="2000" b="1" kern="1200" dirty="0" smtClean="0">
              <a:solidFill>
                <a:schemeClr val="tx1"/>
              </a:solidFill>
            </a:rPr>
            <a:t>/</a:t>
          </a:r>
          <a:r>
            <a:rPr lang="es-ES" sz="2000" b="1" kern="1200" dirty="0" err="1" smtClean="0">
              <a:solidFill>
                <a:schemeClr val="tx1"/>
              </a:solidFill>
            </a:rPr>
            <a:t>Gesture</a:t>
          </a:r>
          <a:r>
            <a:rPr lang="es-ES" sz="2000" b="1" kern="1200" dirty="0" smtClean="0">
              <a:solidFill>
                <a:schemeClr val="tx1"/>
              </a:solidFill>
            </a:rPr>
            <a:t> </a:t>
          </a:r>
          <a:r>
            <a:rPr lang="es-ES" sz="2000" b="1" kern="1200" dirty="0" err="1" smtClean="0">
              <a:solidFill>
                <a:schemeClr val="tx1"/>
              </a:solidFill>
            </a:rPr>
            <a:t>recognition</a:t>
          </a:r>
          <a:endParaRPr lang="es-ES" sz="2000" b="1" kern="1200" dirty="0">
            <a:solidFill>
              <a:schemeClr val="tx1"/>
            </a:solidFill>
          </a:endParaRPr>
        </a:p>
      </dsp:txBody>
      <dsp:txXfrm>
        <a:off x="4260119" y="1036957"/>
        <a:ext cx="2800557" cy="77259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arrow2">
  <dgm:title val=""/>
  <dgm:desc val=""/>
  <dgm:catLst>
    <dgm:cat type="process" pri="2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arrowDiagram">
    <dgm:varLst>
      <dgm:chMax val="5"/>
      <dgm:dir/>
      <dgm:resizeHandles val="exact"/>
    </dgm:varLst>
    <dgm:alg type="composite">
      <dgm:param type="ar" val="1.6"/>
    </dgm:alg>
    <dgm:shape xmlns:r="http://schemas.openxmlformats.org/officeDocument/2006/relationships" r:blip="">
      <dgm:adjLst/>
    </dgm:shape>
    <dgm:presOf/>
    <dgm:constrLst>
      <dgm:constr type="l" for="ch" forName="arrow"/>
      <dgm:constr type="t" for="ch" forName="arrow"/>
      <dgm:constr type="w" for="ch" forName="arrow" refType="w"/>
      <dgm:constr type="h" for="ch" forName="arrow" refType="h"/>
      <dgm:constr type="ctrX" for="ch" forName="arrowDiagram1" refType="w" fact="0.5"/>
      <dgm:constr type="ctrY" for="ch" forName="arrowDiagram1" refType="h" fact="0.5"/>
      <dgm:constr type="w" for="ch" forName="arrowDiagram1" refType="w"/>
      <dgm:constr type="h" for="ch" forName="arrowDiagram1" refType="h"/>
      <dgm:constr type="ctrX" for="ch" forName="arrowDiagram2" refType="w" fact="0.5"/>
      <dgm:constr type="ctrY" for="ch" forName="arrowDiagram2" refType="h" fact="0.5"/>
      <dgm:constr type="w" for="ch" forName="arrowDiagram2" refType="w"/>
      <dgm:constr type="h" for="ch" forName="arrowDiagram2" refType="h"/>
      <dgm:constr type="ctrX" for="ch" forName="arrowDiagram3" refType="w" fact="0.5"/>
      <dgm:constr type="ctrY" for="ch" forName="arrowDiagram3" refType="h" fact="0.5"/>
      <dgm:constr type="w" for="ch" forName="arrowDiagram3" refType="w"/>
      <dgm:constr type="h" for="ch" forName="arrowDiagram3" refType="h"/>
      <dgm:constr type="ctrX" for="ch" forName="arrowDiagram4" refType="w" fact="0.5"/>
      <dgm:constr type="ctrY" for="ch" forName="arrowDiagram4" refType="h" fact="0.5"/>
      <dgm:constr type="w" for="ch" forName="arrowDiagram4" refType="w"/>
      <dgm:constr type="h" for="ch" forName="arrowDiagram4" refType="h"/>
      <dgm:constr type="ctrX" for="ch" forName="arrowDiagram5" refType="w" fact="0.5"/>
      <dgm:constr type="ctrY" for="ch" forName="arrowDiagram5" refType="h" fact="0.5"/>
      <dgm:constr type="w" for="ch" forName="arrowDiagram5" refType="w"/>
      <dgm:constr type="h" for="ch" forName="arrowDiagram5" refType="h"/>
    </dgm:constrLst>
    <dgm:ruleLst/>
    <dgm:choose name="Name0">
      <dgm:if name="Name1" axis="ch" ptType="node" func="cnt" op="gte" val="1">
        <dgm:layoutNode name="arrow" styleLbl="bgShp">
          <dgm:alg type="sp"/>
          <dgm:shape xmlns:r="http://schemas.openxmlformats.org/officeDocument/2006/relationships" type="swooshArrow" r:blip="">
            <dgm:adjLst>
              <dgm:adj idx="2" val="0.25"/>
            </dgm:adjLst>
          </dgm:shape>
          <dgm:presOf/>
          <dgm:constrLst/>
          <dgm:ruleLst/>
        </dgm:layoutNode>
        <dgm:choose name="Name2">
          <dgm:if name="Name3" axis="ch" ptType="node" func="cnt" op="lt" val="1"/>
          <dgm:if name="Name4" axis="ch" ptType="node" func="cnt" op="equ" val="1">
            <dgm:layoutNode name="arrowDiagram1">
              <dgm:varLst>
                <dgm:bulletEnabled val="1"/>
              </dgm:varLst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ctrX" for="ch" forName="bullet1" refType="w" fact="0.8"/>
                <dgm:constr type="ctrY" for="ch" forName="bullet1" refType="h" fact="0.262"/>
                <dgm:constr type="w" for="ch" forName="bullet1" refType="w" fact="0.074"/>
                <dgm:constr type="h" for="ch" forName="bullet1" refType="w" refFor="ch" refForName="bullet1"/>
                <dgm:constr type="r" for="ch" forName="textBox1" refType="ctrX" refFor="ch" refForName="bullet1"/>
                <dgm:constr type="t" for="ch" forName="textBox1" refType="ctrY" refFor="ch" refForName="bullet1"/>
                <dgm:constr type="w" for="ch" forName="textBox1" refType="w" fact="0.4"/>
                <dgm:constr type="h" for="ch" forName="textBox1" refType="h" fact="0.738"/>
                <dgm:constr type="userA" refType="h" refFor="ch" refForName="bullet1" fact="0.53"/>
                <dgm:constr type="rMarg" for="ch" forName="textBox1" refType="userA" fact="2.834"/>
                <dgm:constr type="primFontSz" for="ch" ptType="node" op="equ" val="65"/>
              </dgm:constrLst>
              <dgm:ruleLst/>
              <dgm:forEach name="Name5" axis="ch" ptType="node" cnt="1">
                <dgm:layoutNode name="bullet1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1" styleLbl="revTx">
                  <dgm:varLst>
                    <dgm:bulletEnabled val="1"/>
                  </dgm:varLst>
                  <dgm:alg type="tx">
                    <dgm:param type="txAnchorVert" val="t"/>
                    <dgm:param type="parTxLTRAlign" val="r"/>
                    <dgm:param type="parTxRTLAlign" val="r"/>
                  </dgm:alg>
                  <dgm:shape xmlns:r="http://schemas.openxmlformats.org/officeDocument/2006/relationships" type="round2DiagRect" r:blip="">
                    <dgm:adjLst/>
                  </dgm:shape>
                  <dgm:presOf axis="desOrSelf" ptType="node"/>
                  <dgm:constrLst>
                    <dgm:constr type="lMarg"/>
                    <dgm:constr type="tMarg"/>
                    <dgm:constr type="bMarg"/>
                  </dgm:constrLst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6" axis="ch" ptType="node" func="cnt" op="equ" val="2">
            <dgm:layoutNode name="arrowDiagram2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7">
                <dgm:if name="Name8" func="var" arg="dir" op="equ" val="norm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l" for="ch" forName="textBox2a" refType="ctrX" refFor="ch" refForName="bullet2a"/>
                    <dgm:constr type="t" for="ch" forName="textBox2a" refType="ctrY" refFor="ch" refForName="bullet2a"/>
                    <dgm:constr type="w" for="ch" forName="textBox2a" refType="w" fact="0.325"/>
                    <dgm:constr type="h" for="ch" forName="textBox2a" refType="h" fact="0.427"/>
                    <dgm:constr type="userA" refType="h" refFor="ch" refForName="bullet2a" fact="0.53"/>
                    <dgm:constr type="l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l" for="ch" forName="textBox2b" refType="ctrX" refFor="ch" refForName="bullet2b"/>
                    <dgm:constr type="t" for="ch" forName="textBox2b" refType="ctrY" refFor="ch" refForName="bullet2b"/>
                    <dgm:constr type="w" for="ch" forName="textBox2b" refType="w" fact="0.325"/>
                    <dgm:constr type="h" for="ch" forName="textBox2b" refType="h" fact="0.662"/>
                    <dgm:constr type="userB" refType="h" refFor="ch" refForName="bullet2b" fact="0.53"/>
                    <dgm:constr type="lMarg" for="ch" forName="textBox2b" refType="userB" fact="2.834"/>
                    <dgm:constr type="primFontSz" for="ch" ptType="node" op="equ" val="65"/>
                  </dgm:constrLst>
                </dgm:if>
                <dgm:else name="Name9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r" for="ch" forName="textBox2a" refType="ctrX" refFor="ch" refForName="bullet2a"/>
                    <dgm:constr type="b" for="ch" forName="textBox2a" refType="ctrY" refFor="ch" refForName="bullet2a"/>
                    <dgm:constr type="w" for="ch" forName="textBox2a" refType="w" fact="0.25"/>
                    <dgm:constr type="h" for="ch" forName="textBox2a" refType="h" fact="0.573"/>
                    <dgm:constr type="userA" refType="h" refFor="ch" refForName="bullet2a" fact="0.53"/>
                    <dgm:constr type="r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r" for="ch" forName="textBox2b" refType="ctrX" refFor="ch" refForName="bullet2b"/>
                    <dgm:constr type="b" for="ch" forName="textBox2b" refType="ctrY" refFor="ch" refForName="bullet2b"/>
                    <dgm:constr type="w" for="ch" forName="textBox2b" refType="w" fact="0.28"/>
                    <dgm:constr type="h" for="ch" forName="textBox2b" refType="h" fact="0.338"/>
                    <dgm:constr type="userB" refType="h" refFor="ch" refForName="bullet2b" fact="0.53"/>
                    <dgm:constr type="rMarg" for="ch" forName="textBox2b" refType="userB" fact="2.834"/>
                    <dgm:constr type="primFontSz" for="ch" ptType="node" op="equ" val="65"/>
                  </dgm:constrLst>
                </dgm:else>
              </dgm:choose>
              <dgm:ruleLst/>
              <dgm:forEach name="Name10" axis="ch" ptType="node" cnt="1">
                <dgm:layoutNode name="bullet2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a" styleLbl="revTx">
                  <dgm:varLst>
                    <dgm:bulletEnabled val="1"/>
                  </dgm:varLst>
                  <dgm:choose name="Name11">
                    <dgm:if name="Name12" func="var" arg="dir" op="equ" val="norm">
                      <dgm:choose name="Name13">
                        <dgm:if name="Name1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6">
                      <dgm:choose name="Name17">
                        <dgm:if name="Name1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">
                    <dgm:if name="Name2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23" axis="ch" ptType="node" st="2" cnt="1">
                <dgm:layoutNode name="bullet2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b" styleLbl="revTx">
                  <dgm:varLst>
                    <dgm:bulletEnabled val="1"/>
                  </dgm:varLst>
                  <dgm:choose name="Name24">
                    <dgm:if name="Name25" func="var" arg="dir" op="equ" val="norm">
                      <dgm:choose name="Name26">
                        <dgm:if name="Name2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2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29">
                      <dgm:choose name="Name30">
                        <dgm:if name="Name3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3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33">
                    <dgm:if name="Name3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3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36" axis="ch" ptType="node" func="cnt" op="equ" val="3">
            <dgm:layoutNode name="arrowDiagram3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37">
                <dgm:if name="Name38" func="var" arg="dir" op="equ" val="norm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l" for="ch" forName="textBox3a" refType="ctrX" refFor="ch" refForName="bullet3a"/>
                    <dgm:constr type="t" for="ch" forName="textBox3a" refType="ctrY" refFor="ch" refForName="bullet3a"/>
                    <dgm:constr type="w" for="ch" forName="textBox3a" refType="w" fact="0.233"/>
                    <dgm:constr type="h" for="ch" forName="textBox3a" refType="h" fact="0.289"/>
                    <dgm:constr type="userA" refType="h" refFor="ch" refForName="bullet3a" fact="0.53"/>
                    <dgm:constr type="l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l" for="ch" forName="textBox3b" refType="ctrX" refFor="ch" refForName="bullet3b"/>
                    <dgm:constr type="t" for="ch" forName="textBox3b" refType="ctrY" refFor="ch" refForName="bullet3b"/>
                    <dgm:constr type="w" for="ch" forName="textBox3b" refType="w" fact="0.24"/>
                    <dgm:constr type="h" for="ch" forName="textBox3b" refType="h" fact="0.544"/>
                    <dgm:constr type="userB" refType="h" refFor="ch" refForName="bullet3b" fact="0.53"/>
                    <dgm:constr type="l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l" for="ch" forName="textBox3c" refType="ctrX" refFor="ch" refForName="bullet3c"/>
                    <dgm:constr type="t" for="ch" forName="textBox3c" refType="ctrY" refFor="ch" refForName="bullet3c"/>
                    <dgm:constr type="w" for="ch" forName="textBox3c" refType="w" fact="0.24"/>
                    <dgm:constr type="h" for="ch" forName="textBox3c" refType="h" fact="0.695"/>
                    <dgm:constr type="userC" refType="h" refFor="ch" refForName="bullet3c" fact="0.53"/>
                    <dgm:constr type="lMarg" for="ch" forName="textBox3c" refType="userC" fact="2.834"/>
                    <dgm:constr type="primFontSz" for="ch" ptType="node" op="equ" val="65"/>
                  </dgm:constrLst>
                </dgm:if>
                <dgm:else name="Name39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r" for="ch" forName="textBox3a" refType="ctrX" refFor="ch" refForName="bullet3a"/>
                    <dgm:constr type="b" for="ch" forName="textBox3a" refType="ctrY" refFor="ch" refForName="bullet3a"/>
                    <dgm:constr type="w" for="ch" forName="textBox3a" refType="w" fact="0.14"/>
                    <dgm:constr type="h" for="ch" forName="textBox3a" refType="h" fact="0.711"/>
                    <dgm:constr type="userA" refType="h" refFor="ch" refForName="bullet3a" fact="0.53"/>
                    <dgm:constr type="r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r" for="ch" forName="textBox3b" refType="ctrX" refFor="ch" refForName="bullet3b"/>
                    <dgm:constr type="b" for="ch" forName="textBox3b" refType="ctrY" refFor="ch" refForName="bullet3b"/>
                    <dgm:constr type="w" for="ch" forName="textBox3b" refType="w" fact="0.24"/>
                    <dgm:constr type="h" for="ch" forName="textBox3b" refType="h" fact="0.456"/>
                    <dgm:constr type="userB" refType="h" refFor="ch" refForName="bullet3b" fact="0.53"/>
                    <dgm:constr type="r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r" for="ch" forName="textBox3c" refType="ctrX" refFor="ch" refForName="bullet3c"/>
                    <dgm:constr type="b" for="ch" forName="textBox3c" refType="ctrY" refFor="ch" refForName="bullet3c"/>
                    <dgm:constr type="w" for="ch" forName="textBox3c" refType="w" fact="0.24"/>
                    <dgm:constr type="h" for="ch" forName="textBox3c" refType="h" fact="0.305"/>
                    <dgm:constr type="userC" refType="h" refFor="ch" refForName="bullet3c" fact="0.53"/>
                    <dgm:constr type="rMarg" for="ch" forName="textBox3c" refType="userC" fact="2.834"/>
                    <dgm:constr type="primFontSz" for="ch" ptType="node" op="equ" val="65"/>
                  </dgm:constrLst>
                </dgm:else>
              </dgm:choose>
              <dgm:ruleLst/>
              <dgm:forEach name="Name40" axis="ch" ptType="node" cnt="1">
                <dgm:layoutNode name="bullet3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a" styleLbl="revTx">
                  <dgm:varLst>
                    <dgm:bulletEnabled val="1"/>
                  </dgm:varLst>
                  <dgm:choose name="Name41">
                    <dgm:if name="Name42" func="var" arg="dir" op="equ" val="norm">
                      <dgm:choose name="Name43">
                        <dgm:if name="Name4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4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46">
                      <dgm:choose name="Name47">
                        <dgm:if name="Name4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4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50">
                    <dgm:if name="Name5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5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53" axis="ch" ptType="node" st="2" cnt="1">
                <dgm:layoutNode name="bullet3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b" styleLbl="revTx">
                  <dgm:varLst>
                    <dgm:bulletEnabled val="1"/>
                  </dgm:varLst>
                  <dgm:choose name="Name54">
                    <dgm:if name="Name55" func="var" arg="dir" op="equ" val="norm">
                      <dgm:choose name="Name56">
                        <dgm:if name="Name5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5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59">
                      <dgm:choose name="Name60">
                        <dgm:if name="Name6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6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63">
                    <dgm:if name="Name6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6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66" axis="ch" ptType="node" st="3" cnt="1">
                <dgm:layoutNode name="bullet3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c" styleLbl="revTx">
                  <dgm:varLst>
                    <dgm:bulletEnabled val="1"/>
                  </dgm:varLst>
                  <dgm:choose name="Name67">
                    <dgm:if name="Name68" func="var" arg="dir" op="equ" val="norm">
                      <dgm:choose name="Name69">
                        <dgm:if name="Name7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7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72">
                      <dgm:choose name="Name73">
                        <dgm:if name="Name7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7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76">
                    <dgm:if name="Name7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7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79" axis="ch" ptType="node" func="cnt" op="equ" val="4">
            <dgm:layoutNode name="arrowDiagram4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80">
                <dgm:if name="Name81" func="var" arg="dir" op="equ" val="norm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l" for="ch" forName="textBox4a" refType="ctrX" refFor="ch" refForName="bullet4a"/>
                    <dgm:constr type="t" for="ch" forName="textBox4a" refType="ctrY" refFor="ch" refForName="bullet4a"/>
                    <dgm:constr type="w" for="ch" forName="textBox4a" refType="w" fact="0.171"/>
                    <dgm:constr type="h" for="ch" forName="textBox4a" refType="h" fact="0.238"/>
                    <dgm:constr type="userA" refType="h" refFor="ch" refForName="bullet4a" fact="0.53"/>
                    <dgm:constr type="l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l" for="ch" forName="textBox4b" refType="ctrX" refFor="ch" refForName="bullet4b"/>
                    <dgm:constr type="t" for="ch" forName="textBox4b" refType="ctrY" refFor="ch" refForName="bullet4b"/>
                    <dgm:constr type="w" for="ch" forName="textBox4b" refType="w" fact="0.21"/>
                    <dgm:constr type="h" for="ch" forName="textBox4b" refType="h" fact="0.457"/>
                    <dgm:constr type="userB" refType="h" refFor="ch" refForName="bullet4b" fact="0.53"/>
                    <dgm:constr type="l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l" for="ch" forName="textBox4c" refType="ctrX" refFor="ch" refForName="bullet4c"/>
                    <dgm:constr type="t" for="ch" forName="textBox4c" refType="ctrY" refFor="ch" refForName="bullet4c"/>
                    <dgm:constr type="w" for="ch" forName="textBox4c" refType="w" fact="0.21"/>
                    <dgm:constr type="h" for="ch" forName="textBox4c" refType="h" fact="0.618"/>
                    <dgm:constr type="userC" refType="h" refFor="ch" refForName="bullet4c" fact="0.53"/>
                    <dgm:constr type="l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l" for="ch" forName="textBox4d" refType="ctrX" refFor="ch" refForName="bullet4d"/>
                    <dgm:constr type="t" for="ch" forName="textBox4d" refType="ctrY" refFor="ch" refForName="bullet4d"/>
                    <dgm:constr type="w" for="ch" forName="textBox4d" refType="w" fact="0.21"/>
                    <dgm:constr type="h" for="ch" forName="textBox4d" refType="h" fact="0.717"/>
                    <dgm:constr type="userD" refType="h" refFor="ch" refForName="bullet4d" fact="0.53"/>
                    <dgm:constr type="lMarg" for="ch" forName="textBox4d" refType="userD" fact="2.834"/>
                    <dgm:constr type="primFontSz" for="ch" ptType="node" op="equ" val="65"/>
                  </dgm:constrLst>
                </dgm:if>
                <dgm:else name="Name82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r" for="ch" forName="textBox4a" refType="ctrX" refFor="ch" refForName="bullet4a"/>
                    <dgm:constr type="b" for="ch" forName="textBox4a" refType="ctrY" refFor="ch" refForName="bullet4a"/>
                    <dgm:constr type="w" for="ch" forName="textBox4a" refType="w" fact="0.11"/>
                    <dgm:constr type="h" for="ch" forName="textBox4a" refType="h" fact="0.762"/>
                    <dgm:constr type="userA" refType="h" refFor="ch" refForName="bullet4a" fact="0.53"/>
                    <dgm:constr type="r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r" for="ch" forName="textBox4b" refType="ctrX" refFor="ch" refForName="bullet4b"/>
                    <dgm:constr type="b" for="ch" forName="textBox4b" refType="ctrY" refFor="ch" refForName="bullet4b"/>
                    <dgm:constr type="w" for="ch" forName="textBox4b" refType="w" fact="0.171"/>
                    <dgm:constr type="h" for="ch" forName="textBox4b" refType="h" fact="0.543"/>
                    <dgm:constr type="userB" refType="h" refFor="ch" refForName="bullet4b" fact="0.53"/>
                    <dgm:constr type="r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r" for="ch" forName="textBox4c" refType="ctrX" refFor="ch" refForName="bullet4c"/>
                    <dgm:constr type="b" for="ch" forName="textBox4c" refType="ctrY" refFor="ch" refForName="bullet4c"/>
                    <dgm:constr type="w" for="ch" forName="textBox4c" refType="w" fact="0.21"/>
                    <dgm:constr type="h" for="ch" forName="textBox4c" refType="h" fact="0.382"/>
                    <dgm:constr type="userC" refType="h" refFor="ch" refForName="bullet4c" fact="0.53"/>
                    <dgm:constr type="r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r" for="ch" forName="textBox4d" refType="ctrX" refFor="ch" refForName="bullet4d"/>
                    <dgm:constr type="b" for="ch" forName="textBox4d" refType="ctrY" refFor="ch" refForName="bullet4d"/>
                    <dgm:constr type="w" for="ch" forName="textBox4d" refType="w" fact="0.21"/>
                    <dgm:constr type="h" for="ch" forName="textBox4d" refType="h" fact="0.283"/>
                    <dgm:constr type="userD" refType="h" refFor="ch" refForName="bullet4d" fact="0.53"/>
                    <dgm:constr type="rMarg" for="ch" forName="textBox4d" refType="userD" fact="2.834"/>
                    <dgm:constr type="primFontSz" for="ch" ptType="node" op="equ" val="65"/>
                  </dgm:constrLst>
                </dgm:else>
              </dgm:choose>
              <dgm:ruleLst/>
              <dgm:forEach name="Name83" axis="ch" ptType="node" cnt="1">
                <dgm:layoutNode name="bullet4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a" styleLbl="revTx">
                  <dgm:varLst>
                    <dgm:bulletEnabled val="1"/>
                  </dgm:varLst>
                  <dgm:choose name="Name84">
                    <dgm:if name="Name85" func="var" arg="dir" op="equ" val="norm">
                      <dgm:choose name="Name86">
                        <dgm:if name="Name8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8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89">
                      <dgm:choose name="Name90">
                        <dgm:if name="Name9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9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93">
                    <dgm:if name="Name9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9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96" axis="ch" ptType="node" st="2" cnt="1">
                <dgm:layoutNode name="bullet4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b" styleLbl="revTx">
                  <dgm:varLst>
                    <dgm:bulletEnabled val="1"/>
                  </dgm:varLst>
                  <dgm:choose name="Name97">
                    <dgm:if name="Name98" func="var" arg="dir" op="equ" val="norm">
                      <dgm:choose name="Name99">
                        <dgm:if name="Name10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0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02">
                      <dgm:choose name="Name103">
                        <dgm:if name="Name10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0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06">
                    <dgm:if name="Name10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0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09" axis="ch" ptType="node" st="3" cnt="1">
                <dgm:layoutNode name="bullet4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c" styleLbl="revTx">
                  <dgm:varLst>
                    <dgm:bulletEnabled val="1"/>
                  </dgm:varLst>
                  <dgm:choose name="Name110">
                    <dgm:if name="Name111" func="var" arg="dir" op="equ" val="norm">
                      <dgm:choose name="Name112">
                        <dgm:if name="Name11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1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15">
                      <dgm:choose name="Name116">
                        <dgm:if name="Name11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1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19">
                    <dgm:if name="Name12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2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22" axis="ch" ptType="node" st="4" cnt="1">
                <dgm:layoutNode name="bullet4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d" styleLbl="revTx">
                  <dgm:varLst>
                    <dgm:bulletEnabled val="1"/>
                  </dgm:varLst>
                  <dgm:choose name="Name123">
                    <dgm:if name="Name124" func="var" arg="dir" op="equ" val="norm">
                      <dgm:choose name="Name125">
                        <dgm:if name="Name12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2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28">
                      <dgm:choose name="Name129">
                        <dgm:if name="Name13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3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32">
                    <dgm:if name="Name13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3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else name="Name135">
            <dgm:layoutNode name="arrowDiagram5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136">
                <dgm:if name="Name137" func="var" arg="dir" op="equ" val="norm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l" for="ch" forName="textBox5a" refType="ctrX" refFor="ch" refForName="bullet5a"/>
                    <dgm:constr type="t" for="ch" forName="textBox5a" refType="ctrY" refFor="ch" refForName="bullet5a"/>
                    <dgm:constr type="w" for="ch" forName="textBox5a" refType="w" fact="0.131"/>
                    <dgm:constr type="h" for="ch" forName="textBox5a" refType="h" fact="0.238"/>
                    <dgm:constr type="userA" refType="h" refFor="ch" refForName="bullet5a" fact="0.53"/>
                    <dgm:constr type="l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l" for="ch" forName="textBox5b" refType="ctrX" refFor="ch" refForName="bullet5b"/>
                    <dgm:constr type="t" for="ch" forName="textBox5b" refType="ctrY" refFor="ch" refForName="bullet5b"/>
                    <dgm:constr type="w" for="ch" forName="textBox5b" refType="w" fact="0.166"/>
                    <dgm:constr type="h" for="ch" forName="textBox5b" refType="h" fact="0.419"/>
                    <dgm:constr type="userB" refType="h" refFor="ch" refForName="bullet5b" fact="0.53"/>
                    <dgm:constr type="l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l" for="ch" forName="textBox5c" refType="ctrX" refFor="ch" refForName="bullet5c"/>
                    <dgm:constr type="t" for="ch" forName="textBox5c" refType="ctrY" refFor="ch" refForName="bullet5c"/>
                    <dgm:constr type="w" for="ch" forName="textBox5c" refType="w" fact="0.193"/>
                    <dgm:constr type="h" for="ch" forName="textBox5c" refType="h" fact="0.562"/>
                    <dgm:constr type="userC" refType="h" refFor="ch" refForName="bullet5c" fact="0.53"/>
                    <dgm:constr type="l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l" for="ch" forName="textBox5d" refType="ctrX" refFor="ch" refForName="bullet5d"/>
                    <dgm:constr type="t" for="ch" forName="textBox5d" refType="ctrY" refFor="ch" refForName="bullet5d"/>
                    <dgm:constr type="w" for="ch" forName="textBox5d" refType="w" fact="0.2"/>
                    <dgm:constr type="h" for="ch" forName="textBox5d" refType="h" fact="0.67"/>
                    <dgm:constr type="userD" refType="h" refFor="ch" refForName="bullet5d" fact="0.53"/>
                    <dgm:constr type="l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l" for="ch" forName="textBox5e" refType="ctrX" refFor="ch" refForName="bullet5e"/>
                    <dgm:constr type="t" for="ch" forName="textBox5e" refType="ctrY" refFor="ch" refForName="bullet5e"/>
                    <dgm:constr type="w" for="ch" forName="textBox5e" refType="w" fact="0.2"/>
                    <dgm:constr type="h" for="ch" forName="textBox5e" refType="h" fact="0.736"/>
                    <dgm:constr type="userE" refType="h" refFor="ch" refForName="bullet5e" fact="0.53"/>
                    <dgm:constr type="lMarg" for="ch" forName="textBox5e" refType="userE" fact="2.834"/>
                    <dgm:constr type="primFontSz" for="ch" ptType="node" op="equ" val="65"/>
                  </dgm:constrLst>
                </dgm:if>
                <dgm:else name="Name138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r" for="ch" forName="textBox5a" refType="ctrX" refFor="ch" refForName="bullet5a"/>
                    <dgm:constr type="b" for="ch" forName="textBox5a" refType="ctrY" refFor="ch" refForName="bullet5a"/>
                    <dgm:constr type="w" for="ch" forName="textBox5a" refType="w" fact="0.11"/>
                    <dgm:constr type="h" for="ch" forName="textBox5a" refType="h" fact="0.762"/>
                    <dgm:constr type="userA" refType="h" refFor="ch" refForName="bullet5a" fact="0.53"/>
                    <dgm:constr type="r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r" for="ch" forName="textBox5b" refType="ctrX" refFor="ch" refForName="bullet5b"/>
                    <dgm:constr type="b" for="ch" forName="textBox5b" refType="ctrY" refFor="ch" refForName="bullet5b"/>
                    <dgm:constr type="w" for="ch" forName="textBox5b" refType="w" fact="0.131"/>
                    <dgm:constr type="h" for="ch" forName="textBox5b" refType="h" fact="0.581"/>
                    <dgm:constr type="userB" refType="h" refFor="ch" refForName="bullet5b" fact="0.53"/>
                    <dgm:constr type="r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r" for="ch" forName="textBox5c" refType="ctrX" refFor="ch" refForName="bullet5c"/>
                    <dgm:constr type="b" for="ch" forName="textBox5c" refType="ctrY" refFor="ch" refForName="bullet5c"/>
                    <dgm:constr type="w" for="ch" forName="textBox5c" refType="w" fact="0.166"/>
                    <dgm:constr type="h" for="ch" forName="textBox5c" refType="h" fact="0.438"/>
                    <dgm:constr type="userC" refType="h" refFor="ch" refForName="bullet5c" fact="0.53"/>
                    <dgm:constr type="r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r" for="ch" forName="textBox5d" refType="ctrX" refFor="ch" refForName="bullet5d"/>
                    <dgm:constr type="b" for="ch" forName="textBox5d" refType="ctrY" refFor="ch" refForName="bullet5d"/>
                    <dgm:constr type="w" for="ch" forName="textBox5d" refType="w" fact="0.193"/>
                    <dgm:constr type="h" for="ch" forName="textBox5d" refType="h" fact="0.33"/>
                    <dgm:constr type="userD" refType="h" refFor="ch" refForName="bullet5d" fact="0.53"/>
                    <dgm:constr type="r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r" for="ch" forName="textBox5e" refType="ctrX" refFor="ch" refForName="bullet5e"/>
                    <dgm:constr type="b" for="ch" forName="textBox5e" refType="ctrY" refFor="ch" refForName="bullet5e"/>
                    <dgm:constr type="w" for="ch" forName="textBox5e" refType="w" fact="0.2"/>
                    <dgm:constr type="h" for="ch" forName="textBox5e" refType="h" fact="0.264"/>
                    <dgm:constr type="userE" refType="h" refFor="ch" refForName="bullet5e" fact="0.53"/>
                    <dgm:constr type="rMarg" for="ch" forName="textBox5e" refType="userE" fact="2.834"/>
                    <dgm:constr type="primFontSz" for="ch" ptType="node" op="equ" val="65"/>
                  </dgm:constrLst>
                </dgm:else>
              </dgm:choose>
              <dgm:ruleLst/>
              <dgm:forEach name="Name139" axis="ch" ptType="node" cnt="1">
                <dgm:layoutNode name="bullet5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a" styleLbl="revTx">
                  <dgm:varLst>
                    <dgm:bulletEnabled val="1"/>
                  </dgm:varLst>
                  <dgm:choose name="Name140">
                    <dgm:if name="Name141" func="var" arg="dir" op="equ" val="norm">
                      <dgm:choose name="Name142">
                        <dgm:if name="Name14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4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45">
                      <dgm:choose name="Name146">
                        <dgm:if name="Name14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4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49">
                    <dgm:if name="Name15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5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52" axis="ch" ptType="node" st="2" cnt="1">
                <dgm:layoutNode name="bullet5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b" styleLbl="revTx">
                  <dgm:varLst>
                    <dgm:bulletEnabled val="1"/>
                  </dgm:varLst>
                  <dgm:choose name="Name153">
                    <dgm:if name="Name154" func="var" arg="dir" op="equ" val="norm">
                      <dgm:choose name="Name155">
                        <dgm:if name="Name15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58">
                      <dgm:choose name="Name159">
                        <dgm:if name="Name16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6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62">
                    <dgm:if name="Name16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6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65" axis="ch" ptType="node" st="3" cnt="1">
                <dgm:layoutNode name="bullet5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c" styleLbl="revTx">
                  <dgm:varLst>
                    <dgm:bulletEnabled val="1"/>
                  </dgm:varLst>
                  <dgm:choose name="Name166">
                    <dgm:if name="Name167" func="var" arg="dir" op="equ" val="norm">
                      <dgm:choose name="Name168">
                        <dgm:if name="Name169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70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71">
                      <dgm:choose name="Name172">
                        <dgm:if name="Name173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74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75">
                    <dgm:if name="Name176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77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78" axis="ch" ptType="node" st="4" cnt="1">
                <dgm:layoutNode name="bullet5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d" styleLbl="revTx">
                  <dgm:varLst>
                    <dgm:bulletEnabled val="1"/>
                  </dgm:varLst>
                  <dgm:choose name="Name179">
                    <dgm:if name="Name180" func="var" arg="dir" op="equ" val="norm">
                      <dgm:choose name="Name181">
                        <dgm:if name="Name182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83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84">
                      <dgm:choose name="Name185">
                        <dgm:if name="Name186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87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88">
                    <dgm:if name="Name189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90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91" axis="ch" ptType="node" st="5" cnt="1">
                <dgm:layoutNode name="bullet5e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e" styleLbl="revTx">
                  <dgm:varLst>
                    <dgm:bulletEnabled val="1"/>
                  </dgm:varLst>
                  <dgm:choose name="Name192">
                    <dgm:if name="Name193" func="var" arg="dir" op="equ" val="norm">
                      <dgm:choose name="Name194">
                        <dgm:if name="Name195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96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97">
                      <dgm:choose name="Name198">
                        <dgm:if name="Name199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200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1">
                    <dgm:if name="Name202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03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else>
        </dgm:choose>
      </dgm:if>
      <dgm:else name="Name204"/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arrow2">
  <dgm:title val=""/>
  <dgm:desc val=""/>
  <dgm:catLst>
    <dgm:cat type="process" pri="2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arrowDiagram">
    <dgm:varLst>
      <dgm:chMax val="5"/>
      <dgm:dir/>
      <dgm:resizeHandles val="exact"/>
    </dgm:varLst>
    <dgm:alg type="composite">
      <dgm:param type="ar" val="1.6"/>
    </dgm:alg>
    <dgm:shape xmlns:r="http://schemas.openxmlformats.org/officeDocument/2006/relationships" r:blip="">
      <dgm:adjLst/>
    </dgm:shape>
    <dgm:presOf/>
    <dgm:constrLst>
      <dgm:constr type="l" for="ch" forName="arrow"/>
      <dgm:constr type="t" for="ch" forName="arrow"/>
      <dgm:constr type="w" for="ch" forName="arrow" refType="w"/>
      <dgm:constr type="h" for="ch" forName="arrow" refType="h"/>
      <dgm:constr type="ctrX" for="ch" forName="arrowDiagram1" refType="w" fact="0.5"/>
      <dgm:constr type="ctrY" for="ch" forName="arrowDiagram1" refType="h" fact="0.5"/>
      <dgm:constr type="w" for="ch" forName="arrowDiagram1" refType="w"/>
      <dgm:constr type="h" for="ch" forName="arrowDiagram1" refType="h"/>
      <dgm:constr type="ctrX" for="ch" forName="arrowDiagram2" refType="w" fact="0.5"/>
      <dgm:constr type="ctrY" for="ch" forName="arrowDiagram2" refType="h" fact="0.5"/>
      <dgm:constr type="w" for="ch" forName="arrowDiagram2" refType="w"/>
      <dgm:constr type="h" for="ch" forName="arrowDiagram2" refType="h"/>
      <dgm:constr type="ctrX" for="ch" forName="arrowDiagram3" refType="w" fact="0.5"/>
      <dgm:constr type="ctrY" for="ch" forName="arrowDiagram3" refType="h" fact="0.5"/>
      <dgm:constr type="w" for="ch" forName="arrowDiagram3" refType="w"/>
      <dgm:constr type="h" for="ch" forName="arrowDiagram3" refType="h"/>
      <dgm:constr type="ctrX" for="ch" forName="arrowDiagram4" refType="w" fact="0.5"/>
      <dgm:constr type="ctrY" for="ch" forName="arrowDiagram4" refType="h" fact="0.5"/>
      <dgm:constr type="w" for="ch" forName="arrowDiagram4" refType="w"/>
      <dgm:constr type="h" for="ch" forName="arrowDiagram4" refType="h"/>
      <dgm:constr type="ctrX" for="ch" forName="arrowDiagram5" refType="w" fact="0.5"/>
      <dgm:constr type="ctrY" for="ch" forName="arrowDiagram5" refType="h" fact="0.5"/>
      <dgm:constr type="w" for="ch" forName="arrowDiagram5" refType="w"/>
      <dgm:constr type="h" for="ch" forName="arrowDiagram5" refType="h"/>
    </dgm:constrLst>
    <dgm:ruleLst/>
    <dgm:choose name="Name0">
      <dgm:if name="Name1" axis="ch" ptType="node" func="cnt" op="gte" val="1">
        <dgm:layoutNode name="arrow" styleLbl="bgShp">
          <dgm:alg type="sp"/>
          <dgm:shape xmlns:r="http://schemas.openxmlformats.org/officeDocument/2006/relationships" type="swooshArrow" r:blip="">
            <dgm:adjLst>
              <dgm:adj idx="2" val="0.25"/>
            </dgm:adjLst>
          </dgm:shape>
          <dgm:presOf/>
          <dgm:constrLst/>
          <dgm:ruleLst/>
        </dgm:layoutNode>
        <dgm:choose name="Name2">
          <dgm:if name="Name3" axis="ch" ptType="node" func="cnt" op="lt" val="1"/>
          <dgm:if name="Name4" axis="ch" ptType="node" func="cnt" op="equ" val="1">
            <dgm:layoutNode name="arrowDiagram1">
              <dgm:varLst>
                <dgm:bulletEnabled val="1"/>
              </dgm:varLst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ctrX" for="ch" forName="bullet1" refType="w" fact="0.8"/>
                <dgm:constr type="ctrY" for="ch" forName="bullet1" refType="h" fact="0.262"/>
                <dgm:constr type="w" for="ch" forName="bullet1" refType="w" fact="0.074"/>
                <dgm:constr type="h" for="ch" forName="bullet1" refType="w" refFor="ch" refForName="bullet1"/>
                <dgm:constr type="r" for="ch" forName="textBox1" refType="ctrX" refFor="ch" refForName="bullet1"/>
                <dgm:constr type="t" for="ch" forName="textBox1" refType="ctrY" refFor="ch" refForName="bullet1"/>
                <dgm:constr type="w" for="ch" forName="textBox1" refType="w" fact="0.4"/>
                <dgm:constr type="h" for="ch" forName="textBox1" refType="h" fact="0.738"/>
                <dgm:constr type="userA" refType="h" refFor="ch" refForName="bullet1" fact="0.53"/>
                <dgm:constr type="rMarg" for="ch" forName="textBox1" refType="userA" fact="2.834"/>
                <dgm:constr type="primFontSz" for="ch" ptType="node" op="equ" val="65"/>
              </dgm:constrLst>
              <dgm:ruleLst/>
              <dgm:forEach name="Name5" axis="ch" ptType="node" cnt="1">
                <dgm:layoutNode name="bullet1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1" styleLbl="revTx">
                  <dgm:varLst>
                    <dgm:bulletEnabled val="1"/>
                  </dgm:varLst>
                  <dgm:alg type="tx">
                    <dgm:param type="txAnchorVert" val="t"/>
                    <dgm:param type="parTxLTRAlign" val="r"/>
                    <dgm:param type="parTxRTLAlign" val="r"/>
                  </dgm:alg>
                  <dgm:shape xmlns:r="http://schemas.openxmlformats.org/officeDocument/2006/relationships" type="round2DiagRect" r:blip="">
                    <dgm:adjLst/>
                  </dgm:shape>
                  <dgm:presOf axis="desOrSelf" ptType="node"/>
                  <dgm:constrLst>
                    <dgm:constr type="lMarg"/>
                    <dgm:constr type="tMarg"/>
                    <dgm:constr type="bMarg"/>
                  </dgm:constrLst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6" axis="ch" ptType="node" func="cnt" op="equ" val="2">
            <dgm:layoutNode name="arrowDiagram2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7">
                <dgm:if name="Name8" func="var" arg="dir" op="equ" val="norm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l" for="ch" forName="textBox2a" refType="ctrX" refFor="ch" refForName="bullet2a"/>
                    <dgm:constr type="t" for="ch" forName="textBox2a" refType="ctrY" refFor="ch" refForName="bullet2a"/>
                    <dgm:constr type="w" for="ch" forName="textBox2a" refType="w" fact="0.325"/>
                    <dgm:constr type="h" for="ch" forName="textBox2a" refType="h" fact="0.427"/>
                    <dgm:constr type="userA" refType="h" refFor="ch" refForName="bullet2a" fact="0.53"/>
                    <dgm:constr type="l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l" for="ch" forName="textBox2b" refType="ctrX" refFor="ch" refForName="bullet2b"/>
                    <dgm:constr type="t" for="ch" forName="textBox2b" refType="ctrY" refFor="ch" refForName="bullet2b"/>
                    <dgm:constr type="w" for="ch" forName="textBox2b" refType="w" fact="0.325"/>
                    <dgm:constr type="h" for="ch" forName="textBox2b" refType="h" fact="0.662"/>
                    <dgm:constr type="userB" refType="h" refFor="ch" refForName="bullet2b" fact="0.53"/>
                    <dgm:constr type="lMarg" for="ch" forName="textBox2b" refType="userB" fact="2.834"/>
                    <dgm:constr type="primFontSz" for="ch" ptType="node" op="equ" val="65"/>
                  </dgm:constrLst>
                </dgm:if>
                <dgm:else name="Name9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r" for="ch" forName="textBox2a" refType="ctrX" refFor="ch" refForName="bullet2a"/>
                    <dgm:constr type="b" for="ch" forName="textBox2a" refType="ctrY" refFor="ch" refForName="bullet2a"/>
                    <dgm:constr type="w" for="ch" forName="textBox2a" refType="w" fact="0.25"/>
                    <dgm:constr type="h" for="ch" forName="textBox2a" refType="h" fact="0.573"/>
                    <dgm:constr type="userA" refType="h" refFor="ch" refForName="bullet2a" fact="0.53"/>
                    <dgm:constr type="r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r" for="ch" forName="textBox2b" refType="ctrX" refFor="ch" refForName="bullet2b"/>
                    <dgm:constr type="b" for="ch" forName="textBox2b" refType="ctrY" refFor="ch" refForName="bullet2b"/>
                    <dgm:constr type="w" for="ch" forName="textBox2b" refType="w" fact="0.28"/>
                    <dgm:constr type="h" for="ch" forName="textBox2b" refType="h" fact="0.338"/>
                    <dgm:constr type="userB" refType="h" refFor="ch" refForName="bullet2b" fact="0.53"/>
                    <dgm:constr type="rMarg" for="ch" forName="textBox2b" refType="userB" fact="2.834"/>
                    <dgm:constr type="primFontSz" for="ch" ptType="node" op="equ" val="65"/>
                  </dgm:constrLst>
                </dgm:else>
              </dgm:choose>
              <dgm:ruleLst/>
              <dgm:forEach name="Name10" axis="ch" ptType="node" cnt="1">
                <dgm:layoutNode name="bullet2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a" styleLbl="revTx">
                  <dgm:varLst>
                    <dgm:bulletEnabled val="1"/>
                  </dgm:varLst>
                  <dgm:choose name="Name11">
                    <dgm:if name="Name12" func="var" arg="dir" op="equ" val="norm">
                      <dgm:choose name="Name13">
                        <dgm:if name="Name1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6">
                      <dgm:choose name="Name17">
                        <dgm:if name="Name1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">
                    <dgm:if name="Name2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23" axis="ch" ptType="node" st="2" cnt="1">
                <dgm:layoutNode name="bullet2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b" styleLbl="revTx">
                  <dgm:varLst>
                    <dgm:bulletEnabled val="1"/>
                  </dgm:varLst>
                  <dgm:choose name="Name24">
                    <dgm:if name="Name25" func="var" arg="dir" op="equ" val="norm">
                      <dgm:choose name="Name26">
                        <dgm:if name="Name2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2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29">
                      <dgm:choose name="Name30">
                        <dgm:if name="Name3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3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33">
                    <dgm:if name="Name3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3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36" axis="ch" ptType="node" func="cnt" op="equ" val="3">
            <dgm:layoutNode name="arrowDiagram3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37">
                <dgm:if name="Name38" func="var" arg="dir" op="equ" val="norm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l" for="ch" forName="textBox3a" refType="ctrX" refFor="ch" refForName="bullet3a"/>
                    <dgm:constr type="t" for="ch" forName="textBox3a" refType="ctrY" refFor="ch" refForName="bullet3a"/>
                    <dgm:constr type="w" for="ch" forName="textBox3a" refType="w" fact="0.233"/>
                    <dgm:constr type="h" for="ch" forName="textBox3a" refType="h" fact="0.289"/>
                    <dgm:constr type="userA" refType="h" refFor="ch" refForName="bullet3a" fact="0.53"/>
                    <dgm:constr type="l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l" for="ch" forName="textBox3b" refType="ctrX" refFor="ch" refForName="bullet3b"/>
                    <dgm:constr type="t" for="ch" forName="textBox3b" refType="ctrY" refFor="ch" refForName="bullet3b"/>
                    <dgm:constr type="w" for="ch" forName="textBox3b" refType="w" fact="0.24"/>
                    <dgm:constr type="h" for="ch" forName="textBox3b" refType="h" fact="0.544"/>
                    <dgm:constr type="userB" refType="h" refFor="ch" refForName="bullet3b" fact="0.53"/>
                    <dgm:constr type="l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l" for="ch" forName="textBox3c" refType="ctrX" refFor="ch" refForName="bullet3c"/>
                    <dgm:constr type="t" for="ch" forName="textBox3c" refType="ctrY" refFor="ch" refForName="bullet3c"/>
                    <dgm:constr type="w" for="ch" forName="textBox3c" refType="w" fact="0.24"/>
                    <dgm:constr type="h" for="ch" forName="textBox3c" refType="h" fact="0.695"/>
                    <dgm:constr type="userC" refType="h" refFor="ch" refForName="bullet3c" fact="0.53"/>
                    <dgm:constr type="lMarg" for="ch" forName="textBox3c" refType="userC" fact="2.834"/>
                    <dgm:constr type="primFontSz" for="ch" ptType="node" op="equ" val="65"/>
                  </dgm:constrLst>
                </dgm:if>
                <dgm:else name="Name39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r" for="ch" forName="textBox3a" refType="ctrX" refFor="ch" refForName="bullet3a"/>
                    <dgm:constr type="b" for="ch" forName="textBox3a" refType="ctrY" refFor="ch" refForName="bullet3a"/>
                    <dgm:constr type="w" for="ch" forName="textBox3a" refType="w" fact="0.14"/>
                    <dgm:constr type="h" for="ch" forName="textBox3a" refType="h" fact="0.711"/>
                    <dgm:constr type="userA" refType="h" refFor="ch" refForName="bullet3a" fact="0.53"/>
                    <dgm:constr type="r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r" for="ch" forName="textBox3b" refType="ctrX" refFor="ch" refForName="bullet3b"/>
                    <dgm:constr type="b" for="ch" forName="textBox3b" refType="ctrY" refFor="ch" refForName="bullet3b"/>
                    <dgm:constr type="w" for="ch" forName="textBox3b" refType="w" fact="0.24"/>
                    <dgm:constr type="h" for="ch" forName="textBox3b" refType="h" fact="0.456"/>
                    <dgm:constr type="userB" refType="h" refFor="ch" refForName="bullet3b" fact="0.53"/>
                    <dgm:constr type="r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r" for="ch" forName="textBox3c" refType="ctrX" refFor="ch" refForName="bullet3c"/>
                    <dgm:constr type="b" for="ch" forName="textBox3c" refType="ctrY" refFor="ch" refForName="bullet3c"/>
                    <dgm:constr type="w" for="ch" forName="textBox3c" refType="w" fact="0.24"/>
                    <dgm:constr type="h" for="ch" forName="textBox3c" refType="h" fact="0.305"/>
                    <dgm:constr type="userC" refType="h" refFor="ch" refForName="bullet3c" fact="0.53"/>
                    <dgm:constr type="rMarg" for="ch" forName="textBox3c" refType="userC" fact="2.834"/>
                    <dgm:constr type="primFontSz" for="ch" ptType="node" op="equ" val="65"/>
                  </dgm:constrLst>
                </dgm:else>
              </dgm:choose>
              <dgm:ruleLst/>
              <dgm:forEach name="Name40" axis="ch" ptType="node" cnt="1">
                <dgm:layoutNode name="bullet3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a" styleLbl="revTx">
                  <dgm:varLst>
                    <dgm:bulletEnabled val="1"/>
                  </dgm:varLst>
                  <dgm:choose name="Name41">
                    <dgm:if name="Name42" func="var" arg="dir" op="equ" val="norm">
                      <dgm:choose name="Name43">
                        <dgm:if name="Name4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4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46">
                      <dgm:choose name="Name47">
                        <dgm:if name="Name4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4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50">
                    <dgm:if name="Name5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5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53" axis="ch" ptType="node" st="2" cnt="1">
                <dgm:layoutNode name="bullet3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b" styleLbl="revTx">
                  <dgm:varLst>
                    <dgm:bulletEnabled val="1"/>
                  </dgm:varLst>
                  <dgm:choose name="Name54">
                    <dgm:if name="Name55" func="var" arg="dir" op="equ" val="norm">
                      <dgm:choose name="Name56">
                        <dgm:if name="Name5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5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59">
                      <dgm:choose name="Name60">
                        <dgm:if name="Name6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6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63">
                    <dgm:if name="Name6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6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66" axis="ch" ptType="node" st="3" cnt="1">
                <dgm:layoutNode name="bullet3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c" styleLbl="revTx">
                  <dgm:varLst>
                    <dgm:bulletEnabled val="1"/>
                  </dgm:varLst>
                  <dgm:choose name="Name67">
                    <dgm:if name="Name68" func="var" arg="dir" op="equ" val="norm">
                      <dgm:choose name="Name69">
                        <dgm:if name="Name7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7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72">
                      <dgm:choose name="Name73">
                        <dgm:if name="Name7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7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76">
                    <dgm:if name="Name7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7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79" axis="ch" ptType="node" func="cnt" op="equ" val="4">
            <dgm:layoutNode name="arrowDiagram4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80">
                <dgm:if name="Name81" func="var" arg="dir" op="equ" val="norm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l" for="ch" forName="textBox4a" refType="ctrX" refFor="ch" refForName="bullet4a"/>
                    <dgm:constr type="t" for="ch" forName="textBox4a" refType="ctrY" refFor="ch" refForName="bullet4a"/>
                    <dgm:constr type="w" for="ch" forName="textBox4a" refType="w" fact="0.171"/>
                    <dgm:constr type="h" for="ch" forName="textBox4a" refType="h" fact="0.238"/>
                    <dgm:constr type="userA" refType="h" refFor="ch" refForName="bullet4a" fact="0.53"/>
                    <dgm:constr type="l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l" for="ch" forName="textBox4b" refType="ctrX" refFor="ch" refForName="bullet4b"/>
                    <dgm:constr type="t" for="ch" forName="textBox4b" refType="ctrY" refFor="ch" refForName="bullet4b"/>
                    <dgm:constr type="w" for="ch" forName="textBox4b" refType="w" fact="0.21"/>
                    <dgm:constr type="h" for="ch" forName="textBox4b" refType="h" fact="0.457"/>
                    <dgm:constr type="userB" refType="h" refFor="ch" refForName="bullet4b" fact="0.53"/>
                    <dgm:constr type="l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l" for="ch" forName="textBox4c" refType="ctrX" refFor="ch" refForName="bullet4c"/>
                    <dgm:constr type="t" for="ch" forName="textBox4c" refType="ctrY" refFor="ch" refForName="bullet4c"/>
                    <dgm:constr type="w" for="ch" forName="textBox4c" refType="w" fact="0.21"/>
                    <dgm:constr type="h" for="ch" forName="textBox4c" refType="h" fact="0.618"/>
                    <dgm:constr type="userC" refType="h" refFor="ch" refForName="bullet4c" fact="0.53"/>
                    <dgm:constr type="l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l" for="ch" forName="textBox4d" refType="ctrX" refFor="ch" refForName="bullet4d"/>
                    <dgm:constr type="t" for="ch" forName="textBox4d" refType="ctrY" refFor="ch" refForName="bullet4d"/>
                    <dgm:constr type="w" for="ch" forName="textBox4d" refType="w" fact="0.21"/>
                    <dgm:constr type="h" for="ch" forName="textBox4d" refType="h" fact="0.717"/>
                    <dgm:constr type="userD" refType="h" refFor="ch" refForName="bullet4d" fact="0.53"/>
                    <dgm:constr type="lMarg" for="ch" forName="textBox4d" refType="userD" fact="2.834"/>
                    <dgm:constr type="primFontSz" for="ch" ptType="node" op="equ" val="65"/>
                  </dgm:constrLst>
                </dgm:if>
                <dgm:else name="Name82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r" for="ch" forName="textBox4a" refType="ctrX" refFor="ch" refForName="bullet4a"/>
                    <dgm:constr type="b" for="ch" forName="textBox4a" refType="ctrY" refFor="ch" refForName="bullet4a"/>
                    <dgm:constr type="w" for="ch" forName="textBox4a" refType="w" fact="0.11"/>
                    <dgm:constr type="h" for="ch" forName="textBox4a" refType="h" fact="0.762"/>
                    <dgm:constr type="userA" refType="h" refFor="ch" refForName="bullet4a" fact="0.53"/>
                    <dgm:constr type="r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r" for="ch" forName="textBox4b" refType="ctrX" refFor="ch" refForName="bullet4b"/>
                    <dgm:constr type="b" for="ch" forName="textBox4b" refType="ctrY" refFor="ch" refForName="bullet4b"/>
                    <dgm:constr type="w" for="ch" forName="textBox4b" refType="w" fact="0.171"/>
                    <dgm:constr type="h" for="ch" forName="textBox4b" refType="h" fact="0.543"/>
                    <dgm:constr type="userB" refType="h" refFor="ch" refForName="bullet4b" fact="0.53"/>
                    <dgm:constr type="r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r" for="ch" forName="textBox4c" refType="ctrX" refFor="ch" refForName="bullet4c"/>
                    <dgm:constr type="b" for="ch" forName="textBox4c" refType="ctrY" refFor="ch" refForName="bullet4c"/>
                    <dgm:constr type="w" for="ch" forName="textBox4c" refType="w" fact="0.21"/>
                    <dgm:constr type="h" for="ch" forName="textBox4c" refType="h" fact="0.382"/>
                    <dgm:constr type="userC" refType="h" refFor="ch" refForName="bullet4c" fact="0.53"/>
                    <dgm:constr type="r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r" for="ch" forName="textBox4d" refType="ctrX" refFor="ch" refForName="bullet4d"/>
                    <dgm:constr type="b" for="ch" forName="textBox4d" refType="ctrY" refFor="ch" refForName="bullet4d"/>
                    <dgm:constr type="w" for="ch" forName="textBox4d" refType="w" fact="0.21"/>
                    <dgm:constr type="h" for="ch" forName="textBox4d" refType="h" fact="0.283"/>
                    <dgm:constr type="userD" refType="h" refFor="ch" refForName="bullet4d" fact="0.53"/>
                    <dgm:constr type="rMarg" for="ch" forName="textBox4d" refType="userD" fact="2.834"/>
                    <dgm:constr type="primFontSz" for="ch" ptType="node" op="equ" val="65"/>
                  </dgm:constrLst>
                </dgm:else>
              </dgm:choose>
              <dgm:ruleLst/>
              <dgm:forEach name="Name83" axis="ch" ptType="node" cnt="1">
                <dgm:layoutNode name="bullet4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a" styleLbl="revTx">
                  <dgm:varLst>
                    <dgm:bulletEnabled val="1"/>
                  </dgm:varLst>
                  <dgm:choose name="Name84">
                    <dgm:if name="Name85" func="var" arg="dir" op="equ" val="norm">
                      <dgm:choose name="Name86">
                        <dgm:if name="Name8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8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89">
                      <dgm:choose name="Name90">
                        <dgm:if name="Name9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9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93">
                    <dgm:if name="Name9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9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96" axis="ch" ptType="node" st="2" cnt="1">
                <dgm:layoutNode name="bullet4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b" styleLbl="revTx">
                  <dgm:varLst>
                    <dgm:bulletEnabled val="1"/>
                  </dgm:varLst>
                  <dgm:choose name="Name97">
                    <dgm:if name="Name98" func="var" arg="dir" op="equ" val="norm">
                      <dgm:choose name="Name99">
                        <dgm:if name="Name10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0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02">
                      <dgm:choose name="Name103">
                        <dgm:if name="Name10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0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06">
                    <dgm:if name="Name10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0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09" axis="ch" ptType="node" st="3" cnt="1">
                <dgm:layoutNode name="bullet4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c" styleLbl="revTx">
                  <dgm:varLst>
                    <dgm:bulletEnabled val="1"/>
                  </dgm:varLst>
                  <dgm:choose name="Name110">
                    <dgm:if name="Name111" func="var" arg="dir" op="equ" val="norm">
                      <dgm:choose name="Name112">
                        <dgm:if name="Name11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1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15">
                      <dgm:choose name="Name116">
                        <dgm:if name="Name11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1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19">
                    <dgm:if name="Name12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2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22" axis="ch" ptType="node" st="4" cnt="1">
                <dgm:layoutNode name="bullet4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d" styleLbl="revTx">
                  <dgm:varLst>
                    <dgm:bulletEnabled val="1"/>
                  </dgm:varLst>
                  <dgm:choose name="Name123">
                    <dgm:if name="Name124" func="var" arg="dir" op="equ" val="norm">
                      <dgm:choose name="Name125">
                        <dgm:if name="Name12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2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28">
                      <dgm:choose name="Name129">
                        <dgm:if name="Name13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3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32">
                    <dgm:if name="Name13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3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else name="Name135">
            <dgm:layoutNode name="arrowDiagram5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136">
                <dgm:if name="Name137" func="var" arg="dir" op="equ" val="norm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l" for="ch" forName="textBox5a" refType="ctrX" refFor="ch" refForName="bullet5a"/>
                    <dgm:constr type="t" for="ch" forName="textBox5a" refType="ctrY" refFor="ch" refForName="bullet5a"/>
                    <dgm:constr type="w" for="ch" forName="textBox5a" refType="w" fact="0.131"/>
                    <dgm:constr type="h" for="ch" forName="textBox5a" refType="h" fact="0.238"/>
                    <dgm:constr type="userA" refType="h" refFor="ch" refForName="bullet5a" fact="0.53"/>
                    <dgm:constr type="l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l" for="ch" forName="textBox5b" refType="ctrX" refFor="ch" refForName="bullet5b"/>
                    <dgm:constr type="t" for="ch" forName="textBox5b" refType="ctrY" refFor="ch" refForName="bullet5b"/>
                    <dgm:constr type="w" for="ch" forName="textBox5b" refType="w" fact="0.166"/>
                    <dgm:constr type="h" for="ch" forName="textBox5b" refType="h" fact="0.419"/>
                    <dgm:constr type="userB" refType="h" refFor="ch" refForName="bullet5b" fact="0.53"/>
                    <dgm:constr type="l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l" for="ch" forName="textBox5c" refType="ctrX" refFor="ch" refForName="bullet5c"/>
                    <dgm:constr type="t" for="ch" forName="textBox5c" refType="ctrY" refFor="ch" refForName="bullet5c"/>
                    <dgm:constr type="w" for="ch" forName="textBox5c" refType="w" fact="0.193"/>
                    <dgm:constr type="h" for="ch" forName="textBox5c" refType="h" fact="0.562"/>
                    <dgm:constr type="userC" refType="h" refFor="ch" refForName="bullet5c" fact="0.53"/>
                    <dgm:constr type="l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l" for="ch" forName="textBox5d" refType="ctrX" refFor="ch" refForName="bullet5d"/>
                    <dgm:constr type="t" for="ch" forName="textBox5d" refType="ctrY" refFor="ch" refForName="bullet5d"/>
                    <dgm:constr type="w" for="ch" forName="textBox5d" refType="w" fact="0.2"/>
                    <dgm:constr type="h" for="ch" forName="textBox5d" refType="h" fact="0.67"/>
                    <dgm:constr type="userD" refType="h" refFor="ch" refForName="bullet5d" fact="0.53"/>
                    <dgm:constr type="l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l" for="ch" forName="textBox5e" refType="ctrX" refFor="ch" refForName="bullet5e"/>
                    <dgm:constr type="t" for="ch" forName="textBox5e" refType="ctrY" refFor="ch" refForName="bullet5e"/>
                    <dgm:constr type="w" for="ch" forName="textBox5e" refType="w" fact="0.2"/>
                    <dgm:constr type="h" for="ch" forName="textBox5e" refType="h" fact="0.736"/>
                    <dgm:constr type="userE" refType="h" refFor="ch" refForName="bullet5e" fact="0.53"/>
                    <dgm:constr type="lMarg" for="ch" forName="textBox5e" refType="userE" fact="2.834"/>
                    <dgm:constr type="primFontSz" for="ch" ptType="node" op="equ" val="65"/>
                  </dgm:constrLst>
                </dgm:if>
                <dgm:else name="Name138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r" for="ch" forName="textBox5a" refType="ctrX" refFor="ch" refForName="bullet5a"/>
                    <dgm:constr type="b" for="ch" forName="textBox5a" refType="ctrY" refFor="ch" refForName="bullet5a"/>
                    <dgm:constr type="w" for="ch" forName="textBox5a" refType="w" fact="0.11"/>
                    <dgm:constr type="h" for="ch" forName="textBox5a" refType="h" fact="0.762"/>
                    <dgm:constr type="userA" refType="h" refFor="ch" refForName="bullet5a" fact="0.53"/>
                    <dgm:constr type="r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r" for="ch" forName="textBox5b" refType="ctrX" refFor="ch" refForName="bullet5b"/>
                    <dgm:constr type="b" for="ch" forName="textBox5b" refType="ctrY" refFor="ch" refForName="bullet5b"/>
                    <dgm:constr type="w" for="ch" forName="textBox5b" refType="w" fact="0.131"/>
                    <dgm:constr type="h" for="ch" forName="textBox5b" refType="h" fact="0.581"/>
                    <dgm:constr type="userB" refType="h" refFor="ch" refForName="bullet5b" fact="0.53"/>
                    <dgm:constr type="r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r" for="ch" forName="textBox5c" refType="ctrX" refFor="ch" refForName="bullet5c"/>
                    <dgm:constr type="b" for="ch" forName="textBox5c" refType="ctrY" refFor="ch" refForName="bullet5c"/>
                    <dgm:constr type="w" for="ch" forName="textBox5c" refType="w" fact="0.166"/>
                    <dgm:constr type="h" for="ch" forName="textBox5c" refType="h" fact="0.438"/>
                    <dgm:constr type="userC" refType="h" refFor="ch" refForName="bullet5c" fact="0.53"/>
                    <dgm:constr type="r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r" for="ch" forName="textBox5d" refType="ctrX" refFor="ch" refForName="bullet5d"/>
                    <dgm:constr type="b" for="ch" forName="textBox5d" refType="ctrY" refFor="ch" refForName="bullet5d"/>
                    <dgm:constr type="w" for="ch" forName="textBox5d" refType="w" fact="0.193"/>
                    <dgm:constr type="h" for="ch" forName="textBox5d" refType="h" fact="0.33"/>
                    <dgm:constr type="userD" refType="h" refFor="ch" refForName="bullet5d" fact="0.53"/>
                    <dgm:constr type="r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r" for="ch" forName="textBox5e" refType="ctrX" refFor="ch" refForName="bullet5e"/>
                    <dgm:constr type="b" for="ch" forName="textBox5e" refType="ctrY" refFor="ch" refForName="bullet5e"/>
                    <dgm:constr type="w" for="ch" forName="textBox5e" refType="w" fact="0.2"/>
                    <dgm:constr type="h" for="ch" forName="textBox5e" refType="h" fact="0.264"/>
                    <dgm:constr type="userE" refType="h" refFor="ch" refForName="bullet5e" fact="0.53"/>
                    <dgm:constr type="rMarg" for="ch" forName="textBox5e" refType="userE" fact="2.834"/>
                    <dgm:constr type="primFontSz" for="ch" ptType="node" op="equ" val="65"/>
                  </dgm:constrLst>
                </dgm:else>
              </dgm:choose>
              <dgm:ruleLst/>
              <dgm:forEach name="Name139" axis="ch" ptType="node" cnt="1">
                <dgm:layoutNode name="bullet5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a" styleLbl="revTx">
                  <dgm:varLst>
                    <dgm:bulletEnabled val="1"/>
                  </dgm:varLst>
                  <dgm:choose name="Name140">
                    <dgm:if name="Name141" func="var" arg="dir" op="equ" val="norm">
                      <dgm:choose name="Name142">
                        <dgm:if name="Name14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4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45">
                      <dgm:choose name="Name146">
                        <dgm:if name="Name14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4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49">
                    <dgm:if name="Name15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5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52" axis="ch" ptType="node" st="2" cnt="1">
                <dgm:layoutNode name="bullet5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b" styleLbl="revTx">
                  <dgm:varLst>
                    <dgm:bulletEnabled val="1"/>
                  </dgm:varLst>
                  <dgm:choose name="Name153">
                    <dgm:if name="Name154" func="var" arg="dir" op="equ" val="norm">
                      <dgm:choose name="Name155">
                        <dgm:if name="Name15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58">
                      <dgm:choose name="Name159">
                        <dgm:if name="Name16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6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62">
                    <dgm:if name="Name16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6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65" axis="ch" ptType="node" st="3" cnt="1">
                <dgm:layoutNode name="bullet5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c" styleLbl="revTx">
                  <dgm:varLst>
                    <dgm:bulletEnabled val="1"/>
                  </dgm:varLst>
                  <dgm:choose name="Name166">
                    <dgm:if name="Name167" func="var" arg="dir" op="equ" val="norm">
                      <dgm:choose name="Name168">
                        <dgm:if name="Name169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70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71">
                      <dgm:choose name="Name172">
                        <dgm:if name="Name173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74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75">
                    <dgm:if name="Name176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77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78" axis="ch" ptType="node" st="4" cnt="1">
                <dgm:layoutNode name="bullet5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d" styleLbl="revTx">
                  <dgm:varLst>
                    <dgm:bulletEnabled val="1"/>
                  </dgm:varLst>
                  <dgm:choose name="Name179">
                    <dgm:if name="Name180" func="var" arg="dir" op="equ" val="norm">
                      <dgm:choose name="Name181">
                        <dgm:if name="Name182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83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84">
                      <dgm:choose name="Name185">
                        <dgm:if name="Name186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87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88">
                    <dgm:if name="Name189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90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91" axis="ch" ptType="node" st="5" cnt="1">
                <dgm:layoutNode name="bullet5e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e" styleLbl="revTx">
                  <dgm:varLst>
                    <dgm:bulletEnabled val="1"/>
                  </dgm:varLst>
                  <dgm:choose name="Name192">
                    <dgm:if name="Name193" func="var" arg="dir" op="equ" val="norm">
                      <dgm:choose name="Name194">
                        <dgm:if name="Name195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96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97">
                      <dgm:choose name="Name198">
                        <dgm:if name="Name199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200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1">
                    <dgm:if name="Name202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03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else>
        </dgm:choose>
      </dgm:if>
      <dgm:else name="Name204"/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arrow2">
  <dgm:title val=""/>
  <dgm:desc val=""/>
  <dgm:catLst>
    <dgm:cat type="process" pri="2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arrowDiagram">
    <dgm:varLst>
      <dgm:chMax val="5"/>
      <dgm:dir/>
      <dgm:resizeHandles val="exact"/>
    </dgm:varLst>
    <dgm:alg type="composite">
      <dgm:param type="ar" val="1.6"/>
    </dgm:alg>
    <dgm:shape xmlns:r="http://schemas.openxmlformats.org/officeDocument/2006/relationships" r:blip="">
      <dgm:adjLst/>
    </dgm:shape>
    <dgm:presOf/>
    <dgm:constrLst>
      <dgm:constr type="l" for="ch" forName="arrow"/>
      <dgm:constr type="t" for="ch" forName="arrow"/>
      <dgm:constr type="w" for="ch" forName="arrow" refType="w"/>
      <dgm:constr type="h" for="ch" forName="arrow" refType="h"/>
      <dgm:constr type="ctrX" for="ch" forName="arrowDiagram1" refType="w" fact="0.5"/>
      <dgm:constr type="ctrY" for="ch" forName="arrowDiagram1" refType="h" fact="0.5"/>
      <dgm:constr type="w" for="ch" forName="arrowDiagram1" refType="w"/>
      <dgm:constr type="h" for="ch" forName="arrowDiagram1" refType="h"/>
      <dgm:constr type="ctrX" for="ch" forName="arrowDiagram2" refType="w" fact="0.5"/>
      <dgm:constr type="ctrY" for="ch" forName="arrowDiagram2" refType="h" fact="0.5"/>
      <dgm:constr type="w" for="ch" forName="arrowDiagram2" refType="w"/>
      <dgm:constr type="h" for="ch" forName="arrowDiagram2" refType="h"/>
      <dgm:constr type="ctrX" for="ch" forName="arrowDiagram3" refType="w" fact="0.5"/>
      <dgm:constr type="ctrY" for="ch" forName="arrowDiagram3" refType="h" fact="0.5"/>
      <dgm:constr type="w" for="ch" forName="arrowDiagram3" refType="w"/>
      <dgm:constr type="h" for="ch" forName="arrowDiagram3" refType="h"/>
      <dgm:constr type="ctrX" for="ch" forName="arrowDiagram4" refType="w" fact="0.5"/>
      <dgm:constr type="ctrY" for="ch" forName="arrowDiagram4" refType="h" fact="0.5"/>
      <dgm:constr type="w" for="ch" forName="arrowDiagram4" refType="w"/>
      <dgm:constr type="h" for="ch" forName="arrowDiagram4" refType="h"/>
      <dgm:constr type="ctrX" for="ch" forName="arrowDiagram5" refType="w" fact="0.5"/>
      <dgm:constr type="ctrY" for="ch" forName="arrowDiagram5" refType="h" fact="0.5"/>
      <dgm:constr type="w" for="ch" forName="arrowDiagram5" refType="w"/>
      <dgm:constr type="h" for="ch" forName="arrowDiagram5" refType="h"/>
    </dgm:constrLst>
    <dgm:ruleLst/>
    <dgm:choose name="Name0">
      <dgm:if name="Name1" axis="ch" ptType="node" func="cnt" op="gte" val="1">
        <dgm:layoutNode name="arrow" styleLbl="bgShp">
          <dgm:alg type="sp"/>
          <dgm:shape xmlns:r="http://schemas.openxmlformats.org/officeDocument/2006/relationships" type="swooshArrow" r:blip="">
            <dgm:adjLst>
              <dgm:adj idx="2" val="0.25"/>
            </dgm:adjLst>
          </dgm:shape>
          <dgm:presOf/>
          <dgm:constrLst/>
          <dgm:ruleLst/>
        </dgm:layoutNode>
        <dgm:choose name="Name2">
          <dgm:if name="Name3" axis="ch" ptType="node" func="cnt" op="lt" val="1"/>
          <dgm:if name="Name4" axis="ch" ptType="node" func="cnt" op="equ" val="1">
            <dgm:layoutNode name="arrowDiagram1">
              <dgm:varLst>
                <dgm:bulletEnabled val="1"/>
              </dgm:varLst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ctrX" for="ch" forName="bullet1" refType="w" fact="0.8"/>
                <dgm:constr type="ctrY" for="ch" forName="bullet1" refType="h" fact="0.262"/>
                <dgm:constr type="w" for="ch" forName="bullet1" refType="w" fact="0.074"/>
                <dgm:constr type="h" for="ch" forName="bullet1" refType="w" refFor="ch" refForName="bullet1"/>
                <dgm:constr type="r" for="ch" forName="textBox1" refType="ctrX" refFor="ch" refForName="bullet1"/>
                <dgm:constr type="t" for="ch" forName="textBox1" refType="ctrY" refFor="ch" refForName="bullet1"/>
                <dgm:constr type="w" for="ch" forName="textBox1" refType="w" fact="0.4"/>
                <dgm:constr type="h" for="ch" forName="textBox1" refType="h" fact="0.738"/>
                <dgm:constr type="userA" refType="h" refFor="ch" refForName="bullet1" fact="0.53"/>
                <dgm:constr type="rMarg" for="ch" forName="textBox1" refType="userA" fact="2.834"/>
                <dgm:constr type="primFontSz" for="ch" ptType="node" op="equ" val="65"/>
              </dgm:constrLst>
              <dgm:ruleLst/>
              <dgm:forEach name="Name5" axis="ch" ptType="node" cnt="1">
                <dgm:layoutNode name="bullet1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1" styleLbl="revTx">
                  <dgm:varLst>
                    <dgm:bulletEnabled val="1"/>
                  </dgm:varLst>
                  <dgm:alg type="tx">
                    <dgm:param type="txAnchorVert" val="t"/>
                    <dgm:param type="parTxLTRAlign" val="r"/>
                    <dgm:param type="parTxRTLAlign" val="r"/>
                  </dgm:alg>
                  <dgm:shape xmlns:r="http://schemas.openxmlformats.org/officeDocument/2006/relationships" type="round2DiagRect" r:blip="">
                    <dgm:adjLst/>
                  </dgm:shape>
                  <dgm:presOf axis="desOrSelf" ptType="node"/>
                  <dgm:constrLst>
                    <dgm:constr type="lMarg"/>
                    <dgm:constr type="tMarg"/>
                    <dgm:constr type="bMarg"/>
                  </dgm:constrLst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6" axis="ch" ptType="node" func="cnt" op="equ" val="2">
            <dgm:layoutNode name="arrowDiagram2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7">
                <dgm:if name="Name8" func="var" arg="dir" op="equ" val="norm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l" for="ch" forName="textBox2a" refType="ctrX" refFor="ch" refForName="bullet2a"/>
                    <dgm:constr type="t" for="ch" forName="textBox2a" refType="ctrY" refFor="ch" refForName="bullet2a"/>
                    <dgm:constr type="w" for="ch" forName="textBox2a" refType="w" fact="0.325"/>
                    <dgm:constr type="h" for="ch" forName="textBox2a" refType="h" fact="0.427"/>
                    <dgm:constr type="userA" refType="h" refFor="ch" refForName="bullet2a" fact="0.53"/>
                    <dgm:constr type="l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l" for="ch" forName="textBox2b" refType="ctrX" refFor="ch" refForName="bullet2b"/>
                    <dgm:constr type="t" for="ch" forName="textBox2b" refType="ctrY" refFor="ch" refForName="bullet2b"/>
                    <dgm:constr type="w" for="ch" forName="textBox2b" refType="w" fact="0.325"/>
                    <dgm:constr type="h" for="ch" forName="textBox2b" refType="h" fact="0.662"/>
                    <dgm:constr type="userB" refType="h" refFor="ch" refForName="bullet2b" fact="0.53"/>
                    <dgm:constr type="lMarg" for="ch" forName="textBox2b" refType="userB" fact="2.834"/>
                    <dgm:constr type="primFontSz" for="ch" ptType="node" op="equ" val="65"/>
                  </dgm:constrLst>
                </dgm:if>
                <dgm:else name="Name9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r" for="ch" forName="textBox2a" refType="ctrX" refFor="ch" refForName="bullet2a"/>
                    <dgm:constr type="b" for="ch" forName="textBox2a" refType="ctrY" refFor="ch" refForName="bullet2a"/>
                    <dgm:constr type="w" for="ch" forName="textBox2a" refType="w" fact="0.25"/>
                    <dgm:constr type="h" for="ch" forName="textBox2a" refType="h" fact="0.573"/>
                    <dgm:constr type="userA" refType="h" refFor="ch" refForName="bullet2a" fact="0.53"/>
                    <dgm:constr type="r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r" for="ch" forName="textBox2b" refType="ctrX" refFor="ch" refForName="bullet2b"/>
                    <dgm:constr type="b" for="ch" forName="textBox2b" refType="ctrY" refFor="ch" refForName="bullet2b"/>
                    <dgm:constr type="w" for="ch" forName="textBox2b" refType="w" fact="0.28"/>
                    <dgm:constr type="h" for="ch" forName="textBox2b" refType="h" fact="0.338"/>
                    <dgm:constr type="userB" refType="h" refFor="ch" refForName="bullet2b" fact="0.53"/>
                    <dgm:constr type="rMarg" for="ch" forName="textBox2b" refType="userB" fact="2.834"/>
                    <dgm:constr type="primFontSz" for="ch" ptType="node" op="equ" val="65"/>
                  </dgm:constrLst>
                </dgm:else>
              </dgm:choose>
              <dgm:ruleLst/>
              <dgm:forEach name="Name10" axis="ch" ptType="node" cnt="1">
                <dgm:layoutNode name="bullet2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a" styleLbl="revTx">
                  <dgm:varLst>
                    <dgm:bulletEnabled val="1"/>
                  </dgm:varLst>
                  <dgm:choose name="Name11">
                    <dgm:if name="Name12" func="var" arg="dir" op="equ" val="norm">
                      <dgm:choose name="Name13">
                        <dgm:if name="Name1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6">
                      <dgm:choose name="Name17">
                        <dgm:if name="Name1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">
                    <dgm:if name="Name2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23" axis="ch" ptType="node" st="2" cnt="1">
                <dgm:layoutNode name="bullet2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b" styleLbl="revTx">
                  <dgm:varLst>
                    <dgm:bulletEnabled val="1"/>
                  </dgm:varLst>
                  <dgm:choose name="Name24">
                    <dgm:if name="Name25" func="var" arg="dir" op="equ" val="norm">
                      <dgm:choose name="Name26">
                        <dgm:if name="Name2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2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29">
                      <dgm:choose name="Name30">
                        <dgm:if name="Name3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3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33">
                    <dgm:if name="Name3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3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36" axis="ch" ptType="node" func="cnt" op="equ" val="3">
            <dgm:layoutNode name="arrowDiagram3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37">
                <dgm:if name="Name38" func="var" arg="dir" op="equ" val="norm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l" for="ch" forName="textBox3a" refType="ctrX" refFor="ch" refForName="bullet3a"/>
                    <dgm:constr type="t" for="ch" forName="textBox3a" refType="ctrY" refFor="ch" refForName="bullet3a"/>
                    <dgm:constr type="w" for="ch" forName="textBox3a" refType="w" fact="0.233"/>
                    <dgm:constr type="h" for="ch" forName="textBox3a" refType="h" fact="0.289"/>
                    <dgm:constr type="userA" refType="h" refFor="ch" refForName="bullet3a" fact="0.53"/>
                    <dgm:constr type="l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l" for="ch" forName="textBox3b" refType="ctrX" refFor="ch" refForName="bullet3b"/>
                    <dgm:constr type="t" for="ch" forName="textBox3b" refType="ctrY" refFor="ch" refForName="bullet3b"/>
                    <dgm:constr type="w" for="ch" forName="textBox3b" refType="w" fact="0.24"/>
                    <dgm:constr type="h" for="ch" forName="textBox3b" refType="h" fact="0.544"/>
                    <dgm:constr type="userB" refType="h" refFor="ch" refForName="bullet3b" fact="0.53"/>
                    <dgm:constr type="l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l" for="ch" forName="textBox3c" refType="ctrX" refFor="ch" refForName="bullet3c"/>
                    <dgm:constr type="t" for="ch" forName="textBox3c" refType="ctrY" refFor="ch" refForName="bullet3c"/>
                    <dgm:constr type="w" for="ch" forName="textBox3c" refType="w" fact="0.24"/>
                    <dgm:constr type="h" for="ch" forName="textBox3c" refType="h" fact="0.695"/>
                    <dgm:constr type="userC" refType="h" refFor="ch" refForName="bullet3c" fact="0.53"/>
                    <dgm:constr type="lMarg" for="ch" forName="textBox3c" refType="userC" fact="2.834"/>
                    <dgm:constr type="primFontSz" for="ch" ptType="node" op="equ" val="65"/>
                  </dgm:constrLst>
                </dgm:if>
                <dgm:else name="Name39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r" for="ch" forName="textBox3a" refType="ctrX" refFor="ch" refForName="bullet3a"/>
                    <dgm:constr type="b" for="ch" forName="textBox3a" refType="ctrY" refFor="ch" refForName="bullet3a"/>
                    <dgm:constr type="w" for="ch" forName="textBox3a" refType="w" fact="0.14"/>
                    <dgm:constr type="h" for="ch" forName="textBox3a" refType="h" fact="0.711"/>
                    <dgm:constr type="userA" refType="h" refFor="ch" refForName="bullet3a" fact="0.53"/>
                    <dgm:constr type="r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r" for="ch" forName="textBox3b" refType="ctrX" refFor="ch" refForName="bullet3b"/>
                    <dgm:constr type="b" for="ch" forName="textBox3b" refType="ctrY" refFor="ch" refForName="bullet3b"/>
                    <dgm:constr type="w" for="ch" forName="textBox3b" refType="w" fact="0.24"/>
                    <dgm:constr type="h" for="ch" forName="textBox3b" refType="h" fact="0.456"/>
                    <dgm:constr type="userB" refType="h" refFor="ch" refForName="bullet3b" fact="0.53"/>
                    <dgm:constr type="r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r" for="ch" forName="textBox3c" refType="ctrX" refFor="ch" refForName="bullet3c"/>
                    <dgm:constr type="b" for="ch" forName="textBox3c" refType="ctrY" refFor="ch" refForName="bullet3c"/>
                    <dgm:constr type="w" for="ch" forName="textBox3c" refType="w" fact="0.24"/>
                    <dgm:constr type="h" for="ch" forName="textBox3c" refType="h" fact="0.305"/>
                    <dgm:constr type="userC" refType="h" refFor="ch" refForName="bullet3c" fact="0.53"/>
                    <dgm:constr type="rMarg" for="ch" forName="textBox3c" refType="userC" fact="2.834"/>
                    <dgm:constr type="primFontSz" for="ch" ptType="node" op="equ" val="65"/>
                  </dgm:constrLst>
                </dgm:else>
              </dgm:choose>
              <dgm:ruleLst/>
              <dgm:forEach name="Name40" axis="ch" ptType="node" cnt="1">
                <dgm:layoutNode name="bullet3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a" styleLbl="revTx">
                  <dgm:varLst>
                    <dgm:bulletEnabled val="1"/>
                  </dgm:varLst>
                  <dgm:choose name="Name41">
                    <dgm:if name="Name42" func="var" arg="dir" op="equ" val="norm">
                      <dgm:choose name="Name43">
                        <dgm:if name="Name4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4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46">
                      <dgm:choose name="Name47">
                        <dgm:if name="Name4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4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50">
                    <dgm:if name="Name5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5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53" axis="ch" ptType="node" st="2" cnt="1">
                <dgm:layoutNode name="bullet3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b" styleLbl="revTx">
                  <dgm:varLst>
                    <dgm:bulletEnabled val="1"/>
                  </dgm:varLst>
                  <dgm:choose name="Name54">
                    <dgm:if name="Name55" func="var" arg="dir" op="equ" val="norm">
                      <dgm:choose name="Name56">
                        <dgm:if name="Name5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5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59">
                      <dgm:choose name="Name60">
                        <dgm:if name="Name6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6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63">
                    <dgm:if name="Name6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6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66" axis="ch" ptType="node" st="3" cnt="1">
                <dgm:layoutNode name="bullet3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c" styleLbl="revTx">
                  <dgm:varLst>
                    <dgm:bulletEnabled val="1"/>
                  </dgm:varLst>
                  <dgm:choose name="Name67">
                    <dgm:if name="Name68" func="var" arg="dir" op="equ" val="norm">
                      <dgm:choose name="Name69">
                        <dgm:if name="Name7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7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72">
                      <dgm:choose name="Name73">
                        <dgm:if name="Name7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7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76">
                    <dgm:if name="Name7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7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79" axis="ch" ptType="node" func="cnt" op="equ" val="4">
            <dgm:layoutNode name="arrowDiagram4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80">
                <dgm:if name="Name81" func="var" arg="dir" op="equ" val="norm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l" for="ch" forName="textBox4a" refType="ctrX" refFor="ch" refForName="bullet4a"/>
                    <dgm:constr type="t" for="ch" forName="textBox4a" refType="ctrY" refFor="ch" refForName="bullet4a"/>
                    <dgm:constr type="w" for="ch" forName="textBox4a" refType="w" fact="0.171"/>
                    <dgm:constr type="h" for="ch" forName="textBox4a" refType="h" fact="0.238"/>
                    <dgm:constr type="userA" refType="h" refFor="ch" refForName="bullet4a" fact="0.53"/>
                    <dgm:constr type="l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l" for="ch" forName="textBox4b" refType="ctrX" refFor="ch" refForName="bullet4b"/>
                    <dgm:constr type="t" for="ch" forName="textBox4b" refType="ctrY" refFor="ch" refForName="bullet4b"/>
                    <dgm:constr type="w" for="ch" forName="textBox4b" refType="w" fact="0.21"/>
                    <dgm:constr type="h" for="ch" forName="textBox4b" refType="h" fact="0.457"/>
                    <dgm:constr type="userB" refType="h" refFor="ch" refForName="bullet4b" fact="0.53"/>
                    <dgm:constr type="l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l" for="ch" forName="textBox4c" refType="ctrX" refFor="ch" refForName="bullet4c"/>
                    <dgm:constr type="t" for="ch" forName="textBox4c" refType="ctrY" refFor="ch" refForName="bullet4c"/>
                    <dgm:constr type="w" for="ch" forName="textBox4c" refType="w" fact="0.21"/>
                    <dgm:constr type="h" for="ch" forName="textBox4c" refType="h" fact="0.618"/>
                    <dgm:constr type="userC" refType="h" refFor="ch" refForName="bullet4c" fact="0.53"/>
                    <dgm:constr type="l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l" for="ch" forName="textBox4d" refType="ctrX" refFor="ch" refForName="bullet4d"/>
                    <dgm:constr type="t" for="ch" forName="textBox4d" refType="ctrY" refFor="ch" refForName="bullet4d"/>
                    <dgm:constr type="w" for="ch" forName="textBox4d" refType="w" fact="0.21"/>
                    <dgm:constr type="h" for="ch" forName="textBox4d" refType="h" fact="0.717"/>
                    <dgm:constr type="userD" refType="h" refFor="ch" refForName="bullet4d" fact="0.53"/>
                    <dgm:constr type="lMarg" for="ch" forName="textBox4d" refType="userD" fact="2.834"/>
                    <dgm:constr type="primFontSz" for="ch" ptType="node" op="equ" val="65"/>
                  </dgm:constrLst>
                </dgm:if>
                <dgm:else name="Name82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r" for="ch" forName="textBox4a" refType="ctrX" refFor="ch" refForName="bullet4a"/>
                    <dgm:constr type="b" for="ch" forName="textBox4a" refType="ctrY" refFor="ch" refForName="bullet4a"/>
                    <dgm:constr type="w" for="ch" forName="textBox4a" refType="w" fact="0.11"/>
                    <dgm:constr type="h" for="ch" forName="textBox4a" refType="h" fact="0.762"/>
                    <dgm:constr type="userA" refType="h" refFor="ch" refForName="bullet4a" fact="0.53"/>
                    <dgm:constr type="r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r" for="ch" forName="textBox4b" refType="ctrX" refFor="ch" refForName="bullet4b"/>
                    <dgm:constr type="b" for="ch" forName="textBox4b" refType="ctrY" refFor="ch" refForName="bullet4b"/>
                    <dgm:constr type="w" for="ch" forName="textBox4b" refType="w" fact="0.171"/>
                    <dgm:constr type="h" for="ch" forName="textBox4b" refType="h" fact="0.543"/>
                    <dgm:constr type="userB" refType="h" refFor="ch" refForName="bullet4b" fact="0.53"/>
                    <dgm:constr type="r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r" for="ch" forName="textBox4c" refType="ctrX" refFor="ch" refForName="bullet4c"/>
                    <dgm:constr type="b" for="ch" forName="textBox4c" refType="ctrY" refFor="ch" refForName="bullet4c"/>
                    <dgm:constr type="w" for="ch" forName="textBox4c" refType="w" fact="0.21"/>
                    <dgm:constr type="h" for="ch" forName="textBox4c" refType="h" fact="0.382"/>
                    <dgm:constr type="userC" refType="h" refFor="ch" refForName="bullet4c" fact="0.53"/>
                    <dgm:constr type="r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r" for="ch" forName="textBox4d" refType="ctrX" refFor="ch" refForName="bullet4d"/>
                    <dgm:constr type="b" for="ch" forName="textBox4d" refType="ctrY" refFor="ch" refForName="bullet4d"/>
                    <dgm:constr type="w" for="ch" forName="textBox4d" refType="w" fact="0.21"/>
                    <dgm:constr type="h" for="ch" forName="textBox4d" refType="h" fact="0.283"/>
                    <dgm:constr type="userD" refType="h" refFor="ch" refForName="bullet4d" fact="0.53"/>
                    <dgm:constr type="rMarg" for="ch" forName="textBox4d" refType="userD" fact="2.834"/>
                    <dgm:constr type="primFontSz" for="ch" ptType="node" op="equ" val="65"/>
                  </dgm:constrLst>
                </dgm:else>
              </dgm:choose>
              <dgm:ruleLst/>
              <dgm:forEach name="Name83" axis="ch" ptType="node" cnt="1">
                <dgm:layoutNode name="bullet4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a" styleLbl="revTx">
                  <dgm:varLst>
                    <dgm:bulletEnabled val="1"/>
                  </dgm:varLst>
                  <dgm:choose name="Name84">
                    <dgm:if name="Name85" func="var" arg="dir" op="equ" val="norm">
                      <dgm:choose name="Name86">
                        <dgm:if name="Name8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8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89">
                      <dgm:choose name="Name90">
                        <dgm:if name="Name9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9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93">
                    <dgm:if name="Name9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9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96" axis="ch" ptType="node" st="2" cnt="1">
                <dgm:layoutNode name="bullet4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b" styleLbl="revTx">
                  <dgm:varLst>
                    <dgm:bulletEnabled val="1"/>
                  </dgm:varLst>
                  <dgm:choose name="Name97">
                    <dgm:if name="Name98" func="var" arg="dir" op="equ" val="norm">
                      <dgm:choose name="Name99">
                        <dgm:if name="Name10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0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02">
                      <dgm:choose name="Name103">
                        <dgm:if name="Name10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0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06">
                    <dgm:if name="Name10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0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09" axis="ch" ptType="node" st="3" cnt="1">
                <dgm:layoutNode name="bullet4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c" styleLbl="revTx">
                  <dgm:varLst>
                    <dgm:bulletEnabled val="1"/>
                  </dgm:varLst>
                  <dgm:choose name="Name110">
                    <dgm:if name="Name111" func="var" arg="dir" op="equ" val="norm">
                      <dgm:choose name="Name112">
                        <dgm:if name="Name11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1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15">
                      <dgm:choose name="Name116">
                        <dgm:if name="Name11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1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19">
                    <dgm:if name="Name12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2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22" axis="ch" ptType="node" st="4" cnt="1">
                <dgm:layoutNode name="bullet4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d" styleLbl="revTx">
                  <dgm:varLst>
                    <dgm:bulletEnabled val="1"/>
                  </dgm:varLst>
                  <dgm:choose name="Name123">
                    <dgm:if name="Name124" func="var" arg="dir" op="equ" val="norm">
                      <dgm:choose name="Name125">
                        <dgm:if name="Name12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2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28">
                      <dgm:choose name="Name129">
                        <dgm:if name="Name13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3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32">
                    <dgm:if name="Name13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3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else name="Name135">
            <dgm:layoutNode name="arrowDiagram5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136">
                <dgm:if name="Name137" func="var" arg="dir" op="equ" val="norm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l" for="ch" forName="textBox5a" refType="ctrX" refFor="ch" refForName="bullet5a"/>
                    <dgm:constr type="t" for="ch" forName="textBox5a" refType="ctrY" refFor="ch" refForName="bullet5a"/>
                    <dgm:constr type="w" for="ch" forName="textBox5a" refType="w" fact="0.131"/>
                    <dgm:constr type="h" for="ch" forName="textBox5a" refType="h" fact="0.238"/>
                    <dgm:constr type="userA" refType="h" refFor="ch" refForName="bullet5a" fact="0.53"/>
                    <dgm:constr type="l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l" for="ch" forName="textBox5b" refType="ctrX" refFor="ch" refForName="bullet5b"/>
                    <dgm:constr type="t" for="ch" forName="textBox5b" refType="ctrY" refFor="ch" refForName="bullet5b"/>
                    <dgm:constr type="w" for="ch" forName="textBox5b" refType="w" fact="0.166"/>
                    <dgm:constr type="h" for="ch" forName="textBox5b" refType="h" fact="0.419"/>
                    <dgm:constr type="userB" refType="h" refFor="ch" refForName="bullet5b" fact="0.53"/>
                    <dgm:constr type="l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l" for="ch" forName="textBox5c" refType="ctrX" refFor="ch" refForName="bullet5c"/>
                    <dgm:constr type="t" for="ch" forName="textBox5c" refType="ctrY" refFor="ch" refForName="bullet5c"/>
                    <dgm:constr type="w" for="ch" forName="textBox5c" refType="w" fact="0.193"/>
                    <dgm:constr type="h" for="ch" forName="textBox5c" refType="h" fact="0.562"/>
                    <dgm:constr type="userC" refType="h" refFor="ch" refForName="bullet5c" fact="0.53"/>
                    <dgm:constr type="l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l" for="ch" forName="textBox5d" refType="ctrX" refFor="ch" refForName="bullet5d"/>
                    <dgm:constr type="t" for="ch" forName="textBox5d" refType="ctrY" refFor="ch" refForName="bullet5d"/>
                    <dgm:constr type="w" for="ch" forName="textBox5d" refType="w" fact="0.2"/>
                    <dgm:constr type="h" for="ch" forName="textBox5d" refType="h" fact="0.67"/>
                    <dgm:constr type="userD" refType="h" refFor="ch" refForName="bullet5d" fact="0.53"/>
                    <dgm:constr type="l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l" for="ch" forName="textBox5e" refType="ctrX" refFor="ch" refForName="bullet5e"/>
                    <dgm:constr type="t" for="ch" forName="textBox5e" refType="ctrY" refFor="ch" refForName="bullet5e"/>
                    <dgm:constr type="w" for="ch" forName="textBox5e" refType="w" fact="0.2"/>
                    <dgm:constr type="h" for="ch" forName="textBox5e" refType="h" fact="0.736"/>
                    <dgm:constr type="userE" refType="h" refFor="ch" refForName="bullet5e" fact="0.53"/>
                    <dgm:constr type="lMarg" for="ch" forName="textBox5e" refType="userE" fact="2.834"/>
                    <dgm:constr type="primFontSz" for="ch" ptType="node" op="equ" val="65"/>
                  </dgm:constrLst>
                </dgm:if>
                <dgm:else name="Name138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r" for="ch" forName="textBox5a" refType="ctrX" refFor="ch" refForName="bullet5a"/>
                    <dgm:constr type="b" for="ch" forName="textBox5a" refType="ctrY" refFor="ch" refForName="bullet5a"/>
                    <dgm:constr type="w" for="ch" forName="textBox5a" refType="w" fact="0.11"/>
                    <dgm:constr type="h" for="ch" forName="textBox5a" refType="h" fact="0.762"/>
                    <dgm:constr type="userA" refType="h" refFor="ch" refForName="bullet5a" fact="0.53"/>
                    <dgm:constr type="r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r" for="ch" forName="textBox5b" refType="ctrX" refFor="ch" refForName="bullet5b"/>
                    <dgm:constr type="b" for="ch" forName="textBox5b" refType="ctrY" refFor="ch" refForName="bullet5b"/>
                    <dgm:constr type="w" for="ch" forName="textBox5b" refType="w" fact="0.131"/>
                    <dgm:constr type="h" for="ch" forName="textBox5b" refType="h" fact="0.581"/>
                    <dgm:constr type="userB" refType="h" refFor="ch" refForName="bullet5b" fact="0.53"/>
                    <dgm:constr type="r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r" for="ch" forName="textBox5c" refType="ctrX" refFor="ch" refForName="bullet5c"/>
                    <dgm:constr type="b" for="ch" forName="textBox5c" refType="ctrY" refFor="ch" refForName="bullet5c"/>
                    <dgm:constr type="w" for="ch" forName="textBox5c" refType="w" fact="0.166"/>
                    <dgm:constr type="h" for="ch" forName="textBox5c" refType="h" fact="0.438"/>
                    <dgm:constr type="userC" refType="h" refFor="ch" refForName="bullet5c" fact="0.53"/>
                    <dgm:constr type="r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r" for="ch" forName="textBox5d" refType="ctrX" refFor="ch" refForName="bullet5d"/>
                    <dgm:constr type="b" for="ch" forName="textBox5d" refType="ctrY" refFor="ch" refForName="bullet5d"/>
                    <dgm:constr type="w" for="ch" forName="textBox5d" refType="w" fact="0.193"/>
                    <dgm:constr type="h" for="ch" forName="textBox5d" refType="h" fact="0.33"/>
                    <dgm:constr type="userD" refType="h" refFor="ch" refForName="bullet5d" fact="0.53"/>
                    <dgm:constr type="r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r" for="ch" forName="textBox5e" refType="ctrX" refFor="ch" refForName="bullet5e"/>
                    <dgm:constr type="b" for="ch" forName="textBox5e" refType="ctrY" refFor="ch" refForName="bullet5e"/>
                    <dgm:constr type="w" for="ch" forName="textBox5e" refType="w" fact="0.2"/>
                    <dgm:constr type="h" for="ch" forName="textBox5e" refType="h" fact="0.264"/>
                    <dgm:constr type="userE" refType="h" refFor="ch" refForName="bullet5e" fact="0.53"/>
                    <dgm:constr type="rMarg" for="ch" forName="textBox5e" refType="userE" fact="2.834"/>
                    <dgm:constr type="primFontSz" for="ch" ptType="node" op="equ" val="65"/>
                  </dgm:constrLst>
                </dgm:else>
              </dgm:choose>
              <dgm:ruleLst/>
              <dgm:forEach name="Name139" axis="ch" ptType="node" cnt="1">
                <dgm:layoutNode name="bullet5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a" styleLbl="revTx">
                  <dgm:varLst>
                    <dgm:bulletEnabled val="1"/>
                  </dgm:varLst>
                  <dgm:choose name="Name140">
                    <dgm:if name="Name141" func="var" arg="dir" op="equ" val="norm">
                      <dgm:choose name="Name142">
                        <dgm:if name="Name14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4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45">
                      <dgm:choose name="Name146">
                        <dgm:if name="Name14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4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49">
                    <dgm:if name="Name15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5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52" axis="ch" ptType="node" st="2" cnt="1">
                <dgm:layoutNode name="bullet5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b" styleLbl="revTx">
                  <dgm:varLst>
                    <dgm:bulletEnabled val="1"/>
                  </dgm:varLst>
                  <dgm:choose name="Name153">
                    <dgm:if name="Name154" func="var" arg="dir" op="equ" val="norm">
                      <dgm:choose name="Name155">
                        <dgm:if name="Name15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58">
                      <dgm:choose name="Name159">
                        <dgm:if name="Name16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6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62">
                    <dgm:if name="Name16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6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65" axis="ch" ptType="node" st="3" cnt="1">
                <dgm:layoutNode name="bullet5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c" styleLbl="revTx">
                  <dgm:varLst>
                    <dgm:bulletEnabled val="1"/>
                  </dgm:varLst>
                  <dgm:choose name="Name166">
                    <dgm:if name="Name167" func="var" arg="dir" op="equ" val="norm">
                      <dgm:choose name="Name168">
                        <dgm:if name="Name169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70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71">
                      <dgm:choose name="Name172">
                        <dgm:if name="Name173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74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75">
                    <dgm:if name="Name176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77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78" axis="ch" ptType="node" st="4" cnt="1">
                <dgm:layoutNode name="bullet5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d" styleLbl="revTx">
                  <dgm:varLst>
                    <dgm:bulletEnabled val="1"/>
                  </dgm:varLst>
                  <dgm:choose name="Name179">
                    <dgm:if name="Name180" func="var" arg="dir" op="equ" val="norm">
                      <dgm:choose name="Name181">
                        <dgm:if name="Name182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83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84">
                      <dgm:choose name="Name185">
                        <dgm:if name="Name186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87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88">
                    <dgm:if name="Name189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90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91" axis="ch" ptType="node" st="5" cnt="1">
                <dgm:layoutNode name="bullet5e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e" styleLbl="revTx">
                  <dgm:varLst>
                    <dgm:bulletEnabled val="1"/>
                  </dgm:varLst>
                  <dgm:choose name="Name192">
                    <dgm:if name="Name193" func="var" arg="dir" op="equ" val="norm">
                      <dgm:choose name="Name194">
                        <dgm:if name="Name195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96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97">
                      <dgm:choose name="Name198">
                        <dgm:if name="Name199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200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1">
                    <dgm:if name="Name202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03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else>
        </dgm:choose>
      </dgm:if>
      <dgm:else name="Name204"/>
    </dgm:choos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arrow2">
  <dgm:title val=""/>
  <dgm:desc val=""/>
  <dgm:catLst>
    <dgm:cat type="process" pri="2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arrowDiagram">
    <dgm:varLst>
      <dgm:chMax val="5"/>
      <dgm:dir/>
      <dgm:resizeHandles val="exact"/>
    </dgm:varLst>
    <dgm:alg type="composite">
      <dgm:param type="ar" val="1.6"/>
    </dgm:alg>
    <dgm:shape xmlns:r="http://schemas.openxmlformats.org/officeDocument/2006/relationships" r:blip="">
      <dgm:adjLst/>
    </dgm:shape>
    <dgm:presOf/>
    <dgm:constrLst>
      <dgm:constr type="l" for="ch" forName="arrow"/>
      <dgm:constr type="t" for="ch" forName="arrow"/>
      <dgm:constr type="w" for="ch" forName="arrow" refType="w"/>
      <dgm:constr type="h" for="ch" forName="arrow" refType="h"/>
      <dgm:constr type="ctrX" for="ch" forName="arrowDiagram1" refType="w" fact="0.5"/>
      <dgm:constr type="ctrY" for="ch" forName="arrowDiagram1" refType="h" fact="0.5"/>
      <dgm:constr type="w" for="ch" forName="arrowDiagram1" refType="w"/>
      <dgm:constr type="h" for="ch" forName="arrowDiagram1" refType="h"/>
      <dgm:constr type="ctrX" for="ch" forName="arrowDiagram2" refType="w" fact="0.5"/>
      <dgm:constr type="ctrY" for="ch" forName="arrowDiagram2" refType="h" fact="0.5"/>
      <dgm:constr type="w" for="ch" forName="arrowDiagram2" refType="w"/>
      <dgm:constr type="h" for="ch" forName="arrowDiagram2" refType="h"/>
      <dgm:constr type="ctrX" for="ch" forName="arrowDiagram3" refType="w" fact="0.5"/>
      <dgm:constr type="ctrY" for="ch" forName="arrowDiagram3" refType="h" fact="0.5"/>
      <dgm:constr type="w" for="ch" forName="arrowDiagram3" refType="w"/>
      <dgm:constr type="h" for="ch" forName="arrowDiagram3" refType="h"/>
      <dgm:constr type="ctrX" for="ch" forName="arrowDiagram4" refType="w" fact="0.5"/>
      <dgm:constr type="ctrY" for="ch" forName="arrowDiagram4" refType="h" fact="0.5"/>
      <dgm:constr type="w" for="ch" forName="arrowDiagram4" refType="w"/>
      <dgm:constr type="h" for="ch" forName="arrowDiagram4" refType="h"/>
      <dgm:constr type="ctrX" for="ch" forName="arrowDiagram5" refType="w" fact="0.5"/>
      <dgm:constr type="ctrY" for="ch" forName="arrowDiagram5" refType="h" fact="0.5"/>
      <dgm:constr type="w" for="ch" forName="arrowDiagram5" refType="w"/>
      <dgm:constr type="h" for="ch" forName="arrowDiagram5" refType="h"/>
    </dgm:constrLst>
    <dgm:ruleLst/>
    <dgm:choose name="Name0">
      <dgm:if name="Name1" axis="ch" ptType="node" func="cnt" op="gte" val="1">
        <dgm:layoutNode name="arrow" styleLbl="bgShp">
          <dgm:alg type="sp"/>
          <dgm:shape xmlns:r="http://schemas.openxmlformats.org/officeDocument/2006/relationships" type="swooshArrow" r:blip="">
            <dgm:adjLst>
              <dgm:adj idx="2" val="0.25"/>
            </dgm:adjLst>
          </dgm:shape>
          <dgm:presOf/>
          <dgm:constrLst/>
          <dgm:ruleLst/>
        </dgm:layoutNode>
        <dgm:choose name="Name2">
          <dgm:if name="Name3" axis="ch" ptType="node" func="cnt" op="lt" val="1"/>
          <dgm:if name="Name4" axis="ch" ptType="node" func="cnt" op="equ" val="1">
            <dgm:layoutNode name="arrowDiagram1">
              <dgm:varLst>
                <dgm:bulletEnabled val="1"/>
              </dgm:varLst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ctrX" for="ch" forName="bullet1" refType="w" fact="0.8"/>
                <dgm:constr type="ctrY" for="ch" forName="bullet1" refType="h" fact="0.262"/>
                <dgm:constr type="w" for="ch" forName="bullet1" refType="w" fact="0.074"/>
                <dgm:constr type="h" for="ch" forName="bullet1" refType="w" refFor="ch" refForName="bullet1"/>
                <dgm:constr type="r" for="ch" forName="textBox1" refType="ctrX" refFor="ch" refForName="bullet1"/>
                <dgm:constr type="t" for="ch" forName="textBox1" refType="ctrY" refFor="ch" refForName="bullet1"/>
                <dgm:constr type="w" for="ch" forName="textBox1" refType="w" fact="0.4"/>
                <dgm:constr type="h" for="ch" forName="textBox1" refType="h" fact="0.738"/>
                <dgm:constr type="userA" refType="h" refFor="ch" refForName="bullet1" fact="0.53"/>
                <dgm:constr type="rMarg" for="ch" forName="textBox1" refType="userA" fact="2.834"/>
                <dgm:constr type="primFontSz" for="ch" ptType="node" op="equ" val="65"/>
              </dgm:constrLst>
              <dgm:ruleLst/>
              <dgm:forEach name="Name5" axis="ch" ptType="node" cnt="1">
                <dgm:layoutNode name="bullet1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1" styleLbl="revTx">
                  <dgm:varLst>
                    <dgm:bulletEnabled val="1"/>
                  </dgm:varLst>
                  <dgm:alg type="tx">
                    <dgm:param type="txAnchorVert" val="t"/>
                    <dgm:param type="parTxLTRAlign" val="r"/>
                    <dgm:param type="parTxRTLAlign" val="r"/>
                  </dgm:alg>
                  <dgm:shape xmlns:r="http://schemas.openxmlformats.org/officeDocument/2006/relationships" type="round2DiagRect" r:blip="">
                    <dgm:adjLst/>
                  </dgm:shape>
                  <dgm:presOf axis="desOrSelf" ptType="node"/>
                  <dgm:constrLst>
                    <dgm:constr type="lMarg"/>
                    <dgm:constr type="tMarg"/>
                    <dgm:constr type="bMarg"/>
                  </dgm:constrLst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6" axis="ch" ptType="node" func="cnt" op="equ" val="2">
            <dgm:layoutNode name="arrowDiagram2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7">
                <dgm:if name="Name8" func="var" arg="dir" op="equ" val="norm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l" for="ch" forName="textBox2a" refType="ctrX" refFor="ch" refForName="bullet2a"/>
                    <dgm:constr type="t" for="ch" forName="textBox2a" refType="ctrY" refFor="ch" refForName="bullet2a"/>
                    <dgm:constr type="w" for="ch" forName="textBox2a" refType="w" fact="0.325"/>
                    <dgm:constr type="h" for="ch" forName="textBox2a" refType="h" fact="0.427"/>
                    <dgm:constr type="userA" refType="h" refFor="ch" refForName="bullet2a" fact="0.53"/>
                    <dgm:constr type="l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l" for="ch" forName="textBox2b" refType="ctrX" refFor="ch" refForName="bullet2b"/>
                    <dgm:constr type="t" for="ch" forName="textBox2b" refType="ctrY" refFor="ch" refForName="bullet2b"/>
                    <dgm:constr type="w" for="ch" forName="textBox2b" refType="w" fact="0.325"/>
                    <dgm:constr type="h" for="ch" forName="textBox2b" refType="h" fact="0.662"/>
                    <dgm:constr type="userB" refType="h" refFor="ch" refForName="bullet2b" fact="0.53"/>
                    <dgm:constr type="lMarg" for="ch" forName="textBox2b" refType="userB" fact="2.834"/>
                    <dgm:constr type="primFontSz" for="ch" ptType="node" op="equ" val="65"/>
                  </dgm:constrLst>
                </dgm:if>
                <dgm:else name="Name9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r" for="ch" forName="textBox2a" refType="ctrX" refFor="ch" refForName="bullet2a"/>
                    <dgm:constr type="b" for="ch" forName="textBox2a" refType="ctrY" refFor="ch" refForName="bullet2a"/>
                    <dgm:constr type="w" for="ch" forName="textBox2a" refType="w" fact="0.25"/>
                    <dgm:constr type="h" for="ch" forName="textBox2a" refType="h" fact="0.573"/>
                    <dgm:constr type="userA" refType="h" refFor="ch" refForName="bullet2a" fact="0.53"/>
                    <dgm:constr type="r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r" for="ch" forName="textBox2b" refType="ctrX" refFor="ch" refForName="bullet2b"/>
                    <dgm:constr type="b" for="ch" forName="textBox2b" refType="ctrY" refFor="ch" refForName="bullet2b"/>
                    <dgm:constr type="w" for="ch" forName="textBox2b" refType="w" fact="0.28"/>
                    <dgm:constr type="h" for="ch" forName="textBox2b" refType="h" fact="0.338"/>
                    <dgm:constr type="userB" refType="h" refFor="ch" refForName="bullet2b" fact="0.53"/>
                    <dgm:constr type="rMarg" for="ch" forName="textBox2b" refType="userB" fact="2.834"/>
                    <dgm:constr type="primFontSz" for="ch" ptType="node" op="equ" val="65"/>
                  </dgm:constrLst>
                </dgm:else>
              </dgm:choose>
              <dgm:ruleLst/>
              <dgm:forEach name="Name10" axis="ch" ptType="node" cnt="1">
                <dgm:layoutNode name="bullet2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a" styleLbl="revTx">
                  <dgm:varLst>
                    <dgm:bulletEnabled val="1"/>
                  </dgm:varLst>
                  <dgm:choose name="Name11">
                    <dgm:if name="Name12" func="var" arg="dir" op="equ" val="norm">
                      <dgm:choose name="Name13">
                        <dgm:if name="Name1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6">
                      <dgm:choose name="Name17">
                        <dgm:if name="Name1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">
                    <dgm:if name="Name2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23" axis="ch" ptType="node" st="2" cnt="1">
                <dgm:layoutNode name="bullet2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b" styleLbl="revTx">
                  <dgm:varLst>
                    <dgm:bulletEnabled val="1"/>
                  </dgm:varLst>
                  <dgm:choose name="Name24">
                    <dgm:if name="Name25" func="var" arg="dir" op="equ" val="norm">
                      <dgm:choose name="Name26">
                        <dgm:if name="Name2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2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29">
                      <dgm:choose name="Name30">
                        <dgm:if name="Name3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3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33">
                    <dgm:if name="Name3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3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36" axis="ch" ptType="node" func="cnt" op="equ" val="3">
            <dgm:layoutNode name="arrowDiagram3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37">
                <dgm:if name="Name38" func="var" arg="dir" op="equ" val="norm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l" for="ch" forName="textBox3a" refType="ctrX" refFor="ch" refForName="bullet3a"/>
                    <dgm:constr type="t" for="ch" forName="textBox3a" refType="ctrY" refFor="ch" refForName="bullet3a"/>
                    <dgm:constr type="w" for="ch" forName="textBox3a" refType="w" fact="0.233"/>
                    <dgm:constr type="h" for="ch" forName="textBox3a" refType="h" fact="0.289"/>
                    <dgm:constr type="userA" refType="h" refFor="ch" refForName="bullet3a" fact="0.53"/>
                    <dgm:constr type="l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l" for="ch" forName="textBox3b" refType="ctrX" refFor="ch" refForName="bullet3b"/>
                    <dgm:constr type="t" for="ch" forName="textBox3b" refType="ctrY" refFor="ch" refForName="bullet3b"/>
                    <dgm:constr type="w" for="ch" forName="textBox3b" refType="w" fact="0.24"/>
                    <dgm:constr type="h" for="ch" forName="textBox3b" refType="h" fact="0.544"/>
                    <dgm:constr type="userB" refType="h" refFor="ch" refForName="bullet3b" fact="0.53"/>
                    <dgm:constr type="l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l" for="ch" forName="textBox3c" refType="ctrX" refFor="ch" refForName="bullet3c"/>
                    <dgm:constr type="t" for="ch" forName="textBox3c" refType="ctrY" refFor="ch" refForName="bullet3c"/>
                    <dgm:constr type="w" for="ch" forName="textBox3c" refType="w" fact="0.24"/>
                    <dgm:constr type="h" for="ch" forName="textBox3c" refType="h" fact="0.695"/>
                    <dgm:constr type="userC" refType="h" refFor="ch" refForName="bullet3c" fact="0.53"/>
                    <dgm:constr type="lMarg" for="ch" forName="textBox3c" refType="userC" fact="2.834"/>
                    <dgm:constr type="primFontSz" for="ch" ptType="node" op="equ" val="65"/>
                  </dgm:constrLst>
                </dgm:if>
                <dgm:else name="Name39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r" for="ch" forName="textBox3a" refType="ctrX" refFor="ch" refForName="bullet3a"/>
                    <dgm:constr type="b" for="ch" forName="textBox3a" refType="ctrY" refFor="ch" refForName="bullet3a"/>
                    <dgm:constr type="w" for="ch" forName="textBox3a" refType="w" fact="0.14"/>
                    <dgm:constr type="h" for="ch" forName="textBox3a" refType="h" fact="0.711"/>
                    <dgm:constr type="userA" refType="h" refFor="ch" refForName="bullet3a" fact="0.53"/>
                    <dgm:constr type="r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r" for="ch" forName="textBox3b" refType="ctrX" refFor="ch" refForName="bullet3b"/>
                    <dgm:constr type="b" for="ch" forName="textBox3b" refType="ctrY" refFor="ch" refForName="bullet3b"/>
                    <dgm:constr type="w" for="ch" forName="textBox3b" refType="w" fact="0.24"/>
                    <dgm:constr type="h" for="ch" forName="textBox3b" refType="h" fact="0.456"/>
                    <dgm:constr type="userB" refType="h" refFor="ch" refForName="bullet3b" fact="0.53"/>
                    <dgm:constr type="r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r" for="ch" forName="textBox3c" refType="ctrX" refFor="ch" refForName="bullet3c"/>
                    <dgm:constr type="b" for="ch" forName="textBox3c" refType="ctrY" refFor="ch" refForName="bullet3c"/>
                    <dgm:constr type="w" for="ch" forName="textBox3c" refType="w" fact="0.24"/>
                    <dgm:constr type="h" for="ch" forName="textBox3c" refType="h" fact="0.305"/>
                    <dgm:constr type="userC" refType="h" refFor="ch" refForName="bullet3c" fact="0.53"/>
                    <dgm:constr type="rMarg" for="ch" forName="textBox3c" refType="userC" fact="2.834"/>
                    <dgm:constr type="primFontSz" for="ch" ptType="node" op="equ" val="65"/>
                  </dgm:constrLst>
                </dgm:else>
              </dgm:choose>
              <dgm:ruleLst/>
              <dgm:forEach name="Name40" axis="ch" ptType="node" cnt="1">
                <dgm:layoutNode name="bullet3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a" styleLbl="revTx">
                  <dgm:varLst>
                    <dgm:bulletEnabled val="1"/>
                  </dgm:varLst>
                  <dgm:choose name="Name41">
                    <dgm:if name="Name42" func="var" arg="dir" op="equ" val="norm">
                      <dgm:choose name="Name43">
                        <dgm:if name="Name4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4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46">
                      <dgm:choose name="Name47">
                        <dgm:if name="Name4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4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50">
                    <dgm:if name="Name5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5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53" axis="ch" ptType="node" st="2" cnt="1">
                <dgm:layoutNode name="bullet3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b" styleLbl="revTx">
                  <dgm:varLst>
                    <dgm:bulletEnabled val="1"/>
                  </dgm:varLst>
                  <dgm:choose name="Name54">
                    <dgm:if name="Name55" func="var" arg="dir" op="equ" val="norm">
                      <dgm:choose name="Name56">
                        <dgm:if name="Name5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5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59">
                      <dgm:choose name="Name60">
                        <dgm:if name="Name6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6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63">
                    <dgm:if name="Name6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6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66" axis="ch" ptType="node" st="3" cnt="1">
                <dgm:layoutNode name="bullet3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c" styleLbl="revTx">
                  <dgm:varLst>
                    <dgm:bulletEnabled val="1"/>
                  </dgm:varLst>
                  <dgm:choose name="Name67">
                    <dgm:if name="Name68" func="var" arg="dir" op="equ" val="norm">
                      <dgm:choose name="Name69">
                        <dgm:if name="Name7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7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72">
                      <dgm:choose name="Name73">
                        <dgm:if name="Name7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7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76">
                    <dgm:if name="Name7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7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79" axis="ch" ptType="node" func="cnt" op="equ" val="4">
            <dgm:layoutNode name="arrowDiagram4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80">
                <dgm:if name="Name81" func="var" arg="dir" op="equ" val="norm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l" for="ch" forName="textBox4a" refType="ctrX" refFor="ch" refForName="bullet4a"/>
                    <dgm:constr type="t" for="ch" forName="textBox4a" refType="ctrY" refFor="ch" refForName="bullet4a"/>
                    <dgm:constr type="w" for="ch" forName="textBox4a" refType="w" fact="0.171"/>
                    <dgm:constr type="h" for="ch" forName="textBox4a" refType="h" fact="0.238"/>
                    <dgm:constr type="userA" refType="h" refFor="ch" refForName="bullet4a" fact="0.53"/>
                    <dgm:constr type="l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l" for="ch" forName="textBox4b" refType="ctrX" refFor="ch" refForName="bullet4b"/>
                    <dgm:constr type="t" for="ch" forName="textBox4b" refType="ctrY" refFor="ch" refForName="bullet4b"/>
                    <dgm:constr type="w" for="ch" forName="textBox4b" refType="w" fact="0.21"/>
                    <dgm:constr type="h" for="ch" forName="textBox4b" refType="h" fact="0.457"/>
                    <dgm:constr type="userB" refType="h" refFor="ch" refForName="bullet4b" fact="0.53"/>
                    <dgm:constr type="l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l" for="ch" forName="textBox4c" refType="ctrX" refFor="ch" refForName="bullet4c"/>
                    <dgm:constr type="t" for="ch" forName="textBox4c" refType="ctrY" refFor="ch" refForName="bullet4c"/>
                    <dgm:constr type="w" for="ch" forName="textBox4c" refType="w" fact="0.21"/>
                    <dgm:constr type="h" for="ch" forName="textBox4c" refType="h" fact="0.618"/>
                    <dgm:constr type="userC" refType="h" refFor="ch" refForName="bullet4c" fact="0.53"/>
                    <dgm:constr type="l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l" for="ch" forName="textBox4d" refType="ctrX" refFor="ch" refForName="bullet4d"/>
                    <dgm:constr type="t" for="ch" forName="textBox4d" refType="ctrY" refFor="ch" refForName="bullet4d"/>
                    <dgm:constr type="w" for="ch" forName="textBox4d" refType="w" fact="0.21"/>
                    <dgm:constr type="h" for="ch" forName="textBox4d" refType="h" fact="0.717"/>
                    <dgm:constr type="userD" refType="h" refFor="ch" refForName="bullet4d" fact="0.53"/>
                    <dgm:constr type="lMarg" for="ch" forName="textBox4d" refType="userD" fact="2.834"/>
                    <dgm:constr type="primFontSz" for="ch" ptType="node" op="equ" val="65"/>
                  </dgm:constrLst>
                </dgm:if>
                <dgm:else name="Name82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r" for="ch" forName="textBox4a" refType="ctrX" refFor="ch" refForName="bullet4a"/>
                    <dgm:constr type="b" for="ch" forName="textBox4a" refType="ctrY" refFor="ch" refForName="bullet4a"/>
                    <dgm:constr type="w" for="ch" forName="textBox4a" refType="w" fact="0.11"/>
                    <dgm:constr type="h" for="ch" forName="textBox4a" refType="h" fact="0.762"/>
                    <dgm:constr type="userA" refType="h" refFor="ch" refForName="bullet4a" fact="0.53"/>
                    <dgm:constr type="r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r" for="ch" forName="textBox4b" refType="ctrX" refFor="ch" refForName="bullet4b"/>
                    <dgm:constr type="b" for="ch" forName="textBox4b" refType="ctrY" refFor="ch" refForName="bullet4b"/>
                    <dgm:constr type="w" for="ch" forName="textBox4b" refType="w" fact="0.171"/>
                    <dgm:constr type="h" for="ch" forName="textBox4b" refType="h" fact="0.543"/>
                    <dgm:constr type="userB" refType="h" refFor="ch" refForName="bullet4b" fact="0.53"/>
                    <dgm:constr type="r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r" for="ch" forName="textBox4c" refType="ctrX" refFor="ch" refForName="bullet4c"/>
                    <dgm:constr type="b" for="ch" forName="textBox4c" refType="ctrY" refFor="ch" refForName="bullet4c"/>
                    <dgm:constr type="w" for="ch" forName="textBox4c" refType="w" fact="0.21"/>
                    <dgm:constr type="h" for="ch" forName="textBox4c" refType="h" fact="0.382"/>
                    <dgm:constr type="userC" refType="h" refFor="ch" refForName="bullet4c" fact="0.53"/>
                    <dgm:constr type="r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r" for="ch" forName="textBox4d" refType="ctrX" refFor="ch" refForName="bullet4d"/>
                    <dgm:constr type="b" for="ch" forName="textBox4d" refType="ctrY" refFor="ch" refForName="bullet4d"/>
                    <dgm:constr type="w" for="ch" forName="textBox4d" refType="w" fact="0.21"/>
                    <dgm:constr type="h" for="ch" forName="textBox4d" refType="h" fact="0.283"/>
                    <dgm:constr type="userD" refType="h" refFor="ch" refForName="bullet4d" fact="0.53"/>
                    <dgm:constr type="rMarg" for="ch" forName="textBox4d" refType="userD" fact="2.834"/>
                    <dgm:constr type="primFontSz" for="ch" ptType="node" op="equ" val="65"/>
                  </dgm:constrLst>
                </dgm:else>
              </dgm:choose>
              <dgm:ruleLst/>
              <dgm:forEach name="Name83" axis="ch" ptType="node" cnt="1">
                <dgm:layoutNode name="bullet4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a" styleLbl="revTx">
                  <dgm:varLst>
                    <dgm:bulletEnabled val="1"/>
                  </dgm:varLst>
                  <dgm:choose name="Name84">
                    <dgm:if name="Name85" func="var" arg="dir" op="equ" val="norm">
                      <dgm:choose name="Name86">
                        <dgm:if name="Name8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8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89">
                      <dgm:choose name="Name90">
                        <dgm:if name="Name9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9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93">
                    <dgm:if name="Name9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9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96" axis="ch" ptType="node" st="2" cnt="1">
                <dgm:layoutNode name="bullet4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b" styleLbl="revTx">
                  <dgm:varLst>
                    <dgm:bulletEnabled val="1"/>
                  </dgm:varLst>
                  <dgm:choose name="Name97">
                    <dgm:if name="Name98" func="var" arg="dir" op="equ" val="norm">
                      <dgm:choose name="Name99">
                        <dgm:if name="Name10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0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02">
                      <dgm:choose name="Name103">
                        <dgm:if name="Name10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0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06">
                    <dgm:if name="Name10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0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09" axis="ch" ptType="node" st="3" cnt="1">
                <dgm:layoutNode name="bullet4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c" styleLbl="revTx">
                  <dgm:varLst>
                    <dgm:bulletEnabled val="1"/>
                  </dgm:varLst>
                  <dgm:choose name="Name110">
                    <dgm:if name="Name111" func="var" arg="dir" op="equ" val="norm">
                      <dgm:choose name="Name112">
                        <dgm:if name="Name11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1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15">
                      <dgm:choose name="Name116">
                        <dgm:if name="Name11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1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19">
                    <dgm:if name="Name12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2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22" axis="ch" ptType="node" st="4" cnt="1">
                <dgm:layoutNode name="bullet4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d" styleLbl="revTx">
                  <dgm:varLst>
                    <dgm:bulletEnabled val="1"/>
                  </dgm:varLst>
                  <dgm:choose name="Name123">
                    <dgm:if name="Name124" func="var" arg="dir" op="equ" val="norm">
                      <dgm:choose name="Name125">
                        <dgm:if name="Name12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2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28">
                      <dgm:choose name="Name129">
                        <dgm:if name="Name13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3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32">
                    <dgm:if name="Name13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3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else name="Name135">
            <dgm:layoutNode name="arrowDiagram5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136">
                <dgm:if name="Name137" func="var" arg="dir" op="equ" val="norm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l" for="ch" forName="textBox5a" refType="ctrX" refFor="ch" refForName="bullet5a"/>
                    <dgm:constr type="t" for="ch" forName="textBox5a" refType="ctrY" refFor="ch" refForName="bullet5a"/>
                    <dgm:constr type="w" for="ch" forName="textBox5a" refType="w" fact="0.131"/>
                    <dgm:constr type="h" for="ch" forName="textBox5a" refType="h" fact="0.238"/>
                    <dgm:constr type="userA" refType="h" refFor="ch" refForName="bullet5a" fact="0.53"/>
                    <dgm:constr type="l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l" for="ch" forName="textBox5b" refType="ctrX" refFor="ch" refForName="bullet5b"/>
                    <dgm:constr type="t" for="ch" forName="textBox5b" refType="ctrY" refFor="ch" refForName="bullet5b"/>
                    <dgm:constr type="w" for="ch" forName="textBox5b" refType="w" fact="0.166"/>
                    <dgm:constr type="h" for="ch" forName="textBox5b" refType="h" fact="0.419"/>
                    <dgm:constr type="userB" refType="h" refFor="ch" refForName="bullet5b" fact="0.53"/>
                    <dgm:constr type="l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l" for="ch" forName="textBox5c" refType="ctrX" refFor="ch" refForName="bullet5c"/>
                    <dgm:constr type="t" for="ch" forName="textBox5c" refType="ctrY" refFor="ch" refForName="bullet5c"/>
                    <dgm:constr type="w" for="ch" forName="textBox5c" refType="w" fact="0.193"/>
                    <dgm:constr type="h" for="ch" forName="textBox5c" refType="h" fact="0.562"/>
                    <dgm:constr type="userC" refType="h" refFor="ch" refForName="bullet5c" fact="0.53"/>
                    <dgm:constr type="l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l" for="ch" forName="textBox5d" refType="ctrX" refFor="ch" refForName="bullet5d"/>
                    <dgm:constr type="t" for="ch" forName="textBox5d" refType="ctrY" refFor="ch" refForName="bullet5d"/>
                    <dgm:constr type="w" for="ch" forName="textBox5d" refType="w" fact="0.2"/>
                    <dgm:constr type="h" for="ch" forName="textBox5d" refType="h" fact="0.67"/>
                    <dgm:constr type="userD" refType="h" refFor="ch" refForName="bullet5d" fact="0.53"/>
                    <dgm:constr type="l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l" for="ch" forName="textBox5e" refType="ctrX" refFor="ch" refForName="bullet5e"/>
                    <dgm:constr type="t" for="ch" forName="textBox5e" refType="ctrY" refFor="ch" refForName="bullet5e"/>
                    <dgm:constr type="w" for="ch" forName="textBox5e" refType="w" fact="0.2"/>
                    <dgm:constr type="h" for="ch" forName="textBox5e" refType="h" fact="0.736"/>
                    <dgm:constr type="userE" refType="h" refFor="ch" refForName="bullet5e" fact="0.53"/>
                    <dgm:constr type="lMarg" for="ch" forName="textBox5e" refType="userE" fact="2.834"/>
                    <dgm:constr type="primFontSz" for="ch" ptType="node" op="equ" val="65"/>
                  </dgm:constrLst>
                </dgm:if>
                <dgm:else name="Name138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r" for="ch" forName="textBox5a" refType="ctrX" refFor="ch" refForName="bullet5a"/>
                    <dgm:constr type="b" for="ch" forName="textBox5a" refType="ctrY" refFor="ch" refForName="bullet5a"/>
                    <dgm:constr type="w" for="ch" forName="textBox5a" refType="w" fact="0.11"/>
                    <dgm:constr type="h" for="ch" forName="textBox5a" refType="h" fact="0.762"/>
                    <dgm:constr type="userA" refType="h" refFor="ch" refForName="bullet5a" fact="0.53"/>
                    <dgm:constr type="r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r" for="ch" forName="textBox5b" refType="ctrX" refFor="ch" refForName="bullet5b"/>
                    <dgm:constr type="b" for="ch" forName="textBox5b" refType="ctrY" refFor="ch" refForName="bullet5b"/>
                    <dgm:constr type="w" for="ch" forName="textBox5b" refType="w" fact="0.131"/>
                    <dgm:constr type="h" for="ch" forName="textBox5b" refType="h" fact="0.581"/>
                    <dgm:constr type="userB" refType="h" refFor="ch" refForName="bullet5b" fact="0.53"/>
                    <dgm:constr type="r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r" for="ch" forName="textBox5c" refType="ctrX" refFor="ch" refForName="bullet5c"/>
                    <dgm:constr type="b" for="ch" forName="textBox5c" refType="ctrY" refFor="ch" refForName="bullet5c"/>
                    <dgm:constr type="w" for="ch" forName="textBox5c" refType="w" fact="0.166"/>
                    <dgm:constr type="h" for="ch" forName="textBox5c" refType="h" fact="0.438"/>
                    <dgm:constr type="userC" refType="h" refFor="ch" refForName="bullet5c" fact="0.53"/>
                    <dgm:constr type="r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r" for="ch" forName="textBox5d" refType="ctrX" refFor="ch" refForName="bullet5d"/>
                    <dgm:constr type="b" for="ch" forName="textBox5d" refType="ctrY" refFor="ch" refForName="bullet5d"/>
                    <dgm:constr type="w" for="ch" forName="textBox5d" refType="w" fact="0.193"/>
                    <dgm:constr type="h" for="ch" forName="textBox5d" refType="h" fact="0.33"/>
                    <dgm:constr type="userD" refType="h" refFor="ch" refForName="bullet5d" fact="0.53"/>
                    <dgm:constr type="r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r" for="ch" forName="textBox5e" refType="ctrX" refFor="ch" refForName="bullet5e"/>
                    <dgm:constr type="b" for="ch" forName="textBox5e" refType="ctrY" refFor="ch" refForName="bullet5e"/>
                    <dgm:constr type="w" for="ch" forName="textBox5e" refType="w" fact="0.2"/>
                    <dgm:constr type="h" for="ch" forName="textBox5e" refType="h" fact="0.264"/>
                    <dgm:constr type="userE" refType="h" refFor="ch" refForName="bullet5e" fact="0.53"/>
                    <dgm:constr type="rMarg" for="ch" forName="textBox5e" refType="userE" fact="2.834"/>
                    <dgm:constr type="primFontSz" for="ch" ptType="node" op="equ" val="65"/>
                  </dgm:constrLst>
                </dgm:else>
              </dgm:choose>
              <dgm:ruleLst/>
              <dgm:forEach name="Name139" axis="ch" ptType="node" cnt="1">
                <dgm:layoutNode name="bullet5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a" styleLbl="revTx">
                  <dgm:varLst>
                    <dgm:bulletEnabled val="1"/>
                  </dgm:varLst>
                  <dgm:choose name="Name140">
                    <dgm:if name="Name141" func="var" arg="dir" op="equ" val="norm">
                      <dgm:choose name="Name142">
                        <dgm:if name="Name14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4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45">
                      <dgm:choose name="Name146">
                        <dgm:if name="Name14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4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49">
                    <dgm:if name="Name15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5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52" axis="ch" ptType="node" st="2" cnt="1">
                <dgm:layoutNode name="bullet5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b" styleLbl="revTx">
                  <dgm:varLst>
                    <dgm:bulletEnabled val="1"/>
                  </dgm:varLst>
                  <dgm:choose name="Name153">
                    <dgm:if name="Name154" func="var" arg="dir" op="equ" val="norm">
                      <dgm:choose name="Name155">
                        <dgm:if name="Name15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58">
                      <dgm:choose name="Name159">
                        <dgm:if name="Name16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6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62">
                    <dgm:if name="Name16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6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65" axis="ch" ptType="node" st="3" cnt="1">
                <dgm:layoutNode name="bullet5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c" styleLbl="revTx">
                  <dgm:varLst>
                    <dgm:bulletEnabled val="1"/>
                  </dgm:varLst>
                  <dgm:choose name="Name166">
                    <dgm:if name="Name167" func="var" arg="dir" op="equ" val="norm">
                      <dgm:choose name="Name168">
                        <dgm:if name="Name169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70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71">
                      <dgm:choose name="Name172">
                        <dgm:if name="Name173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74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75">
                    <dgm:if name="Name176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77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78" axis="ch" ptType="node" st="4" cnt="1">
                <dgm:layoutNode name="bullet5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d" styleLbl="revTx">
                  <dgm:varLst>
                    <dgm:bulletEnabled val="1"/>
                  </dgm:varLst>
                  <dgm:choose name="Name179">
                    <dgm:if name="Name180" func="var" arg="dir" op="equ" val="norm">
                      <dgm:choose name="Name181">
                        <dgm:if name="Name182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83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84">
                      <dgm:choose name="Name185">
                        <dgm:if name="Name186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87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88">
                    <dgm:if name="Name189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90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91" axis="ch" ptType="node" st="5" cnt="1">
                <dgm:layoutNode name="bullet5e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e" styleLbl="revTx">
                  <dgm:varLst>
                    <dgm:bulletEnabled val="1"/>
                  </dgm:varLst>
                  <dgm:choose name="Name192">
                    <dgm:if name="Name193" func="var" arg="dir" op="equ" val="norm">
                      <dgm:choose name="Name194">
                        <dgm:if name="Name195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96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97">
                      <dgm:choose name="Name198">
                        <dgm:if name="Name199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200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1">
                    <dgm:if name="Name202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03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else>
        </dgm:choose>
      </dgm:if>
      <dgm:else name="Name204"/>
    </dgm:choos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arrow2">
  <dgm:title val=""/>
  <dgm:desc val=""/>
  <dgm:catLst>
    <dgm:cat type="process" pri="2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arrowDiagram">
    <dgm:varLst>
      <dgm:chMax val="5"/>
      <dgm:dir/>
      <dgm:resizeHandles val="exact"/>
    </dgm:varLst>
    <dgm:alg type="composite">
      <dgm:param type="ar" val="1.6"/>
    </dgm:alg>
    <dgm:shape xmlns:r="http://schemas.openxmlformats.org/officeDocument/2006/relationships" r:blip="">
      <dgm:adjLst/>
    </dgm:shape>
    <dgm:presOf/>
    <dgm:constrLst>
      <dgm:constr type="l" for="ch" forName="arrow"/>
      <dgm:constr type="t" for="ch" forName="arrow"/>
      <dgm:constr type="w" for="ch" forName="arrow" refType="w"/>
      <dgm:constr type="h" for="ch" forName="arrow" refType="h"/>
      <dgm:constr type="ctrX" for="ch" forName="arrowDiagram1" refType="w" fact="0.5"/>
      <dgm:constr type="ctrY" for="ch" forName="arrowDiagram1" refType="h" fact="0.5"/>
      <dgm:constr type="w" for="ch" forName="arrowDiagram1" refType="w"/>
      <dgm:constr type="h" for="ch" forName="arrowDiagram1" refType="h"/>
      <dgm:constr type="ctrX" for="ch" forName="arrowDiagram2" refType="w" fact="0.5"/>
      <dgm:constr type="ctrY" for="ch" forName="arrowDiagram2" refType="h" fact="0.5"/>
      <dgm:constr type="w" for="ch" forName="arrowDiagram2" refType="w"/>
      <dgm:constr type="h" for="ch" forName="arrowDiagram2" refType="h"/>
      <dgm:constr type="ctrX" for="ch" forName="arrowDiagram3" refType="w" fact="0.5"/>
      <dgm:constr type="ctrY" for="ch" forName="arrowDiagram3" refType="h" fact="0.5"/>
      <dgm:constr type="w" for="ch" forName="arrowDiagram3" refType="w"/>
      <dgm:constr type="h" for="ch" forName="arrowDiagram3" refType="h"/>
      <dgm:constr type="ctrX" for="ch" forName="arrowDiagram4" refType="w" fact="0.5"/>
      <dgm:constr type="ctrY" for="ch" forName="arrowDiagram4" refType="h" fact="0.5"/>
      <dgm:constr type="w" for="ch" forName="arrowDiagram4" refType="w"/>
      <dgm:constr type="h" for="ch" forName="arrowDiagram4" refType="h"/>
      <dgm:constr type="ctrX" for="ch" forName="arrowDiagram5" refType="w" fact="0.5"/>
      <dgm:constr type="ctrY" for="ch" forName="arrowDiagram5" refType="h" fact="0.5"/>
      <dgm:constr type="w" for="ch" forName="arrowDiagram5" refType="w"/>
      <dgm:constr type="h" for="ch" forName="arrowDiagram5" refType="h"/>
    </dgm:constrLst>
    <dgm:ruleLst/>
    <dgm:choose name="Name0">
      <dgm:if name="Name1" axis="ch" ptType="node" func="cnt" op="gte" val="1">
        <dgm:layoutNode name="arrow" styleLbl="bgShp">
          <dgm:alg type="sp"/>
          <dgm:shape xmlns:r="http://schemas.openxmlformats.org/officeDocument/2006/relationships" type="swooshArrow" r:blip="">
            <dgm:adjLst>
              <dgm:adj idx="2" val="0.25"/>
            </dgm:adjLst>
          </dgm:shape>
          <dgm:presOf/>
          <dgm:constrLst/>
          <dgm:ruleLst/>
        </dgm:layoutNode>
        <dgm:choose name="Name2">
          <dgm:if name="Name3" axis="ch" ptType="node" func="cnt" op="lt" val="1"/>
          <dgm:if name="Name4" axis="ch" ptType="node" func="cnt" op="equ" val="1">
            <dgm:layoutNode name="arrowDiagram1">
              <dgm:varLst>
                <dgm:bulletEnabled val="1"/>
              </dgm:varLst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ctrX" for="ch" forName="bullet1" refType="w" fact="0.8"/>
                <dgm:constr type="ctrY" for="ch" forName="bullet1" refType="h" fact="0.262"/>
                <dgm:constr type="w" for="ch" forName="bullet1" refType="w" fact="0.074"/>
                <dgm:constr type="h" for="ch" forName="bullet1" refType="w" refFor="ch" refForName="bullet1"/>
                <dgm:constr type="r" for="ch" forName="textBox1" refType="ctrX" refFor="ch" refForName="bullet1"/>
                <dgm:constr type="t" for="ch" forName="textBox1" refType="ctrY" refFor="ch" refForName="bullet1"/>
                <dgm:constr type="w" for="ch" forName="textBox1" refType="w" fact="0.4"/>
                <dgm:constr type="h" for="ch" forName="textBox1" refType="h" fact="0.738"/>
                <dgm:constr type="userA" refType="h" refFor="ch" refForName="bullet1" fact="0.53"/>
                <dgm:constr type="rMarg" for="ch" forName="textBox1" refType="userA" fact="2.834"/>
                <dgm:constr type="primFontSz" for="ch" ptType="node" op="equ" val="65"/>
              </dgm:constrLst>
              <dgm:ruleLst/>
              <dgm:forEach name="Name5" axis="ch" ptType="node" cnt="1">
                <dgm:layoutNode name="bullet1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1" styleLbl="revTx">
                  <dgm:varLst>
                    <dgm:bulletEnabled val="1"/>
                  </dgm:varLst>
                  <dgm:alg type="tx">
                    <dgm:param type="txAnchorVert" val="t"/>
                    <dgm:param type="parTxLTRAlign" val="r"/>
                    <dgm:param type="parTxRTLAlign" val="r"/>
                  </dgm:alg>
                  <dgm:shape xmlns:r="http://schemas.openxmlformats.org/officeDocument/2006/relationships" type="round2DiagRect" r:blip="">
                    <dgm:adjLst/>
                  </dgm:shape>
                  <dgm:presOf axis="desOrSelf" ptType="node"/>
                  <dgm:constrLst>
                    <dgm:constr type="lMarg"/>
                    <dgm:constr type="tMarg"/>
                    <dgm:constr type="bMarg"/>
                  </dgm:constrLst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6" axis="ch" ptType="node" func="cnt" op="equ" val="2">
            <dgm:layoutNode name="arrowDiagram2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7">
                <dgm:if name="Name8" func="var" arg="dir" op="equ" val="norm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l" for="ch" forName="textBox2a" refType="ctrX" refFor="ch" refForName="bullet2a"/>
                    <dgm:constr type="t" for="ch" forName="textBox2a" refType="ctrY" refFor="ch" refForName="bullet2a"/>
                    <dgm:constr type="w" for="ch" forName="textBox2a" refType="w" fact="0.325"/>
                    <dgm:constr type="h" for="ch" forName="textBox2a" refType="h" fact="0.427"/>
                    <dgm:constr type="userA" refType="h" refFor="ch" refForName="bullet2a" fact="0.53"/>
                    <dgm:constr type="l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l" for="ch" forName="textBox2b" refType="ctrX" refFor="ch" refForName="bullet2b"/>
                    <dgm:constr type="t" for="ch" forName="textBox2b" refType="ctrY" refFor="ch" refForName="bullet2b"/>
                    <dgm:constr type="w" for="ch" forName="textBox2b" refType="w" fact="0.325"/>
                    <dgm:constr type="h" for="ch" forName="textBox2b" refType="h" fact="0.662"/>
                    <dgm:constr type="userB" refType="h" refFor="ch" refForName="bullet2b" fact="0.53"/>
                    <dgm:constr type="lMarg" for="ch" forName="textBox2b" refType="userB" fact="2.834"/>
                    <dgm:constr type="primFontSz" for="ch" ptType="node" op="equ" val="65"/>
                  </dgm:constrLst>
                </dgm:if>
                <dgm:else name="Name9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r" for="ch" forName="textBox2a" refType="ctrX" refFor="ch" refForName="bullet2a"/>
                    <dgm:constr type="b" for="ch" forName="textBox2a" refType="ctrY" refFor="ch" refForName="bullet2a"/>
                    <dgm:constr type="w" for="ch" forName="textBox2a" refType="w" fact="0.25"/>
                    <dgm:constr type="h" for="ch" forName="textBox2a" refType="h" fact="0.573"/>
                    <dgm:constr type="userA" refType="h" refFor="ch" refForName="bullet2a" fact="0.53"/>
                    <dgm:constr type="r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r" for="ch" forName="textBox2b" refType="ctrX" refFor="ch" refForName="bullet2b"/>
                    <dgm:constr type="b" for="ch" forName="textBox2b" refType="ctrY" refFor="ch" refForName="bullet2b"/>
                    <dgm:constr type="w" for="ch" forName="textBox2b" refType="w" fact="0.28"/>
                    <dgm:constr type="h" for="ch" forName="textBox2b" refType="h" fact="0.338"/>
                    <dgm:constr type="userB" refType="h" refFor="ch" refForName="bullet2b" fact="0.53"/>
                    <dgm:constr type="rMarg" for="ch" forName="textBox2b" refType="userB" fact="2.834"/>
                    <dgm:constr type="primFontSz" for="ch" ptType="node" op="equ" val="65"/>
                  </dgm:constrLst>
                </dgm:else>
              </dgm:choose>
              <dgm:ruleLst/>
              <dgm:forEach name="Name10" axis="ch" ptType="node" cnt="1">
                <dgm:layoutNode name="bullet2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a" styleLbl="revTx">
                  <dgm:varLst>
                    <dgm:bulletEnabled val="1"/>
                  </dgm:varLst>
                  <dgm:choose name="Name11">
                    <dgm:if name="Name12" func="var" arg="dir" op="equ" val="norm">
                      <dgm:choose name="Name13">
                        <dgm:if name="Name1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6">
                      <dgm:choose name="Name17">
                        <dgm:if name="Name1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">
                    <dgm:if name="Name2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23" axis="ch" ptType="node" st="2" cnt="1">
                <dgm:layoutNode name="bullet2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b" styleLbl="revTx">
                  <dgm:varLst>
                    <dgm:bulletEnabled val="1"/>
                  </dgm:varLst>
                  <dgm:choose name="Name24">
                    <dgm:if name="Name25" func="var" arg="dir" op="equ" val="norm">
                      <dgm:choose name="Name26">
                        <dgm:if name="Name2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2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29">
                      <dgm:choose name="Name30">
                        <dgm:if name="Name3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3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33">
                    <dgm:if name="Name3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3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36" axis="ch" ptType="node" func="cnt" op="equ" val="3">
            <dgm:layoutNode name="arrowDiagram3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37">
                <dgm:if name="Name38" func="var" arg="dir" op="equ" val="norm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l" for="ch" forName="textBox3a" refType="ctrX" refFor="ch" refForName="bullet3a"/>
                    <dgm:constr type="t" for="ch" forName="textBox3a" refType="ctrY" refFor="ch" refForName="bullet3a"/>
                    <dgm:constr type="w" for="ch" forName="textBox3a" refType="w" fact="0.233"/>
                    <dgm:constr type="h" for="ch" forName="textBox3a" refType="h" fact="0.289"/>
                    <dgm:constr type="userA" refType="h" refFor="ch" refForName="bullet3a" fact="0.53"/>
                    <dgm:constr type="l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l" for="ch" forName="textBox3b" refType="ctrX" refFor="ch" refForName="bullet3b"/>
                    <dgm:constr type="t" for="ch" forName="textBox3b" refType="ctrY" refFor="ch" refForName="bullet3b"/>
                    <dgm:constr type="w" for="ch" forName="textBox3b" refType="w" fact="0.24"/>
                    <dgm:constr type="h" for="ch" forName="textBox3b" refType="h" fact="0.544"/>
                    <dgm:constr type="userB" refType="h" refFor="ch" refForName="bullet3b" fact="0.53"/>
                    <dgm:constr type="l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l" for="ch" forName="textBox3c" refType="ctrX" refFor="ch" refForName="bullet3c"/>
                    <dgm:constr type="t" for="ch" forName="textBox3c" refType="ctrY" refFor="ch" refForName="bullet3c"/>
                    <dgm:constr type="w" for="ch" forName="textBox3c" refType="w" fact="0.24"/>
                    <dgm:constr type="h" for="ch" forName="textBox3c" refType="h" fact="0.695"/>
                    <dgm:constr type="userC" refType="h" refFor="ch" refForName="bullet3c" fact="0.53"/>
                    <dgm:constr type="lMarg" for="ch" forName="textBox3c" refType="userC" fact="2.834"/>
                    <dgm:constr type="primFontSz" for="ch" ptType="node" op="equ" val="65"/>
                  </dgm:constrLst>
                </dgm:if>
                <dgm:else name="Name39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r" for="ch" forName="textBox3a" refType="ctrX" refFor="ch" refForName="bullet3a"/>
                    <dgm:constr type="b" for="ch" forName="textBox3a" refType="ctrY" refFor="ch" refForName="bullet3a"/>
                    <dgm:constr type="w" for="ch" forName="textBox3a" refType="w" fact="0.14"/>
                    <dgm:constr type="h" for="ch" forName="textBox3a" refType="h" fact="0.711"/>
                    <dgm:constr type="userA" refType="h" refFor="ch" refForName="bullet3a" fact="0.53"/>
                    <dgm:constr type="r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r" for="ch" forName="textBox3b" refType="ctrX" refFor="ch" refForName="bullet3b"/>
                    <dgm:constr type="b" for="ch" forName="textBox3b" refType="ctrY" refFor="ch" refForName="bullet3b"/>
                    <dgm:constr type="w" for="ch" forName="textBox3b" refType="w" fact="0.24"/>
                    <dgm:constr type="h" for="ch" forName="textBox3b" refType="h" fact="0.456"/>
                    <dgm:constr type="userB" refType="h" refFor="ch" refForName="bullet3b" fact="0.53"/>
                    <dgm:constr type="r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r" for="ch" forName="textBox3c" refType="ctrX" refFor="ch" refForName="bullet3c"/>
                    <dgm:constr type="b" for="ch" forName="textBox3c" refType="ctrY" refFor="ch" refForName="bullet3c"/>
                    <dgm:constr type="w" for="ch" forName="textBox3c" refType="w" fact="0.24"/>
                    <dgm:constr type="h" for="ch" forName="textBox3c" refType="h" fact="0.305"/>
                    <dgm:constr type="userC" refType="h" refFor="ch" refForName="bullet3c" fact="0.53"/>
                    <dgm:constr type="rMarg" for="ch" forName="textBox3c" refType="userC" fact="2.834"/>
                    <dgm:constr type="primFontSz" for="ch" ptType="node" op="equ" val="65"/>
                  </dgm:constrLst>
                </dgm:else>
              </dgm:choose>
              <dgm:ruleLst/>
              <dgm:forEach name="Name40" axis="ch" ptType="node" cnt="1">
                <dgm:layoutNode name="bullet3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a" styleLbl="revTx">
                  <dgm:varLst>
                    <dgm:bulletEnabled val="1"/>
                  </dgm:varLst>
                  <dgm:choose name="Name41">
                    <dgm:if name="Name42" func="var" arg="dir" op="equ" val="norm">
                      <dgm:choose name="Name43">
                        <dgm:if name="Name4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4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46">
                      <dgm:choose name="Name47">
                        <dgm:if name="Name4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4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50">
                    <dgm:if name="Name5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5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53" axis="ch" ptType="node" st="2" cnt="1">
                <dgm:layoutNode name="bullet3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b" styleLbl="revTx">
                  <dgm:varLst>
                    <dgm:bulletEnabled val="1"/>
                  </dgm:varLst>
                  <dgm:choose name="Name54">
                    <dgm:if name="Name55" func="var" arg="dir" op="equ" val="norm">
                      <dgm:choose name="Name56">
                        <dgm:if name="Name5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5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59">
                      <dgm:choose name="Name60">
                        <dgm:if name="Name6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6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63">
                    <dgm:if name="Name6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6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66" axis="ch" ptType="node" st="3" cnt="1">
                <dgm:layoutNode name="bullet3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c" styleLbl="revTx">
                  <dgm:varLst>
                    <dgm:bulletEnabled val="1"/>
                  </dgm:varLst>
                  <dgm:choose name="Name67">
                    <dgm:if name="Name68" func="var" arg="dir" op="equ" val="norm">
                      <dgm:choose name="Name69">
                        <dgm:if name="Name7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7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72">
                      <dgm:choose name="Name73">
                        <dgm:if name="Name7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7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76">
                    <dgm:if name="Name7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7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79" axis="ch" ptType="node" func="cnt" op="equ" val="4">
            <dgm:layoutNode name="arrowDiagram4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80">
                <dgm:if name="Name81" func="var" arg="dir" op="equ" val="norm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l" for="ch" forName="textBox4a" refType="ctrX" refFor="ch" refForName="bullet4a"/>
                    <dgm:constr type="t" for="ch" forName="textBox4a" refType="ctrY" refFor="ch" refForName="bullet4a"/>
                    <dgm:constr type="w" for="ch" forName="textBox4a" refType="w" fact="0.171"/>
                    <dgm:constr type="h" for="ch" forName="textBox4a" refType="h" fact="0.238"/>
                    <dgm:constr type="userA" refType="h" refFor="ch" refForName="bullet4a" fact="0.53"/>
                    <dgm:constr type="l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l" for="ch" forName="textBox4b" refType="ctrX" refFor="ch" refForName="bullet4b"/>
                    <dgm:constr type="t" for="ch" forName="textBox4b" refType="ctrY" refFor="ch" refForName="bullet4b"/>
                    <dgm:constr type="w" for="ch" forName="textBox4b" refType="w" fact="0.21"/>
                    <dgm:constr type="h" for="ch" forName="textBox4b" refType="h" fact="0.457"/>
                    <dgm:constr type="userB" refType="h" refFor="ch" refForName="bullet4b" fact="0.53"/>
                    <dgm:constr type="l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l" for="ch" forName="textBox4c" refType="ctrX" refFor="ch" refForName="bullet4c"/>
                    <dgm:constr type="t" for="ch" forName="textBox4c" refType="ctrY" refFor="ch" refForName="bullet4c"/>
                    <dgm:constr type="w" for="ch" forName="textBox4c" refType="w" fact="0.21"/>
                    <dgm:constr type="h" for="ch" forName="textBox4c" refType="h" fact="0.618"/>
                    <dgm:constr type="userC" refType="h" refFor="ch" refForName="bullet4c" fact="0.53"/>
                    <dgm:constr type="l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l" for="ch" forName="textBox4d" refType="ctrX" refFor="ch" refForName="bullet4d"/>
                    <dgm:constr type="t" for="ch" forName="textBox4d" refType="ctrY" refFor="ch" refForName="bullet4d"/>
                    <dgm:constr type="w" for="ch" forName="textBox4d" refType="w" fact="0.21"/>
                    <dgm:constr type="h" for="ch" forName="textBox4d" refType="h" fact="0.717"/>
                    <dgm:constr type="userD" refType="h" refFor="ch" refForName="bullet4d" fact="0.53"/>
                    <dgm:constr type="lMarg" for="ch" forName="textBox4d" refType="userD" fact="2.834"/>
                    <dgm:constr type="primFontSz" for="ch" ptType="node" op="equ" val="65"/>
                  </dgm:constrLst>
                </dgm:if>
                <dgm:else name="Name82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r" for="ch" forName="textBox4a" refType="ctrX" refFor="ch" refForName="bullet4a"/>
                    <dgm:constr type="b" for="ch" forName="textBox4a" refType="ctrY" refFor="ch" refForName="bullet4a"/>
                    <dgm:constr type="w" for="ch" forName="textBox4a" refType="w" fact="0.11"/>
                    <dgm:constr type="h" for="ch" forName="textBox4a" refType="h" fact="0.762"/>
                    <dgm:constr type="userA" refType="h" refFor="ch" refForName="bullet4a" fact="0.53"/>
                    <dgm:constr type="r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r" for="ch" forName="textBox4b" refType="ctrX" refFor="ch" refForName="bullet4b"/>
                    <dgm:constr type="b" for="ch" forName="textBox4b" refType="ctrY" refFor="ch" refForName="bullet4b"/>
                    <dgm:constr type="w" for="ch" forName="textBox4b" refType="w" fact="0.171"/>
                    <dgm:constr type="h" for="ch" forName="textBox4b" refType="h" fact="0.543"/>
                    <dgm:constr type="userB" refType="h" refFor="ch" refForName="bullet4b" fact="0.53"/>
                    <dgm:constr type="r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r" for="ch" forName="textBox4c" refType="ctrX" refFor="ch" refForName="bullet4c"/>
                    <dgm:constr type="b" for="ch" forName="textBox4c" refType="ctrY" refFor="ch" refForName="bullet4c"/>
                    <dgm:constr type="w" for="ch" forName="textBox4c" refType="w" fact="0.21"/>
                    <dgm:constr type="h" for="ch" forName="textBox4c" refType="h" fact="0.382"/>
                    <dgm:constr type="userC" refType="h" refFor="ch" refForName="bullet4c" fact="0.53"/>
                    <dgm:constr type="r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r" for="ch" forName="textBox4d" refType="ctrX" refFor="ch" refForName="bullet4d"/>
                    <dgm:constr type="b" for="ch" forName="textBox4d" refType="ctrY" refFor="ch" refForName="bullet4d"/>
                    <dgm:constr type="w" for="ch" forName="textBox4d" refType="w" fact="0.21"/>
                    <dgm:constr type="h" for="ch" forName="textBox4d" refType="h" fact="0.283"/>
                    <dgm:constr type="userD" refType="h" refFor="ch" refForName="bullet4d" fact="0.53"/>
                    <dgm:constr type="rMarg" for="ch" forName="textBox4d" refType="userD" fact="2.834"/>
                    <dgm:constr type="primFontSz" for="ch" ptType="node" op="equ" val="65"/>
                  </dgm:constrLst>
                </dgm:else>
              </dgm:choose>
              <dgm:ruleLst/>
              <dgm:forEach name="Name83" axis="ch" ptType="node" cnt="1">
                <dgm:layoutNode name="bullet4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a" styleLbl="revTx">
                  <dgm:varLst>
                    <dgm:bulletEnabled val="1"/>
                  </dgm:varLst>
                  <dgm:choose name="Name84">
                    <dgm:if name="Name85" func="var" arg="dir" op="equ" val="norm">
                      <dgm:choose name="Name86">
                        <dgm:if name="Name8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8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89">
                      <dgm:choose name="Name90">
                        <dgm:if name="Name9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9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93">
                    <dgm:if name="Name9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9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96" axis="ch" ptType="node" st="2" cnt="1">
                <dgm:layoutNode name="bullet4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b" styleLbl="revTx">
                  <dgm:varLst>
                    <dgm:bulletEnabled val="1"/>
                  </dgm:varLst>
                  <dgm:choose name="Name97">
                    <dgm:if name="Name98" func="var" arg="dir" op="equ" val="norm">
                      <dgm:choose name="Name99">
                        <dgm:if name="Name10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0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02">
                      <dgm:choose name="Name103">
                        <dgm:if name="Name10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0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06">
                    <dgm:if name="Name10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0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09" axis="ch" ptType="node" st="3" cnt="1">
                <dgm:layoutNode name="bullet4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c" styleLbl="revTx">
                  <dgm:varLst>
                    <dgm:bulletEnabled val="1"/>
                  </dgm:varLst>
                  <dgm:choose name="Name110">
                    <dgm:if name="Name111" func="var" arg="dir" op="equ" val="norm">
                      <dgm:choose name="Name112">
                        <dgm:if name="Name11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1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15">
                      <dgm:choose name="Name116">
                        <dgm:if name="Name11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1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19">
                    <dgm:if name="Name12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2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22" axis="ch" ptType="node" st="4" cnt="1">
                <dgm:layoutNode name="bullet4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d" styleLbl="revTx">
                  <dgm:varLst>
                    <dgm:bulletEnabled val="1"/>
                  </dgm:varLst>
                  <dgm:choose name="Name123">
                    <dgm:if name="Name124" func="var" arg="dir" op="equ" val="norm">
                      <dgm:choose name="Name125">
                        <dgm:if name="Name12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2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28">
                      <dgm:choose name="Name129">
                        <dgm:if name="Name13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3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32">
                    <dgm:if name="Name13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3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else name="Name135">
            <dgm:layoutNode name="arrowDiagram5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136">
                <dgm:if name="Name137" func="var" arg="dir" op="equ" val="norm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l" for="ch" forName="textBox5a" refType="ctrX" refFor="ch" refForName="bullet5a"/>
                    <dgm:constr type="t" for="ch" forName="textBox5a" refType="ctrY" refFor="ch" refForName="bullet5a"/>
                    <dgm:constr type="w" for="ch" forName="textBox5a" refType="w" fact="0.131"/>
                    <dgm:constr type="h" for="ch" forName="textBox5a" refType="h" fact="0.238"/>
                    <dgm:constr type="userA" refType="h" refFor="ch" refForName="bullet5a" fact="0.53"/>
                    <dgm:constr type="l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l" for="ch" forName="textBox5b" refType="ctrX" refFor="ch" refForName="bullet5b"/>
                    <dgm:constr type="t" for="ch" forName="textBox5b" refType="ctrY" refFor="ch" refForName="bullet5b"/>
                    <dgm:constr type="w" for="ch" forName="textBox5b" refType="w" fact="0.166"/>
                    <dgm:constr type="h" for="ch" forName="textBox5b" refType="h" fact="0.419"/>
                    <dgm:constr type="userB" refType="h" refFor="ch" refForName="bullet5b" fact="0.53"/>
                    <dgm:constr type="l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l" for="ch" forName="textBox5c" refType="ctrX" refFor="ch" refForName="bullet5c"/>
                    <dgm:constr type="t" for="ch" forName="textBox5c" refType="ctrY" refFor="ch" refForName="bullet5c"/>
                    <dgm:constr type="w" for="ch" forName="textBox5c" refType="w" fact="0.193"/>
                    <dgm:constr type="h" for="ch" forName="textBox5c" refType="h" fact="0.562"/>
                    <dgm:constr type="userC" refType="h" refFor="ch" refForName="bullet5c" fact="0.53"/>
                    <dgm:constr type="l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l" for="ch" forName="textBox5d" refType="ctrX" refFor="ch" refForName="bullet5d"/>
                    <dgm:constr type="t" for="ch" forName="textBox5d" refType="ctrY" refFor="ch" refForName="bullet5d"/>
                    <dgm:constr type="w" for="ch" forName="textBox5d" refType="w" fact="0.2"/>
                    <dgm:constr type="h" for="ch" forName="textBox5d" refType="h" fact="0.67"/>
                    <dgm:constr type="userD" refType="h" refFor="ch" refForName="bullet5d" fact="0.53"/>
                    <dgm:constr type="l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l" for="ch" forName="textBox5e" refType="ctrX" refFor="ch" refForName="bullet5e"/>
                    <dgm:constr type="t" for="ch" forName="textBox5e" refType="ctrY" refFor="ch" refForName="bullet5e"/>
                    <dgm:constr type="w" for="ch" forName="textBox5e" refType="w" fact="0.2"/>
                    <dgm:constr type="h" for="ch" forName="textBox5e" refType="h" fact="0.736"/>
                    <dgm:constr type="userE" refType="h" refFor="ch" refForName="bullet5e" fact="0.53"/>
                    <dgm:constr type="lMarg" for="ch" forName="textBox5e" refType="userE" fact="2.834"/>
                    <dgm:constr type="primFontSz" for="ch" ptType="node" op="equ" val="65"/>
                  </dgm:constrLst>
                </dgm:if>
                <dgm:else name="Name138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r" for="ch" forName="textBox5a" refType="ctrX" refFor="ch" refForName="bullet5a"/>
                    <dgm:constr type="b" for="ch" forName="textBox5a" refType="ctrY" refFor="ch" refForName="bullet5a"/>
                    <dgm:constr type="w" for="ch" forName="textBox5a" refType="w" fact="0.11"/>
                    <dgm:constr type="h" for="ch" forName="textBox5a" refType="h" fact="0.762"/>
                    <dgm:constr type="userA" refType="h" refFor="ch" refForName="bullet5a" fact="0.53"/>
                    <dgm:constr type="r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r" for="ch" forName="textBox5b" refType="ctrX" refFor="ch" refForName="bullet5b"/>
                    <dgm:constr type="b" for="ch" forName="textBox5b" refType="ctrY" refFor="ch" refForName="bullet5b"/>
                    <dgm:constr type="w" for="ch" forName="textBox5b" refType="w" fact="0.131"/>
                    <dgm:constr type="h" for="ch" forName="textBox5b" refType="h" fact="0.581"/>
                    <dgm:constr type="userB" refType="h" refFor="ch" refForName="bullet5b" fact="0.53"/>
                    <dgm:constr type="r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r" for="ch" forName="textBox5c" refType="ctrX" refFor="ch" refForName="bullet5c"/>
                    <dgm:constr type="b" for="ch" forName="textBox5c" refType="ctrY" refFor="ch" refForName="bullet5c"/>
                    <dgm:constr type="w" for="ch" forName="textBox5c" refType="w" fact="0.166"/>
                    <dgm:constr type="h" for="ch" forName="textBox5c" refType="h" fact="0.438"/>
                    <dgm:constr type="userC" refType="h" refFor="ch" refForName="bullet5c" fact="0.53"/>
                    <dgm:constr type="r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r" for="ch" forName="textBox5d" refType="ctrX" refFor="ch" refForName="bullet5d"/>
                    <dgm:constr type="b" for="ch" forName="textBox5d" refType="ctrY" refFor="ch" refForName="bullet5d"/>
                    <dgm:constr type="w" for="ch" forName="textBox5d" refType="w" fact="0.193"/>
                    <dgm:constr type="h" for="ch" forName="textBox5d" refType="h" fact="0.33"/>
                    <dgm:constr type="userD" refType="h" refFor="ch" refForName="bullet5d" fact="0.53"/>
                    <dgm:constr type="r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r" for="ch" forName="textBox5e" refType="ctrX" refFor="ch" refForName="bullet5e"/>
                    <dgm:constr type="b" for="ch" forName="textBox5e" refType="ctrY" refFor="ch" refForName="bullet5e"/>
                    <dgm:constr type="w" for="ch" forName="textBox5e" refType="w" fact="0.2"/>
                    <dgm:constr type="h" for="ch" forName="textBox5e" refType="h" fact="0.264"/>
                    <dgm:constr type="userE" refType="h" refFor="ch" refForName="bullet5e" fact="0.53"/>
                    <dgm:constr type="rMarg" for="ch" forName="textBox5e" refType="userE" fact="2.834"/>
                    <dgm:constr type="primFontSz" for="ch" ptType="node" op="equ" val="65"/>
                  </dgm:constrLst>
                </dgm:else>
              </dgm:choose>
              <dgm:ruleLst/>
              <dgm:forEach name="Name139" axis="ch" ptType="node" cnt="1">
                <dgm:layoutNode name="bullet5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a" styleLbl="revTx">
                  <dgm:varLst>
                    <dgm:bulletEnabled val="1"/>
                  </dgm:varLst>
                  <dgm:choose name="Name140">
                    <dgm:if name="Name141" func="var" arg="dir" op="equ" val="norm">
                      <dgm:choose name="Name142">
                        <dgm:if name="Name14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4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45">
                      <dgm:choose name="Name146">
                        <dgm:if name="Name14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4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49">
                    <dgm:if name="Name15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5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52" axis="ch" ptType="node" st="2" cnt="1">
                <dgm:layoutNode name="bullet5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b" styleLbl="revTx">
                  <dgm:varLst>
                    <dgm:bulletEnabled val="1"/>
                  </dgm:varLst>
                  <dgm:choose name="Name153">
                    <dgm:if name="Name154" func="var" arg="dir" op="equ" val="norm">
                      <dgm:choose name="Name155">
                        <dgm:if name="Name15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58">
                      <dgm:choose name="Name159">
                        <dgm:if name="Name16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6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62">
                    <dgm:if name="Name16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6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65" axis="ch" ptType="node" st="3" cnt="1">
                <dgm:layoutNode name="bullet5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c" styleLbl="revTx">
                  <dgm:varLst>
                    <dgm:bulletEnabled val="1"/>
                  </dgm:varLst>
                  <dgm:choose name="Name166">
                    <dgm:if name="Name167" func="var" arg="dir" op="equ" val="norm">
                      <dgm:choose name="Name168">
                        <dgm:if name="Name169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70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71">
                      <dgm:choose name="Name172">
                        <dgm:if name="Name173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74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75">
                    <dgm:if name="Name176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77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78" axis="ch" ptType="node" st="4" cnt="1">
                <dgm:layoutNode name="bullet5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d" styleLbl="revTx">
                  <dgm:varLst>
                    <dgm:bulletEnabled val="1"/>
                  </dgm:varLst>
                  <dgm:choose name="Name179">
                    <dgm:if name="Name180" func="var" arg="dir" op="equ" val="norm">
                      <dgm:choose name="Name181">
                        <dgm:if name="Name182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83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84">
                      <dgm:choose name="Name185">
                        <dgm:if name="Name186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87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88">
                    <dgm:if name="Name189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90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91" axis="ch" ptType="node" st="5" cnt="1">
                <dgm:layoutNode name="bullet5e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e" styleLbl="revTx">
                  <dgm:varLst>
                    <dgm:bulletEnabled val="1"/>
                  </dgm:varLst>
                  <dgm:choose name="Name192">
                    <dgm:if name="Name193" func="var" arg="dir" op="equ" val="norm">
                      <dgm:choose name="Name194">
                        <dgm:if name="Name195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96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97">
                      <dgm:choose name="Name198">
                        <dgm:if name="Name199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200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1">
                    <dgm:if name="Name202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03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else>
        </dgm:choose>
      </dgm:if>
      <dgm:else name="Name204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ADE5902-0711-4A57-820E-537B3CBFB95D}" type="datetimeFigureOut">
              <a:rPr lang="es-ES" smtClean="0"/>
              <a:t>06/03/2015</a:t>
            </a:fld>
            <a:endParaRPr lang="es-E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BBE0E8B-3370-4BCE-9A67-8C6A7BA9836E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1904601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96AF855-2396-487E-81DA-5BA0D79D3148}" type="datetimeFigureOut">
              <a:rPr lang="es-ES" smtClean="0"/>
              <a:t>06/03/2015</a:t>
            </a:fld>
            <a:endParaRPr lang="es-E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E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4B88FD2-67C6-4A1F-A719-72B78FBFFCCC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58938581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7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7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7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7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7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7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7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7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0.xml"/><Relationship Id="rId1" Type="http://schemas.openxmlformats.org/officeDocument/2006/relationships/notesMaster" Target="../notesMasters/notesMaster1.xml"/></Relationships>
</file>

<file path=ppt/notesSlides/_rels/notesSlide8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1.xml"/><Relationship Id="rId1" Type="http://schemas.openxmlformats.org/officeDocument/2006/relationships/notesMaster" Target="../notesMasters/notesMaster1.xml"/></Relationships>
</file>

<file path=ppt/notesSlides/_rels/notesSlide8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2.xml"/><Relationship Id="rId1" Type="http://schemas.openxmlformats.org/officeDocument/2006/relationships/notesMaster" Target="../notesMasters/notesMaster1.xml"/></Relationships>
</file>

<file path=ppt/notesSlides/_rels/notesSlide8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3.xml"/><Relationship Id="rId1" Type="http://schemas.openxmlformats.org/officeDocument/2006/relationships/notesMaster" Target="../notesMasters/notesMaster1.xml"/></Relationships>
</file>

<file path=ppt/notesSlides/_rels/notesSlide8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4.xml"/><Relationship Id="rId1" Type="http://schemas.openxmlformats.org/officeDocument/2006/relationships/notesMaster" Target="../notesMasters/notesMaster1.xml"/></Relationships>
</file>

<file path=ppt/notesSlides/_rels/notesSlide8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7.xml"/><Relationship Id="rId1" Type="http://schemas.openxmlformats.org/officeDocument/2006/relationships/notesMaster" Target="../notesMasters/notesMaster1.xml"/></Relationships>
</file>

<file path=ppt/notesSlides/_rels/notesSlide8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ES" dirty="0" err="1" smtClean="0"/>
              <a:t>Thank</a:t>
            </a:r>
            <a:r>
              <a:rPr lang="es-ES" dirty="0" smtClean="0"/>
              <a:t> </a:t>
            </a:r>
            <a:r>
              <a:rPr lang="es-ES" dirty="0" err="1" smtClean="0"/>
              <a:t>you</a:t>
            </a:r>
            <a:r>
              <a:rPr lang="es-ES" dirty="0" smtClean="0"/>
              <a:t> </a:t>
            </a:r>
            <a:r>
              <a:rPr lang="es-ES" dirty="0" err="1" smtClean="0"/>
              <a:t>all</a:t>
            </a:r>
            <a:r>
              <a:rPr lang="es-ES" dirty="0" smtClean="0"/>
              <a:t> </a:t>
            </a:r>
            <a:r>
              <a:rPr lang="es-ES" dirty="0" err="1" smtClean="0"/>
              <a:t>for</a:t>
            </a:r>
            <a:r>
              <a:rPr lang="es-ES" dirty="0" smtClean="0"/>
              <a:t> </a:t>
            </a:r>
            <a:r>
              <a:rPr lang="es-ES" dirty="0" err="1" smtClean="0"/>
              <a:t>coming</a:t>
            </a:r>
            <a:r>
              <a:rPr lang="es-ES" dirty="0" smtClean="0"/>
              <a:t>,</a:t>
            </a:r>
            <a:r>
              <a:rPr lang="es-ES" baseline="0" dirty="0" smtClean="0"/>
              <a:t> </a:t>
            </a:r>
            <a:r>
              <a:rPr lang="es-ES" baseline="0" dirty="0" err="1" smtClean="0"/>
              <a:t>my</a:t>
            </a:r>
            <a:r>
              <a:rPr lang="es-ES" baseline="0" dirty="0" smtClean="0"/>
              <a:t> </a:t>
            </a:r>
            <a:r>
              <a:rPr lang="es-ES" baseline="0" dirty="0" err="1" smtClean="0"/>
              <a:t>name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is</a:t>
            </a:r>
            <a:r>
              <a:rPr lang="es-ES" baseline="0" dirty="0" smtClean="0"/>
              <a:t> Antonio </a:t>
            </a:r>
            <a:r>
              <a:rPr lang="es-ES" baseline="0" dirty="0" err="1" smtClean="0"/>
              <a:t>Hernandez</a:t>
            </a:r>
            <a:r>
              <a:rPr lang="es-ES" baseline="0" dirty="0" smtClean="0"/>
              <a:t> and </a:t>
            </a:r>
            <a:r>
              <a:rPr lang="es-ES" baseline="0" dirty="0" err="1" smtClean="0"/>
              <a:t>I’m</a:t>
            </a:r>
            <a:r>
              <a:rPr lang="es-ES" baseline="0" dirty="0" smtClean="0"/>
              <a:t> </a:t>
            </a:r>
            <a:r>
              <a:rPr lang="es-ES" baseline="0" dirty="0" err="1" smtClean="0"/>
              <a:t>going</a:t>
            </a:r>
            <a:r>
              <a:rPr lang="es-ES" baseline="0" dirty="0" smtClean="0"/>
              <a:t> to </a:t>
            </a:r>
            <a:r>
              <a:rPr lang="es-ES" baseline="0" dirty="0" err="1" smtClean="0"/>
              <a:t>present</a:t>
            </a:r>
            <a:r>
              <a:rPr lang="es-ES" baseline="0" dirty="0" smtClean="0"/>
              <a:t> </a:t>
            </a:r>
            <a:r>
              <a:rPr lang="es-ES" baseline="0" dirty="0" err="1" smtClean="0"/>
              <a:t>my</a:t>
            </a:r>
            <a:r>
              <a:rPr lang="es-ES" baseline="0" dirty="0" smtClean="0"/>
              <a:t> </a:t>
            </a:r>
            <a:r>
              <a:rPr lang="es-ES" baseline="0" dirty="0" err="1" smtClean="0"/>
              <a:t>dissertation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titled</a:t>
            </a:r>
            <a:r>
              <a:rPr lang="es-ES" baseline="0" dirty="0" smtClean="0"/>
              <a:t> “</a:t>
            </a:r>
            <a:r>
              <a:rPr lang="es-ES" baseline="0" dirty="0" err="1" smtClean="0"/>
              <a:t>From</a:t>
            </a:r>
            <a:r>
              <a:rPr lang="es-ES" baseline="0" dirty="0" smtClean="0"/>
              <a:t> </a:t>
            </a:r>
            <a:r>
              <a:rPr lang="es-ES" baseline="0" dirty="0" err="1" smtClean="0"/>
              <a:t>pixels</a:t>
            </a:r>
            <a:r>
              <a:rPr lang="es-ES" baseline="0" dirty="0" smtClean="0"/>
              <a:t> to </a:t>
            </a:r>
            <a:r>
              <a:rPr lang="es-ES" baseline="0" dirty="0" err="1" smtClean="0"/>
              <a:t>gestures</a:t>
            </a:r>
            <a:r>
              <a:rPr lang="es-ES" baseline="0" dirty="0" smtClean="0"/>
              <a:t>: </a:t>
            </a:r>
            <a:r>
              <a:rPr lang="es-ES" baseline="0" dirty="0" err="1" smtClean="0"/>
              <a:t>learning</a:t>
            </a:r>
            <a:r>
              <a:rPr lang="es-ES" baseline="0" dirty="0" smtClean="0"/>
              <a:t> visual </a:t>
            </a:r>
            <a:r>
              <a:rPr lang="es-ES" baseline="0" dirty="0" err="1" smtClean="0"/>
              <a:t>representations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for</a:t>
            </a:r>
            <a:r>
              <a:rPr lang="es-ES" baseline="0" dirty="0" smtClean="0"/>
              <a:t> human </a:t>
            </a:r>
            <a:r>
              <a:rPr lang="es-ES" baseline="0" dirty="0" err="1" smtClean="0"/>
              <a:t>analysis</a:t>
            </a:r>
            <a:r>
              <a:rPr lang="es-ES" baseline="0" dirty="0" smtClean="0"/>
              <a:t> in color and </a:t>
            </a:r>
            <a:r>
              <a:rPr lang="es-ES" baseline="0" dirty="0" err="1" smtClean="0"/>
              <a:t>depth</a:t>
            </a:r>
            <a:r>
              <a:rPr lang="es-ES" baseline="0" dirty="0" smtClean="0"/>
              <a:t> data </a:t>
            </a:r>
            <a:r>
              <a:rPr lang="es-ES" baseline="0" dirty="0" err="1" smtClean="0"/>
              <a:t>sequences</a:t>
            </a:r>
            <a:r>
              <a:rPr lang="es-ES" baseline="0" dirty="0" smtClean="0"/>
              <a:t>”. I </a:t>
            </a:r>
            <a:r>
              <a:rPr lang="es-ES" baseline="0" dirty="0" err="1" smtClean="0"/>
              <a:t>will</a:t>
            </a:r>
            <a:r>
              <a:rPr lang="es-ES" baseline="0" dirty="0" smtClean="0"/>
              <a:t> </a:t>
            </a:r>
            <a:r>
              <a:rPr lang="es-ES" baseline="0" dirty="0" err="1" smtClean="0"/>
              <a:t>start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presentation</a:t>
            </a:r>
            <a:r>
              <a:rPr lang="es-ES" baseline="0" dirty="0" smtClean="0"/>
              <a:t> </a:t>
            </a:r>
            <a:r>
              <a:rPr lang="es-ES" baseline="0" dirty="0" err="1" smtClean="0"/>
              <a:t>focusing</a:t>
            </a:r>
            <a:r>
              <a:rPr lang="es-ES" baseline="0" dirty="0" smtClean="0"/>
              <a:t> in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words</a:t>
            </a:r>
            <a:r>
              <a:rPr lang="es-ES" baseline="0" dirty="0" smtClean="0"/>
              <a:t> human </a:t>
            </a:r>
            <a:r>
              <a:rPr lang="es-ES" baseline="0" dirty="0" err="1" smtClean="0"/>
              <a:t>analysis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from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title</a:t>
            </a:r>
            <a:endParaRPr lang="es-E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B88FD2-67C6-4A1F-A719-72B78FBFFCCC}" type="slidenum">
              <a:rPr lang="es-ES" smtClean="0"/>
              <a:t>1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19558746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ES" dirty="0" err="1" smtClean="0"/>
              <a:t>The</a:t>
            </a:r>
            <a:r>
              <a:rPr lang="es-ES" dirty="0" smtClean="0"/>
              <a:t> </a:t>
            </a:r>
            <a:r>
              <a:rPr lang="es-ES" dirty="0" err="1" smtClean="0"/>
              <a:t>objectives</a:t>
            </a:r>
            <a:r>
              <a:rPr lang="es-ES" baseline="0" dirty="0" smtClean="0"/>
              <a:t> of </a:t>
            </a:r>
            <a:r>
              <a:rPr lang="es-ES" baseline="0" dirty="0" err="1" smtClean="0"/>
              <a:t>this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dissertation</a:t>
            </a:r>
            <a:r>
              <a:rPr lang="es-ES" baseline="0" dirty="0" smtClean="0"/>
              <a:t> </a:t>
            </a:r>
            <a:r>
              <a:rPr lang="es-ES" baseline="0" dirty="0" err="1" smtClean="0"/>
              <a:t>is</a:t>
            </a:r>
            <a:r>
              <a:rPr lang="es-ES" baseline="0" dirty="0" smtClean="0"/>
              <a:t> to </a:t>
            </a:r>
            <a:r>
              <a:rPr lang="es-ES" baseline="0" dirty="0" err="1" smtClean="0"/>
              <a:t>learn</a:t>
            </a:r>
            <a:r>
              <a:rPr lang="es-ES" baseline="0" dirty="0" smtClean="0"/>
              <a:t> visual </a:t>
            </a:r>
            <a:r>
              <a:rPr lang="es-ES" baseline="0" dirty="0" err="1" smtClean="0"/>
              <a:t>representations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for</a:t>
            </a:r>
            <a:r>
              <a:rPr lang="es-ES" baseline="0" dirty="0" smtClean="0"/>
              <a:t> human </a:t>
            </a:r>
            <a:r>
              <a:rPr lang="es-ES" baseline="0" dirty="0" err="1" smtClean="0"/>
              <a:t>analysis</a:t>
            </a:r>
            <a:endParaRPr lang="es-E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B88FD2-67C6-4A1F-A719-72B78FBFFCCC}" type="slidenum">
              <a:rPr lang="es-ES" smtClean="0"/>
              <a:t>10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27893904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s-ES" dirty="0" smtClean="0"/>
              <a:t>More </a:t>
            </a:r>
            <a:r>
              <a:rPr lang="es-ES" dirty="0" err="1" smtClean="0"/>
              <a:t>specifically</a:t>
            </a:r>
            <a:r>
              <a:rPr lang="es-ES" dirty="0" smtClean="0"/>
              <a:t>, </a:t>
            </a:r>
            <a:r>
              <a:rPr lang="es-ES" dirty="0" err="1" smtClean="0"/>
              <a:t>we</a:t>
            </a:r>
            <a:r>
              <a:rPr lang="es-ES" dirty="0" smtClean="0"/>
              <a:t> </a:t>
            </a:r>
            <a:r>
              <a:rPr lang="es-ES" dirty="0" err="1" smtClean="0"/>
              <a:t>propose</a:t>
            </a:r>
            <a:r>
              <a:rPr lang="es-ES" dirty="0" smtClean="0"/>
              <a:t> </a:t>
            </a:r>
            <a:r>
              <a:rPr lang="es-ES" dirty="0" err="1" smtClean="0"/>
              <a:t>contributions</a:t>
            </a:r>
            <a:r>
              <a:rPr lang="es-ES" dirty="0" smtClean="0"/>
              <a:t> at </a:t>
            </a:r>
            <a:r>
              <a:rPr lang="es-ES" dirty="0" err="1" smtClean="0"/>
              <a:t>three</a:t>
            </a:r>
            <a:r>
              <a:rPr lang="es-ES" dirty="0" smtClean="0"/>
              <a:t> </a:t>
            </a:r>
            <a:r>
              <a:rPr lang="es-ES" dirty="0" err="1" smtClean="0"/>
              <a:t>different</a:t>
            </a:r>
            <a:r>
              <a:rPr lang="es-ES" dirty="0" smtClean="0"/>
              <a:t> </a:t>
            </a:r>
            <a:r>
              <a:rPr lang="es-ES" dirty="0" err="1" smtClean="0"/>
              <a:t>levels</a:t>
            </a:r>
            <a:r>
              <a:rPr lang="es-ES" dirty="0" smtClean="0"/>
              <a:t> of</a:t>
            </a:r>
            <a:r>
              <a:rPr lang="es-ES" baseline="0" dirty="0" smtClean="0"/>
              <a:t> </a:t>
            </a:r>
            <a:r>
              <a:rPr lang="es-ES" baseline="0" dirty="0" err="1" smtClean="0"/>
              <a:t>abstraction</a:t>
            </a:r>
            <a:r>
              <a:rPr lang="es-ES" baseline="0" dirty="0" smtClean="0"/>
              <a:t>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s-ES" baseline="0" dirty="0" smtClean="0"/>
              <a:t>At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lowest</a:t>
            </a:r>
            <a:r>
              <a:rPr lang="es-ES" baseline="0" dirty="0" smtClean="0"/>
              <a:t> </a:t>
            </a:r>
            <a:r>
              <a:rPr lang="es-ES" baseline="0" dirty="0" err="1" smtClean="0"/>
              <a:t>level</a:t>
            </a:r>
            <a:r>
              <a:rPr lang="es-ES" baseline="0" dirty="0" smtClean="0"/>
              <a:t> </a:t>
            </a:r>
            <a:r>
              <a:rPr lang="es-ES" baseline="0" dirty="0" err="1" smtClean="0"/>
              <a:t>we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consider</a:t>
            </a:r>
            <a:r>
              <a:rPr lang="es-ES" baseline="0" dirty="0" smtClean="0"/>
              <a:t> Human </a:t>
            </a:r>
            <a:r>
              <a:rPr lang="es-ES" baseline="0" dirty="0" err="1" smtClean="0"/>
              <a:t>segmentation</a:t>
            </a:r>
            <a:r>
              <a:rPr lang="es-ES" baseline="0" dirty="0" smtClean="0"/>
              <a:t> to </a:t>
            </a:r>
            <a:r>
              <a:rPr lang="es-ES" baseline="0" dirty="0" err="1" smtClean="0"/>
              <a:t>obtain</a:t>
            </a:r>
            <a:r>
              <a:rPr lang="es-ES" baseline="0" dirty="0" smtClean="0"/>
              <a:t> a pixel-</a:t>
            </a:r>
            <a:r>
              <a:rPr lang="es-ES" baseline="0" dirty="0" err="1" smtClean="0"/>
              <a:t>wise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representation</a:t>
            </a:r>
            <a:r>
              <a:rPr lang="es-ES" baseline="0" dirty="0" smtClean="0"/>
              <a:t> of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human </a:t>
            </a:r>
            <a:r>
              <a:rPr lang="es-ES" baseline="0" dirty="0" err="1" smtClean="0"/>
              <a:t>body</a:t>
            </a:r>
            <a:r>
              <a:rPr lang="es-ES" baseline="0" dirty="0" smtClean="0"/>
              <a:t>, </a:t>
            </a:r>
            <a:r>
              <a:rPr lang="es-ES" baseline="0" dirty="0" err="1" smtClean="0"/>
              <a:t>describing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silhouette</a:t>
            </a:r>
            <a:r>
              <a:rPr lang="es-ES" baseline="0" dirty="0" smtClean="0"/>
              <a:t> of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person</a:t>
            </a:r>
            <a:r>
              <a:rPr lang="es-ES" baseline="0" dirty="0" smtClean="0"/>
              <a:t>, </a:t>
            </a:r>
            <a:r>
              <a:rPr lang="es-ES" baseline="0" dirty="0" err="1" smtClean="0"/>
              <a:t>or</a:t>
            </a:r>
            <a:r>
              <a:rPr lang="es-ES" baseline="0" dirty="0" smtClean="0"/>
              <a:t> </a:t>
            </a:r>
            <a:r>
              <a:rPr lang="es-ES" baseline="0" dirty="0" err="1" smtClean="0"/>
              <a:t>even</a:t>
            </a:r>
            <a:r>
              <a:rPr lang="es-ES" baseline="0" dirty="0" smtClean="0"/>
              <a:t> </a:t>
            </a:r>
            <a:r>
              <a:rPr lang="es-ES" baseline="0" dirty="0" err="1" smtClean="0"/>
              <a:t>labeling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different</a:t>
            </a:r>
            <a:r>
              <a:rPr lang="es-ES" baseline="0" dirty="0" smtClean="0"/>
              <a:t> </a:t>
            </a:r>
            <a:r>
              <a:rPr lang="es-ES" baseline="0" dirty="0" err="1" smtClean="0"/>
              <a:t>parts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ofthe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body</a:t>
            </a:r>
            <a:r>
              <a:rPr lang="es-ES" baseline="0" dirty="0" smtClean="0"/>
              <a:t>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s-ES" baseline="0" dirty="0" smtClean="0"/>
              <a:t>At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next</a:t>
            </a:r>
            <a:r>
              <a:rPr lang="es-ES" baseline="0" dirty="0" smtClean="0"/>
              <a:t> </a:t>
            </a:r>
            <a:r>
              <a:rPr lang="es-ES" baseline="0" dirty="0" err="1" smtClean="0"/>
              <a:t>level</a:t>
            </a:r>
            <a:r>
              <a:rPr lang="es-ES" baseline="0" dirty="0" smtClean="0"/>
              <a:t>, Human pose </a:t>
            </a:r>
            <a:r>
              <a:rPr lang="es-ES" baseline="0" dirty="0" err="1" smtClean="0"/>
              <a:t>estimation</a:t>
            </a:r>
            <a:r>
              <a:rPr lang="es-ES" baseline="0" dirty="0" smtClean="0"/>
              <a:t> produces a </a:t>
            </a:r>
            <a:r>
              <a:rPr lang="es-ES" baseline="0" dirty="0" err="1" smtClean="0"/>
              <a:t>simpler</a:t>
            </a:r>
            <a:r>
              <a:rPr lang="es-ES" baseline="0" dirty="0" smtClean="0"/>
              <a:t> </a:t>
            </a:r>
            <a:r>
              <a:rPr lang="es-ES" baseline="0" dirty="0" err="1" smtClean="0"/>
              <a:t>representation</a:t>
            </a:r>
            <a:r>
              <a:rPr lang="es-ES" baseline="0" dirty="0" smtClean="0"/>
              <a:t> of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human </a:t>
            </a:r>
            <a:r>
              <a:rPr lang="es-ES" baseline="0" dirty="0" err="1" smtClean="0"/>
              <a:t>body</a:t>
            </a:r>
            <a:r>
              <a:rPr lang="es-ES" baseline="0" dirty="0" smtClean="0"/>
              <a:t>, </a:t>
            </a:r>
            <a:r>
              <a:rPr lang="es-ES" baseline="0" dirty="0" err="1" smtClean="0"/>
              <a:t>based</a:t>
            </a:r>
            <a:r>
              <a:rPr lang="es-ES" baseline="0" dirty="0" smtClean="0"/>
              <a:t> </a:t>
            </a:r>
            <a:r>
              <a:rPr lang="es-ES" baseline="0" dirty="0" err="1" smtClean="0"/>
              <a:t>on</a:t>
            </a:r>
            <a:r>
              <a:rPr lang="es-ES" baseline="0" dirty="0" smtClean="0"/>
              <a:t> a </a:t>
            </a:r>
            <a:r>
              <a:rPr lang="es-ES" baseline="0" dirty="0" err="1" smtClean="0"/>
              <a:t>skeletal</a:t>
            </a:r>
            <a:r>
              <a:rPr lang="es-ES" baseline="0" dirty="0" smtClean="0"/>
              <a:t> </a:t>
            </a:r>
            <a:r>
              <a:rPr lang="es-ES" baseline="0" dirty="0" err="1" smtClean="0"/>
              <a:t>model</a:t>
            </a:r>
            <a:r>
              <a:rPr lang="es-ES" baseline="0" dirty="0" smtClean="0"/>
              <a:t> </a:t>
            </a:r>
            <a:r>
              <a:rPr lang="es-ES" baseline="0" dirty="0" err="1" smtClean="0"/>
              <a:t>like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ones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depicted</a:t>
            </a:r>
            <a:r>
              <a:rPr lang="es-ES" baseline="0" dirty="0" smtClean="0"/>
              <a:t> </a:t>
            </a:r>
            <a:r>
              <a:rPr lang="es-ES" baseline="0" dirty="0" err="1" smtClean="0"/>
              <a:t>here</a:t>
            </a:r>
            <a:r>
              <a:rPr lang="es-ES" baseline="0" dirty="0" smtClean="0"/>
              <a:t>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s-ES" baseline="0" dirty="0" err="1" smtClean="0"/>
              <a:t>Finally</a:t>
            </a:r>
            <a:r>
              <a:rPr lang="es-ES" baseline="0" dirty="0" smtClean="0"/>
              <a:t>, </a:t>
            </a:r>
            <a:r>
              <a:rPr lang="es-ES" baseline="0" dirty="0" err="1" smtClean="0"/>
              <a:t>we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consider</a:t>
            </a:r>
            <a:r>
              <a:rPr lang="es-ES" baseline="0" dirty="0" smtClean="0"/>
              <a:t> </a:t>
            </a:r>
            <a:r>
              <a:rPr lang="es-ES" baseline="0" dirty="0" err="1" smtClean="0"/>
              <a:t>gesture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recognition</a:t>
            </a:r>
            <a:r>
              <a:rPr lang="es-ES" baseline="0" dirty="0" smtClean="0"/>
              <a:t> at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highest</a:t>
            </a:r>
            <a:r>
              <a:rPr lang="es-ES" baseline="0" dirty="0" smtClean="0"/>
              <a:t> </a:t>
            </a:r>
            <a:r>
              <a:rPr lang="es-ES" baseline="0" dirty="0" err="1" smtClean="0"/>
              <a:t>level</a:t>
            </a:r>
            <a:r>
              <a:rPr lang="es-ES" baseline="0" dirty="0" smtClean="0"/>
              <a:t> of </a:t>
            </a:r>
            <a:r>
              <a:rPr lang="es-ES" baseline="0" dirty="0" err="1" smtClean="0"/>
              <a:t>abstraction</a:t>
            </a:r>
            <a:endParaRPr lang="es-E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B88FD2-67C6-4A1F-A719-72B78FBFFCCC}" type="slidenum">
              <a:rPr lang="es-ES" smtClean="0"/>
              <a:t>11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22201480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s-ES" dirty="0" err="1" smtClean="0"/>
              <a:t>According</a:t>
            </a:r>
            <a:r>
              <a:rPr lang="es-ES" baseline="0" dirty="0" smtClean="0"/>
              <a:t> </a:t>
            </a:r>
            <a:r>
              <a:rPr lang="es-ES" dirty="0" smtClean="0"/>
              <a:t>to </a:t>
            </a:r>
            <a:r>
              <a:rPr lang="es-ES" dirty="0" err="1" smtClean="0"/>
              <a:t>these</a:t>
            </a:r>
            <a:r>
              <a:rPr lang="es-ES" dirty="0" smtClean="0"/>
              <a:t> </a:t>
            </a:r>
            <a:r>
              <a:rPr lang="es-ES" dirty="0" err="1" smtClean="0"/>
              <a:t>three</a:t>
            </a:r>
            <a:r>
              <a:rPr lang="es-ES" dirty="0" smtClean="0"/>
              <a:t> </a:t>
            </a:r>
            <a:r>
              <a:rPr lang="es-ES" dirty="0" err="1" smtClean="0"/>
              <a:t>levels</a:t>
            </a:r>
            <a:r>
              <a:rPr lang="es-ES" dirty="0" smtClean="0"/>
              <a:t>, I </a:t>
            </a:r>
            <a:r>
              <a:rPr lang="es-ES" dirty="0" err="1" smtClean="0"/>
              <a:t>have</a:t>
            </a:r>
            <a:r>
              <a:rPr lang="es-ES" dirty="0" smtClean="0"/>
              <a:t> </a:t>
            </a:r>
            <a:r>
              <a:rPr lang="es-ES" dirty="0" err="1" smtClean="0"/>
              <a:t>divided</a:t>
            </a:r>
            <a:r>
              <a:rPr lang="es-ES" dirty="0" smtClean="0"/>
              <a:t> </a:t>
            </a:r>
            <a:r>
              <a:rPr lang="es-ES" dirty="0" err="1" smtClean="0"/>
              <a:t>this</a:t>
            </a:r>
            <a:r>
              <a:rPr lang="es-ES" dirty="0" smtClean="0"/>
              <a:t> </a:t>
            </a:r>
            <a:r>
              <a:rPr lang="es-ES" dirty="0" err="1" smtClean="0"/>
              <a:t>presentation</a:t>
            </a:r>
            <a:r>
              <a:rPr lang="es-ES" dirty="0" smtClean="0"/>
              <a:t> in </a:t>
            </a:r>
            <a:r>
              <a:rPr lang="es-ES" dirty="0" err="1" smtClean="0"/>
              <a:t>three</a:t>
            </a:r>
            <a:r>
              <a:rPr lang="es-ES" dirty="0" smtClean="0"/>
              <a:t> </a:t>
            </a:r>
            <a:r>
              <a:rPr lang="es-ES" dirty="0" err="1" smtClean="0"/>
              <a:t>main</a:t>
            </a:r>
            <a:r>
              <a:rPr lang="es-ES" dirty="0" smtClean="0"/>
              <a:t> </a:t>
            </a:r>
            <a:r>
              <a:rPr lang="es-ES" dirty="0" err="1" smtClean="0"/>
              <a:t>parts</a:t>
            </a:r>
            <a:r>
              <a:rPr lang="es-ES" dirty="0" smtClean="0"/>
              <a:t>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s-ES" dirty="0" smtClean="0"/>
              <a:t>In </a:t>
            </a:r>
            <a:r>
              <a:rPr lang="es-ES" dirty="0" err="1" smtClean="0"/>
              <a:t>the</a:t>
            </a:r>
            <a:r>
              <a:rPr lang="es-ES" dirty="0" smtClean="0"/>
              <a:t> </a:t>
            </a:r>
            <a:r>
              <a:rPr lang="es-ES" dirty="0" err="1" smtClean="0"/>
              <a:t>first</a:t>
            </a:r>
            <a:r>
              <a:rPr lang="es-ES" dirty="0" smtClean="0"/>
              <a:t> </a:t>
            </a:r>
            <a:r>
              <a:rPr lang="es-ES" dirty="0" err="1" smtClean="0"/>
              <a:t>part</a:t>
            </a:r>
            <a:r>
              <a:rPr lang="es-ES" dirty="0" smtClean="0"/>
              <a:t> I </a:t>
            </a:r>
            <a:r>
              <a:rPr lang="es-ES" dirty="0" err="1" smtClean="0"/>
              <a:t>will</a:t>
            </a:r>
            <a:r>
              <a:rPr lang="es-ES" dirty="0" smtClean="0"/>
              <a:t> </a:t>
            </a:r>
            <a:r>
              <a:rPr lang="es-ES" dirty="0" err="1" smtClean="0"/>
              <a:t>present</a:t>
            </a:r>
            <a:r>
              <a:rPr lang="es-ES" dirty="0" smtClean="0"/>
              <a:t> </a:t>
            </a:r>
            <a:r>
              <a:rPr lang="es-ES" dirty="0" err="1" smtClean="0"/>
              <a:t>contributions</a:t>
            </a:r>
            <a:r>
              <a:rPr lang="es-ES" baseline="0" dirty="0" smtClean="0"/>
              <a:t> in</a:t>
            </a:r>
            <a:r>
              <a:rPr lang="es-ES" dirty="0" smtClean="0"/>
              <a:t> </a:t>
            </a:r>
            <a:r>
              <a:rPr lang="es-ES" dirty="0" err="1" smtClean="0"/>
              <a:t>binary</a:t>
            </a:r>
            <a:r>
              <a:rPr lang="es-ES" dirty="0" smtClean="0"/>
              <a:t> and a </a:t>
            </a:r>
            <a:r>
              <a:rPr lang="es-ES" dirty="0" err="1" smtClean="0"/>
              <a:t>multi-label</a:t>
            </a:r>
            <a:r>
              <a:rPr lang="es-ES" dirty="0" smtClean="0"/>
              <a:t> human </a:t>
            </a:r>
            <a:r>
              <a:rPr lang="es-ES" dirty="0" err="1" smtClean="0"/>
              <a:t>segmentation</a:t>
            </a:r>
            <a:r>
              <a:rPr lang="es-ES" dirty="0" smtClean="0"/>
              <a:t>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s-ES" dirty="0" smtClean="0"/>
              <a:t>In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second</a:t>
            </a:r>
            <a:r>
              <a:rPr lang="es-ES" baseline="0" dirty="0" smtClean="0"/>
              <a:t> </a:t>
            </a:r>
            <a:r>
              <a:rPr lang="es-ES" baseline="0" dirty="0" err="1" smtClean="0"/>
              <a:t>part</a:t>
            </a:r>
            <a:r>
              <a:rPr lang="es-ES" baseline="0" dirty="0" smtClean="0"/>
              <a:t>, I </a:t>
            </a:r>
            <a:r>
              <a:rPr lang="es-ES" baseline="0" dirty="0" err="1" smtClean="0"/>
              <a:t>will</a:t>
            </a:r>
            <a:r>
              <a:rPr lang="es-ES" baseline="0" dirty="0" smtClean="0"/>
              <a:t> </a:t>
            </a:r>
            <a:r>
              <a:rPr lang="es-ES" baseline="0" dirty="0" err="1" smtClean="0"/>
              <a:t>present</a:t>
            </a:r>
            <a:r>
              <a:rPr lang="es-ES" baseline="0" dirty="0" smtClean="0"/>
              <a:t> a contextual </a:t>
            </a:r>
            <a:r>
              <a:rPr lang="es-ES" baseline="0" dirty="0" err="1" smtClean="0"/>
              <a:t>rescoring</a:t>
            </a:r>
            <a:r>
              <a:rPr lang="es-ES" baseline="0" dirty="0" smtClean="0"/>
              <a:t> </a:t>
            </a:r>
            <a:r>
              <a:rPr lang="es-ES" baseline="0" dirty="0" err="1" smtClean="0"/>
              <a:t>approach</a:t>
            </a:r>
            <a:r>
              <a:rPr lang="es-ES" baseline="0" dirty="0" smtClean="0"/>
              <a:t> </a:t>
            </a:r>
            <a:r>
              <a:rPr lang="es-ES" baseline="0" dirty="0" err="1" smtClean="0"/>
              <a:t>for</a:t>
            </a:r>
            <a:r>
              <a:rPr lang="es-ES" baseline="0" dirty="0" smtClean="0"/>
              <a:t> human pose </a:t>
            </a:r>
            <a:r>
              <a:rPr lang="es-ES" baseline="0" dirty="0" err="1" smtClean="0"/>
              <a:t>estimation</a:t>
            </a:r>
            <a:r>
              <a:rPr lang="es-ES" baseline="0" dirty="0" smtClean="0"/>
              <a:t>, and a </a:t>
            </a:r>
            <a:r>
              <a:rPr lang="es-ES" baseline="0" dirty="0" err="1" smtClean="0"/>
              <a:t>methodology</a:t>
            </a:r>
            <a:r>
              <a:rPr lang="es-ES" baseline="0" dirty="0" smtClean="0"/>
              <a:t> </a:t>
            </a:r>
            <a:r>
              <a:rPr lang="es-ES" baseline="0" dirty="0" err="1" smtClean="0"/>
              <a:t>for</a:t>
            </a:r>
            <a:r>
              <a:rPr lang="es-ES" baseline="0" dirty="0" smtClean="0"/>
              <a:t> </a:t>
            </a:r>
            <a:r>
              <a:rPr lang="es-ES" baseline="0" dirty="0" err="1" smtClean="0"/>
              <a:t>unsupervised</a:t>
            </a:r>
            <a:r>
              <a:rPr lang="es-ES" baseline="0" dirty="0" smtClean="0"/>
              <a:t> </a:t>
            </a:r>
            <a:r>
              <a:rPr lang="es-ES" baseline="0" dirty="0" err="1" smtClean="0"/>
              <a:t>poselet</a:t>
            </a:r>
            <a:r>
              <a:rPr lang="es-ES" baseline="0" dirty="0" smtClean="0"/>
              <a:t> Discovery.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s-ES" baseline="0" dirty="0" smtClean="0"/>
              <a:t>And in </a:t>
            </a:r>
            <a:r>
              <a:rPr lang="es-ES" baseline="0" dirty="0" err="1" smtClean="0"/>
              <a:t>part</a:t>
            </a:r>
            <a:r>
              <a:rPr lang="es-ES" baseline="0" dirty="0" smtClean="0"/>
              <a:t> 3 I </a:t>
            </a:r>
            <a:r>
              <a:rPr lang="es-ES" baseline="0" dirty="0" err="1" smtClean="0"/>
              <a:t>will</a:t>
            </a:r>
            <a:r>
              <a:rPr lang="es-ES" baseline="0" dirty="0" smtClean="0"/>
              <a:t> </a:t>
            </a:r>
            <a:r>
              <a:rPr lang="es-ES" baseline="0" dirty="0" err="1" smtClean="0"/>
              <a:t>present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two</a:t>
            </a:r>
            <a:r>
              <a:rPr lang="es-ES" baseline="0" dirty="0" smtClean="0"/>
              <a:t> </a:t>
            </a:r>
            <a:r>
              <a:rPr lang="es-ES" baseline="0" dirty="0" err="1" smtClean="0"/>
              <a:t>methodologies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for</a:t>
            </a:r>
            <a:r>
              <a:rPr lang="es-ES" baseline="0" dirty="0" smtClean="0"/>
              <a:t> </a:t>
            </a:r>
            <a:r>
              <a:rPr lang="es-ES" baseline="0" dirty="0" err="1" smtClean="0"/>
              <a:t>gesture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recognition</a:t>
            </a:r>
            <a:r>
              <a:rPr lang="es-ES" baseline="0" dirty="0" smtClean="0"/>
              <a:t>: bag-of-visual-and-</a:t>
            </a:r>
            <a:r>
              <a:rPr lang="es-ES" baseline="0" dirty="0" err="1" smtClean="0"/>
              <a:t>depth</a:t>
            </a:r>
            <a:r>
              <a:rPr lang="es-ES" baseline="0" dirty="0" smtClean="0"/>
              <a:t>-</a:t>
            </a:r>
            <a:r>
              <a:rPr lang="es-ES" baseline="0" dirty="0" err="1" smtClean="0"/>
              <a:t>words</a:t>
            </a:r>
            <a:r>
              <a:rPr lang="es-ES" baseline="0" dirty="0" smtClean="0"/>
              <a:t>, and </a:t>
            </a:r>
            <a:r>
              <a:rPr lang="es-ES" baseline="0" dirty="0" err="1" smtClean="0"/>
              <a:t>probabilistic-dynamic</a:t>
            </a:r>
            <a:r>
              <a:rPr lang="es-ES" baseline="0" dirty="0" smtClean="0"/>
              <a:t> time </a:t>
            </a:r>
            <a:r>
              <a:rPr lang="es-ES" baseline="0" dirty="0" err="1" smtClean="0"/>
              <a:t>warping</a:t>
            </a:r>
            <a:r>
              <a:rPr lang="es-ES" baseline="0" dirty="0" smtClean="0"/>
              <a:t>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s-ES" baseline="0" dirty="0" err="1" smtClean="0"/>
              <a:t>Finally</a:t>
            </a:r>
            <a:r>
              <a:rPr lang="es-ES" baseline="0" dirty="0" smtClean="0"/>
              <a:t>, I </a:t>
            </a:r>
            <a:r>
              <a:rPr lang="es-ES" baseline="0" dirty="0" err="1" smtClean="0"/>
              <a:t>will</a:t>
            </a:r>
            <a:r>
              <a:rPr lang="es-ES" baseline="0" dirty="0" smtClean="0"/>
              <a:t> </a:t>
            </a:r>
            <a:r>
              <a:rPr lang="es-ES" baseline="0" dirty="0" err="1" smtClean="0"/>
              <a:t>end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this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talk</a:t>
            </a:r>
            <a:r>
              <a:rPr lang="es-ES" baseline="0" dirty="0" smtClean="0"/>
              <a:t> </a:t>
            </a:r>
            <a:r>
              <a:rPr lang="es-ES" baseline="0" dirty="0" err="1" smtClean="0"/>
              <a:t>with</a:t>
            </a:r>
            <a:r>
              <a:rPr lang="es-ES" baseline="0" dirty="0" smtClean="0"/>
              <a:t> </a:t>
            </a:r>
            <a:r>
              <a:rPr lang="es-ES" baseline="0" dirty="0" err="1" smtClean="0"/>
              <a:t>some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conclusions</a:t>
            </a:r>
            <a:r>
              <a:rPr lang="es-ES" baseline="0" dirty="0" smtClean="0"/>
              <a:t>.</a:t>
            </a:r>
            <a:endParaRPr lang="es-E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B88FD2-67C6-4A1F-A719-72B78FBFFCCC}" type="slidenum">
              <a:rPr lang="es-ES" smtClean="0"/>
              <a:t>12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90185454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ES" dirty="0" smtClean="0"/>
              <a:t>So,</a:t>
            </a:r>
            <a:r>
              <a:rPr lang="es-ES" baseline="0" dirty="0" smtClean="0"/>
              <a:t> </a:t>
            </a:r>
            <a:r>
              <a:rPr lang="es-ES" baseline="0" dirty="0" err="1" smtClean="0"/>
              <a:t>let’s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stat</a:t>
            </a:r>
            <a:r>
              <a:rPr lang="es-ES" baseline="0" dirty="0" smtClean="0"/>
              <a:t> </a:t>
            </a:r>
            <a:r>
              <a:rPr lang="es-ES" baseline="0" dirty="0" err="1" smtClean="0"/>
              <a:t>with</a:t>
            </a:r>
            <a:r>
              <a:rPr lang="es-ES" baseline="0" dirty="0" smtClean="0"/>
              <a:t> </a:t>
            </a:r>
            <a:r>
              <a:rPr lang="es-ES" baseline="0" dirty="0" err="1" smtClean="0"/>
              <a:t>Part</a:t>
            </a:r>
            <a:r>
              <a:rPr lang="es-ES" baseline="0" dirty="0" smtClean="0"/>
              <a:t> I </a:t>
            </a:r>
            <a:r>
              <a:rPr lang="es-ES" baseline="0" dirty="0" err="1" smtClean="0"/>
              <a:t>on</a:t>
            </a:r>
            <a:r>
              <a:rPr lang="es-ES" baseline="0" dirty="0" smtClean="0"/>
              <a:t> Human </a:t>
            </a:r>
            <a:r>
              <a:rPr lang="es-ES" baseline="0" dirty="0" err="1" smtClean="0"/>
              <a:t>segmentation</a:t>
            </a:r>
            <a:endParaRPr lang="es-E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B88FD2-67C6-4A1F-A719-72B78FBFFCCC}" type="slidenum">
              <a:rPr lang="es-ES" smtClean="0"/>
              <a:t>13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90972148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s-ES" dirty="0" err="1" smtClean="0"/>
              <a:t>Well</a:t>
            </a:r>
            <a:r>
              <a:rPr lang="es-ES" dirty="0" smtClean="0"/>
              <a:t>, </a:t>
            </a:r>
            <a:r>
              <a:rPr lang="es-ES" dirty="0" err="1" smtClean="0"/>
              <a:t>Binary</a:t>
            </a:r>
            <a:r>
              <a:rPr lang="es-ES" baseline="0" dirty="0" smtClean="0"/>
              <a:t> </a:t>
            </a:r>
            <a:r>
              <a:rPr lang="es-ES" baseline="0" dirty="0" err="1" smtClean="0"/>
              <a:t>segmentation</a:t>
            </a:r>
            <a:r>
              <a:rPr lang="es-ES" baseline="0" dirty="0" smtClean="0"/>
              <a:t> can be </a:t>
            </a:r>
            <a:r>
              <a:rPr lang="es-ES" baseline="0" dirty="0" err="1" smtClean="0"/>
              <a:t>defined</a:t>
            </a:r>
            <a:r>
              <a:rPr lang="es-ES" baseline="0" dirty="0" smtClean="0"/>
              <a:t> as </a:t>
            </a:r>
            <a:r>
              <a:rPr lang="es-ES" baseline="0" dirty="0" err="1" smtClean="0"/>
              <a:t>producing</a:t>
            </a:r>
            <a:r>
              <a:rPr lang="es-ES" baseline="0" dirty="0" smtClean="0"/>
              <a:t> a </a:t>
            </a:r>
            <a:r>
              <a:rPr lang="es-ES" baseline="0" dirty="0" err="1" smtClean="0"/>
              <a:t>binary</a:t>
            </a:r>
            <a:r>
              <a:rPr lang="es-ES" baseline="0" dirty="0" smtClean="0"/>
              <a:t> </a:t>
            </a:r>
            <a:r>
              <a:rPr lang="es-ES" baseline="0" dirty="0" err="1" smtClean="0"/>
              <a:t>image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that</a:t>
            </a:r>
            <a:r>
              <a:rPr lang="es-ES" baseline="0" dirty="0" smtClean="0"/>
              <a:t> </a:t>
            </a:r>
            <a:r>
              <a:rPr lang="es-ES" baseline="0" dirty="0" err="1" smtClean="0"/>
              <a:t>separates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an</a:t>
            </a:r>
            <a:r>
              <a:rPr lang="es-ES" baseline="0" dirty="0" smtClean="0"/>
              <a:t> </a:t>
            </a:r>
            <a:r>
              <a:rPr lang="es-ES" baseline="0" dirty="0" err="1" smtClean="0"/>
              <a:t>object</a:t>
            </a:r>
            <a:r>
              <a:rPr lang="es-ES" baseline="0" dirty="0" smtClean="0"/>
              <a:t> of </a:t>
            </a:r>
            <a:r>
              <a:rPr lang="es-ES" baseline="0" dirty="0" err="1" smtClean="0"/>
              <a:t>interest</a:t>
            </a:r>
            <a:r>
              <a:rPr lang="es-ES" baseline="0" dirty="0" smtClean="0"/>
              <a:t> </a:t>
            </a:r>
            <a:r>
              <a:rPr lang="es-ES" baseline="0" dirty="0" err="1" smtClean="0"/>
              <a:t>like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person</a:t>
            </a:r>
            <a:r>
              <a:rPr lang="es-ES" baseline="0" dirty="0" smtClean="0"/>
              <a:t> in </a:t>
            </a:r>
            <a:r>
              <a:rPr lang="es-ES" baseline="0" dirty="0" err="1" smtClean="0"/>
              <a:t>this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example</a:t>
            </a:r>
            <a:r>
              <a:rPr lang="es-ES" baseline="0" dirty="0" smtClean="0"/>
              <a:t>, </a:t>
            </a:r>
            <a:r>
              <a:rPr lang="es-ES" baseline="0" dirty="0" err="1" smtClean="0"/>
              <a:t>from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background</a:t>
            </a:r>
            <a:r>
              <a:rPr lang="es-ES" baseline="0" dirty="0" smtClean="0"/>
              <a:t>. </a:t>
            </a:r>
            <a:r>
              <a:rPr lang="es-ES" baseline="0" dirty="0" err="1" smtClean="0"/>
              <a:t>Our</a:t>
            </a:r>
            <a:r>
              <a:rPr lang="es-ES" baseline="0" dirty="0" smtClean="0"/>
              <a:t> </a:t>
            </a:r>
            <a:r>
              <a:rPr lang="es-ES" baseline="0" dirty="0" err="1" smtClean="0"/>
              <a:t>hypothesis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is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that</a:t>
            </a:r>
            <a:r>
              <a:rPr lang="es-ES" baseline="0" dirty="0" smtClean="0"/>
              <a:t> </a:t>
            </a:r>
            <a:r>
              <a:rPr lang="es-ES" baseline="0" dirty="0" err="1" smtClean="0"/>
              <a:t>by</a:t>
            </a:r>
            <a:r>
              <a:rPr lang="es-ES" baseline="0" dirty="0" smtClean="0"/>
              <a:t> </a:t>
            </a:r>
            <a:r>
              <a:rPr lang="es-ES" baseline="0" dirty="0" err="1" smtClean="0"/>
              <a:t>removing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background</a:t>
            </a:r>
            <a:r>
              <a:rPr lang="es-ES" baseline="0" dirty="0" smtClean="0"/>
              <a:t> </a:t>
            </a:r>
            <a:r>
              <a:rPr lang="es-ES" baseline="0" dirty="0" err="1" smtClean="0"/>
              <a:t>clutter</a:t>
            </a:r>
            <a:r>
              <a:rPr lang="es-ES" baseline="0" dirty="0" smtClean="0"/>
              <a:t> in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scene</a:t>
            </a:r>
            <a:r>
              <a:rPr lang="es-ES" baseline="0" dirty="0" smtClean="0"/>
              <a:t>, </a:t>
            </a:r>
            <a:r>
              <a:rPr lang="es-ES" baseline="0" dirty="0" err="1" smtClean="0"/>
              <a:t>we</a:t>
            </a:r>
            <a:r>
              <a:rPr lang="es-ES" baseline="0" dirty="0" smtClean="0"/>
              <a:t> can </a:t>
            </a:r>
            <a:r>
              <a:rPr lang="es-ES" baseline="0" dirty="0" err="1" smtClean="0"/>
              <a:t>achieve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better</a:t>
            </a:r>
            <a:r>
              <a:rPr lang="es-ES" baseline="0" dirty="0" smtClean="0"/>
              <a:t> </a:t>
            </a:r>
            <a:r>
              <a:rPr lang="es-ES" baseline="0" dirty="0" err="1" smtClean="0"/>
              <a:t>results</a:t>
            </a:r>
            <a:r>
              <a:rPr lang="es-ES" baseline="0" dirty="0" smtClean="0"/>
              <a:t> in </a:t>
            </a:r>
            <a:r>
              <a:rPr lang="es-ES" baseline="0" dirty="0" err="1" smtClean="0"/>
              <a:t>subsequent</a:t>
            </a:r>
            <a:r>
              <a:rPr lang="es-ES" baseline="0" dirty="0" smtClean="0"/>
              <a:t> visual </a:t>
            </a:r>
            <a:r>
              <a:rPr lang="es-ES" baseline="0" dirty="0" err="1" smtClean="0"/>
              <a:t>tasks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like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for</a:t>
            </a:r>
            <a:r>
              <a:rPr lang="es-ES" baseline="0" dirty="0" smtClean="0"/>
              <a:t> </a:t>
            </a:r>
            <a:r>
              <a:rPr lang="es-ES" baseline="0" dirty="0" err="1" smtClean="0"/>
              <a:t>example</a:t>
            </a:r>
            <a:r>
              <a:rPr lang="es-ES" baseline="0" dirty="0" smtClean="0"/>
              <a:t> human pose </a:t>
            </a:r>
            <a:r>
              <a:rPr lang="es-ES" baseline="0" dirty="0" err="1" smtClean="0"/>
              <a:t>estimation</a:t>
            </a:r>
            <a:r>
              <a:rPr lang="es-ES" baseline="0" dirty="0" smtClean="0"/>
              <a:t>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s-ES" dirty="0" err="1" smtClean="0"/>
              <a:t>What</a:t>
            </a:r>
            <a:r>
              <a:rPr lang="es-ES" dirty="0" smtClean="0"/>
              <a:t> </a:t>
            </a:r>
            <a:r>
              <a:rPr lang="es-ES" dirty="0" err="1" smtClean="0"/>
              <a:t>we</a:t>
            </a:r>
            <a:r>
              <a:rPr lang="es-ES" dirty="0" smtClean="0"/>
              <a:t> </a:t>
            </a:r>
            <a:r>
              <a:rPr lang="es-ES" dirty="0" err="1" smtClean="0"/>
              <a:t>propose</a:t>
            </a:r>
            <a:r>
              <a:rPr lang="es-ES" dirty="0" smtClean="0"/>
              <a:t> </a:t>
            </a:r>
            <a:r>
              <a:rPr lang="es-ES" dirty="0" err="1" smtClean="0"/>
              <a:t>here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is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an</a:t>
            </a:r>
            <a:r>
              <a:rPr lang="es-ES" baseline="0" dirty="0" smtClean="0"/>
              <a:t> </a:t>
            </a:r>
            <a:r>
              <a:rPr lang="es-ES" baseline="0" dirty="0" err="1" smtClean="0"/>
              <a:t>automatic</a:t>
            </a:r>
            <a:r>
              <a:rPr lang="es-ES" baseline="0" dirty="0" smtClean="0"/>
              <a:t> </a:t>
            </a:r>
            <a:r>
              <a:rPr lang="es-ES" baseline="0" dirty="0" err="1" smtClean="0"/>
              <a:t>method</a:t>
            </a:r>
            <a:r>
              <a:rPr lang="es-ES" baseline="0" dirty="0" smtClean="0"/>
              <a:t> </a:t>
            </a:r>
            <a:r>
              <a:rPr lang="es-ES" baseline="0" dirty="0" err="1" smtClean="0"/>
              <a:t>for</a:t>
            </a:r>
            <a:r>
              <a:rPr lang="es-ES" baseline="0" dirty="0" smtClean="0"/>
              <a:t> human </a:t>
            </a:r>
            <a:r>
              <a:rPr lang="es-ES" baseline="0" dirty="0" err="1" smtClean="0"/>
              <a:t>segmentation</a:t>
            </a:r>
            <a:r>
              <a:rPr lang="es-ES" baseline="0" dirty="0" smtClean="0"/>
              <a:t> in video </a:t>
            </a:r>
            <a:r>
              <a:rPr lang="es-ES" baseline="0" dirty="0" err="1" smtClean="0"/>
              <a:t>sequences</a:t>
            </a:r>
            <a:endParaRPr lang="es-E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B88FD2-67C6-4A1F-A719-72B78FBFFCCC}" type="slidenum">
              <a:rPr lang="es-ES" smtClean="0"/>
              <a:t>14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8594427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s-ES" dirty="0" err="1" smtClean="0"/>
              <a:t>Let</a:t>
            </a:r>
            <a:r>
              <a:rPr lang="es-ES" dirty="0" smtClean="0"/>
              <a:t> me </a:t>
            </a:r>
            <a:r>
              <a:rPr lang="es-ES" dirty="0" err="1" smtClean="0"/>
              <a:t>first</a:t>
            </a:r>
            <a:r>
              <a:rPr lang="es-ES" dirty="0" smtClean="0"/>
              <a:t> introduce a </a:t>
            </a:r>
            <a:r>
              <a:rPr lang="es-ES" dirty="0" err="1" smtClean="0"/>
              <a:t>very</a:t>
            </a:r>
            <a:r>
              <a:rPr lang="es-ES" dirty="0" smtClean="0"/>
              <a:t> </a:t>
            </a:r>
            <a:r>
              <a:rPr lang="es-ES" dirty="0" err="1" smtClean="0"/>
              <a:t>well-known</a:t>
            </a:r>
            <a:r>
              <a:rPr lang="es-ES" dirty="0" smtClean="0"/>
              <a:t> </a:t>
            </a:r>
            <a:r>
              <a:rPr lang="es-ES" dirty="0" err="1" smtClean="0"/>
              <a:t>image</a:t>
            </a:r>
            <a:r>
              <a:rPr lang="es-ES" dirty="0" smtClean="0"/>
              <a:t> </a:t>
            </a:r>
            <a:r>
              <a:rPr lang="es-ES" dirty="0" err="1" smtClean="0"/>
              <a:t>segmentation</a:t>
            </a:r>
            <a:r>
              <a:rPr lang="es-ES" dirty="0" smtClean="0"/>
              <a:t> </a:t>
            </a:r>
            <a:r>
              <a:rPr lang="es-ES" dirty="0" err="1" smtClean="0"/>
              <a:t>method</a:t>
            </a:r>
            <a:r>
              <a:rPr lang="es-ES" baseline="0" dirty="0" smtClean="0"/>
              <a:t> </a:t>
            </a:r>
            <a:r>
              <a:rPr lang="es-ES" baseline="0" dirty="0" err="1" smtClean="0"/>
              <a:t>which</a:t>
            </a:r>
            <a:r>
              <a:rPr lang="es-ES" baseline="0" dirty="0" smtClean="0"/>
              <a:t> </a:t>
            </a:r>
            <a:r>
              <a:rPr lang="es-ES" baseline="0" dirty="0" err="1" smtClean="0"/>
              <a:t>is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</a:t>
            </a:r>
            <a:r>
              <a:rPr lang="es-ES" dirty="0" err="1" smtClean="0"/>
              <a:t>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work</a:t>
            </a:r>
            <a:r>
              <a:rPr lang="es-ES" baseline="0" dirty="0" smtClean="0"/>
              <a:t> of </a:t>
            </a:r>
            <a:r>
              <a:rPr lang="es-ES" baseline="0" dirty="0" err="1" smtClean="0"/>
              <a:t>Boykov</a:t>
            </a:r>
            <a:r>
              <a:rPr lang="es-ES" baseline="0" dirty="0" smtClean="0"/>
              <a:t> and </a:t>
            </a:r>
            <a:r>
              <a:rPr lang="es-ES" baseline="0" dirty="0" err="1" smtClean="0"/>
              <a:t>Jolly</a:t>
            </a:r>
            <a:r>
              <a:rPr lang="es-ES" baseline="0" dirty="0" smtClean="0"/>
              <a:t>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s-ES" baseline="0" dirty="0" err="1" smtClean="0"/>
              <a:t>Given</a:t>
            </a:r>
            <a:r>
              <a:rPr lang="es-ES" baseline="0" dirty="0" smtClean="0"/>
              <a:t> </a:t>
            </a:r>
            <a:r>
              <a:rPr lang="es-ES" baseline="0" dirty="0" err="1" smtClean="0"/>
              <a:t>an</a:t>
            </a:r>
            <a:r>
              <a:rPr lang="es-ES" baseline="0" dirty="0" smtClean="0"/>
              <a:t> </a:t>
            </a:r>
            <a:r>
              <a:rPr lang="es-ES" baseline="0" dirty="0" err="1" smtClean="0"/>
              <a:t>image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like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this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one</a:t>
            </a:r>
            <a:r>
              <a:rPr lang="es-ES" baseline="0" dirty="0" smtClean="0"/>
              <a:t>,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user</a:t>
            </a:r>
            <a:r>
              <a:rPr lang="es-ES" baseline="0" dirty="0" smtClean="0"/>
              <a:t> </a:t>
            </a:r>
            <a:r>
              <a:rPr lang="es-ES" baseline="0" dirty="0" err="1" smtClean="0"/>
              <a:t>is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required</a:t>
            </a:r>
            <a:r>
              <a:rPr lang="es-ES" baseline="0" dirty="0" smtClean="0"/>
              <a:t> to </a:t>
            </a:r>
            <a:r>
              <a:rPr lang="es-ES" baseline="0" dirty="0" err="1" smtClean="0"/>
              <a:t>manually</a:t>
            </a:r>
            <a:r>
              <a:rPr lang="es-ES" baseline="0" dirty="0" smtClean="0"/>
              <a:t> </a:t>
            </a:r>
            <a:r>
              <a:rPr lang="es-ES" baseline="0" dirty="0" err="1" smtClean="0"/>
              <a:t>label</a:t>
            </a:r>
            <a:r>
              <a:rPr lang="es-ES" baseline="0" dirty="0" smtClean="0"/>
              <a:t> </a:t>
            </a:r>
            <a:r>
              <a:rPr lang="es-ES" baseline="0" dirty="0" err="1" smtClean="0"/>
              <a:t>some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pixels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belonging</a:t>
            </a:r>
            <a:r>
              <a:rPr lang="es-ES" baseline="0" dirty="0" smtClean="0"/>
              <a:t> to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object</a:t>
            </a:r>
            <a:r>
              <a:rPr lang="es-ES" baseline="0" dirty="0" smtClean="0"/>
              <a:t>, and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background</a:t>
            </a:r>
            <a:r>
              <a:rPr lang="es-ES" baseline="0" dirty="0" smtClean="0"/>
              <a:t>, in </a:t>
            </a:r>
            <a:r>
              <a:rPr lang="es-ES" baseline="0" dirty="0" err="1" smtClean="0"/>
              <a:t>order</a:t>
            </a:r>
            <a:r>
              <a:rPr lang="es-ES" baseline="0" dirty="0" smtClean="0"/>
              <a:t> to </a:t>
            </a:r>
            <a:r>
              <a:rPr lang="es-ES" baseline="0" dirty="0" err="1" smtClean="0"/>
              <a:t>model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their</a:t>
            </a:r>
            <a:r>
              <a:rPr lang="es-ES" baseline="0" dirty="0" smtClean="0"/>
              <a:t> </a:t>
            </a:r>
            <a:r>
              <a:rPr lang="es-ES" baseline="0" dirty="0" err="1" smtClean="0"/>
              <a:t>appearance</a:t>
            </a:r>
            <a:r>
              <a:rPr lang="es-ES" baseline="0" dirty="0" smtClean="0"/>
              <a:t>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s-ES" baseline="0" dirty="0" err="1" smtClean="0"/>
              <a:t>Then</a:t>
            </a:r>
            <a:r>
              <a:rPr lang="es-ES" baseline="0" dirty="0" smtClean="0"/>
              <a:t>, </a:t>
            </a:r>
            <a:r>
              <a:rPr lang="es-ES" baseline="0" dirty="0" err="1" smtClean="0"/>
              <a:t>applying</a:t>
            </a:r>
            <a:r>
              <a:rPr lang="es-ES" baseline="0" dirty="0" smtClean="0"/>
              <a:t> </a:t>
            </a:r>
            <a:r>
              <a:rPr lang="es-ES" baseline="0" dirty="0" err="1" smtClean="0"/>
              <a:t>graph</a:t>
            </a:r>
            <a:r>
              <a:rPr lang="es-ES" baseline="0" dirty="0" smtClean="0"/>
              <a:t> </a:t>
            </a:r>
            <a:r>
              <a:rPr lang="es-ES" baseline="0" dirty="0" err="1" smtClean="0"/>
              <a:t>cuts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optimization</a:t>
            </a:r>
            <a:r>
              <a:rPr lang="es-ES" baseline="0" dirty="0" smtClean="0"/>
              <a:t>, a </a:t>
            </a:r>
            <a:r>
              <a:rPr lang="es-ES" baseline="0" dirty="0" err="1" smtClean="0"/>
              <a:t>binary</a:t>
            </a:r>
            <a:r>
              <a:rPr lang="es-ES" baseline="0" dirty="0" smtClean="0"/>
              <a:t> </a:t>
            </a:r>
            <a:r>
              <a:rPr lang="es-ES" baseline="0" dirty="0" err="1" smtClean="0"/>
              <a:t>segmentation</a:t>
            </a:r>
            <a:r>
              <a:rPr lang="es-ES" baseline="0" dirty="0" smtClean="0"/>
              <a:t> </a:t>
            </a:r>
            <a:r>
              <a:rPr lang="es-ES" baseline="0" dirty="0" err="1" smtClean="0"/>
              <a:t>mask</a:t>
            </a:r>
            <a:r>
              <a:rPr lang="es-ES" baseline="0" dirty="0" smtClean="0"/>
              <a:t> </a:t>
            </a:r>
            <a:r>
              <a:rPr lang="es-ES" baseline="0" dirty="0" err="1" smtClean="0"/>
              <a:t>is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produced</a:t>
            </a:r>
            <a:r>
              <a:rPr lang="es-ES" baseline="0" dirty="0" smtClean="0"/>
              <a:t>, </a:t>
            </a:r>
            <a:r>
              <a:rPr lang="es-ES" baseline="0" dirty="0" err="1" smtClean="0"/>
              <a:t>separating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foreground</a:t>
            </a:r>
            <a:r>
              <a:rPr lang="es-ES" baseline="0" dirty="0" smtClean="0"/>
              <a:t> </a:t>
            </a:r>
            <a:r>
              <a:rPr lang="es-ES" baseline="0" dirty="0" err="1" smtClean="0"/>
              <a:t>from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background</a:t>
            </a:r>
            <a:endParaRPr lang="es-E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B88FD2-67C6-4A1F-A719-72B78FBFFCCC}" type="slidenum">
              <a:rPr lang="es-ES" smtClean="0"/>
              <a:t>15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76636668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s-ES" dirty="0" smtClean="0"/>
              <a:t>In</a:t>
            </a:r>
            <a:r>
              <a:rPr lang="es-ES" baseline="0" dirty="0" smtClean="0"/>
              <a:t> </a:t>
            </a:r>
            <a:r>
              <a:rPr lang="es-ES" baseline="0" dirty="0" err="1" smtClean="0"/>
              <a:t>order</a:t>
            </a:r>
            <a:r>
              <a:rPr lang="es-ES" baseline="0" dirty="0" smtClean="0"/>
              <a:t> to </a:t>
            </a:r>
            <a:r>
              <a:rPr lang="es-ES" baseline="0" dirty="0" err="1" smtClean="0"/>
              <a:t>perform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this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optimization</a:t>
            </a:r>
            <a:r>
              <a:rPr lang="es-ES" baseline="0" dirty="0" smtClean="0"/>
              <a:t>,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image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is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represented</a:t>
            </a:r>
            <a:r>
              <a:rPr lang="es-ES" baseline="0" dirty="0" smtClean="0"/>
              <a:t> as </a:t>
            </a:r>
            <a:r>
              <a:rPr lang="es-ES" dirty="0" smtClean="0"/>
              <a:t>a </a:t>
            </a:r>
            <a:r>
              <a:rPr lang="es-ES" dirty="0" err="1" smtClean="0"/>
              <a:t>graph</a:t>
            </a:r>
            <a:r>
              <a:rPr lang="es-ES" baseline="0" dirty="0" smtClean="0"/>
              <a:t> </a:t>
            </a:r>
            <a:r>
              <a:rPr lang="es-ES" baseline="0" dirty="0" err="1" smtClean="0"/>
              <a:t>where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pixels</a:t>
            </a:r>
            <a:r>
              <a:rPr lang="es-ES" baseline="0" dirty="0" smtClean="0"/>
              <a:t> are </a:t>
            </a:r>
            <a:r>
              <a:rPr lang="es-ES" baseline="0" dirty="0" err="1" smtClean="0"/>
              <a:t>represented</a:t>
            </a:r>
            <a:r>
              <a:rPr lang="es-ES" baseline="0" dirty="0" smtClean="0"/>
              <a:t> </a:t>
            </a:r>
            <a:r>
              <a:rPr lang="es-ES" baseline="0" dirty="0" err="1" smtClean="0"/>
              <a:t>by</a:t>
            </a:r>
            <a:r>
              <a:rPr lang="es-ES" baseline="0" dirty="0" smtClean="0"/>
              <a:t> </a:t>
            </a:r>
            <a:r>
              <a:rPr lang="es-ES" baseline="0" dirty="0" err="1" smtClean="0"/>
              <a:t>nodes</a:t>
            </a:r>
            <a:r>
              <a:rPr lang="es-ES" baseline="0" dirty="0" smtClean="0"/>
              <a:t> and </a:t>
            </a:r>
            <a:r>
              <a:rPr lang="es-ES" baseline="0" dirty="0" err="1" smtClean="0"/>
              <a:t>edges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between</a:t>
            </a:r>
            <a:r>
              <a:rPr lang="es-ES" baseline="0" dirty="0" smtClean="0"/>
              <a:t> </a:t>
            </a:r>
            <a:r>
              <a:rPr lang="es-ES" baseline="0" dirty="0" err="1" smtClean="0"/>
              <a:t>nodes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represent</a:t>
            </a:r>
            <a:r>
              <a:rPr lang="es-ES" baseline="0" dirty="0" smtClean="0"/>
              <a:t> </a:t>
            </a:r>
            <a:r>
              <a:rPr lang="es-ES" baseline="0" dirty="0" err="1" smtClean="0"/>
              <a:t>neighborhood</a:t>
            </a:r>
            <a:r>
              <a:rPr lang="es-ES" baseline="0" dirty="0" smtClean="0"/>
              <a:t> </a:t>
            </a:r>
            <a:r>
              <a:rPr lang="es-ES" baseline="0" dirty="0" err="1" smtClean="0"/>
              <a:t>relationships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between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them</a:t>
            </a:r>
            <a:r>
              <a:rPr lang="es-ES" baseline="0" dirty="0" smtClean="0"/>
              <a:t>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s-ES" baseline="0" dirty="0" err="1" smtClean="0"/>
              <a:t>Then</a:t>
            </a:r>
            <a:r>
              <a:rPr lang="es-ES" baseline="0" dirty="0" smtClean="0"/>
              <a:t>, </a:t>
            </a:r>
            <a:r>
              <a:rPr lang="es-ES" baseline="0" dirty="0" err="1" smtClean="0"/>
              <a:t>an</a:t>
            </a:r>
            <a:r>
              <a:rPr lang="es-ES" baseline="0" dirty="0" smtClean="0"/>
              <a:t> </a:t>
            </a:r>
            <a:r>
              <a:rPr lang="es-ES" baseline="0" dirty="0" err="1" smtClean="0"/>
              <a:t>energy</a:t>
            </a:r>
            <a:r>
              <a:rPr lang="es-ES" baseline="0" dirty="0" smtClean="0"/>
              <a:t> </a:t>
            </a:r>
            <a:r>
              <a:rPr lang="es-ES" baseline="0" dirty="0" err="1" smtClean="0"/>
              <a:t>function</a:t>
            </a:r>
            <a:r>
              <a:rPr lang="es-ES" baseline="0" dirty="0" smtClean="0"/>
              <a:t> E </a:t>
            </a:r>
            <a:r>
              <a:rPr lang="es-ES" baseline="0" dirty="0" err="1" smtClean="0"/>
              <a:t>is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defined</a:t>
            </a:r>
            <a:r>
              <a:rPr lang="es-ES" baseline="0" dirty="0" smtClean="0"/>
              <a:t>, </a:t>
            </a:r>
            <a:r>
              <a:rPr lang="es-ES" baseline="0" dirty="0" err="1" smtClean="0"/>
              <a:t>which</a:t>
            </a:r>
            <a:r>
              <a:rPr lang="es-ES" baseline="0" dirty="0" smtClean="0"/>
              <a:t> </a:t>
            </a:r>
            <a:r>
              <a:rPr lang="es-ES" baseline="0" dirty="0" err="1" smtClean="0"/>
              <a:t>gives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values</a:t>
            </a:r>
            <a:r>
              <a:rPr lang="es-ES" baseline="0" dirty="0" smtClean="0"/>
              <a:t> to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edges</a:t>
            </a:r>
            <a:r>
              <a:rPr lang="es-ES" baseline="0" dirty="0" smtClean="0"/>
              <a:t> in </a:t>
            </a:r>
            <a:r>
              <a:rPr lang="es-ES" baseline="0" dirty="0" err="1" smtClean="0"/>
              <a:t>this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graph</a:t>
            </a:r>
            <a:r>
              <a:rPr lang="es-ES" baseline="0" dirty="0" smtClean="0"/>
              <a:t>. </a:t>
            </a:r>
            <a:r>
              <a:rPr lang="es-ES" baseline="0" dirty="0" err="1" smtClean="0"/>
              <a:t>On</a:t>
            </a:r>
            <a:r>
              <a:rPr lang="es-ES" baseline="0" dirty="0" smtClean="0"/>
              <a:t> </a:t>
            </a:r>
            <a:r>
              <a:rPr lang="es-ES" baseline="0" dirty="0" err="1" smtClean="0"/>
              <a:t>one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hand</a:t>
            </a:r>
            <a:r>
              <a:rPr lang="es-ES" baseline="0" dirty="0" smtClean="0"/>
              <a:t>,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pair-wise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potential</a:t>
            </a:r>
            <a:r>
              <a:rPr lang="es-ES" baseline="0" dirty="0" smtClean="0"/>
              <a:t> </a:t>
            </a:r>
            <a:r>
              <a:rPr lang="es-ES" baseline="0" dirty="0" err="1" smtClean="0"/>
              <a:t>gives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values</a:t>
            </a:r>
            <a:r>
              <a:rPr lang="es-ES" baseline="0" dirty="0" smtClean="0"/>
              <a:t> to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edges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between</a:t>
            </a:r>
            <a:r>
              <a:rPr lang="es-ES" baseline="0" dirty="0" smtClean="0"/>
              <a:t> </a:t>
            </a:r>
            <a:r>
              <a:rPr lang="es-ES" baseline="0" dirty="0" err="1" smtClean="0"/>
              <a:t>pixels</a:t>
            </a:r>
            <a:r>
              <a:rPr lang="es-ES" baseline="0" dirty="0" smtClean="0"/>
              <a:t>,.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s-ES" baseline="0" dirty="0" err="1" smtClean="0"/>
              <a:t>On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other</a:t>
            </a:r>
            <a:r>
              <a:rPr lang="es-ES" baseline="0" dirty="0" smtClean="0"/>
              <a:t>,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unary</a:t>
            </a:r>
            <a:r>
              <a:rPr lang="es-ES" baseline="0" dirty="0" smtClean="0"/>
              <a:t> </a:t>
            </a:r>
            <a:r>
              <a:rPr lang="es-ES" baseline="0" dirty="0" err="1" smtClean="0"/>
              <a:t>potential</a:t>
            </a:r>
            <a:r>
              <a:rPr lang="es-ES" baseline="0" dirty="0" smtClean="0"/>
              <a:t> introduces </a:t>
            </a:r>
            <a:r>
              <a:rPr lang="es-ES" baseline="0" dirty="0" err="1" smtClean="0"/>
              <a:t>two</a:t>
            </a:r>
            <a:r>
              <a:rPr lang="es-ES" baseline="0" dirty="0" smtClean="0"/>
              <a:t> </a:t>
            </a:r>
            <a:r>
              <a:rPr lang="es-ES" baseline="0" dirty="0" err="1" smtClean="0"/>
              <a:t>additional</a:t>
            </a:r>
            <a:r>
              <a:rPr lang="es-ES" baseline="0" dirty="0" smtClean="0"/>
              <a:t> terminal </a:t>
            </a:r>
            <a:r>
              <a:rPr lang="es-ES" baseline="0" dirty="0" err="1" smtClean="0"/>
              <a:t>nodes</a:t>
            </a:r>
            <a:r>
              <a:rPr lang="es-ES" baseline="0" dirty="0" smtClean="0"/>
              <a:t> in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graph</a:t>
            </a:r>
            <a:r>
              <a:rPr lang="es-ES" baseline="0" dirty="0" smtClean="0"/>
              <a:t> </a:t>
            </a:r>
            <a:r>
              <a:rPr lang="es-ES" baseline="0" dirty="0" err="1" smtClean="0"/>
              <a:t>connected</a:t>
            </a:r>
            <a:r>
              <a:rPr lang="es-ES" baseline="0" dirty="0" smtClean="0"/>
              <a:t> to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pixel </a:t>
            </a:r>
            <a:r>
              <a:rPr lang="es-ES" baseline="0" dirty="0" err="1" smtClean="0"/>
              <a:t>nodes</a:t>
            </a:r>
            <a:r>
              <a:rPr lang="es-ES" baseline="0" dirty="0" smtClean="0"/>
              <a:t>, and </a:t>
            </a:r>
            <a:r>
              <a:rPr lang="es-ES" baseline="0" dirty="0" err="1" smtClean="0"/>
              <a:t>gives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values</a:t>
            </a:r>
            <a:r>
              <a:rPr lang="es-ES" baseline="0" dirty="0" smtClean="0"/>
              <a:t> to </a:t>
            </a:r>
            <a:r>
              <a:rPr lang="es-ES" baseline="0" dirty="0" err="1" smtClean="0"/>
              <a:t>these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other</a:t>
            </a:r>
            <a:r>
              <a:rPr lang="es-ES" baseline="0" dirty="0" smtClean="0"/>
              <a:t> </a:t>
            </a:r>
            <a:r>
              <a:rPr lang="es-ES" baseline="0" dirty="0" err="1" smtClean="0"/>
              <a:t>black</a:t>
            </a:r>
            <a:r>
              <a:rPr lang="es-ES" baseline="0" dirty="0" smtClean="0"/>
              <a:t> </a:t>
            </a:r>
            <a:r>
              <a:rPr lang="es-ES" baseline="0" dirty="0" err="1" smtClean="0"/>
              <a:t>edges</a:t>
            </a:r>
            <a:r>
              <a:rPr lang="es-ES" baseline="0" dirty="0" smtClean="0"/>
              <a:t>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s-ES" baseline="0" dirty="0" err="1" smtClean="0"/>
              <a:t>Finally</a:t>
            </a:r>
            <a:r>
              <a:rPr lang="es-ES" baseline="0" dirty="0" smtClean="0"/>
              <a:t>,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segmentation</a:t>
            </a:r>
            <a:r>
              <a:rPr lang="es-ES" baseline="0" dirty="0" smtClean="0"/>
              <a:t> </a:t>
            </a:r>
            <a:r>
              <a:rPr lang="es-ES" baseline="0" dirty="0" err="1" smtClean="0"/>
              <a:t>mask</a:t>
            </a:r>
            <a:r>
              <a:rPr lang="es-ES" baseline="0" dirty="0" smtClean="0"/>
              <a:t> </a:t>
            </a:r>
            <a:r>
              <a:rPr lang="es-ES" baseline="0" dirty="0" err="1" smtClean="0"/>
              <a:t>is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found</a:t>
            </a:r>
            <a:r>
              <a:rPr lang="es-ES" baseline="0" dirty="0" smtClean="0"/>
              <a:t> </a:t>
            </a:r>
            <a:r>
              <a:rPr lang="es-ES" baseline="0" dirty="0" err="1" smtClean="0"/>
              <a:t>by</a:t>
            </a:r>
            <a:r>
              <a:rPr lang="es-ES" baseline="0" dirty="0" smtClean="0"/>
              <a:t> </a:t>
            </a:r>
            <a:r>
              <a:rPr lang="es-ES" baseline="0" dirty="0" err="1" smtClean="0"/>
              <a:t>minimizing</a:t>
            </a:r>
            <a:r>
              <a:rPr lang="es-ES" baseline="0" dirty="0" smtClean="0"/>
              <a:t> E, and </a:t>
            </a:r>
            <a:r>
              <a:rPr lang="es-ES" baseline="0" dirty="0" err="1" smtClean="0"/>
              <a:t>this</a:t>
            </a:r>
            <a:r>
              <a:rPr lang="es-ES" baseline="0" dirty="0" smtClean="0"/>
              <a:t> can be </a:t>
            </a:r>
            <a:r>
              <a:rPr lang="es-ES" baseline="0" dirty="0" err="1" smtClean="0"/>
              <a:t>efficiently</a:t>
            </a:r>
            <a:r>
              <a:rPr lang="es-ES" baseline="0" dirty="0" smtClean="0"/>
              <a:t> </a:t>
            </a:r>
            <a:r>
              <a:rPr lang="es-ES" baseline="0" dirty="0" err="1" smtClean="0"/>
              <a:t>performed</a:t>
            </a:r>
            <a:r>
              <a:rPr lang="es-ES" baseline="0" dirty="0" smtClean="0"/>
              <a:t> </a:t>
            </a:r>
            <a:r>
              <a:rPr lang="es-ES" baseline="0" dirty="0" err="1" smtClean="0"/>
              <a:t>appying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min-</a:t>
            </a:r>
            <a:r>
              <a:rPr lang="es-ES" baseline="0" dirty="0" err="1" smtClean="0"/>
              <a:t>cut</a:t>
            </a:r>
            <a:r>
              <a:rPr lang="es-ES" baseline="0" dirty="0" smtClean="0"/>
              <a:t> </a:t>
            </a:r>
            <a:r>
              <a:rPr lang="es-ES" baseline="0" dirty="0" err="1" smtClean="0"/>
              <a:t>algorithm</a:t>
            </a:r>
            <a:r>
              <a:rPr lang="es-ES" baseline="0" dirty="0" smtClean="0"/>
              <a:t> </a:t>
            </a:r>
            <a:r>
              <a:rPr lang="es-ES" baseline="0" dirty="0" err="1" smtClean="0"/>
              <a:t>on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this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graph</a:t>
            </a:r>
            <a:r>
              <a:rPr lang="es-ES" baseline="0" dirty="0" smtClean="0"/>
              <a:t>.</a:t>
            </a:r>
            <a:endParaRPr lang="es-E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B88FD2-67C6-4A1F-A719-72B78FBFFCCC}" type="slidenum">
              <a:rPr lang="es-ES" smtClean="0"/>
              <a:t>16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52387262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s-ES" dirty="0" err="1" smtClean="0"/>
              <a:t>Our</a:t>
            </a:r>
            <a:r>
              <a:rPr lang="es-ES" dirty="0" smtClean="0"/>
              <a:t> </a:t>
            </a:r>
            <a:r>
              <a:rPr lang="es-ES" dirty="0" err="1" smtClean="0"/>
              <a:t>proposed</a:t>
            </a:r>
            <a:r>
              <a:rPr lang="es-ES" dirty="0" smtClean="0"/>
              <a:t> </a:t>
            </a:r>
            <a:r>
              <a:rPr lang="es-ES" dirty="0" err="1" smtClean="0"/>
              <a:t>method</a:t>
            </a:r>
            <a:r>
              <a:rPr lang="es-ES" dirty="0" smtClean="0"/>
              <a:t> </a:t>
            </a:r>
            <a:r>
              <a:rPr lang="es-ES" dirty="0" err="1" smtClean="0"/>
              <a:t>is</a:t>
            </a:r>
            <a:r>
              <a:rPr lang="es-ES" dirty="0" smtClean="0"/>
              <a:t> </a:t>
            </a:r>
            <a:r>
              <a:rPr lang="es-ES" dirty="0" err="1" smtClean="0"/>
              <a:t>an</a:t>
            </a:r>
            <a:r>
              <a:rPr lang="es-ES" dirty="0" smtClean="0"/>
              <a:t> </a:t>
            </a:r>
            <a:r>
              <a:rPr lang="es-ES" dirty="0" err="1" smtClean="0"/>
              <a:t>extension</a:t>
            </a:r>
            <a:r>
              <a:rPr lang="es-ES" baseline="0" dirty="0" smtClean="0"/>
              <a:t> of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GrabCut</a:t>
            </a:r>
            <a:r>
              <a:rPr lang="es-ES" baseline="0" dirty="0" smtClean="0"/>
              <a:t> </a:t>
            </a:r>
            <a:r>
              <a:rPr lang="es-ES" baseline="0" dirty="0" err="1" smtClean="0"/>
              <a:t>image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segmentation</a:t>
            </a:r>
            <a:r>
              <a:rPr lang="es-ES" baseline="0" dirty="0" smtClean="0"/>
              <a:t> </a:t>
            </a:r>
            <a:r>
              <a:rPr lang="es-ES" baseline="0" dirty="0" err="1" smtClean="0"/>
              <a:t>method</a:t>
            </a:r>
            <a:r>
              <a:rPr lang="es-ES" baseline="0" dirty="0" smtClean="0"/>
              <a:t>.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main</a:t>
            </a:r>
            <a:r>
              <a:rPr lang="es-ES" baseline="0" dirty="0" smtClean="0"/>
              <a:t> idea of </a:t>
            </a:r>
            <a:r>
              <a:rPr lang="es-ES" baseline="0" dirty="0" err="1" smtClean="0"/>
              <a:t>GrabCut</a:t>
            </a:r>
            <a:r>
              <a:rPr lang="es-ES" baseline="0" dirty="0" smtClean="0"/>
              <a:t> </a:t>
            </a:r>
            <a:r>
              <a:rPr lang="es-ES" baseline="0" dirty="0" err="1" smtClean="0"/>
              <a:t>is</a:t>
            </a:r>
            <a:r>
              <a:rPr lang="es-ES" baseline="0" dirty="0" smtClean="0"/>
              <a:t> to </a:t>
            </a:r>
            <a:r>
              <a:rPr lang="es-ES" baseline="0" dirty="0" err="1" smtClean="0"/>
              <a:t>follow</a:t>
            </a:r>
            <a:r>
              <a:rPr lang="es-ES" baseline="0" dirty="0" smtClean="0"/>
              <a:t> a </a:t>
            </a:r>
            <a:r>
              <a:rPr lang="es-ES" baseline="0" dirty="0" err="1" smtClean="0"/>
              <a:t>kind</a:t>
            </a:r>
            <a:r>
              <a:rPr lang="es-ES" baseline="0" dirty="0" smtClean="0"/>
              <a:t> of </a:t>
            </a:r>
            <a:r>
              <a:rPr lang="es-ES" baseline="0" dirty="0" err="1" smtClean="0"/>
              <a:t>expectation-maximization</a:t>
            </a:r>
            <a:r>
              <a:rPr lang="es-ES" baseline="0" dirty="0" smtClean="0"/>
              <a:t> </a:t>
            </a:r>
            <a:r>
              <a:rPr lang="es-ES" baseline="0" dirty="0" err="1" smtClean="0"/>
              <a:t>approach</a:t>
            </a:r>
            <a:r>
              <a:rPr lang="es-ES" baseline="0" dirty="0" smtClean="0"/>
              <a:t> </a:t>
            </a:r>
            <a:r>
              <a:rPr lang="es-ES" baseline="0" dirty="0" err="1" smtClean="0"/>
              <a:t>by</a:t>
            </a:r>
            <a:r>
              <a:rPr lang="es-ES" baseline="0" dirty="0" smtClean="0"/>
              <a:t> </a:t>
            </a:r>
            <a:r>
              <a:rPr lang="es-ES" baseline="0" dirty="0" err="1" smtClean="0"/>
              <a:t>modelling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color </a:t>
            </a:r>
            <a:r>
              <a:rPr lang="es-ES" baseline="0" dirty="0" err="1" smtClean="0"/>
              <a:t>distributions</a:t>
            </a:r>
            <a:r>
              <a:rPr lang="es-ES" baseline="0" dirty="0" smtClean="0"/>
              <a:t> of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 </a:t>
            </a:r>
            <a:r>
              <a:rPr lang="es-ES" baseline="0" dirty="0" err="1" smtClean="0"/>
              <a:t>foreground</a:t>
            </a:r>
            <a:r>
              <a:rPr lang="es-ES" baseline="0" dirty="0" smtClean="0"/>
              <a:t> and </a:t>
            </a:r>
            <a:r>
              <a:rPr lang="es-ES" baseline="0" dirty="0" err="1" smtClean="0"/>
              <a:t>background</a:t>
            </a:r>
            <a:r>
              <a:rPr lang="es-ES" baseline="0" dirty="0" smtClean="0"/>
              <a:t> </a:t>
            </a:r>
            <a:r>
              <a:rPr lang="es-ES" baseline="0" dirty="0" err="1" smtClean="0"/>
              <a:t>with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two</a:t>
            </a:r>
            <a:r>
              <a:rPr lang="es-ES" baseline="0" dirty="0" smtClean="0"/>
              <a:t> </a:t>
            </a:r>
            <a:r>
              <a:rPr lang="es-ES" baseline="0" dirty="0" err="1" smtClean="0"/>
              <a:t>different</a:t>
            </a:r>
            <a:r>
              <a:rPr lang="es-ES" baseline="0" dirty="0" smtClean="0"/>
              <a:t> </a:t>
            </a:r>
            <a:r>
              <a:rPr lang="es-ES" baseline="0" dirty="0" err="1" smtClean="0"/>
              <a:t>gaussian</a:t>
            </a:r>
            <a:r>
              <a:rPr lang="es-ES" baseline="0" dirty="0" smtClean="0"/>
              <a:t> mixture </a:t>
            </a:r>
            <a:r>
              <a:rPr lang="es-ES" baseline="0" dirty="0" err="1" smtClean="0"/>
              <a:t>models</a:t>
            </a:r>
            <a:r>
              <a:rPr lang="es-ES" baseline="0" dirty="0" smtClean="0"/>
              <a:t>, and </a:t>
            </a:r>
            <a:r>
              <a:rPr lang="es-ES" baseline="0" dirty="0" err="1" smtClean="0"/>
              <a:t>apply</a:t>
            </a:r>
            <a:r>
              <a:rPr lang="es-ES" baseline="0" dirty="0" smtClean="0"/>
              <a:t> </a:t>
            </a:r>
            <a:r>
              <a:rPr lang="es-ES" baseline="0" dirty="0" err="1" smtClean="0"/>
              <a:t>graph</a:t>
            </a:r>
            <a:r>
              <a:rPr lang="es-ES" baseline="0" dirty="0" smtClean="0"/>
              <a:t> </a:t>
            </a:r>
            <a:r>
              <a:rPr lang="es-ES" baseline="0" dirty="0" err="1" smtClean="0"/>
              <a:t>cuts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iteratively</a:t>
            </a:r>
            <a:r>
              <a:rPr lang="es-ES" baseline="0" dirty="0" smtClean="0"/>
              <a:t> </a:t>
            </a:r>
            <a:r>
              <a:rPr lang="es-ES" baseline="0" dirty="0" err="1" smtClean="0"/>
              <a:t>until</a:t>
            </a:r>
            <a:r>
              <a:rPr lang="es-ES" baseline="0" dirty="0" smtClean="0"/>
              <a:t> </a:t>
            </a:r>
            <a:r>
              <a:rPr lang="es-ES" baseline="0" dirty="0" err="1" smtClean="0"/>
              <a:t>convergence</a:t>
            </a:r>
            <a:r>
              <a:rPr lang="es-ES" baseline="0" dirty="0" smtClean="0"/>
              <a:t>. </a:t>
            </a:r>
            <a:r>
              <a:rPr lang="es-ES" baseline="0" dirty="0" err="1" smtClean="0"/>
              <a:t>We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propose</a:t>
            </a:r>
            <a:r>
              <a:rPr lang="es-ES" baseline="0" dirty="0" smtClean="0"/>
              <a:t> 3 </a:t>
            </a:r>
            <a:r>
              <a:rPr lang="es-ES" baseline="0" dirty="0" err="1" smtClean="0"/>
              <a:t>extensions</a:t>
            </a:r>
            <a:r>
              <a:rPr lang="es-ES" baseline="0" dirty="0" smtClean="0"/>
              <a:t> of </a:t>
            </a:r>
            <a:r>
              <a:rPr lang="es-ES" baseline="0" dirty="0" err="1" smtClean="0"/>
              <a:t>GrabCut</a:t>
            </a:r>
            <a:r>
              <a:rPr lang="es-ES" baseline="0" dirty="0" smtClean="0"/>
              <a:t>:</a:t>
            </a:r>
          </a:p>
          <a:p>
            <a:pPr marL="228600" indent="-228600">
              <a:buAutoNum type="arabicPeriod"/>
            </a:pPr>
            <a:r>
              <a:rPr lang="es-ES" baseline="0" dirty="0" err="1" smtClean="0"/>
              <a:t>First</a:t>
            </a:r>
            <a:r>
              <a:rPr lang="es-ES" baseline="0" dirty="0" smtClean="0"/>
              <a:t>, </a:t>
            </a:r>
            <a:r>
              <a:rPr lang="es-ES" baseline="0" dirty="0" err="1" smtClean="0"/>
              <a:t>we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propose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an</a:t>
            </a:r>
            <a:r>
              <a:rPr lang="es-ES" baseline="0" dirty="0" smtClean="0"/>
              <a:t> </a:t>
            </a:r>
            <a:r>
              <a:rPr lang="es-ES" baseline="0" dirty="0" err="1" smtClean="0"/>
              <a:t>automatic</a:t>
            </a:r>
            <a:r>
              <a:rPr lang="es-ES" baseline="0" dirty="0" smtClean="0"/>
              <a:t> </a:t>
            </a:r>
            <a:r>
              <a:rPr lang="es-ES" baseline="0" dirty="0" err="1" smtClean="0"/>
              <a:t>initialization</a:t>
            </a:r>
            <a:r>
              <a:rPr lang="es-ES" baseline="0" dirty="0" smtClean="0"/>
              <a:t> of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method</a:t>
            </a:r>
            <a:r>
              <a:rPr lang="es-ES" baseline="0" dirty="0" smtClean="0"/>
              <a:t>, in </a:t>
            </a:r>
            <a:r>
              <a:rPr lang="es-ES" baseline="0" dirty="0" err="1" smtClean="0"/>
              <a:t>contrast</a:t>
            </a:r>
            <a:r>
              <a:rPr lang="es-ES" baseline="0" dirty="0" smtClean="0"/>
              <a:t> to manual </a:t>
            </a:r>
            <a:r>
              <a:rPr lang="es-ES" baseline="0" dirty="0" err="1" smtClean="0"/>
              <a:t>annotation</a:t>
            </a:r>
            <a:endParaRPr lang="es-ES" baseline="0" dirty="0" smtClean="0"/>
          </a:p>
          <a:p>
            <a:pPr marL="228600" indent="-228600">
              <a:buAutoNum type="arabicPeriod"/>
            </a:pPr>
            <a:r>
              <a:rPr lang="es-ES" baseline="0" dirty="0" err="1" smtClean="0"/>
              <a:t>Second</a:t>
            </a:r>
            <a:r>
              <a:rPr lang="es-ES" baseline="0" dirty="0" smtClean="0"/>
              <a:t>, </a:t>
            </a:r>
            <a:r>
              <a:rPr lang="es-ES" baseline="0" dirty="0" err="1" smtClean="0"/>
              <a:t>we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propose</a:t>
            </a:r>
            <a:r>
              <a:rPr lang="es-ES" baseline="0" dirty="0" smtClean="0"/>
              <a:t> a </a:t>
            </a:r>
            <a:r>
              <a:rPr lang="es-ES" baseline="0" dirty="0" err="1" smtClean="0"/>
              <a:t>spatial</a:t>
            </a:r>
            <a:r>
              <a:rPr lang="es-ES" baseline="0" dirty="0" smtClean="0"/>
              <a:t> </a:t>
            </a:r>
            <a:r>
              <a:rPr lang="es-ES" baseline="0" dirty="0" err="1" smtClean="0"/>
              <a:t>extenseion</a:t>
            </a:r>
            <a:r>
              <a:rPr lang="es-ES" baseline="0" dirty="0" smtClean="0"/>
              <a:t> </a:t>
            </a:r>
            <a:r>
              <a:rPr lang="es-ES" baseline="0" dirty="0" err="1" smtClean="0"/>
              <a:t>regarding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initialization</a:t>
            </a:r>
            <a:r>
              <a:rPr lang="es-ES" baseline="0" dirty="0" smtClean="0"/>
              <a:t> of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GMMS</a:t>
            </a:r>
          </a:p>
          <a:p>
            <a:pPr marL="228600" indent="-228600">
              <a:buAutoNum type="arabicPeriod"/>
            </a:pPr>
            <a:r>
              <a:rPr lang="es-ES" baseline="0" dirty="0" smtClean="0"/>
              <a:t>And </a:t>
            </a:r>
            <a:r>
              <a:rPr lang="es-ES" baseline="0" dirty="0" err="1" smtClean="0"/>
              <a:t>finally</a:t>
            </a:r>
            <a:r>
              <a:rPr lang="es-ES" baseline="0" dirty="0" smtClean="0"/>
              <a:t>, </a:t>
            </a:r>
            <a:r>
              <a:rPr lang="es-ES" baseline="0" dirty="0" err="1" smtClean="0"/>
              <a:t>we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propose</a:t>
            </a:r>
            <a:r>
              <a:rPr lang="es-ES" baseline="0" dirty="0" smtClean="0"/>
              <a:t> a temporal </a:t>
            </a:r>
            <a:r>
              <a:rPr lang="es-ES" baseline="0" dirty="0" err="1" smtClean="0"/>
              <a:t>extension</a:t>
            </a:r>
            <a:r>
              <a:rPr lang="es-ES" baseline="0" dirty="0" smtClean="0"/>
              <a:t> </a:t>
            </a:r>
            <a:r>
              <a:rPr lang="es-ES" baseline="0" dirty="0" err="1" smtClean="0"/>
              <a:t>for</a:t>
            </a:r>
            <a:r>
              <a:rPr lang="es-ES" baseline="0" dirty="0" smtClean="0"/>
              <a:t> </a:t>
            </a:r>
            <a:r>
              <a:rPr lang="es-ES" baseline="0" dirty="0" err="1" smtClean="0"/>
              <a:t>segmenting</a:t>
            </a:r>
            <a:r>
              <a:rPr lang="es-ES" baseline="0" dirty="0" smtClean="0"/>
              <a:t> video </a:t>
            </a:r>
            <a:r>
              <a:rPr lang="es-ES" baseline="0" dirty="0" err="1" smtClean="0"/>
              <a:t>sequences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instead</a:t>
            </a:r>
            <a:r>
              <a:rPr lang="es-ES" baseline="0" dirty="0" smtClean="0"/>
              <a:t> of </a:t>
            </a:r>
            <a:r>
              <a:rPr lang="es-ES" baseline="0" dirty="0" err="1" smtClean="0"/>
              <a:t>still</a:t>
            </a:r>
            <a:r>
              <a:rPr lang="es-ES" baseline="0" dirty="0" smtClean="0"/>
              <a:t> </a:t>
            </a:r>
            <a:r>
              <a:rPr lang="es-ES" baseline="0" dirty="0" err="1" smtClean="0"/>
              <a:t>images</a:t>
            </a:r>
            <a:endParaRPr lang="es-E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B88FD2-67C6-4A1F-A719-72B78FBFFCCC}" type="slidenum">
              <a:rPr lang="es-ES" smtClean="0"/>
              <a:t>17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35798057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s-ES" dirty="0" err="1" smtClean="0"/>
              <a:t>For</a:t>
            </a:r>
            <a:r>
              <a:rPr lang="es-ES" dirty="0" smtClean="0"/>
              <a:t> </a:t>
            </a:r>
            <a:r>
              <a:rPr lang="es-ES" dirty="0" err="1" smtClean="0"/>
              <a:t>the</a:t>
            </a:r>
            <a:r>
              <a:rPr lang="es-ES" dirty="0" smtClean="0"/>
              <a:t> </a:t>
            </a:r>
            <a:r>
              <a:rPr lang="es-ES" dirty="0" err="1" smtClean="0"/>
              <a:t>automatic</a:t>
            </a:r>
            <a:r>
              <a:rPr lang="es-ES" dirty="0" smtClean="0"/>
              <a:t> </a:t>
            </a:r>
            <a:r>
              <a:rPr lang="es-ES" dirty="0" err="1" smtClean="0"/>
              <a:t>initialization</a:t>
            </a:r>
            <a:r>
              <a:rPr lang="es-ES" baseline="0" dirty="0" smtClean="0"/>
              <a:t>, </a:t>
            </a:r>
            <a:r>
              <a:rPr lang="es-ES" dirty="0" err="1" smtClean="0"/>
              <a:t>we</a:t>
            </a:r>
            <a:r>
              <a:rPr lang="es-ES" dirty="0" smtClean="0"/>
              <a:t> </a:t>
            </a:r>
            <a:r>
              <a:rPr lang="es-ES" dirty="0" err="1" smtClean="0"/>
              <a:t>propose</a:t>
            </a:r>
            <a:r>
              <a:rPr lang="es-ES" dirty="0" smtClean="0"/>
              <a:t> to </a:t>
            </a:r>
            <a:r>
              <a:rPr lang="es-ES" dirty="0" err="1" smtClean="0"/>
              <a:t>first</a:t>
            </a:r>
            <a:r>
              <a:rPr lang="es-ES" dirty="0" smtClean="0"/>
              <a:t> </a:t>
            </a:r>
            <a:r>
              <a:rPr lang="es-ES" dirty="0" err="1" smtClean="0"/>
              <a:t>apply</a:t>
            </a:r>
            <a:r>
              <a:rPr lang="es-ES" baseline="0" dirty="0" smtClean="0"/>
              <a:t> a </a:t>
            </a:r>
            <a:r>
              <a:rPr lang="es-ES" baseline="0" dirty="0" err="1" smtClean="0"/>
              <a:t>person</a:t>
            </a:r>
            <a:r>
              <a:rPr lang="es-ES" baseline="0" dirty="0" smtClean="0"/>
              <a:t> detector and </a:t>
            </a:r>
            <a:r>
              <a:rPr lang="es-ES" baseline="0" dirty="0" err="1" smtClean="0"/>
              <a:t>label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pixels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outside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bounding</a:t>
            </a:r>
            <a:r>
              <a:rPr lang="es-ES" baseline="0" dirty="0" smtClean="0"/>
              <a:t> box as </a:t>
            </a:r>
            <a:r>
              <a:rPr lang="es-ES" baseline="0" dirty="0" err="1" smtClean="0"/>
              <a:t>background</a:t>
            </a:r>
            <a:r>
              <a:rPr lang="es-ES" baseline="0" dirty="0" smtClean="0"/>
              <a:t>, and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pixels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inside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boundind</a:t>
            </a:r>
            <a:r>
              <a:rPr lang="es-ES" baseline="0" dirty="0" smtClean="0"/>
              <a:t> box as </a:t>
            </a:r>
            <a:r>
              <a:rPr lang="es-ES" baseline="0" dirty="0" err="1" smtClean="0"/>
              <a:t>unknown</a:t>
            </a:r>
            <a:r>
              <a:rPr lang="es-ES" baseline="0" dirty="0" smtClean="0"/>
              <a:t> </a:t>
            </a:r>
            <a:r>
              <a:rPr lang="es-ES" baseline="0" dirty="0" err="1" smtClean="0"/>
              <a:t>region</a:t>
            </a:r>
            <a:r>
              <a:rPr lang="es-ES" baseline="0" dirty="0" smtClean="0"/>
              <a:t>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s-ES" baseline="0" dirty="0" err="1" smtClean="0"/>
              <a:t>Secondly</a:t>
            </a:r>
            <a:r>
              <a:rPr lang="es-ES" baseline="0" dirty="0" smtClean="0"/>
              <a:t>, </a:t>
            </a:r>
            <a:r>
              <a:rPr lang="es-ES" baseline="0" dirty="0" err="1" smtClean="0"/>
              <a:t>we</a:t>
            </a:r>
            <a:r>
              <a:rPr lang="es-ES" baseline="0" dirty="0" smtClean="0"/>
              <a:t> use a </a:t>
            </a:r>
            <a:r>
              <a:rPr lang="es-ES" baseline="0" dirty="0" err="1" smtClean="0"/>
              <a:t>face</a:t>
            </a:r>
            <a:r>
              <a:rPr lang="es-ES" baseline="0" dirty="0" smtClean="0"/>
              <a:t> detector to </a:t>
            </a:r>
            <a:r>
              <a:rPr lang="es-ES" baseline="0" dirty="0" err="1" smtClean="0"/>
              <a:t>learn</a:t>
            </a:r>
            <a:r>
              <a:rPr lang="es-ES" baseline="0" dirty="0" smtClean="0"/>
              <a:t> a color </a:t>
            </a:r>
            <a:r>
              <a:rPr lang="es-ES" baseline="0" dirty="0" err="1" smtClean="0"/>
              <a:t>model</a:t>
            </a:r>
            <a:r>
              <a:rPr lang="es-ES" baseline="0" dirty="0" smtClean="0"/>
              <a:t> of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skin, and </a:t>
            </a:r>
            <a:r>
              <a:rPr lang="es-ES" baseline="0" dirty="0" err="1" smtClean="0"/>
              <a:t>label</a:t>
            </a:r>
            <a:r>
              <a:rPr lang="es-ES" baseline="0" dirty="0" smtClean="0"/>
              <a:t> </a:t>
            </a:r>
            <a:r>
              <a:rPr lang="es-ES" baseline="0" dirty="0" err="1" smtClean="0"/>
              <a:t>pixels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with</a:t>
            </a:r>
            <a:r>
              <a:rPr lang="es-ES" baseline="0" dirty="0" smtClean="0"/>
              <a:t> </a:t>
            </a:r>
            <a:r>
              <a:rPr lang="es-ES" baseline="0" dirty="0" err="1" smtClean="0"/>
              <a:t>high</a:t>
            </a:r>
            <a:r>
              <a:rPr lang="es-ES" baseline="0" dirty="0" smtClean="0"/>
              <a:t> skin </a:t>
            </a:r>
            <a:r>
              <a:rPr lang="es-ES" baseline="0" dirty="0" err="1" smtClean="0"/>
              <a:t>likelihood</a:t>
            </a:r>
            <a:r>
              <a:rPr lang="es-ES" baseline="0" dirty="0" smtClean="0"/>
              <a:t> as </a:t>
            </a:r>
            <a:r>
              <a:rPr lang="es-ES" baseline="0" dirty="0" err="1" smtClean="0"/>
              <a:t>foreground</a:t>
            </a:r>
            <a:r>
              <a:rPr lang="es-ES" baseline="0" dirty="0" smtClean="0"/>
              <a:t>.</a:t>
            </a:r>
            <a:endParaRPr lang="es-E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B88FD2-67C6-4A1F-A719-72B78FBFFCCC}" type="slidenum">
              <a:rPr lang="es-ES" smtClean="0"/>
              <a:t>18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66372550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s-ES" dirty="0" err="1" smtClean="0"/>
              <a:t>After</a:t>
            </a:r>
            <a:r>
              <a:rPr lang="es-ES" dirty="0" smtClean="0"/>
              <a:t> </a:t>
            </a:r>
            <a:r>
              <a:rPr lang="es-ES" dirty="0" err="1" smtClean="0"/>
              <a:t>this</a:t>
            </a:r>
            <a:r>
              <a:rPr lang="es-ES" baseline="0" dirty="0" smtClean="0"/>
              <a:t>, </a:t>
            </a:r>
            <a:r>
              <a:rPr lang="es-ES" baseline="0" dirty="0" err="1" smtClean="0"/>
              <a:t>we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propose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</a:t>
            </a:r>
            <a:r>
              <a:rPr lang="es-ES" dirty="0" err="1" smtClean="0"/>
              <a:t>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spatial</a:t>
            </a:r>
            <a:r>
              <a:rPr lang="es-ES" baseline="0" dirty="0" smtClean="0"/>
              <a:t> </a:t>
            </a:r>
            <a:r>
              <a:rPr lang="es-ES" baseline="0" dirty="0" err="1" smtClean="0"/>
              <a:t>extension</a:t>
            </a:r>
            <a:r>
              <a:rPr lang="es-ES" baseline="0" dirty="0" smtClean="0"/>
              <a:t> </a:t>
            </a:r>
            <a:r>
              <a:rPr lang="es-ES" baseline="0" dirty="0" err="1" smtClean="0"/>
              <a:t>regarding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initialization</a:t>
            </a:r>
            <a:r>
              <a:rPr lang="es-ES" baseline="0" dirty="0" smtClean="0"/>
              <a:t> of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GMMs</a:t>
            </a:r>
            <a:r>
              <a:rPr lang="es-ES" baseline="0" dirty="0" smtClean="0"/>
              <a:t>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s-ES" baseline="0" dirty="0" err="1" smtClean="0"/>
              <a:t>Basically</a:t>
            </a:r>
            <a:r>
              <a:rPr lang="es-ES" baseline="0" dirty="0" smtClean="0"/>
              <a:t>, </a:t>
            </a:r>
            <a:r>
              <a:rPr lang="es-ES" baseline="0" dirty="0" err="1" smtClean="0"/>
              <a:t>instead</a:t>
            </a:r>
            <a:r>
              <a:rPr lang="es-ES" baseline="0" dirty="0" smtClean="0"/>
              <a:t> of </a:t>
            </a:r>
            <a:r>
              <a:rPr lang="es-ES" baseline="0" dirty="0" err="1" smtClean="0"/>
              <a:t>using</a:t>
            </a:r>
            <a:r>
              <a:rPr lang="es-ES" baseline="0" dirty="0" smtClean="0"/>
              <a:t> k-</a:t>
            </a:r>
            <a:r>
              <a:rPr lang="es-ES" baseline="0" dirty="0" err="1" smtClean="0"/>
              <a:t>means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with</a:t>
            </a:r>
            <a:r>
              <a:rPr lang="es-ES" baseline="0" dirty="0" smtClean="0"/>
              <a:t> a </a:t>
            </a:r>
            <a:r>
              <a:rPr lang="es-ES" baseline="0" dirty="0" err="1" smtClean="0"/>
              <a:t>fixed</a:t>
            </a:r>
            <a:r>
              <a:rPr lang="es-ES" baseline="0" dirty="0" smtClean="0"/>
              <a:t> </a:t>
            </a:r>
            <a:r>
              <a:rPr lang="es-ES" baseline="0" dirty="0" err="1" smtClean="0"/>
              <a:t>number</a:t>
            </a:r>
            <a:r>
              <a:rPr lang="es-ES" baseline="0" dirty="0" smtClean="0"/>
              <a:t> of </a:t>
            </a:r>
            <a:r>
              <a:rPr lang="es-ES" baseline="0" dirty="0" err="1" smtClean="0"/>
              <a:t>components</a:t>
            </a:r>
            <a:r>
              <a:rPr lang="es-ES" baseline="0" dirty="0" smtClean="0"/>
              <a:t>, </a:t>
            </a:r>
            <a:r>
              <a:rPr lang="es-ES" baseline="0" dirty="0" err="1" smtClean="0"/>
              <a:t>we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apply</a:t>
            </a:r>
            <a:r>
              <a:rPr lang="es-ES" baseline="0" dirty="0" smtClean="0"/>
              <a:t> mean-</a:t>
            </a:r>
            <a:r>
              <a:rPr lang="es-ES" baseline="0" dirty="0" err="1" smtClean="0"/>
              <a:t>shift</a:t>
            </a:r>
            <a:r>
              <a:rPr lang="es-ES" baseline="0" dirty="0" smtClean="0"/>
              <a:t> to </a:t>
            </a:r>
            <a:r>
              <a:rPr lang="es-ES" baseline="0" dirty="0" err="1" smtClean="0"/>
              <a:t>cluster</a:t>
            </a:r>
            <a:r>
              <a:rPr lang="es-ES" baseline="0" dirty="0" smtClean="0"/>
              <a:t> color and </a:t>
            </a:r>
            <a:r>
              <a:rPr lang="es-ES" baseline="0" dirty="0" err="1" smtClean="0"/>
              <a:t>spatial</a:t>
            </a:r>
            <a:r>
              <a:rPr lang="es-ES" baseline="0" dirty="0" smtClean="0"/>
              <a:t> </a:t>
            </a:r>
            <a:r>
              <a:rPr lang="es-ES" baseline="0" dirty="0" err="1" smtClean="0"/>
              <a:t>coordinates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jointly</a:t>
            </a:r>
            <a:r>
              <a:rPr lang="es-ES" baseline="0" dirty="0" smtClean="0"/>
              <a:t>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s-ES" baseline="0" dirty="0" err="1" smtClean="0"/>
              <a:t>While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this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initially</a:t>
            </a:r>
            <a:r>
              <a:rPr lang="es-ES" baseline="0" dirty="0" smtClean="0"/>
              <a:t> </a:t>
            </a:r>
            <a:r>
              <a:rPr lang="es-ES" baseline="0" dirty="0" err="1" smtClean="0"/>
              <a:t>generates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many</a:t>
            </a:r>
            <a:r>
              <a:rPr lang="es-ES" baseline="0" dirty="0" smtClean="0"/>
              <a:t> </a:t>
            </a:r>
            <a:r>
              <a:rPr lang="es-ES" baseline="0" dirty="0" err="1" smtClean="0"/>
              <a:t>clusters</a:t>
            </a:r>
            <a:r>
              <a:rPr lang="es-ES" baseline="0" dirty="0" smtClean="0"/>
              <a:t>, </a:t>
            </a:r>
            <a:r>
              <a:rPr lang="es-ES" baseline="0" dirty="0" err="1" smtClean="0"/>
              <a:t>those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having</a:t>
            </a:r>
            <a:r>
              <a:rPr lang="es-ES" baseline="0" dirty="0" smtClean="0"/>
              <a:t> </a:t>
            </a:r>
            <a:r>
              <a:rPr lang="es-ES" baseline="0" dirty="0" err="1" smtClean="0"/>
              <a:t>few</a:t>
            </a:r>
            <a:r>
              <a:rPr lang="es-ES" baseline="0" dirty="0" smtClean="0"/>
              <a:t> </a:t>
            </a:r>
            <a:r>
              <a:rPr lang="es-ES" baseline="0" dirty="0" err="1" smtClean="0"/>
              <a:t>examples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will</a:t>
            </a:r>
            <a:r>
              <a:rPr lang="es-ES" baseline="0" dirty="0" smtClean="0"/>
              <a:t> be </a:t>
            </a:r>
            <a:r>
              <a:rPr lang="es-ES" baseline="0" dirty="0" err="1" smtClean="0"/>
              <a:t>deleted</a:t>
            </a:r>
            <a:r>
              <a:rPr lang="es-ES" baseline="0" dirty="0" smtClean="0"/>
              <a:t> </a:t>
            </a:r>
            <a:r>
              <a:rPr lang="es-ES" baseline="0" dirty="0" err="1" smtClean="0"/>
              <a:t>when</a:t>
            </a:r>
            <a:r>
              <a:rPr lang="es-ES" baseline="0" dirty="0" smtClean="0"/>
              <a:t> re-</a:t>
            </a:r>
            <a:r>
              <a:rPr lang="es-ES" baseline="0" dirty="0" err="1" smtClean="0"/>
              <a:t>estimating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models</a:t>
            </a:r>
            <a:r>
              <a:rPr lang="es-ES" baseline="0" dirty="0" smtClean="0"/>
              <a:t>, so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number</a:t>
            </a:r>
            <a:r>
              <a:rPr lang="es-ES" baseline="0" dirty="0" smtClean="0"/>
              <a:t> of </a:t>
            </a:r>
            <a:r>
              <a:rPr lang="es-ES" baseline="0" dirty="0" err="1" smtClean="0"/>
              <a:t>components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will</a:t>
            </a:r>
            <a:r>
              <a:rPr lang="es-ES" baseline="0" dirty="0" smtClean="0"/>
              <a:t> be </a:t>
            </a:r>
            <a:r>
              <a:rPr lang="es-ES" baseline="0" dirty="0" err="1" smtClean="0"/>
              <a:t>adjusted</a:t>
            </a:r>
            <a:r>
              <a:rPr lang="es-ES" baseline="0" dirty="0" smtClean="0"/>
              <a:t> </a:t>
            </a:r>
            <a:r>
              <a:rPr lang="es-ES" baseline="0" dirty="0" err="1" smtClean="0"/>
              <a:t>dynamically</a:t>
            </a:r>
            <a:r>
              <a:rPr lang="es-ES" baseline="0" dirty="0" smtClean="0"/>
              <a:t>.</a:t>
            </a:r>
            <a:endParaRPr lang="es-E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B88FD2-67C6-4A1F-A719-72B78FBFFCCC}" type="slidenum">
              <a:rPr lang="es-ES" smtClean="0"/>
              <a:t>19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71968303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s-ES" dirty="0" err="1" smtClean="0"/>
              <a:t>Fist</a:t>
            </a:r>
            <a:r>
              <a:rPr lang="es-ES" dirty="0" smtClean="0"/>
              <a:t> of </a:t>
            </a:r>
            <a:r>
              <a:rPr lang="es-ES" dirty="0" err="1" smtClean="0"/>
              <a:t>all</a:t>
            </a:r>
            <a:r>
              <a:rPr lang="es-ES" dirty="0" smtClean="0"/>
              <a:t>, </a:t>
            </a:r>
            <a:r>
              <a:rPr lang="es-ES" dirty="0" err="1" smtClean="0"/>
              <a:t>why</a:t>
            </a:r>
            <a:r>
              <a:rPr lang="es-ES" baseline="0" dirty="0" smtClean="0"/>
              <a:t> human </a:t>
            </a:r>
            <a:r>
              <a:rPr lang="es-ES" baseline="0" dirty="0" err="1" smtClean="0"/>
              <a:t>analysis</a:t>
            </a:r>
            <a:r>
              <a:rPr lang="es-ES" baseline="0" dirty="0" smtClean="0"/>
              <a:t>? </a:t>
            </a:r>
            <a:r>
              <a:rPr lang="es-ES" baseline="0" dirty="0" err="1" smtClean="0"/>
              <a:t>Well</a:t>
            </a:r>
            <a:r>
              <a:rPr lang="es-ES" baseline="0" dirty="0" smtClean="0"/>
              <a:t>, human </a:t>
            </a:r>
            <a:r>
              <a:rPr lang="es-ES" baseline="0" dirty="0" err="1" smtClean="0"/>
              <a:t>analysis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from</a:t>
            </a:r>
            <a:r>
              <a:rPr lang="es-ES" baseline="0" dirty="0" smtClean="0"/>
              <a:t> </a:t>
            </a:r>
            <a:r>
              <a:rPr lang="es-ES" baseline="0" dirty="0" err="1" smtClean="0"/>
              <a:t>images</a:t>
            </a:r>
            <a:r>
              <a:rPr lang="es-ES" baseline="0" dirty="0" smtClean="0"/>
              <a:t> has </a:t>
            </a:r>
            <a:r>
              <a:rPr lang="es-ES" baseline="0" dirty="0" err="1" smtClean="0"/>
              <a:t>many</a:t>
            </a:r>
            <a:r>
              <a:rPr lang="es-ES" baseline="0" dirty="0" smtClean="0"/>
              <a:t> </a:t>
            </a:r>
            <a:r>
              <a:rPr lang="es-ES" baseline="0" dirty="0" err="1" smtClean="0"/>
              <a:t>applications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that</a:t>
            </a:r>
            <a:r>
              <a:rPr lang="es-ES" baseline="0" dirty="0" smtClean="0"/>
              <a:t> </a:t>
            </a:r>
            <a:r>
              <a:rPr lang="es-ES" baseline="0" dirty="0" err="1" smtClean="0"/>
              <a:t>could</a:t>
            </a:r>
            <a:r>
              <a:rPr lang="es-ES" baseline="0" dirty="0" smtClean="0"/>
              <a:t> </a:t>
            </a:r>
            <a:r>
              <a:rPr lang="es-ES" baseline="0" dirty="0" err="1" smtClean="0"/>
              <a:t>potentially</a:t>
            </a:r>
            <a:r>
              <a:rPr lang="es-ES" baseline="0" dirty="0" smtClean="0"/>
              <a:t> </a:t>
            </a:r>
            <a:r>
              <a:rPr lang="es-ES" baseline="0" dirty="0" err="1" smtClean="0"/>
              <a:t>improve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our</a:t>
            </a:r>
            <a:r>
              <a:rPr lang="es-ES" baseline="0" dirty="0" smtClean="0"/>
              <a:t> </a:t>
            </a:r>
            <a:r>
              <a:rPr lang="es-ES" baseline="0" dirty="0" err="1" smtClean="0"/>
              <a:t>lives</a:t>
            </a:r>
            <a:r>
              <a:rPr lang="es-ES" baseline="0" dirty="0" smtClean="0"/>
              <a:t>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s-ES" baseline="0" dirty="0" err="1" smtClean="0"/>
              <a:t>Some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examples</a:t>
            </a:r>
            <a:r>
              <a:rPr lang="es-ES" baseline="0" dirty="0" smtClean="0"/>
              <a:t> are </a:t>
            </a:r>
            <a:r>
              <a:rPr lang="es-ES" baseline="0" dirty="0" err="1" smtClean="0"/>
              <a:t>pedestrian</a:t>
            </a:r>
            <a:r>
              <a:rPr lang="es-ES" baseline="0" dirty="0" smtClean="0"/>
              <a:t> </a:t>
            </a:r>
            <a:r>
              <a:rPr lang="es-ES" baseline="0" dirty="0" err="1" smtClean="0"/>
              <a:t>detection</a:t>
            </a:r>
            <a:r>
              <a:rPr lang="es-ES" baseline="0" dirty="0" smtClean="0"/>
              <a:t> in </a:t>
            </a:r>
            <a:r>
              <a:rPr lang="es-ES" baseline="0" dirty="0" err="1" smtClean="0"/>
              <a:t>systems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for</a:t>
            </a:r>
            <a:r>
              <a:rPr lang="es-ES" baseline="0" dirty="0" smtClean="0"/>
              <a:t> </a:t>
            </a:r>
            <a:r>
              <a:rPr lang="es-ES" baseline="0" dirty="0" err="1" smtClean="0"/>
              <a:t>driving</a:t>
            </a:r>
            <a:r>
              <a:rPr lang="es-ES" baseline="0" dirty="0" smtClean="0"/>
              <a:t> </a:t>
            </a:r>
            <a:r>
              <a:rPr lang="es-ES" baseline="0" dirty="0" err="1" smtClean="0"/>
              <a:t>assistance</a:t>
            </a:r>
            <a:r>
              <a:rPr lang="es-ES" baseline="0" dirty="0" smtClean="0"/>
              <a:t>,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s-ES" baseline="0" dirty="0" err="1" smtClean="0"/>
              <a:t>sign</a:t>
            </a:r>
            <a:r>
              <a:rPr lang="es-ES" baseline="0" dirty="0" smtClean="0"/>
              <a:t> </a:t>
            </a:r>
            <a:r>
              <a:rPr lang="es-ES" baseline="0" dirty="0" err="1" smtClean="0"/>
              <a:t>language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recognition</a:t>
            </a:r>
            <a:r>
              <a:rPr lang="es-ES" baseline="0" dirty="0" smtClean="0"/>
              <a:t> and human-</a:t>
            </a:r>
            <a:r>
              <a:rPr lang="es-ES" baseline="0" dirty="0" err="1" smtClean="0"/>
              <a:t>computer</a:t>
            </a:r>
            <a:r>
              <a:rPr lang="es-ES" baseline="0" dirty="0" smtClean="0"/>
              <a:t> </a:t>
            </a:r>
            <a:r>
              <a:rPr lang="es-ES" baseline="0" dirty="0" err="1" smtClean="0"/>
              <a:t>interaction</a:t>
            </a:r>
            <a:r>
              <a:rPr lang="es-ES" baseline="0" dirty="0" smtClean="0"/>
              <a:t> ,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s-ES" baseline="0" dirty="0" err="1" smtClean="0"/>
              <a:t>or</a:t>
            </a:r>
            <a:r>
              <a:rPr lang="es-ES" baseline="0" dirty="0" smtClean="0"/>
              <a:t> </a:t>
            </a:r>
            <a:r>
              <a:rPr lang="es-ES" baseline="0" dirty="0" err="1" smtClean="0"/>
              <a:t>even</a:t>
            </a:r>
            <a:r>
              <a:rPr lang="es-ES" baseline="0" dirty="0" smtClean="0"/>
              <a:t> </a:t>
            </a:r>
            <a:r>
              <a:rPr lang="es-ES" baseline="0" dirty="0" err="1" smtClean="0"/>
              <a:t>intelligent</a:t>
            </a:r>
            <a:r>
              <a:rPr lang="es-ES" baseline="0" dirty="0" smtClean="0"/>
              <a:t> </a:t>
            </a:r>
            <a:r>
              <a:rPr lang="es-ES" baseline="0" dirty="0" err="1" smtClean="0"/>
              <a:t>surveillance</a:t>
            </a:r>
            <a:r>
              <a:rPr lang="es-ES" baseline="0" dirty="0" smtClean="0"/>
              <a:t> and </a:t>
            </a:r>
            <a:r>
              <a:rPr lang="es-ES" baseline="0" dirty="0" err="1" smtClean="0"/>
              <a:t>assisted</a:t>
            </a:r>
            <a:r>
              <a:rPr lang="es-ES" baseline="0" dirty="0" smtClean="0"/>
              <a:t> living </a:t>
            </a:r>
            <a:r>
              <a:rPr lang="es-ES" baseline="0" dirty="0" err="1" smtClean="0"/>
              <a:t>systems</a:t>
            </a:r>
            <a:r>
              <a:rPr lang="es-ES" baseline="0" dirty="0" smtClean="0"/>
              <a:t>. </a:t>
            </a:r>
            <a:r>
              <a:rPr lang="es-ES" baseline="0" dirty="0" err="1" smtClean="0"/>
              <a:t>But</a:t>
            </a:r>
            <a:r>
              <a:rPr lang="es-ES" baseline="0" dirty="0" smtClean="0"/>
              <a:t>, </a:t>
            </a:r>
            <a:r>
              <a:rPr lang="es-ES" baseline="0" dirty="0" err="1" smtClean="0"/>
              <a:t>what</a:t>
            </a:r>
            <a:r>
              <a:rPr lang="es-ES" baseline="0" dirty="0" smtClean="0"/>
              <a:t> </a:t>
            </a:r>
            <a:r>
              <a:rPr lang="es-ES" baseline="0" dirty="0" err="1" smtClean="0"/>
              <a:t>is</a:t>
            </a:r>
            <a:r>
              <a:rPr lang="es-ES" baseline="0" dirty="0" smtClean="0"/>
              <a:t> human </a:t>
            </a:r>
            <a:r>
              <a:rPr lang="es-ES" baseline="0" dirty="0" err="1" smtClean="0"/>
              <a:t>analysis</a:t>
            </a:r>
            <a:r>
              <a:rPr lang="es-ES" baseline="0" dirty="0" smtClean="0"/>
              <a:t>?</a:t>
            </a:r>
            <a:endParaRPr lang="es-E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B88FD2-67C6-4A1F-A719-72B78FBFFCCC}" type="slidenum">
              <a:rPr lang="es-ES" smtClean="0"/>
              <a:t>2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77446302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s-ES" dirty="0" err="1" smtClean="0"/>
              <a:t>The</a:t>
            </a:r>
            <a:r>
              <a:rPr lang="es-ES" dirty="0" smtClean="0"/>
              <a:t> </a:t>
            </a:r>
            <a:r>
              <a:rPr lang="es-ES" dirty="0" err="1" smtClean="0"/>
              <a:t>next</a:t>
            </a:r>
            <a:r>
              <a:rPr lang="es-ES" dirty="0" smtClean="0"/>
              <a:t> </a:t>
            </a:r>
            <a:r>
              <a:rPr lang="es-ES" dirty="0" err="1" smtClean="0"/>
              <a:t>step</a:t>
            </a:r>
            <a:r>
              <a:rPr lang="es-ES" dirty="0" smtClean="0"/>
              <a:t> in </a:t>
            </a:r>
            <a:r>
              <a:rPr lang="es-ES" dirty="0" err="1" smtClean="0"/>
              <a:t>the</a:t>
            </a:r>
            <a:r>
              <a:rPr lang="es-ES" dirty="0" smtClean="0"/>
              <a:t> </a:t>
            </a:r>
            <a:r>
              <a:rPr lang="es-ES" dirty="0" err="1" smtClean="0"/>
              <a:t>algorithm</a:t>
            </a:r>
            <a:r>
              <a:rPr lang="es-ES" dirty="0" smtClean="0"/>
              <a:t> </a:t>
            </a:r>
            <a:r>
              <a:rPr lang="es-ES" dirty="0" err="1" smtClean="0"/>
              <a:t>is</a:t>
            </a:r>
            <a:r>
              <a:rPr lang="es-ES" dirty="0" smtClean="0"/>
              <a:t> </a:t>
            </a:r>
            <a:r>
              <a:rPr lang="es-ES" dirty="0" err="1" smtClean="0"/>
              <a:t>the</a:t>
            </a:r>
            <a:r>
              <a:rPr lang="es-ES" dirty="0" smtClean="0"/>
              <a:t> </a:t>
            </a:r>
            <a:r>
              <a:rPr lang="es-ES" dirty="0" err="1" smtClean="0"/>
              <a:t>iterative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estimation</a:t>
            </a:r>
            <a:r>
              <a:rPr lang="es-ES" baseline="0" dirty="0" smtClean="0"/>
              <a:t> of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GMMs</a:t>
            </a:r>
            <a:r>
              <a:rPr lang="es-ES" baseline="0" dirty="0" smtClean="0"/>
              <a:t> and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segmentation</a:t>
            </a:r>
            <a:r>
              <a:rPr lang="es-ES" baseline="0" dirty="0" smtClean="0"/>
              <a:t> </a:t>
            </a:r>
            <a:r>
              <a:rPr lang="es-ES" baseline="0" dirty="0" err="1" smtClean="0"/>
              <a:t>masks</a:t>
            </a:r>
            <a:r>
              <a:rPr lang="es-ES" baseline="0" dirty="0" smtClean="0"/>
              <a:t>, </a:t>
            </a:r>
            <a:r>
              <a:rPr lang="es-ES" baseline="0" dirty="0" err="1" smtClean="0"/>
              <a:t>using</a:t>
            </a:r>
            <a:r>
              <a:rPr lang="es-ES" baseline="0" dirty="0" smtClean="0"/>
              <a:t> </a:t>
            </a:r>
            <a:r>
              <a:rPr lang="es-ES" baseline="0" dirty="0" err="1" smtClean="0"/>
              <a:t>graph</a:t>
            </a:r>
            <a:r>
              <a:rPr lang="es-ES" baseline="0" dirty="0" smtClean="0"/>
              <a:t> </a:t>
            </a:r>
            <a:r>
              <a:rPr lang="es-ES" baseline="0" dirty="0" err="1" smtClean="0"/>
              <a:t>cuts</a:t>
            </a:r>
            <a:r>
              <a:rPr lang="es-ES" baseline="0" dirty="0" smtClean="0"/>
              <a:t>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s-ES" baseline="0" dirty="0" err="1" smtClean="0"/>
              <a:t>We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propose</a:t>
            </a:r>
            <a:r>
              <a:rPr lang="es-ES" baseline="0" dirty="0" smtClean="0"/>
              <a:t> a </a:t>
            </a:r>
            <a:r>
              <a:rPr lang="es-ES" baseline="0" dirty="0" err="1" smtClean="0"/>
              <a:t>first</a:t>
            </a:r>
            <a:r>
              <a:rPr lang="es-ES" baseline="0" dirty="0" smtClean="0"/>
              <a:t> temporal </a:t>
            </a:r>
            <a:r>
              <a:rPr lang="es-ES" baseline="0" dirty="0" err="1" smtClean="0"/>
              <a:t>extension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that</a:t>
            </a:r>
            <a:r>
              <a:rPr lang="es-ES" baseline="0" dirty="0" smtClean="0"/>
              <a:t> </a:t>
            </a:r>
            <a:r>
              <a:rPr lang="es-ES" dirty="0" smtClean="0"/>
              <a:t>tries to </a:t>
            </a:r>
            <a:r>
              <a:rPr lang="es-ES" dirty="0" err="1" smtClean="0"/>
              <a:t>solve</a:t>
            </a:r>
            <a:r>
              <a:rPr lang="es-ES" dirty="0" smtClean="0"/>
              <a:t> a </a:t>
            </a:r>
            <a:r>
              <a:rPr lang="es-ES" dirty="0" err="1" smtClean="0"/>
              <a:t>common</a:t>
            </a:r>
            <a:r>
              <a:rPr lang="es-ES" dirty="0" smtClean="0"/>
              <a:t> </a:t>
            </a:r>
            <a:r>
              <a:rPr lang="es-ES" dirty="0" err="1" smtClean="0"/>
              <a:t>problem</a:t>
            </a:r>
            <a:r>
              <a:rPr lang="es-ES" baseline="0" dirty="0" smtClean="0"/>
              <a:t> of </a:t>
            </a:r>
            <a:r>
              <a:rPr lang="es-ES" baseline="0" dirty="0" err="1" smtClean="0"/>
              <a:t>graph</a:t>
            </a:r>
            <a:r>
              <a:rPr lang="es-ES" baseline="0" dirty="0" smtClean="0"/>
              <a:t> </a:t>
            </a:r>
            <a:r>
              <a:rPr lang="es-ES" baseline="0" dirty="0" err="1" smtClean="0"/>
              <a:t>cuts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segmentation</a:t>
            </a:r>
            <a:r>
              <a:rPr lang="es-ES" baseline="0" dirty="0" smtClean="0"/>
              <a:t>, </a:t>
            </a:r>
            <a:r>
              <a:rPr lang="es-ES" baseline="0" dirty="0" err="1" smtClean="0"/>
              <a:t>which</a:t>
            </a:r>
            <a:r>
              <a:rPr lang="es-ES" baseline="0" dirty="0" smtClean="0"/>
              <a:t> </a:t>
            </a:r>
            <a:r>
              <a:rPr lang="es-ES" baseline="0" dirty="0" err="1" smtClean="0"/>
              <a:t>is</a:t>
            </a:r>
            <a:r>
              <a:rPr lang="es-ES" baseline="0" dirty="0" smtClean="0"/>
              <a:t> a </a:t>
            </a:r>
            <a:r>
              <a:rPr lang="es-ES" baseline="0" dirty="0" err="1" smtClean="0"/>
              <a:t>bias</a:t>
            </a:r>
            <a:r>
              <a:rPr lang="es-ES" baseline="0" dirty="0" smtClean="0"/>
              <a:t> to produce </a:t>
            </a:r>
            <a:r>
              <a:rPr lang="es-ES" baseline="0" dirty="0" err="1" smtClean="0"/>
              <a:t>convex</a:t>
            </a:r>
            <a:r>
              <a:rPr lang="es-ES" baseline="0" dirty="0" smtClean="0"/>
              <a:t> </a:t>
            </a:r>
            <a:r>
              <a:rPr lang="es-ES" baseline="0" dirty="0" err="1" smtClean="0"/>
              <a:t>segmentation</a:t>
            </a:r>
            <a:r>
              <a:rPr lang="es-ES" baseline="0" dirty="0" smtClean="0"/>
              <a:t> </a:t>
            </a:r>
            <a:r>
              <a:rPr lang="es-ES" baseline="0" dirty="0" err="1" smtClean="0"/>
              <a:t>masks</a:t>
            </a:r>
            <a:r>
              <a:rPr lang="es-ES" baseline="0" dirty="0" smtClean="0"/>
              <a:t>, as </a:t>
            </a:r>
            <a:r>
              <a:rPr lang="es-ES" baseline="0" dirty="0" err="1" smtClean="0"/>
              <a:t>you</a:t>
            </a:r>
            <a:r>
              <a:rPr lang="es-ES" baseline="0" dirty="0" smtClean="0"/>
              <a:t> can </a:t>
            </a:r>
            <a:r>
              <a:rPr lang="es-ES" baseline="0" dirty="0" err="1" smtClean="0"/>
              <a:t>see</a:t>
            </a:r>
            <a:r>
              <a:rPr lang="es-ES" baseline="0" dirty="0" smtClean="0"/>
              <a:t> in </a:t>
            </a:r>
            <a:r>
              <a:rPr lang="es-ES" baseline="0" dirty="0" err="1" smtClean="0"/>
              <a:t>this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example</a:t>
            </a:r>
            <a:r>
              <a:rPr lang="es-ES" baseline="0" dirty="0" smtClean="0"/>
              <a:t>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s-ES" baseline="0" dirty="0" smtClean="0"/>
              <a:t>In </a:t>
            </a:r>
            <a:r>
              <a:rPr lang="es-ES" baseline="0" dirty="0" err="1" smtClean="0"/>
              <a:t>order</a:t>
            </a:r>
            <a:r>
              <a:rPr lang="es-ES" baseline="0" dirty="0" smtClean="0"/>
              <a:t> to </a:t>
            </a:r>
            <a:r>
              <a:rPr lang="es-ES" baseline="0" dirty="0" err="1" smtClean="0"/>
              <a:t>solve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this</a:t>
            </a:r>
            <a:r>
              <a:rPr lang="es-ES" baseline="0" dirty="0" smtClean="0"/>
              <a:t>, </a:t>
            </a:r>
            <a:r>
              <a:rPr lang="es-ES" baseline="0" dirty="0" err="1" smtClean="0"/>
              <a:t>we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keep</a:t>
            </a:r>
            <a:r>
              <a:rPr lang="es-ES" baseline="0" dirty="0" smtClean="0"/>
              <a:t> a </a:t>
            </a:r>
            <a:r>
              <a:rPr lang="es-ES" baseline="0" dirty="0" err="1" smtClean="0"/>
              <a:t>history</a:t>
            </a:r>
            <a:r>
              <a:rPr lang="es-ES" baseline="0" dirty="0" smtClean="0"/>
              <a:t> of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GMMs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from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last</a:t>
            </a:r>
            <a:r>
              <a:rPr lang="es-ES" baseline="0" dirty="0" smtClean="0"/>
              <a:t> “m” </a:t>
            </a:r>
            <a:r>
              <a:rPr lang="es-ES" baseline="0" dirty="0" err="1" smtClean="0"/>
              <a:t>frames</a:t>
            </a:r>
            <a:r>
              <a:rPr lang="es-ES" baseline="0" dirty="0" smtClean="0"/>
              <a:t>, and re-</a:t>
            </a:r>
            <a:r>
              <a:rPr lang="es-ES" baseline="0" dirty="0" err="1" smtClean="0"/>
              <a:t>assign</a:t>
            </a:r>
            <a:r>
              <a:rPr lang="es-ES" baseline="0" dirty="0" smtClean="0"/>
              <a:t> </a:t>
            </a:r>
            <a:r>
              <a:rPr lang="es-ES" baseline="0" dirty="0" err="1" smtClean="0"/>
              <a:t>some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pixels</a:t>
            </a:r>
            <a:r>
              <a:rPr lang="es-ES" baseline="0" dirty="0" smtClean="0"/>
              <a:t> to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background</a:t>
            </a:r>
            <a:r>
              <a:rPr lang="es-ES" baseline="0" dirty="0" smtClean="0"/>
              <a:t> </a:t>
            </a:r>
            <a:r>
              <a:rPr lang="es-ES" baseline="0" dirty="0" err="1" smtClean="0"/>
              <a:t>label</a:t>
            </a:r>
            <a:r>
              <a:rPr lang="es-ES" baseline="0" dirty="0" smtClean="0"/>
              <a:t> </a:t>
            </a:r>
            <a:r>
              <a:rPr lang="es-ES" baseline="0" dirty="0" err="1" smtClean="0"/>
              <a:t>if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their</a:t>
            </a:r>
            <a:r>
              <a:rPr lang="es-ES" baseline="0" dirty="0" smtClean="0"/>
              <a:t> </a:t>
            </a:r>
            <a:r>
              <a:rPr lang="es-ES" baseline="0" dirty="0" err="1" smtClean="0"/>
              <a:t>average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background</a:t>
            </a:r>
            <a:r>
              <a:rPr lang="es-ES" baseline="0" dirty="0" smtClean="0"/>
              <a:t> </a:t>
            </a:r>
            <a:r>
              <a:rPr lang="es-ES" baseline="0" dirty="0" err="1" smtClean="0"/>
              <a:t>likelihood</a:t>
            </a:r>
            <a:r>
              <a:rPr lang="es-ES" baseline="0" dirty="0" smtClean="0"/>
              <a:t> </a:t>
            </a:r>
            <a:r>
              <a:rPr lang="es-ES" baseline="0" dirty="0" err="1" smtClean="0"/>
              <a:t>is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higher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than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foreground’s</a:t>
            </a:r>
            <a:r>
              <a:rPr lang="es-ES" baseline="0" dirty="0" smtClean="0"/>
              <a:t>.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s-ES" baseline="0" dirty="0" smtClean="0"/>
              <a:t>As </a:t>
            </a:r>
            <a:r>
              <a:rPr lang="es-ES" baseline="0" dirty="0" err="1" smtClean="0"/>
              <a:t>you</a:t>
            </a:r>
            <a:r>
              <a:rPr lang="es-ES" baseline="0" dirty="0" smtClean="0"/>
              <a:t> can </a:t>
            </a:r>
            <a:r>
              <a:rPr lang="es-ES" baseline="0" dirty="0" err="1" smtClean="0"/>
              <a:t>see</a:t>
            </a:r>
            <a:r>
              <a:rPr lang="es-ES" baseline="0" dirty="0" smtClean="0"/>
              <a:t> in </a:t>
            </a:r>
            <a:r>
              <a:rPr lang="es-ES" baseline="0" dirty="0" err="1" smtClean="0"/>
              <a:t>this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example</a:t>
            </a:r>
            <a:r>
              <a:rPr lang="es-ES" baseline="0" dirty="0" smtClean="0"/>
              <a:t>, </a:t>
            </a:r>
            <a:r>
              <a:rPr lang="es-ES" baseline="0" dirty="0" err="1" smtClean="0"/>
              <a:t>we</a:t>
            </a:r>
            <a:r>
              <a:rPr lang="es-ES" baseline="0" dirty="0" smtClean="0"/>
              <a:t> can introduce new </a:t>
            </a:r>
            <a:r>
              <a:rPr lang="es-ES" baseline="0" dirty="0" err="1" smtClean="0"/>
              <a:t>background</a:t>
            </a:r>
            <a:r>
              <a:rPr lang="es-ES" baseline="0" dirty="0" smtClean="0"/>
              <a:t> </a:t>
            </a:r>
            <a:r>
              <a:rPr lang="es-ES" baseline="0" dirty="0" err="1" smtClean="0"/>
              <a:t>labels</a:t>
            </a:r>
            <a:r>
              <a:rPr lang="es-ES" baseline="0" dirty="0" smtClean="0"/>
              <a:t> and run </a:t>
            </a:r>
            <a:r>
              <a:rPr lang="es-ES" baseline="0" dirty="0" err="1" smtClean="0"/>
              <a:t>again</a:t>
            </a:r>
            <a:r>
              <a:rPr lang="es-ES" baseline="0" dirty="0" smtClean="0"/>
              <a:t> </a:t>
            </a:r>
            <a:r>
              <a:rPr lang="es-ES" baseline="0" dirty="0" err="1" smtClean="0"/>
              <a:t>graph</a:t>
            </a:r>
            <a:r>
              <a:rPr lang="es-ES" baseline="0" dirty="0" smtClean="0"/>
              <a:t> </a:t>
            </a:r>
            <a:r>
              <a:rPr lang="es-ES" baseline="0" dirty="0" err="1" smtClean="0"/>
              <a:t>cuts</a:t>
            </a:r>
            <a:r>
              <a:rPr lang="es-ES" baseline="0" dirty="0" smtClean="0"/>
              <a:t> to refine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segmentation</a:t>
            </a:r>
            <a:r>
              <a:rPr lang="es-ES" baseline="0" dirty="0" smtClean="0"/>
              <a:t> </a:t>
            </a:r>
            <a:r>
              <a:rPr lang="es-ES" baseline="0" dirty="0" err="1" smtClean="0"/>
              <a:t>mask</a:t>
            </a:r>
            <a:r>
              <a:rPr lang="es-ES" baseline="0" dirty="0" smtClean="0"/>
              <a:t>.</a:t>
            </a:r>
            <a:endParaRPr lang="es-E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B88FD2-67C6-4A1F-A719-72B78FBFFCCC}" type="slidenum">
              <a:rPr lang="es-ES" smtClean="0"/>
              <a:t>20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93576324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s-ES" dirty="0" err="1" smtClean="0"/>
              <a:t>Finally</a:t>
            </a:r>
            <a:r>
              <a:rPr lang="es-ES" dirty="0" smtClean="0"/>
              <a:t>, </a:t>
            </a:r>
            <a:r>
              <a:rPr lang="es-ES" dirty="0" err="1" smtClean="0"/>
              <a:t>the</a:t>
            </a:r>
            <a:r>
              <a:rPr lang="es-ES" dirty="0" smtClean="0"/>
              <a:t> </a:t>
            </a:r>
            <a:r>
              <a:rPr lang="es-ES" dirty="0" err="1" smtClean="0"/>
              <a:t>second</a:t>
            </a:r>
            <a:r>
              <a:rPr lang="es-ES" baseline="0" dirty="0" smtClean="0"/>
              <a:t> temporal </a:t>
            </a:r>
            <a:r>
              <a:rPr lang="es-ES" baseline="0" dirty="0" err="1" smtClean="0"/>
              <a:t>extension</a:t>
            </a:r>
            <a:r>
              <a:rPr lang="es-ES" baseline="0" dirty="0" smtClean="0"/>
              <a:t> </a:t>
            </a:r>
            <a:r>
              <a:rPr lang="es-ES" baseline="0" dirty="0" err="1" smtClean="0"/>
              <a:t>initializes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segmentation</a:t>
            </a:r>
            <a:r>
              <a:rPr lang="es-ES" baseline="0" dirty="0" smtClean="0"/>
              <a:t> </a:t>
            </a:r>
            <a:r>
              <a:rPr lang="es-ES" baseline="0" dirty="0" err="1" smtClean="0"/>
              <a:t>mask</a:t>
            </a:r>
            <a:r>
              <a:rPr lang="es-ES" baseline="0" dirty="0" smtClean="0"/>
              <a:t> </a:t>
            </a:r>
            <a:r>
              <a:rPr lang="es-ES" baseline="0" dirty="0" err="1" smtClean="0"/>
              <a:t>for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following</a:t>
            </a:r>
            <a:r>
              <a:rPr lang="es-ES" baseline="0" dirty="0" smtClean="0"/>
              <a:t> </a:t>
            </a:r>
            <a:r>
              <a:rPr lang="es-ES" baseline="0" dirty="0" err="1" smtClean="0"/>
              <a:t>frame</a:t>
            </a:r>
            <a:r>
              <a:rPr lang="es-ES" baseline="0" dirty="0" smtClean="0"/>
              <a:t> of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video </a:t>
            </a:r>
            <a:r>
              <a:rPr lang="es-ES" baseline="0" dirty="0" err="1" smtClean="0"/>
              <a:t>sequence</a:t>
            </a:r>
            <a:r>
              <a:rPr lang="es-ES" baseline="0" dirty="0" smtClean="0"/>
              <a:t>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s-ES" baseline="0" dirty="0" smtClean="0"/>
              <a:t>In </a:t>
            </a:r>
            <a:r>
              <a:rPr lang="es-ES" baseline="0" dirty="0" err="1" smtClean="0"/>
              <a:t>order</a:t>
            </a:r>
            <a:r>
              <a:rPr lang="es-ES" baseline="0" dirty="0" smtClean="0"/>
              <a:t> to do </a:t>
            </a:r>
            <a:r>
              <a:rPr lang="es-ES" baseline="0" dirty="0" err="1" smtClean="0"/>
              <a:t>that</a:t>
            </a:r>
            <a:r>
              <a:rPr lang="es-ES" baseline="0" dirty="0" smtClean="0"/>
              <a:t>, </a:t>
            </a:r>
            <a:r>
              <a:rPr lang="es-ES" baseline="0" dirty="0" err="1" smtClean="0"/>
              <a:t>we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apply</a:t>
            </a:r>
            <a:r>
              <a:rPr lang="es-ES" baseline="0" dirty="0" smtClean="0"/>
              <a:t> </a:t>
            </a:r>
            <a:r>
              <a:rPr lang="es-ES" baseline="0" dirty="0" err="1" smtClean="0"/>
              <a:t>morphological</a:t>
            </a:r>
            <a:r>
              <a:rPr lang="es-ES" baseline="0" dirty="0" smtClean="0"/>
              <a:t> </a:t>
            </a:r>
            <a:r>
              <a:rPr lang="es-ES" baseline="0" dirty="0" err="1" smtClean="0"/>
              <a:t>operations</a:t>
            </a:r>
            <a:r>
              <a:rPr lang="es-ES" baseline="0" dirty="0" smtClean="0"/>
              <a:t> to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segmentation</a:t>
            </a:r>
            <a:r>
              <a:rPr lang="es-ES" baseline="0" dirty="0" smtClean="0"/>
              <a:t> </a:t>
            </a:r>
            <a:r>
              <a:rPr lang="es-ES" baseline="0" dirty="0" err="1" smtClean="0"/>
              <a:t>mask</a:t>
            </a:r>
            <a:r>
              <a:rPr lang="es-ES" baseline="0" dirty="0" smtClean="0"/>
              <a:t> of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current</a:t>
            </a:r>
            <a:r>
              <a:rPr lang="es-ES" baseline="0" dirty="0" smtClean="0"/>
              <a:t> </a:t>
            </a:r>
            <a:r>
              <a:rPr lang="es-ES" baseline="0" dirty="0" err="1" smtClean="0"/>
              <a:t>frame</a:t>
            </a:r>
            <a:r>
              <a:rPr lang="es-ES" baseline="0" dirty="0" smtClean="0"/>
              <a:t>. </a:t>
            </a:r>
            <a:r>
              <a:rPr lang="es-ES" baseline="0" dirty="0" err="1" smtClean="0"/>
              <a:t>On</a:t>
            </a:r>
            <a:r>
              <a:rPr lang="es-ES" baseline="0" dirty="0" smtClean="0"/>
              <a:t> </a:t>
            </a:r>
            <a:r>
              <a:rPr lang="es-ES" baseline="0" dirty="0" err="1" smtClean="0"/>
              <a:t>one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hand</a:t>
            </a:r>
            <a:r>
              <a:rPr lang="es-ES" baseline="0" dirty="0" smtClean="0"/>
              <a:t>, </a:t>
            </a:r>
            <a:r>
              <a:rPr lang="es-ES" baseline="0" dirty="0" err="1" smtClean="0"/>
              <a:t>we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apply</a:t>
            </a:r>
            <a:r>
              <a:rPr lang="es-ES" baseline="0" dirty="0" smtClean="0"/>
              <a:t> </a:t>
            </a:r>
            <a:r>
              <a:rPr lang="es-ES" baseline="0" dirty="0" err="1" smtClean="0"/>
              <a:t>an</a:t>
            </a:r>
            <a:r>
              <a:rPr lang="es-ES" baseline="0" dirty="0" smtClean="0"/>
              <a:t> </a:t>
            </a:r>
            <a:r>
              <a:rPr lang="es-ES" baseline="0" dirty="0" err="1" smtClean="0"/>
              <a:t>erosion</a:t>
            </a:r>
            <a:r>
              <a:rPr lang="es-ES" baseline="0" dirty="0" smtClean="0"/>
              <a:t> to set </a:t>
            </a:r>
            <a:r>
              <a:rPr lang="es-ES" baseline="0" dirty="0" err="1" smtClean="0"/>
              <a:t>foreground</a:t>
            </a:r>
            <a:r>
              <a:rPr lang="es-ES" baseline="0" dirty="0" smtClean="0"/>
              <a:t> </a:t>
            </a:r>
            <a:r>
              <a:rPr lang="es-ES" baseline="0" dirty="0" err="1" smtClean="0"/>
              <a:t>pixels</a:t>
            </a:r>
            <a:r>
              <a:rPr lang="es-ES" baseline="0" dirty="0" smtClean="0"/>
              <a:t>, and a </a:t>
            </a:r>
            <a:r>
              <a:rPr lang="es-ES" baseline="0" dirty="0" err="1" smtClean="0"/>
              <a:t>dilation</a:t>
            </a:r>
            <a:r>
              <a:rPr lang="es-ES" baseline="0" dirty="0" smtClean="0"/>
              <a:t> to set </a:t>
            </a:r>
            <a:r>
              <a:rPr lang="es-ES" baseline="0" dirty="0" err="1" smtClean="0"/>
              <a:t>unkown</a:t>
            </a:r>
            <a:r>
              <a:rPr lang="es-ES" baseline="0" dirty="0" smtClean="0"/>
              <a:t> </a:t>
            </a:r>
            <a:r>
              <a:rPr lang="es-ES" baseline="0" dirty="0" err="1" smtClean="0"/>
              <a:t>pixels</a:t>
            </a:r>
            <a:r>
              <a:rPr lang="es-ES" baseline="0" dirty="0" smtClean="0"/>
              <a:t>.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rest</a:t>
            </a:r>
            <a:r>
              <a:rPr lang="es-ES" baseline="0" dirty="0" smtClean="0"/>
              <a:t> of </a:t>
            </a:r>
            <a:r>
              <a:rPr lang="es-ES" baseline="0" dirty="0" err="1" smtClean="0"/>
              <a:t>pixels</a:t>
            </a:r>
            <a:r>
              <a:rPr lang="es-ES" baseline="0" dirty="0" smtClean="0"/>
              <a:t> are set to </a:t>
            </a:r>
            <a:r>
              <a:rPr lang="es-ES" baseline="0" dirty="0" err="1" smtClean="0"/>
              <a:t>background</a:t>
            </a:r>
            <a:r>
              <a:rPr lang="es-ES" baseline="0" dirty="0" smtClean="0"/>
              <a:t>.</a:t>
            </a:r>
            <a:endParaRPr lang="es-E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B88FD2-67C6-4A1F-A719-72B78FBFFCCC}" type="slidenum">
              <a:rPr lang="es-ES" smtClean="0"/>
              <a:t>21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22897531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s-ES" dirty="0" smtClean="0"/>
              <a:t>In </a:t>
            </a:r>
            <a:r>
              <a:rPr lang="es-ES" dirty="0" err="1" smtClean="0"/>
              <a:t>order</a:t>
            </a:r>
            <a:r>
              <a:rPr lang="es-ES" dirty="0" smtClean="0"/>
              <a:t> to </a:t>
            </a:r>
            <a:r>
              <a:rPr lang="es-ES" dirty="0" err="1" smtClean="0"/>
              <a:t>validate</a:t>
            </a:r>
            <a:r>
              <a:rPr lang="es-ES" dirty="0" smtClean="0"/>
              <a:t> </a:t>
            </a:r>
            <a:r>
              <a:rPr lang="es-ES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proposed</a:t>
            </a:r>
            <a:r>
              <a:rPr lang="es-ES" baseline="0" dirty="0" smtClean="0"/>
              <a:t> </a:t>
            </a:r>
            <a:r>
              <a:rPr lang="es-ES" baseline="0" dirty="0" err="1" smtClean="0"/>
              <a:t>methodology</a:t>
            </a:r>
            <a:r>
              <a:rPr lang="es-ES" baseline="0" dirty="0" smtClean="0"/>
              <a:t>, </a:t>
            </a:r>
            <a:r>
              <a:rPr lang="es-ES" baseline="0" dirty="0" err="1" smtClean="0"/>
              <a:t>we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used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three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different</a:t>
            </a:r>
            <a:r>
              <a:rPr lang="es-ES" baseline="0" dirty="0" smtClean="0"/>
              <a:t> </a:t>
            </a:r>
            <a:r>
              <a:rPr lang="es-ES" baseline="0" dirty="0" err="1" smtClean="0"/>
              <a:t>datasets</a:t>
            </a:r>
            <a:r>
              <a:rPr lang="es-ES" baseline="0" dirty="0" smtClean="0"/>
              <a:t>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s-ES" baseline="0" dirty="0" err="1" smtClean="0"/>
              <a:t>First</a:t>
            </a:r>
            <a:r>
              <a:rPr lang="es-ES" baseline="0" dirty="0" smtClean="0"/>
              <a:t>, </a:t>
            </a:r>
            <a:r>
              <a:rPr lang="es-ES" baseline="0" dirty="0" err="1" smtClean="0"/>
              <a:t>we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used</a:t>
            </a:r>
            <a:r>
              <a:rPr lang="es-ES" baseline="0" dirty="0" smtClean="0"/>
              <a:t> a </a:t>
            </a:r>
            <a:r>
              <a:rPr lang="es-ES" baseline="0" dirty="0" err="1" smtClean="0"/>
              <a:t>sequence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from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cvsg</a:t>
            </a:r>
            <a:r>
              <a:rPr lang="es-ES" baseline="0" dirty="0" smtClean="0"/>
              <a:t> dataset, </a:t>
            </a:r>
            <a:r>
              <a:rPr lang="es-ES" baseline="0" dirty="0" err="1" smtClean="0"/>
              <a:t>which</a:t>
            </a:r>
            <a:r>
              <a:rPr lang="es-ES" baseline="0" dirty="0" smtClean="0"/>
              <a:t> </a:t>
            </a:r>
            <a:r>
              <a:rPr lang="es-ES" baseline="0" dirty="0" err="1" smtClean="0"/>
              <a:t>is</a:t>
            </a:r>
            <a:r>
              <a:rPr lang="es-ES" baseline="0" dirty="0" smtClean="0"/>
              <a:t> a </a:t>
            </a:r>
            <a:r>
              <a:rPr lang="es-ES" baseline="0" dirty="0" err="1" smtClean="0"/>
              <a:t>benchmark</a:t>
            </a:r>
            <a:r>
              <a:rPr lang="es-ES" baseline="0" dirty="0" smtClean="0"/>
              <a:t> </a:t>
            </a:r>
            <a:r>
              <a:rPr lang="es-ES" baseline="0" dirty="0" err="1" smtClean="0"/>
              <a:t>for</a:t>
            </a:r>
            <a:r>
              <a:rPr lang="es-ES" baseline="0" dirty="0" smtClean="0"/>
              <a:t> video </a:t>
            </a:r>
            <a:r>
              <a:rPr lang="es-ES" baseline="0" dirty="0" err="1" smtClean="0"/>
              <a:t>segmentation</a:t>
            </a:r>
            <a:r>
              <a:rPr lang="es-ES" baseline="0" dirty="0" smtClean="0"/>
              <a:t> </a:t>
            </a:r>
            <a:r>
              <a:rPr lang="es-ES" baseline="0" dirty="0" err="1" smtClean="0"/>
              <a:t>algorithms</a:t>
            </a:r>
            <a:r>
              <a:rPr lang="es-ES" baseline="0" dirty="0" smtClean="0"/>
              <a:t>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s-ES" baseline="0" dirty="0" err="1" smtClean="0"/>
              <a:t>Secondly</a:t>
            </a:r>
            <a:r>
              <a:rPr lang="es-ES" baseline="0" dirty="0" smtClean="0"/>
              <a:t>, </a:t>
            </a:r>
            <a:r>
              <a:rPr lang="es-ES" baseline="0" dirty="0" err="1" smtClean="0"/>
              <a:t>we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collected</a:t>
            </a:r>
            <a:r>
              <a:rPr lang="es-ES" baseline="0" dirty="0" smtClean="0"/>
              <a:t> </a:t>
            </a:r>
            <a:r>
              <a:rPr lang="es-ES" baseline="0" dirty="0" err="1" smtClean="0"/>
              <a:t>some</a:t>
            </a:r>
            <a:r>
              <a:rPr lang="es-ES" baseline="0" dirty="0" smtClean="0"/>
              <a:t> video </a:t>
            </a:r>
            <a:r>
              <a:rPr lang="es-ES" baseline="0" dirty="0" err="1" smtClean="0"/>
              <a:t>sequences</a:t>
            </a:r>
            <a:r>
              <a:rPr lang="es-ES" baseline="0" dirty="0" smtClean="0"/>
              <a:t> of </a:t>
            </a:r>
            <a:r>
              <a:rPr lang="es-ES" baseline="0" dirty="0" err="1" smtClean="0"/>
              <a:t>undergraduate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thesis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defenses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here</a:t>
            </a:r>
            <a:r>
              <a:rPr lang="es-ES" baseline="0" dirty="0" smtClean="0"/>
              <a:t> at UB,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s-ES" baseline="0" dirty="0" smtClean="0"/>
              <a:t>and </a:t>
            </a:r>
            <a:r>
              <a:rPr lang="es-ES" baseline="0" dirty="0" err="1" smtClean="0"/>
              <a:t>finally</a:t>
            </a:r>
            <a:r>
              <a:rPr lang="es-ES" baseline="0" dirty="0" smtClean="0"/>
              <a:t>, </a:t>
            </a:r>
            <a:r>
              <a:rPr lang="es-ES" baseline="0" dirty="0" err="1" smtClean="0"/>
              <a:t>present</a:t>
            </a:r>
            <a:r>
              <a:rPr lang="es-ES" baseline="0" dirty="0" smtClean="0"/>
              <a:t> a dataset </a:t>
            </a:r>
            <a:r>
              <a:rPr lang="es-ES" baseline="0" dirty="0" err="1" smtClean="0"/>
              <a:t>containing</a:t>
            </a:r>
            <a:r>
              <a:rPr lang="es-ES" baseline="0" dirty="0" smtClean="0"/>
              <a:t> </a:t>
            </a:r>
            <a:r>
              <a:rPr lang="es-ES" baseline="0" dirty="0" err="1" smtClean="0"/>
              <a:t>images</a:t>
            </a:r>
            <a:r>
              <a:rPr lang="es-ES" baseline="0" dirty="0" smtClean="0"/>
              <a:t> of </a:t>
            </a:r>
            <a:r>
              <a:rPr lang="es-ES" baseline="0" dirty="0" err="1" smtClean="0"/>
              <a:t>people</a:t>
            </a:r>
            <a:r>
              <a:rPr lang="es-ES" baseline="0" dirty="0" smtClean="0"/>
              <a:t> and </a:t>
            </a:r>
            <a:r>
              <a:rPr lang="es-ES" baseline="0" dirty="0" err="1" smtClean="0"/>
              <a:t>ground-truth</a:t>
            </a:r>
            <a:r>
              <a:rPr lang="es-ES" baseline="0" dirty="0" smtClean="0"/>
              <a:t> </a:t>
            </a:r>
            <a:r>
              <a:rPr lang="es-ES" baseline="0" dirty="0" err="1" smtClean="0"/>
              <a:t>consisting</a:t>
            </a:r>
            <a:r>
              <a:rPr lang="es-ES" baseline="0" dirty="0" smtClean="0"/>
              <a:t> of </a:t>
            </a:r>
            <a:r>
              <a:rPr lang="es-ES" baseline="0" dirty="0" err="1" smtClean="0"/>
              <a:t>segmentation</a:t>
            </a:r>
            <a:r>
              <a:rPr lang="es-ES" baseline="0" dirty="0" smtClean="0"/>
              <a:t> </a:t>
            </a:r>
            <a:r>
              <a:rPr lang="es-ES" baseline="0" dirty="0" err="1" smtClean="0"/>
              <a:t>masks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for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different</a:t>
            </a:r>
            <a:r>
              <a:rPr lang="es-ES" baseline="0" dirty="0" smtClean="0"/>
              <a:t> </a:t>
            </a:r>
            <a:r>
              <a:rPr lang="es-ES" baseline="0" dirty="0" err="1" smtClean="0"/>
              <a:t>body</a:t>
            </a:r>
            <a:r>
              <a:rPr lang="es-ES" baseline="0" dirty="0" smtClean="0"/>
              <a:t> </a:t>
            </a:r>
            <a:r>
              <a:rPr lang="es-ES" baseline="0" dirty="0" err="1" smtClean="0"/>
              <a:t>parts</a:t>
            </a:r>
            <a:endParaRPr lang="es-E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B88FD2-67C6-4A1F-A719-72B78FBFFCCC}" type="slidenum">
              <a:rPr lang="es-ES" smtClean="0"/>
              <a:t>22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08175709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s-ES" dirty="0" err="1" smtClean="0"/>
              <a:t>For</a:t>
            </a:r>
            <a:r>
              <a:rPr lang="es-ES" dirty="0" smtClean="0"/>
              <a:t> </a:t>
            </a:r>
            <a:r>
              <a:rPr lang="es-ES" dirty="0" err="1" smtClean="0"/>
              <a:t>the</a:t>
            </a:r>
            <a:r>
              <a:rPr lang="es-ES" dirty="0" smtClean="0"/>
              <a:t> </a:t>
            </a:r>
            <a:r>
              <a:rPr lang="es-ES" dirty="0" err="1" smtClean="0"/>
              <a:t>evaluation</a:t>
            </a:r>
            <a:r>
              <a:rPr lang="es-ES" dirty="0" smtClean="0"/>
              <a:t>,</a:t>
            </a:r>
            <a:r>
              <a:rPr lang="es-ES" baseline="0" dirty="0" smtClean="0"/>
              <a:t> </a:t>
            </a:r>
            <a:r>
              <a:rPr lang="es-ES" baseline="0" dirty="0" err="1" smtClean="0"/>
              <a:t>we</a:t>
            </a:r>
            <a:r>
              <a:rPr lang="es-ES" baseline="0" dirty="0" smtClean="0"/>
              <a:t> use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overlapping</a:t>
            </a:r>
            <a:r>
              <a:rPr lang="es-ES" baseline="0" dirty="0" smtClean="0"/>
              <a:t> </a:t>
            </a:r>
            <a:r>
              <a:rPr lang="es-ES" baseline="0" dirty="0" err="1" smtClean="0"/>
              <a:t>or</a:t>
            </a:r>
            <a:r>
              <a:rPr lang="es-ES" baseline="0" dirty="0" smtClean="0"/>
              <a:t> </a:t>
            </a:r>
            <a:r>
              <a:rPr lang="es-ES" baseline="0" dirty="0" err="1" smtClean="0"/>
              <a:t>jaccard</a:t>
            </a:r>
            <a:r>
              <a:rPr lang="es-ES" baseline="0" dirty="0" smtClean="0"/>
              <a:t> </a:t>
            </a:r>
            <a:r>
              <a:rPr lang="es-ES" baseline="0" dirty="0" err="1" smtClean="0"/>
              <a:t>index</a:t>
            </a:r>
            <a:r>
              <a:rPr lang="es-ES" baseline="0" dirty="0" smtClean="0"/>
              <a:t> </a:t>
            </a:r>
            <a:r>
              <a:rPr lang="es-ES" baseline="0" dirty="0" err="1" smtClean="0"/>
              <a:t>between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ground-truth</a:t>
            </a:r>
            <a:r>
              <a:rPr lang="es-ES" baseline="0" dirty="0" smtClean="0"/>
              <a:t> and </a:t>
            </a:r>
            <a:r>
              <a:rPr lang="es-ES" baseline="0" dirty="0" err="1" smtClean="0"/>
              <a:t>estimated</a:t>
            </a:r>
            <a:r>
              <a:rPr lang="es-ES" baseline="0" dirty="0" smtClean="0"/>
              <a:t> </a:t>
            </a:r>
            <a:r>
              <a:rPr lang="es-ES" baseline="0" dirty="0" err="1" smtClean="0"/>
              <a:t>segmentation</a:t>
            </a:r>
            <a:r>
              <a:rPr lang="es-ES" baseline="0" dirty="0" smtClean="0"/>
              <a:t> </a:t>
            </a:r>
            <a:r>
              <a:rPr lang="es-ES" baseline="0" dirty="0" err="1" smtClean="0"/>
              <a:t>masks</a:t>
            </a:r>
            <a:r>
              <a:rPr lang="es-ES" baseline="0" dirty="0" smtClean="0"/>
              <a:t>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s-ES" baseline="0" dirty="0" smtClean="0"/>
              <a:t>As a </a:t>
            </a:r>
            <a:r>
              <a:rPr lang="es-ES" baseline="0" dirty="0" err="1" smtClean="0"/>
              <a:t>baseline</a:t>
            </a:r>
            <a:r>
              <a:rPr lang="es-ES" baseline="0" dirty="0" smtClean="0"/>
              <a:t>, </a:t>
            </a:r>
            <a:r>
              <a:rPr lang="es-ES" baseline="0" dirty="0" err="1" smtClean="0"/>
              <a:t>we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consider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performance </a:t>
            </a:r>
            <a:r>
              <a:rPr lang="es-ES" baseline="0" dirty="0" err="1" smtClean="0"/>
              <a:t>obtained</a:t>
            </a:r>
            <a:r>
              <a:rPr lang="es-ES" baseline="0" dirty="0" smtClean="0"/>
              <a:t> </a:t>
            </a:r>
            <a:r>
              <a:rPr lang="es-ES" baseline="0" dirty="0" err="1" smtClean="0"/>
              <a:t>with</a:t>
            </a:r>
            <a:r>
              <a:rPr lang="es-ES" baseline="0" dirty="0" smtClean="0"/>
              <a:t> </a:t>
            </a:r>
            <a:r>
              <a:rPr lang="es-ES" baseline="0" dirty="0" err="1" smtClean="0"/>
              <a:t>GrabCut</a:t>
            </a:r>
            <a:r>
              <a:rPr lang="es-ES" baseline="0" dirty="0" smtClean="0"/>
              <a:t> </a:t>
            </a:r>
            <a:r>
              <a:rPr lang="es-ES" baseline="0" dirty="0" err="1" smtClean="0"/>
              <a:t>applied</a:t>
            </a:r>
            <a:r>
              <a:rPr lang="es-ES" baseline="0" dirty="0" smtClean="0"/>
              <a:t> to </a:t>
            </a:r>
            <a:r>
              <a:rPr lang="es-ES" baseline="0" dirty="0" err="1" smtClean="0"/>
              <a:t>each</a:t>
            </a:r>
            <a:r>
              <a:rPr lang="es-ES" baseline="0" dirty="0" smtClean="0"/>
              <a:t> </a:t>
            </a:r>
            <a:r>
              <a:rPr lang="es-ES" baseline="0" dirty="0" err="1" smtClean="0"/>
              <a:t>frame</a:t>
            </a:r>
            <a:r>
              <a:rPr lang="es-ES" baseline="0" dirty="0" smtClean="0"/>
              <a:t> of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video </a:t>
            </a:r>
            <a:r>
              <a:rPr lang="es-ES" baseline="0" dirty="0" err="1" smtClean="0"/>
              <a:t>independently</a:t>
            </a:r>
            <a:r>
              <a:rPr lang="es-ES" baseline="0" dirty="0" smtClean="0"/>
              <a:t>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s-ES" baseline="0" dirty="0" err="1" smtClean="0"/>
              <a:t>Then</a:t>
            </a:r>
            <a:r>
              <a:rPr lang="es-ES" baseline="0" dirty="0" smtClean="0"/>
              <a:t> </a:t>
            </a:r>
            <a:r>
              <a:rPr lang="es-ES" baseline="0" dirty="0" err="1" smtClean="0"/>
              <a:t>we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evaluate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different</a:t>
            </a:r>
            <a:r>
              <a:rPr lang="es-ES" baseline="0" dirty="0" smtClean="0"/>
              <a:t> </a:t>
            </a:r>
            <a:r>
              <a:rPr lang="es-ES" baseline="0" dirty="0" err="1" smtClean="0"/>
              <a:t>proposed</a:t>
            </a:r>
            <a:r>
              <a:rPr lang="es-ES" baseline="0" dirty="0" smtClean="0"/>
              <a:t> </a:t>
            </a:r>
            <a:r>
              <a:rPr lang="es-ES" baseline="0" dirty="0" err="1" smtClean="0"/>
              <a:t>extenions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incrementally</a:t>
            </a:r>
            <a:r>
              <a:rPr lang="es-ES" baseline="0" dirty="0" smtClean="0"/>
              <a:t>. As </a:t>
            </a:r>
            <a:r>
              <a:rPr lang="es-ES" baseline="0" dirty="0" err="1" smtClean="0"/>
              <a:t>we</a:t>
            </a:r>
            <a:r>
              <a:rPr lang="es-ES" baseline="0" dirty="0" smtClean="0"/>
              <a:t> can </a:t>
            </a:r>
            <a:r>
              <a:rPr lang="es-ES" baseline="0" dirty="0" err="1" smtClean="0"/>
              <a:t>see</a:t>
            </a:r>
            <a:r>
              <a:rPr lang="es-ES" baseline="0" dirty="0" smtClean="0"/>
              <a:t>,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greatest</a:t>
            </a:r>
            <a:r>
              <a:rPr lang="es-ES" baseline="0" dirty="0" smtClean="0"/>
              <a:t> </a:t>
            </a:r>
            <a:r>
              <a:rPr lang="es-ES" baseline="0" dirty="0" err="1" smtClean="0"/>
              <a:t>improvement</a:t>
            </a:r>
            <a:r>
              <a:rPr lang="es-ES" baseline="0" dirty="0" smtClean="0"/>
              <a:t> comes </a:t>
            </a:r>
            <a:r>
              <a:rPr lang="es-ES" baseline="0" dirty="0" err="1" smtClean="0"/>
              <a:t>from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first</a:t>
            </a:r>
            <a:r>
              <a:rPr lang="es-ES" baseline="0" dirty="0" smtClean="0"/>
              <a:t> </a:t>
            </a:r>
            <a:r>
              <a:rPr lang="es-ES" baseline="0" dirty="0" err="1" smtClean="0"/>
              <a:t>proposed</a:t>
            </a:r>
            <a:r>
              <a:rPr lang="es-ES" baseline="0" dirty="0" smtClean="0"/>
              <a:t> temporal </a:t>
            </a:r>
            <a:r>
              <a:rPr lang="es-ES" baseline="0" dirty="0" err="1" smtClean="0"/>
              <a:t>extension</a:t>
            </a:r>
            <a:r>
              <a:rPr lang="es-ES" baseline="0" dirty="0" smtClean="0"/>
              <a:t> </a:t>
            </a:r>
            <a:r>
              <a:rPr lang="es-ES" baseline="0" dirty="0" err="1" smtClean="0"/>
              <a:t>regarding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re-</a:t>
            </a:r>
            <a:r>
              <a:rPr lang="es-ES" baseline="0" dirty="0" err="1" smtClean="0"/>
              <a:t>assignment</a:t>
            </a:r>
            <a:r>
              <a:rPr lang="es-ES" baseline="0" dirty="0" smtClean="0"/>
              <a:t> of </a:t>
            </a:r>
            <a:r>
              <a:rPr lang="es-ES" baseline="0" dirty="0" err="1" smtClean="0"/>
              <a:t>pixels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based</a:t>
            </a:r>
            <a:r>
              <a:rPr lang="es-ES" baseline="0" dirty="0" smtClean="0"/>
              <a:t> </a:t>
            </a:r>
            <a:r>
              <a:rPr lang="es-ES" baseline="0" dirty="0" err="1" smtClean="0"/>
              <a:t>on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history</a:t>
            </a:r>
            <a:r>
              <a:rPr lang="es-ES" baseline="0" dirty="0" smtClean="0"/>
              <a:t> of </a:t>
            </a:r>
            <a:r>
              <a:rPr lang="es-ES" baseline="0" dirty="0" err="1" smtClean="0"/>
              <a:t>GMMs</a:t>
            </a:r>
            <a:r>
              <a:rPr lang="es-ES" baseline="0" dirty="0" smtClean="0"/>
              <a:t>.,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s-ES" baseline="0" dirty="0" err="1" smtClean="0"/>
              <a:t>finally</a:t>
            </a:r>
            <a:r>
              <a:rPr lang="es-ES" baseline="0" dirty="0" smtClean="0"/>
              <a:t> </a:t>
            </a:r>
            <a:r>
              <a:rPr lang="es-ES" baseline="0" dirty="0" err="1" smtClean="0"/>
              <a:t>reaching</a:t>
            </a:r>
            <a:r>
              <a:rPr lang="es-ES" baseline="0" dirty="0" smtClean="0"/>
              <a:t> </a:t>
            </a:r>
            <a:r>
              <a:rPr lang="es-ES" baseline="0" dirty="0" err="1" smtClean="0"/>
              <a:t>an</a:t>
            </a:r>
            <a:r>
              <a:rPr lang="es-ES" baseline="0" dirty="0" smtClean="0"/>
              <a:t> </a:t>
            </a:r>
            <a:r>
              <a:rPr lang="es-ES" baseline="0" dirty="0" err="1" smtClean="0"/>
              <a:t>improvement</a:t>
            </a:r>
            <a:r>
              <a:rPr lang="es-ES" baseline="0" dirty="0" smtClean="0"/>
              <a:t> of </a:t>
            </a:r>
            <a:r>
              <a:rPr lang="es-ES" baseline="0" dirty="0" err="1" smtClean="0"/>
              <a:t>almost</a:t>
            </a:r>
            <a:r>
              <a:rPr lang="es-ES" baseline="0" dirty="0" smtClean="0"/>
              <a:t> 34% w.r.t. </a:t>
            </a:r>
            <a:r>
              <a:rPr lang="es-ES" baseline="0" dirty="0" err="1" smtClean="0"/>
              <a:t>GrabCut</a:t>
            </a:r>
            <a:r>
              <a:rPr lang="es-ES" baseline="0" dirty="0" smtClean="0"/>
              <a:t>.</a:t>
            </a:r>
            <a:endParaRPr lang="es-E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B88FD2-67C6-4A1F-A719-72B78FBFFCCC}" type="slidenum">
              <a:rPr lang="es-ES" smtClean="0"/>
              <a:t>23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813728407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s-ES" dirty="0" err="1" smtClean="0"/>
              <a:t>Let</a:t>
            </a:r>
            <a:r>
              <a:rPr lang="es-ES" baseline="0" dirty="0" smtClean="0"/>
              <a:t> me show </a:t>
            </a:r>
            <a:r>
              <a:rPr lang="es-ES" baseline="0" dirty="0" err="1" smtClean="0"/>
              <a:t>you</a:t>
            </a:r>
            <a:r>
              <a:rPr lang="es-ES" baseline="0" dirty="0" smtClean="0"/>
              <a:t> </a:t>
            </a:r>
            <a:r>
              <a:rPr lang="es-ES" baseline="0" dirty="0" err="1" smtClean="0"/>
              <a:t>some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qualitative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results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on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cVSG</a:t>
            </a:r>
            <a:r>
              <a:rPr lang="es-ES" baseline="0" dirty="0" smtClean="0"/>
              <a:t> </a:t>
            </a:r>
            <a:r>
              <a:rPr lang="es-ES" baseline="0" dirty="0" err="1" smtClean="0"/>
              <a:t>sequence</a:t>
            </a:r>
            <a:r>
              <a:rPr lang="es-ES" baseline="0" dirty="0" smtClean="0"/>
              <a:t>, </a:t>
            </a:r>
            <a:r>
              <a:rPr lang="es-ES" baseline="0" dirty="0" err="1" smtClean="0"/>
              <a:t>where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we</a:t>
            </a:r>
            <a:r>
              <a:rPr lang="es-ES" baseline="0" dirty="0" smtClean="0"/>
              <a:t> can </a:t>
            </a:r>
            <a:r>
              <a:rPr lang="es-ES" baseline="0" dirty="0" err="1" smtClean="0"/>
              <a:t>see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original and </a:t>
            </a:r>
            <a:r>
              <a:rPr lang="es-ES" baseline="0" dirty="0" err="1" smtClean="0"/>
              <a:t>segmented</a:t>
            </a:r>
            <a:r>
              <a:rPr lang="es-ES" baseline="0" dirty="0" smtClean="0"/>
              <a:t> </a:t>
            </a:r>
            <a:r>
              <a:rPr lang="es-ES" baseline="0" dirty="0" err="1" smtClean="0"/>
              <a:t>sequences</a:t>
            </a:r>
            <a:r>
              <a:rPr lang="es-ES" baseline="0" dirty="0" smtClean="0"/>
              <a:t>, as </a:t>
            </a:r>
            <a:r>
              <a:rPr lang="es-ES" baseline="0" dirty="0" err="1" smtClean="0"/>
              <a:t>well</a:t>
            </a:r>
            <a:r>
              <a:rPr lang="es-ES" baseline="0" dirty="0" smtClean="0"/>
              <a:t> as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evolution</a:t>
            </a:r>
            <a:r>
              <a:rPr lang="es-ES" baseline="0" dirty="0" smtClean="0"/>
              <a:t> of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background</a:t>
            </a:r>
            <a:r>
              <a:rPr lang="es-ES" baseline="0" dirty="0" smtClean="0"/>
              <a:t> and </a:t>
            </a:r>
            <a:r>
              <a:rPr lang="es-ES" baseline="0" dirty="0" err="1" smtClean="0"/>
              <a:t>foreground</a:t>
            </a:r>
            <a:r>
              <a:rPr lang="es-ES" baseline="0" dirty="0" smtClean="0"/>
              <a:t> </a:t>
            </a:r>
            <a:r>
              <a:rPr lang="es-ES" baseline="0" dirty="0" err="1" smtClean="0"/>
              <a:t>gaussian</a:t>
            </a:r>
            <a:r>
              <a:rPr lang="es-ES" baseline="0" dirty="0" smtClean="0"/>
              <a:t> mixture </a:t>
            </a:r>
            <a:r>
              <a:rPr lang="es-ES" baseline="0" dirty="0" err="1" smtClean="0"/>
              <a:t>model</a:t>
            </a:r>
            <a:r>
              <a:rPr lang="es-ES" baseline="0" dirty="0" smtClean="0"/>
              <a:t>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s-ES" baseline="0" dirty="0" smtClean="0"/>
              <a:t>As </a:t>
            </a:r>
            <a:r>
              <a:rPr lang="es-ES" baseline="0" dirty="0" err="1" smtClean="0"/>
              <a:t>you</a:t>
            </a:r>
            <a:r>
              <a:rPr lang="es-ES" baseline="0" dirty="0" smtClean="0"/>
              <a:t> can </a:t>
            </a:r>
            <a:r>
              <a:rPr lang="es-ES" baseline="0" dirty="0" err="1" smtClean="0"/>
              <a:t>see</a:t>
            </a:r>
            <a:r>
              <a:rPr lang="es-ES" baseline="0" dirty="0" smtClean="0"/>
              <a:t>,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number</a:t>
            </a:r>
            <a:r>
              <a:rPr lang="es-ES" baseline="0" dirty="0" smtClean="0"/>
              <a:t> of </a:t>
            </a:r>
            <a:r>
              <a:rPr lang="es-ES" baseline="0" dirty="0" err="1" smtClean="0"/>
              <a:t>initial</a:t>
            </a:r>
            <a:r>
              <a:rPr lang="es-ES" baseline="0" dirty="0" smtClean="0"/>
              <a:t> </a:t>
            </a:r>
            <a:r>
              <a:rPr lang="es-ES" baseline="0" dirty="0" err="1" smtClean="0"/>
              <a:t>components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is</a:t>
            </a:r>
            <a:r>
              <a:rPr lang="es-ES" baseline="0" dirty="0" smtClean="0"/>
              <a:t> quite </a:t>
            </a:r>
            <a:r>
              <a:rPr lang="es-ES" baseline="0" dirty="0" err="1" smtClean="0"/>
              <a:t>big</a:t>
            </a:r>
            <a:r>
              <a:rPr lang="es-ES" baseline="0" dirty="0" smtClean="0"/>
              <a:t>, </a:t>
            </a:r>
            <a:r>
              <a:rPr lang="es-ES" baseline="0" dirty="0" err="1" smtClean="0"/>
              <a:t>but</a:t>
            </a:r>
            <a:r>
              <a:rPr lang="es-ES" baseline="0" dirty="0" smtClean="0"/>
              <a:t> </a:t>
            </a:r>
            <a:r>
              <a:rPr lang="es-ES" baseline="0" dirty="0" err="1" smtClean="0"/>
              <a:t>it</a:t>
            </a:r>
            <a:r>
              <a:rPr lang="es-ES" baseline="0" dirty="0" smtClean="0"/>
              <a:t> </a:t>
            </a:r>
            <a:r>
              <a:rPr lang="es-ES" baseline="0" dirty="0" err="1" smtClean="0"/>
              <a:t>is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dynamicaly</a:t>
            </a:r>
            <a:r>
              <a:rPr lang="es-ES" baseline="0" dirty="0" smtClean="0"/>
              <a:t> </a:t>
            </a:r>
            <a:r>
              <a:rPr lang="es-ES" baseline="0" dirty="0" err="1" smtClean="0"/>
              <a:t>adjusted</a:t>
            </a:r>
            <a:r>
              <a:rPr lang="es-ES" baseline="0" dirty="0" smtClean="0"/>
              <a:t> </a:t>
            </a:r>
            <a:r>
              <a:rPr lang="es-ES" baseline="0" dirty="0" err="1" smtClean="0"/>
              <a:t>over</a:t>
            </a:r>
            <a:r>
              <a:rPr lang="es-ES" baseline="0" dirty="0" smtClean="0"/>
              <a:t> time.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s-ES" baseline="0" dirty="0" err="1" smtClean="0"/>
              <a:t>We</a:t>
            </a:r>
            <a:r>
              <a:rPr lang="es-ES" baseline="0" dirty="0" smtClean="0"/>
              <a:t> can </a:t>
            </a:r>
            <a:r>
              <a:rPr lang="es-ES" baseline="0" dirty="0" err="1" smtClean="0"/>
              <a:t>also</a:t>
            </a:r>
            <a:r>
              <a:rPr lang="es-ES" baseline="0" dirty="0" smtClean="0"/>
              <a:t> </a:t>
            </a:r>
            <a:r>
              <a:rPr lang="es-ES" baseline="0" dirty="0" err="1" smtClean="0"/>
              <a:t>see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how</a:t>
            </a:r>
            <a:r>
              <a:rPr lang="es-ES" baseline="0" dirty="0" smtClean="0"/>
              <a:t> </a:t>
            </a:r>
            <a:r>
              <a:rPr lang="es-ES" baseline="0" dirty="0" err="1" smtClean="0"/>
              <a:t>we</a:t>
            </a:r>
            <a:r>
              <a:rPr lang="es-ES" baseline="0" dirty="0" smtClean="0"/>
              <a:t> are </a:t>
            </a:r>
            <a:r>
              <a:rPr lang="es-ES" baseline="0" dirty="0" err="1" smtClean="0"/>
              <a:t>able</a:t>
            </a:r>
            <a:r>
              <a:rPr lang="es-ES" baseline="0" dirty="0" smtClean="0"/>
              <a:t> to </a:t>
            </a:r>
            <a:r>
              <a:rPr lang="es-ES" baseline="0" dirty="0" err="1" smtClean="0"/>
              <a:t>get</a:t>
            </a:r>
            <a:r>
              <a:rPr lang="es-ES" baseline="0" dirty="0" smtClean="0"/>
              <a:t> </a:t>
            </a:r>
            <a:r>
              <a:rPr lang="es-ES" baseline="0" dirty="0" err="1" smtClean="0"/>
              <a:t>rid</a:t>
            </a:r>
            <a:r>
              <a:rPr lang="es-ES" baseline="0" dirty="0" smtClean="0"/>
              <a:t> of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false positive </a:t>
            </a:r>
            <a:r>
              <a:rPr lang="es-ES" baseline="0" dirty="0" err="1" smtClean="0"/>
              <a:t>convex</a:t>
            </a:r>
            <a:r>
              <a:rPr lang="es-ES" baseline="0" dirty="0" smtClean="0"/>
              <a:t> </a:t>
            </a:r>
            <a:r>
              <a:rPr lang="es-ES" baseline="0" dirty="0" err="1" smtClean="0"/>
              <a:t>regions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like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one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under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legs</a:t>
            </a:r>
            <a:r>
              <a:rPr lang="es-ES" baseline="0" dirty="0" smtClean="0"/>
              <a:t>.</a:t>
            </a:r>
            <a:endParaRPr lang="es-E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B88FD2-67C6-4A1F-A719-72B78FBFFCCC}" type="slidenum">
              <a:rPr lang="es-ES" smtClean="0"/>
              <a:t>24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265641544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s-ES" dirty="0" err="1" smtClean="0"/>
              <a:t>Besides</a:t>
            </a:r>
            <a:r>
              <a:rPr lang="es-ES" dirty="0" smtClean="0"/>
              <a:t> </a:t>
            </a:r>
            <a:r>
              <a:rPr lang="es-ES" dirty="0" err="1" smtClean="0"/>
              <a:t>evaluating</a:t>
            </a:r>
            <a:r>
              <a:rPr lang="es-ES" baseline="0" dirty="0" smtClean="0"/>
              <a:t> </a:t>
            </a:r>
            <a:r>
              <a:rPr lang="es-ES" baseline="0" dirty="0" err="1" smtClean="0"/>
              <a:t>segmentation</a:t>
            </a:r>
            <a:r>
              <a:rPr lang="es-ES" baseline="0" dirty="0" smtClean="0"/>
              <a:t> </a:t>
            </a:r>
            <a:r>
              <a:rPr lang="es-ES" baseline="0" dirty="0" err="1" smtClean="0"/>
              <a:t>itself</a:t>
            </a:r>
            <a:r>
              <a:rPr lang="es-ES" baseline="0" dirty="0" smtClean="0"/>
              <a:t>, </a:t>
            </a:r>
            <a:r>
              <a:rPr lang="es-ES" baseline="0" dirty="0" err="1" smtClean="0"/>
              <a:t>we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also</a:t>
            </a:r>
            <a:r>
              <a:rPr lang="es-ES" baseline="0" dirty="0" smtClean="0"/>
              <a:t> run </a:t>
            </a:r>
            <a:r>
              <a:rPr lang="es-ES" baseline="0" dirty="0" err="1" smtClean="0"/>
              <a:t>an</a:t>
            </a:r>
            <a:r>
              <a:rPr lang="es-ES" baseline="0" dirty="0" smtClean="0"/>
              <a:t> </a:t>
            </a:r>
            <a:r>
              <a:rPr lang="es-ES" baseline="0" dirty="0" err="1" smtClean="0"/>
              <a:t>experiment</a:t>
            </a:r>
            <a:r>
              <a:rPr lang="es-ES" baseline="0" dirty="0" smtClean="0"/>
              <a:t> </a:t>
            </a:r>
            <a:r>
              <a:rPr lang="es-ES" baseline="0" dirty="0" err="1" smtClean="0"/>
              <a:t>applying</a:t>
            </a:r>
            <a:r>
              <a:rPr lang="es-ES" baseline="0" dirty="0" smtClean="0"/>
              <a:t> </a:t>
            </a:r>
            <a:r>
              <a:rPr lang="es-ES" baseline="0" dirty="0" err="1" smtClean="0"/>
              <a:t>face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alignment</a:t>
            </a:r>
            <a:r>
              <a:rPr lang="es-ES" baseline="0" dirty="0" smtClean="0"/>
              <a:t> </a:t>
            </a:r>
            <a:r>
              <a:rPr lang="es-ES" baseline="0" dirty="0" err="1" smtClean="0"/>
              <a:t>based</a:t>
            </a:r>
            <a:r>
              <a:rPr lang="es-ES" baseline="0" dirty="0" smtClean="0"/>
              <a:t> </a:t>
            </a:r>
            <a:r>
              <a:rPr lang="es-ES" baseline="0" dirty="0" err="1" smtClean="0"/>
              <a:t>on</a:t>
            </a:r>
            <a:r>
              <a:rPr lang="es-ES" baseline="0" dirty="0" smtClean="0"/>
              <a:t> Active </a:t>
            </a:r>
            <a:r>
              <a:rPr lang="es-ES" baseline="0" dirty="0" err="1" smtClean="0"/>
              <a:t>Appearance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Models</a:t>
            </a:r>
            <a:r>
              <a:rPr lang="es-ES" baseline="0" dirty="0" smtClean="0"/>
              <a:t>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s-ES" baseline="0" dirty="0" smtClean="0"/>
              <a:t>In </a:t>
            </a:r>
            <a:r>
              <a:rPr lang="es-ES" baseline="0" dirty="0" err="1" smtClean="0"/>
              <a:t>this</a:t>
            </a:r>
            <a:r>
              <a:rPr lang="es-ES" baseline="0" dirty="0" smtClean="0"/>
              <a:t> case, </a:t>
            </a:r>
            <a:r>
              <a:rPr lang="es-ES" baseline="0" dirty="0" err="1" smtClean="0"/>
              <a:t>we</a:t>
            </a:r>
            <a:r>
              <a:rPr lang="es-ES" baseline="0" dirty="0" smtClean="0"/>
              <a:t> can </a:t>
            </a:r>
            <a:r>
              <a:rPr lang="es-ES" baseline="0" dirty="0" err="1" smtClean="0"/>
              <a:t>see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that</a:t>
            </a:r>
            <a:r>
              <a:rPr lang="es-ES" baseline="0" dirty="0" smtClean="0"/>
              <a:t> </a:t>
            </a:r>
            <a:r>
              <a:rPr lang="es-ES" baseline="0" dirty="0" err="1" smtClean="0"/>
              <a:t>when</a:t>
            </a:r>
            <a:r>
              <a:rPr lang="es-ES" baseline="0" dirty="0" smtClean="0"/>
              <a:t> </a:t>
            </a:r>
            <a:r>
              <a:rPr lang="es-ES" baseline="0" dirty="0" err="1" smtClean="0"/>
              <a:t>applying</a:t>
            </a:r>
            <a:r>
              <a:rPr lang="es-ES" baseline="0" dirty="0" smtClean="0"/>
              <a:t> </a:t>
            </a:r>
            <a:r>
              <a:rPr lang="es-ES" baseline="0" dirty="0" err="1" smtClean="0"/>
              <a:t>face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alignment</a:t>
            </a:r>
            <a:r>
              <a:rPr lang="es-ES" baseline="0" dirty="0" smtClean="0"/>
              <a:t> in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segmented</a:t>
            </a:r>
            <a:r>
              <a:rPr lang="es-ES" baseline="0" dirty="0" smtClean="0"/>
              <a:t> </a:t>
            </a:r>
            <a:r>
              <a:rPr lang="es-ES" baseline="0" dirty="0" err="1" smtClean="0"/>
              <a:t>images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from</a:t>
            </a:r>
            <a:r>
              <a:rPr lang="es-ES" baseline="0" dirty="0" smtClean="0"/>
              <a:t> </a:t>
            </a:r>
            <a:r>
              <a:rPr lang="es-ES" baseline="0" dirty="0" err="1" smtClean="0"/>
              <a:t>our</a:t>
            </a:r>
            <a:r>
              <a:rPr lang="es-ES" baseline="0" dirty="0" smtClean="0"/>
              <a:t> </a:t>
            </a:r>
            <a:r>
              <a:rPr lang="es-ES" baseline="0" dirty="0" err="1" smtClean="0"/>
              <a:t>proposed</a:t>
            </a:r>
            <a:r>
              <a:rPr lang="es-ES" baseline="0" dirty="0" smtClean="0"/>
              <a:t> </a:t>
            </a:r>
            <a:r>
              <a:rPr lang="es-ES" baseline="0" dirty="0" err="1" smtClean="0"/>
              <a:t>Spatio</a:t>
            </a:r>
            <a:r>
              <a:rPr lang="es-ES" baseline="0" dirty="0" smtClean="0"/>
              <a:t>-Temporal </a:t>
            </a:r>
            <a:r>
              <a:rPr lang="es-ES" baseline="0" dirty="0" err="1" smtClean="0"/>
              <a:t>grabCut</a:t>
            </a:r>
            <a:r>
              <a:rPr lang="es-ES" baseline="0" dirty="0" smtClean="0"/>
              <a:t> </a:t>
            </a:r>
            <a:r>
              <a:rPr lang="es-ES" baseline="0" dirty="0" err="1" smtClean="0"/>
              <a:t>method</a:t>
            </a:r>
            <a:r>
              <a:rPr lang="es-ES" baseline="0" dirty="0" smtClean="0"/>
              <a:t> </a:t>
            </a:r>
            <a:r>
              <a:rPr lang="es-ES" baseline="0" dirty="0" err="1" smtClean="0"/>
              <a:t>we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achieve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near</a:t>
            </a:r>
            <a:r>
              <a:rPr lang="es-ES" baseline="0" dirty="0" smtClean="0"/>
              <a:t> a 7% </a:t>
            </a:r>
            <a:r>
              <a:rPr lang="es-ES" baseline="0" dirty="0" err="1" smtClean="0"/>
              <a:t>boost</a:t>
            </a:r>
            <a:r>
              <a:rPr lang="es-ES" baseline="0" dirty="0" smtClean="0"/>
              <a:t> in performance w.r.t. </a:t>
            </a:r>
            <a:r>
              <a:rPr lang="es-ES" baseline="0" dirty="0" err="1" smtClean="0"/>
              <a:t>unsegmented</a:t>
            </a:r>
            <a:r>
              <a:rPr lang="es-ES" baseline="0" dirty="0" smtClean="0"/>
              <a:t> </a:t>
            </a:r>
            <a:r>
              <a:rPr lang="es-ES" baseline="0" dirty="0" err="1" smtClean="0"/>
              <a:t>images</a:t>
            </a:r>
            <a:r>
              <a:rPr lang="es-ES" baseline="0" dirty="0" smtClean="0"/>
              <a:t>.</a:t>
            </a:r>
            <a:endParaRPr lang="es-E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B88FD2-67C6-4A1F-A719-72B78FBFFCCC}" type="slidenum">
              <a:rPr lang="es-ES" smtClean="0"/>
              <a:t>25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084095446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s-ES" dirty="0" smtClean="0"/>
              <a:t>In </a:t>
            </a:r>
            <a:r>
              <a:rPr lang="es-ES" dirty="0" err="1" smtClean="0"/>
              <a:t>addition</a:t>
            </a:r>
            <a:r>
              <a:rPr lang="es-ES" dirty="0" smtClean="0"/>
              <a:t>, </a:t>
            </a:r>
            <a:r>
              <a:rPr lang="es-ES" dirty="0" err="1" smtClean="0"/>
              <a:t>we</a:t>
            </a:r>
            <a:r>
              <a:rPr lang="es-ES" dirty="0" smtClean="0"/>
              <a:t> </a:t>
            </a:r>
            <a:r>
              <a:rPr lang="es-ES" dirty="0" err="1" smtClean="0"/>
              <a:t>also</a:t>
            </a:r>
            <a:r>
              <a:rPr lang="es-ES" dirty="0" smtClean="0"/>
              <a:t> </a:t>
            </a:r>
            <a:r>
              <a:rPr lang="es-ES" dirty="0" err="1" smtClean="0"/>
              <a:t>applied</a:t>
            </a:r>
            <a:r>
              <a:rPr lang="es-ES" dirty="0" smtClean="0"/>
              <a:t> a human pose </a:t>
            </a:r>
            <a:r>
              <a:rPr lang="es-ES" dirty="0" err="1" smtClean="0"/>
              <a:t>estimation</a:t>
            </a:r>
            <a:r>
              <a:rPr lang="es-ES" dirty="0" smtClean="0"/>
              <a:t> </a:t>
            </a:r>
            <a:r>
              <a:rPr lang="es-ES" dirty="0" err="1" smtClean="0"/>
              <a:t>benchmark</a:t>
            </a:r>
            <a:r>
              <a:rPr lang="es-ES" dirty="0" smtClean="0"/>
              <a:t> in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segmented</a:t>
            </a:r>
            <a:r>
              <a:rPr lang="es-ES" baseline="0" dirty="0" smtClean="0"/>
              <a:t> and </a:t>
            </a:r>
            <a:r>
              <a:rPr lang="es-ES" baseline="0" dirty="0" err="1" smtClean="0"/>
              <a:t>unsegmented</a:t>
            </a:r>
            <a:r>
              <a:rPr lang="es-ES" baseline="0" dirty="0" smtClean="0"/>
              <a:t> </a:t>
            </a:r>
            <a:r>
              <a:rPr lang="es-ES" baseline="0" dirty="0" err="1" smtClean="0"/>
              <a:t>images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from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Human </a:t>
            </a:r>
            <a:r>
              <a:rPr lang="es-ES" baseline="0" dirty="0" err="1" smtClean="0"/>
              <a:t>Limb</a:t>
            </a:r>
            <a:r>
              <a:rPr lang="es-ES" baseline="0" dirty="0" smtClean="0"/>
              <a:t> Dataset In </a:t>
            </a:r>
            <a:r>
              <a:rPr lang="es-ES" baseline="0" dirty="0" err="1" smtClean="0"/>
              <a:t>this</a:t>
            </a:r>
            <a:r>
              <a:rPr lang="es-ES" baseline="0" dirty="0" smtClean="0"/>
              <a:t> case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temporal </a:t>
            </a:r>
            <a:r>
              <a:rPr lang="es-ES" baseline="0" dirty="0" err="1" smtClean="0"/>
              <a:t>extensions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were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not</a:t>
            </a:r>
            <a:r>
              <a:rPr lang="es-ES" baseline="0" dirty="0" smtClean="0"/>
              <a:t> </a:t>
            </a:r>
            <a:r>
              <a:rPr lang="es-ES" baseline="0" dirty="0" err="1" smtClean="0"/>
              <a:t>applied</a:t>
            </a:r>
            <a:r>
              <a:rPr lang="es-ES" baseline="0" dirty="0" smtClean="0"/>
              <a:t>, </a:t>
            </a:r>
            <a:r>
              <a:rPr lang="es-ES" baseline="0" dirty="0" err="1" smtClean="0"/>
              <a:t>since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dataset </a:t>
            </a:r>
            <a:r>
              <a:rPr lang="es-ES" baseline="0" dirty="0" err="1" smtClean="0"/>
              <a:t>is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formed</a:t>
            </a:r>
            <a:r>
              <a:rPr lang="es-ES" baseline="0" dirty="0" smtClean="0"/>
              <a:t> </a:t>
            </a:r>
            <a:r>
              <a:rPr lang="es-ES" baseline="0" dirty="0" err="1" smtClean="0"/>
              <a:t>by</a:t>
            </a:r>
            <a:r>
              <a:rPr lang="es-ES" baseline="0" dirty="0" smtClean="0"/>
              <a:t> </a:t>
            </a:r>
            <a:r>
              <a:rPr lang="es-ES" baseline="0" dirty="0" err="1" smtClean="0"/>
              <a:t>still</a:t>
            </a:r>
            <a:r>
              <a:rPr lang="es-ES" baseline="0" dirty="0" smtClean="0"/>
              <a:t> </a:t>
            </a:r>
            <a:r>
              <a:rPr lang="es-ES" baseline="0" dirty="0" err="1" smtClean="0"/>
              <a:t>images</a:t>
            </a:r>
            <a:r>
              <a:rPr lang="es-ES" baseline="0" dirty="0" smtClean="0"/>
              <a:t>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s-ES" baseline="0" dirty="0" smtClean="0"/>
              <a:t>As a </a:t>
            </a:r>
            <a:r>
              <a:rPr lang="es-ES" baseline="0" dirty="0" err="1" smtClean="0"/>
              <a:t>result</a:t>
            </a:r>
            <a:r>
              <a:rPr lang="es-ES" baseline="0" dirty="0" smtClean="0"/>
              <a:t>, </a:t>
            </a:r>
            <a:r>
              <a:rPr lang="es-ES" baseline="0" dirty="0" err="1" smtClean="0"/>
              <a:t>we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get</a:t>
            </a:r>
            <a:r>
              <a:rPr lang="es-ES" baseline="0" dirty="0" smtClean="0"/>
              <a:t> </a:t>
            </a:r>
            <a:r>
              <a:rPr lang="es-ES" baseline="0" dirty="0" err="1" smtClean="0"/>
              <a:t>slight</a:t>
            </a:r>
            <a:r>
              <a:rPr lang="es-ES" baseline="0" dirty="0" smtClean="0"/>
              <a:t> performance </a:t>
            </a:r>
            <a:r>
              <a:rPr lang="es-ES" baseline="0" dirty="0" err="1" smtClean="0"/>
              <a:t>improvements</a:t>
            </a:r>
            <a:r>
              <a:rPr lang="es-ES" baseline="0" dirty="0" smtClean="0"/>
              <a:t> in </a:t>
            </a:r>
            <a:r>
              <a:rPr lang="es-ES" baseline="0" dirty="0" err="1" smtClean="0"/>
              <a:t>almost</a:t>
            </a:r>
            <a:r>
              <a:rPr lang="es-ES" baseline="0" dirty="0" smtClean="0"/>
              <a:t> </a:t>
            </a:r>
            <a:r>
              <a:rPr lang="es-ES" baseline="0" dirty="0" err="1" smtClean="0"/>
              <a:t>all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body</a:t>
            </a:r>
            <a:r>
              <a:rPr lang="es-ES" baseline="0" dirty="0" smtClean="0"/>
              <a:t> </a:t>
            </a:r>
            <a:r>
              <a:rPr lang="es-ES" baseline="0" dirty="0" err="1" smtClean="0"/>
              <a:t>parts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when</a:t>
            </a:r>
            <a:r>
              <a:rPr lang="es-ES" baseline="0" dirty="0" smtClean="0"/>
              <a:t> </a:t>
            </a:r>
            <a:r>
              <a:rPr lang="es-ES" baseline="0" dirty="0" err="1" smtClean="0"/>
              <a:t>applying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baseline</a:t>
            </a:r>
            <a:r>
              <a:rPr lang="es-ES" baseline="0" dirty="0" smtClean="0"/>
              <a:t> in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segmented</a:t>
            </a:r>
            <a:r>
              <a:rPr lang="es-ES" baseline="0" dirty="0" smtClean="0"/>
              <a:t> </a:t>
            </a:r>
            <a:r>
              <a:rPr lang="es-ES" baseline="0" dirty="0" err="1" smtClean="0"/>
              <a:t>images</a:t>
            </a:r>
            <a:r>
              <a:rPr lang="es-ES" baseline="0" dirty="0" smtClean="0"/>
              <a:t>, and a </a:t>
            </a:r>
            <a:r>
              <a:rPr lang="es-ES" baseline="0" dirty="0" err="1" smtClean="0"/>
              <a:t>significant</a:t>
            </a:r>
            <a:r>
              <a:rPr lang="es-ES" baseline="0" dirty="0" smtClean="0"/>
              <a:t> performance </a:t>
            </a:r>
            <a:r>
              <a:rPr lang="es-ES" baseline="0" dirty="0" err="1" smtClean="0"/>
              <a:t>boost</a:t>
            </a:r>
            <a:r>
              <a:rPr lang="es-ES" baseline="0" dirty="0" smtClean="0"/>
              <a:t> in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case of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lower</a:t>
            </a:r>
            <a:r>
              <a:rPr lang="es-ES" baseline="0" dirty="0" smtClean="0"/>
              <a:t> </a:t>
            </a:r>
            <a:r>
              <a:rPr lang="es-ES" baseline="0" dirty="0" err="1" smtClean="0"/>
              <a:t>legs</a:t>
            </a:r>
            <a:r>
              <a:rPr lang="es-ES" baseline="0" dirty="0" smtClean="0"/>
              <a:t>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s-ES" baseline="0" dirty="0" err="1" smtClean="0"/>
              <a:t>Finally</a:t>
            </a:r>
            <a:r>
              <a:rPr lang="es-ES" baseline="0" dirty="0" smtClean="0"/>
              <a:t>, </a:t>
            </a:r>
            <a:r>
              <a:rPr lang="es-ES" baseline="0" dirty="0" err="1" smtClean="0"/>
              <a:t>we</a:t>
            </a:r>
            <a:r>
              <a:rPr lang="es-ES" baseline="0" dirty="0" smtClean="0"/>
              <a:t> can </a:t>
            </a:r>
            <a:r>
              <a:rPr lang="es-ES" baseline="0" dirty="0" err="1" smtClean="0"/>
              <a:t>also</a:t>
            </a:r>
            <a:r>
              <a:rPr lang="es-ES" baseline="0" dirty="0" smtClean="0"/>
              <a:t> </a:t>
            </a:r>
            <a:r>
              <a:rPr lang="es-ES" baseline="0" dirty="0" err="1" smtClean="0"/>
              <a:t>see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same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trend</a:t>
            </a:r>
            <a:r>
              <a:rPr lang="es-ES" baseline="0" dirty="0" smtClean="0"/>
              <a:t> in </a:t>
            </a:r>
            <a:r>
              <a:rPr lang="es-ES" baseline="0" dirty="0" err="1" smtClean="0"/>
              <a:t>these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qualitative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results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from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UB dataset video </a:t>
            </a:r>
            <a:r>
              <a:rPr lang="es-ES" baseline="0" dirty="0" err="1" smtClean="0"/>
              <a:t>sequences</a:t>
            </a:r>
            <a:r>
              <a:rPr lang="es-ES" baseline="0" dirty="0" smtClean="0"/>
              <a:t>,</a:t>
            </a:r>
            <a:endParaRPr lang="es-E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B88FD2-67C6-4A1F-A719-72B78FBFFCCC}" type="slidenum">
              <a:rPr lang="es-ES" smtClean="0"/>
              <a:t>26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699415572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s-ES" dirty="0" smtClean="0"/>
              <a:t>To sum up, </a:t>
            </a:r>
            <a:r>
              <a:rPr lang="es-ES" dirty="0" err="1" smtClean="0"/>
              <a:t>we</a:t>
            </a:r>
            <a:r>
              <a:rPr lang="es-ES" dirty="0" smtClean="0"/>
              <a:t> </a:t>
            </a:r>
            <a:r>
              <a:rPr lang="es-ES" dirty="0" err="1" smtClean="0"/>
              <a:t>have</a:t>
            </a:r>
            <a:r>
              <a:rPr lang="es-ES" dirty="0" smtClean="0"/>
              <a:t> </a:t>
            </a:r>
            <a:r>
              <a:rPr lang="es-ES" dirty="0" err="1" smtClean="0"/>
              <a:t>seen</a:t>
            </a:r>
            <a:r>
              <a:rPr lang="es-ES" dirty="0" smtClean="0"/>
              <a:t> </a:t>
            </a:r>
            <a:r>
              <a:rPr lang="es-ES" dirty="0" err="1" smtClean="0"/>
              <a:t>how</a:t>
            </a:r>
            <a:r>
              <a:rPr lang="es-ES" dirty="0" smtClean="0"/>
              <a:t> </a:t>
            </a:r>
            <a:r>
              <a:rPr lang="es-ES" dirty="0" err="1" smtClean="0"/>
              <a:t>binary</a:t>
            </a:r>
            <a:r>
              <a:rPr lang="es-ES" baseline="0" dirty="0" smtClean="0"/>
              <a:t> </a:t>
            </a:r>
            <a:r>
              <a:rPr lang="es-ES" baseline="0" dirty="0" err="1" smtClean="0"/>
              <a:t>segmentation</a:t>
            </a:r>
            <a:r>
              <a:rPr lang="es-ES" baseline="0" dirty="0" smtClean="0"/>
              <a:t> </a:t>
            </a:r>
            <a:r>
              <a:rPr lang="es-ES" baseline="0" dirty="0" err="1" smtClean="0"/>
              <a:t>is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helpful</a:t>
            </a:r>
            <a:r>
              <a:rPr lang="es-ES" baseline="0" dirty="0" smtClean="0"/>
              <a:t> as a pre-</a:t>
            </a:r>
            <a:r>
              <a:rPr lang="es-ES" baseline="0" dirty="0" err="1" smtClean="0"/>
              <a:t>processing</a:t>
            </a:r>
            <a:r>
              <a:rPr lang="es-ES" baseline="0" dirty="0" smtClean="0"/>
              <a:t> </a:t>
            </a:r>
            <a:r>
              <a:rPr lang="es-ES" baseline="0" dirty="0" err="1" smtClean="0"/>
              <a:t>for</a:t>
            </a:r>
            <a:r>
              <a:rPr lang="es-ES" baseline="0" dirty="0" smtClean="0"/>
              <a:t> human pose </a:t>
            </a:r>
            <a:r>
              <a:rPr lang="es-ES" baseline="0" dirty="0" err="1" smtClean="0"/>
              <a:t>estimation</a:t>
            </a:r>
            <a:r>
              <a:rPr lang="es-ES" baseline="0" dirty="0" smtClean="0"/>
              <a:t> </a:t>
            </a:r>
            <a:r>
              <a:rPr lang="es-ES" baseline="0" dirty="0" err="1" smtClean="0"/>
              <a:t>or</a:t>
            </a:r>
            <a:r>
              <a:rPr lang="es-ES" baseline="0" dirty="0" smtClean="0"/>
              <a:t> </a:t>
            </a:r>
            <a:r>
              <a:rPr lang="es-ES" baseline="0" dirty="0" err="1" smtClean="0"/>
              <a:t>face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alignment</a:t>
            </a:r>
            <a:r>
              <a:rPr lang="es-ES" baseline="0" dirty="0" smtClean="0"/>
              <a:t> </a:t>
            </a:r>
            <a:r>
              <a:rPr lang="es-ES" baseline="0" dirty="0" err="1" smtClean="0"/>
              <a:t>applications</a:t>
            </a:r>
            <a:r>
              <a:rPr lang="es-ES" baseline="0" dirty="0" smtClean="0"/>
              <a:t>,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s-ES" baseline="0" dirty="0" smtClean="0"/>
              <a:t>And </a:t>
            </a:r>
            <a:r>
              <a:rPr lang="es-ES" baseline="0" dirty="0" err="1" smtClean="0"/>
              <a:t>we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have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also</a:t>
            </a:r>
            <a:r>
              <a:rPr lang="es-ES" baseline="0" dirty="0" smtClean="0"/>
              <a:t> </a:t>
            </a:r>
            <a:r>
              <a:rPr lang="es-ES" baseline="0" dirty="0" err="1" smtClean="0"/>
              <a:t>seen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that</a:t>
            </a:r>
            <a:r>
              <a:rPr lang="es-ES" baseline="0" dirty="0" smtClean="0"/>
              <a:t> </a:t>
            </a:r>
            <a:r>
              <a:rPr lang="es-ES" baseline="0" dirty="0" err="1" smtClean="0"/>
              <a:t>including</a:t>
            </a:r>
            <a:r>
              <a:rPr lang="es-ES" baseline="0" dirty="0" smtClean="0"/>
              <a:t> </a:t>
            </a:r>
            <a:r>
              <a:rPr lang="es-ES" baseline="0" dirty="0" err="1" smtClean="0"/>
              <a:t>spatio</a:t>
            </a:r>
            <a:r>
              <a:rPr lang="es-ES" baseline="0" dirty="0" smtClean="0"/>
              <a:t>-temporal </a:t>
            </a:r>
            <a:r>
              <a:rPr lang="es-ES" baseline="0" dirty="0" err="1" smtClean="0"/>
              <a:t>constraints</a:t>
            </a:r>
            <a:r>
              <a:rPr lang="es-ES" baseline="0" dirty="0" smtClean="0"/>
              <a:t> (</a:t>
            </a:r>
            <a:r>
              <a:rPr lang="es-ES" baseline="0" dirty="0" err="1" smtClean="0"/>
              <a:t>specially</a:t>
            </a:r>
            <a:r>
              <a:rPr lang="es-ES" baseline="0" dirty="0" smtClean="0"/>
              <a:t> temporal </a:t>
            </a:r>
            <a:r>
              <a:rPr lang="es-ES" baseline="0" dirty="0" err="1" smtClean="0"/>
              <a:t>ones</a:t>
            </a:r>
            <a:r>
              <a:rPr lang="es-ES" baseline="0" dirty="0" smtClean="0"/>
              <a:t>) </a:t>
            </a:r>
            <a:r>
              <a:rPr lang="es-ES" baseline="0" dirty="0" err="1" smtClean="0"/>
              <a:t>we</a:t>
            </a:r>
            <a:r>
              <a:rPr lang="es-ES" baseline="0" dirty="0" smtClean="0"/>
              <a:t> can </a:t>
            </a:r>
            <a:r>
              <a:rPr lang="es-ES" baseline="0" dirty="0" err="1" smtClean="0"/>
              <a:t>significantly</a:t>
            </a:r>
            <a:r>
              <a:rPr lang="es-ES" baseline="0" dirty="0" smtClean="0"/>
              <a:t> </a:t>
            </a:r>
            <a:r>
              <a:rPr lang="es-ES" baseline="0" dirty="0" err="1" smtClean="0"/>
              <a:t>improve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segmentation</a:t>
            </a:r>
            <a:r>
              <a:rPr lang="es-ES" baseline="0" dirty="0" smtClean="0"/>
              <a:t> performance.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s-ES" baseline="0" dirty="0" smtClean="0"/>
              <a:t>As </a:t>
            </a:r>
            <a:r>
              <a:rPr lang="es-ES" baseline="0" dirty="0" err="1" smtClean="0"/>
              <a:t>future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work</a:t>
            </a:r>
            <a:r>
              <a:rPr lang="es-ES" baseline="0" dirty="0" smtClean="0"/>
              <a:t>, </a:t>
            </a:r>
            <a:r>
              <a:rPr lang="es-ES" baseline="0" dirty="0" err="1" smtClean="0"/>
              <a:t>it</a:t>
            </a:r>
            <a:r>
              <a:rPr lang="es-ES" baseline="0" dirty="0" smtClean="0"/>
              <a:t> </a:t>
            </a:r>
            <a:r>
              <a:rPr lang="es-ES" baseline="0" dirty="0" err="1" smtClean="0"/>
              <a:t>would</a:t>
            </a:r>
            <a:r>
              <a:rPr lang="es-ES" baseline="0" dirty="0" smtClean="0"/>
              <a:t> be </a:t>
            </a:r>
            <a:r>
              <a:rPr lang="es-ES" baseline="0" dirty="0" err="1" smtClean="0"/>
              <a:t>interesting</a:t>
            </a:r>
            <a:r>
              <a:rPr lang="es-ES" baseline="0" dirty="0" smtClean="0"/>
              <a:t> to </a:t>
            </a:r>
            <a:r>
              <a:rPr lang="es-ES" baseline="0" dirty="0" err="1" smtClean="0"/>
              <a:t>see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if</a:t>
            </a:r>
            <a:r>
              <a:rPr lang="es-ES" baseline="0" dirty="0" smtClean="0"/>
              <a:t> </a:t>
            </a:r>
            <a:r>
              <a:rPr lang="es-ES" baseline="0" dirty="0" err="1" smtClean="0"/>
              <a:t>not</a:t>
            </a:r>
            <a:r>
              <a:rPr lang="es-ES" baseline="0" dirty="0" smtClean="0"/>
              <a:t> </a:t>
            </a:r>
            <a:r>
              <a:rPr lang="es-ES" baseline="0" dirty="0" err="1" smtClean="0"/>
              <a:t>only</a:t>
            </a:r>
            <a:r>
              <a:rPr lang="es-ES" baseline="0" dirty="0" smtClean="0"/>
              <a:t> </a:t>
            </a:r>
            <a:r>
              <a:rPr lang="es-ES" baseline="0" dirty="0" err="1" smtClean="0"/>
              <a:t>segmentation</a:t>
            </a:r>
            <a:r>
              <a:rPr lang="es-ES" baseline="0" dirty="0" smtClean="0"/>
              <a:t> </a:t>
            </a:r>
            <a:r>
              <a:rPr lang="es-ES" baseline="0" dirty="0" err="1" smtClean="0"/>
              <a:t>improves</a:t>
            </a:r>
            <a:r>
              <a:rPr lang="es-ES" baseline="0" dirty="0" smtClean="0"/>
              <a:t> human pose </a:t>
            </a:r>
            <a:r>
              <a:rPr lang="es-ES" baseline="0" dirty="0" err="1" smtClean="0"/>
              <a:t>estimation</a:t>
            </a:r>
            <a:r>
              <a:rPr lang="es-ES" baseline="0" dirty="0" smtClean="0"/>
              <a:t>, </a:t>
            </a:r>
            <a:r>
              <a:rPr lang="es-ES" baseline="0" dirty="0" err="1" smtClean="0"/>
              <a:t>but</a:t>
            </a:r>
            <a:r>
              <a:rPr lang="es-ES" baseline="0" dirty="0" smtClean="0"/>
              <a:t> </a:t>
            </a:r>
            <a:r>
              <a:rPr lang="es-ES" baseline="0" dirty="0" err="1" smtClean="0"/>
              <a:t>also</a:t>
            </a:r>
            <a:r>
              <a:rPr lang="es-ES" baseline="0" dirty="0" smtClean="0"/>
              <a:t> viceversa;  </a:t>
            </a:r>
            <a:r>
              <a:rPr lang="es-ES" baseline="0" dirty="0" err="1" smtClean="0"/>
              <a:t>even</a:t>
            </a:r>
            <a:r>
              <a:rPr lang="es-ES" baseline="0" dirty="0" smtClean="0"/>
              <a:t> </a:t>
            </a:r>
            <a:r>
              <a:rPr lang="es-ES" baseline="0" dirty="0" err="1" smtClean="0"/>
              <a:t>defining</a:t>
            </a:r>
            <a:r>
              <a:rPr lang="es-ES" baseline="0" dirty="0" smtClean="0"/>
              <a:t> </a:t>
            </a:r>
            <a:r>
              <a:rPr lang="es-ES" baseline="0" dirty="0" err="1" smtClean="0"/>
              <a:t>an</a:t>
            </a:r>
            <a:r>
              <a:rPr lang="es-ES" baseline="0" dirty="0" smtClean="0"/>
              <a:t> </a:t>
            </a:r>
            <a:r>
              <a:rPr lang="es-ES" baseline="0" dirty="0" err="1" smtClean="0"/>
              <a:t>iterative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approach</a:t>
            </a:r>
            <a:endParaRPr lang="es-E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B88FD2-67C6-4A1F-A719-72B78FBFFCCC}" type="slidenum">
              <a:rPr lang="es-ES" smtClean="0"/>
              <a:t>27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634660799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s-ES" dirty="0" smtClean="0"/>
              <a:t>I</a:t>
            </a:r>
            <a:r>
              <a:rPr lang="es-ES" baseline="0" dirty="0" smtClean="0"/>
              <a:t> </a:t>
            </a:r>
            <a:r>
              <a:rPr lang="es-ES" baseline="0" dirty="0" err="1" smtClean="0"/>
              <a:t>have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just</a:t>
            </a:r>
            <a:r>
              <a:rPr lang="es-ES" baseline="0" dirty="0" smtClean="0"/>
              <a:t> </a:t>
            </a:r>
            <a:r>
              <a:rPr lang="es-ES" baseline="0" dirty="0" err="1" smtClean="0"/>
              <a:t>shown</a:t>
            </a:r>
            <a:r>
              <a:rPr lang="es-ES" baseline="0" dirty="0" smtClean="0"/>
              <a:t> </a:t>
            </a:r>
            <a:r>
              <a:rPr lang="es-ES" baseline="0" dirty="0" err="1" smtClean="0"/>
              <a:t>how</a:t>
            </a:r>
            <a:r>
              <a:rPr lang="es-ES" baseline="0" dirty="0" smtClean="0"/>
              <a:t> to use </a:t>
            </a:r>
            <a:r>
              <a:rPr lang="es-ES" baseline="0" dirty="0" err="1" smtClean="0"/>
              <a:t>binary</a:t>
            </a:r>
            <a:r>
              <a:rPr lang="es-ES" baseline="0" dirty="0" smtClean="0"/>
              <a:t> </a:t>
            </a:r>
            <a:r>
              <a:rPr lang="es-ES" baseline="0" dirty="0" err="1" smtClean="0"/>
              <a:t>segmentation</a:t>
            </a:r>
            <a:r>
              <a:rPr lang="es-ES" baseline="0" dirty="0" smtClean="0"/>
              <a:t> to </a:t>
            </a:r>
            <a:r>
              <a:rPr lang="es-ES" baseline="0" dirty="0" err="1" smtClean="0"/>
              <a:t>separate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human </a:t>
            </a:r>
            <a:r>
              <a:rPr lang="es-ES" baseline="0" dirty="0" err="1" smtClean="0"/>
              <a:t>body</a:t>
            </a:r>
            <a:r>
              <a:rPr lang="es-ES" baseline="0" dirty="0" smtClean="0"/>
              <a:t> </a:t>
            </a:r>
            <a:r>
              <a:rPr lang="es-ES" baseline="0" dirty="0" err="1" smtClean="0"/>
              <a:t>from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background</a:t>
            </a:r>
            <a:r>
              <a:rPr lang="es-ES" baseline="0" dirty="0" smtClean="0"/>
              <a:t> in a video </a:t>
            </a:r>
            <a:r>
              <a:rPr lang="es-ES" baseline="0" dirty="0" err="1" smtClean="0"/>
              <a:t>sequence</a:t>
            </a:r>
            <a:r>
              <a:rPr lang="es-ES" baseline="0" dirty="0" smtClean="0"/>
              <a:t>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s-ES" baseline="0" dirty="0" err="1" smtClean="0"/>
              <a:t>However</a:t>
            </a:r>
            <a:r>
              <a:rPr lang="es-ES" baseline="0" dirty="0" smtClean="0"/>
              <a:t>, </a:t>
            </a:r>
            <a:r>
              <a:rPr lang="es-ES" baseline="0" dirty="0" err="1" smtClean="0"/>
              <a:t>we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could</a:t>
            </a:r>
            <a:r>
              <a:rPr lang="es-ES" baseline="0" dirty="0" smtClean="0"/>
              <a:t> </a:t>
            </a:r>
            <a:r>
              <a:rPr lang="es-ES" baseline="0" dirty="0" err="1" smtClean="0"/>
              <a:t>go</a:t>
            </a:r>
            <a:r>
              <a:rPr lang="es-ES" baseline="0" dirty="0" smtClean="0"/>
              <a:t> </a:t>
            </a:r>
            <a:r>
              <a:rPr lang="es-ES" baseline="0" dirty="0" err="1" smtClean="0"/>
              <a:t>deeper</a:t>
            </a:r>
            <a:r>
              <a:rPr lang="es-ES" baseline="0" dirty="0" smtClean="0"/>
              <a:t> and </a:t>
            </a:r>
            <a:r>
              <a:rPr lang="es-ES" baseline="0" dirty="0" err="1" smtClean="0"/>
              <a:t>obtain</a:t>
            </a:r>
            <a:r>
              <a:rPr lang="es-ES" baseline="0" dirty="0" smtClean="0"/>
              <a:t> </a:t>
            </a:r>
            <a:r>
              <a:rPr lang="es-ES" baseline="0" dirty="0" err="1" smtClean="0"/>
              <a:t>multi-label</a:t>
            </a:r>
            <a:r>
              <a:rPr lang="es-ES" baseline="0" dirty="0" smtClean="0"/>
              <a:t> </a:t>
            </a:r>
            <a:r>
              <a:rPr lang="es-ES" baseline="0" dirty="0" err="1" smtClean="0"/>
              <a:t>segmentation</a:t>
            </a:r>
            <a:r>
              <a:rPr lang="es-ES" baseline="0" dirty="0" smtClean="0"/>
              <a:t> </a:t>
            </a:r>
            <a:r>
              <a:rPr lang="es-ES" baseline="0" dirty="0" err="1" smtClean="0"/>
              <a:t>masks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that</a:t>
            </a:r>
            <a:r>
              <a:rPr lang="es-ES" baseline="0" dirty="0" smtClean="0"/>
              <a:t> </a:t>
            </a:r>
            <a:r>
              <a:rPr lang="es-ES" baseline="0" dirty="0" err="1" smtClean="0"/>
              <a:t>separate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different</a:t>
            </a:r>
            <a:r>
              <a:rPr lang="es-ES" baseline="0" dirty="0" smtClean="0"/>
              <a:t> </a:t>
            </a:r>
            <a:r>
              <a:rPr lang="es-ES" baseline="0" dirty="0" err="1" smtClean="0"/>
              <a:t>parts</a:t>
            </a:r>
            <a:r>
              <a:rPr lang="es-ES" baseline="0" dirty="0" smtClean="0"/>
              <a:t> of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body</a:t>
            </a:r>
            <a:r>
              <a:rPr lang="es-ES" baseline="0" dirty="0" smtClean="0"/>
              <a:t>, </a:t>
            </a:r>
            <a:r>
              <a:rPr lang="es-ES" baseline="0" dirty="0" err="1" smtClean="0"/>
              <a:t>hence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getting</a:t>
            </a:r>
            <a:r>
              <a:rPr lang="es-ES" baseline="0" dirty="0" smtClean="0"/>
              <a:t> </a:t>
            </a:r>
            <a:r>
              <a:rPr lang="es-ES" baseline="0" dirty="0" err="1" smtClean="0"/>
              <a:t>closer</a:t>
            </a:r>
            <a:r>
              <a:rPr lang="es-ES" baseline="0" dirty="0" smtClean="0"/>
              <a:t> to human pose </a:t>
            </a:r>
            <a:r>
              <a:rPr lang="es-ES" baseline="0" dirty="0" err="1" smtClean="0"/>
              <a:t>estimation</a:t>
            </a:r>
            <a:r>
              <a:rPr lang="es-ES" baseline="0" dirty="0" smtClean="0"/>
              <a:t> </a:t>
            </a:r>
            <a:r>
              <a:rPr lang="es-ES" baseline="0" dirty="0" err="1" smtClean="0"/>
              <a:t>methods</a:t>
            </a:r>
            <a:r>
              <a:rPr lang="es-ES" baseline="0" dirty="0" smtClean="0"/>
              <a:t>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s-ES" baseline="0" dirty="0" smtClean="0"/>
              <a:t>In </a:t>
            </a:r>
            <a:r>
              <a:rPr lang="es-ES" baseline="0" dirty="0" err="1" smtClean="0"/>
              <a:t>this</a:t>
            </a:r>
            <a:r>
              <a:rPr lang="es-ES" baseline="0" dirty="0" smtClean="0"/>
              <a:t> case, </a:t>
            </a:r>
            <a:r>
              <a:rPr lang="es-ES" baseline="0" dirty="0" err="1" smtClean="0"/>
              <a:t>we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propose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an</a:t>
            </a:r>
            <a:r>
              <a:rPr lang="es-ES" baseline="0" dirty="0" smtClean="0"/>
              <a:t> </a:t>
            </a:r>
            <a:r>
              <a:rPr lang="es-ES" baseline="0" dirty="0" err="1" smtClean="0"/>
              <a:t>approach</a:t>
            </a:r>
            <a:r>
              <a:rPr lang="es-ES" baseline="0" dirty="0" smtClean="0"/>
              <a:t> </a:t>
            </a:r>
            <a:r>
              <a:rPr lang="es-ES" baseline="0" dirty="0" err="1" smtClean="0"/>
              <a:t>for</a:t>
            </a:r>
            <a:r>
              <a:rPr lang="es-ES" baseline="0" dirty="0" smtClean="0"/>
              <a:t> </a:t>
            </a:r>
            <a:r>
              <a:rPr lang="es-ES" baseline="0" dirty="0" err="1" smtClean="0"/>
              <a:t>segmenting</a:t>
            </a:r>
            <a:r>
              <a:rPr lang="es-ES" baseline="0" dirty="0" smtClean="0"/>
              <a:t> </a:t>
            </a:r>
            <a:r>
              <a:rPr lang="es-ES" baseline="0" dirty="0" err="1" smtClean="0"/>
              <a:t>depth</a:t>
            </a:r>
            <a:r>
              <a:rPr lang="es-ES" baseline="0" dirty="0" smtClean="0"/>
              <a:t> data </a:t>
            </a:r>
            <a:r>
              <a:rPr lang="es-ES" baseline="0" dirty="0" err="1" smtClean="0"/>
              <a:t>sequences</a:t>
            </a:r>
            <a:r>
              <a:rPr lang="es-ES" baseline="0" dirty="0" smtClean="0"/>
              <a:t>, </a:t>
            </a:r>
            <a:r>
              <a:rPr lang="es-ES" baseline="0" dirty="0" err="1" smtClean="0"/>
              <a:t>since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they</a:t>
            </a:r>
            <a:r>
              <a:rPr lang="es-ES" baseline="0" dirty="0" smtClean="0"/>
              <a:t> </a:t>
            </a:r>
            <a:r>
              <a:rPr lang="es-ES" baseline="0" dirty="0" err="1" smtClean="0"/>
              <a:t>provide</a:t>
            </a:r>
            <a:r>
              <a:rPr lang="es-ES" baseline="0" dirty="0" smtClean="0"/>
              <a:t> more </a:t>
            </a:r>
            <a:r>
              <a:rPr lang="es-ES" baseline="0" dirty="0" err="1" smtClean="0"/>
              <a:t>trustful</a:t>
            </a:r>
            <a:r>
              <a:rPr lang="es-ES" baseline="0" dirty="0" smtClean="0"/>
              <a:t> </a:t>
            </a:r>
            <a:r>
              <a:rPr lang="es-ES" baseline="0" dirty="0" err="1" smtClean="0"/>
              <a:t>information</a:t>
            </a:r>
            <a:r>
              <a:rPr lang="es-ES" baseline="0" dirty="0" smtClean="0"/>
              <a:t> to </a:t>
            </a:r>
            <a:r>
              <a:rPr lang="es-ES" baseline="0" dirty="0" err="1" smtClean="0"/>
              <a:t>distinguish</a:t>
            </a:r>
            <a:r>
              <a:rPr lang="es-ES" baseline="0" dirty="0" smtClean="0"/>
              <a:t> </a:t>
            </a:r>
            <a:r>
              <a:rPr lang="es-ES" baseline="0" dirty="0" err="1" smtClean="0"/>
              <a:t>between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different</a:t>
            </a:r>
            <a:r>
              <a:rPr lang="es-ES" baseline="0" dirty="0" smtClean="0"/>
              <a:t> </a:t>
            </a:r>
            <a:r>
              <a:rPr lang="es-ES" baseline="0" dirty="0" err="1" smtClean="0"/>
              <a:t>body</a:t>
            </a:r>
            <a:r>
              <a:rPr lang="es-ES" baseline="0" dirty="0" smtClean="0"/>
              <a:t> </a:t>
            </a:r>
            <a:r>
              <a:rPr lang="es-ES" baseline="0" dirty="0" err="1" smtClean="0"/>
              <a:t>limbs</a:t>
            </a:r>
            <a:r>
              <a:rPr lang="es-ES" baseline="0" dirty="0" smtClean="0"/>
              <a:t>, w.r.t </a:t>
            </a:r>
            <a:r>
              <a:rPr lang="es-ES" baseline="0" dirty="0" err="1" smtClean="0"/>
              <a:t>rgb</a:t>
            </a:r>
            <a:r>
              <a:rPr lang="es-ES" baseline="0" dirty="0" smtClean="0"/>
              <a:t> </a:t>
            </a:r>
            <a:r>
              <a:rPr lang="es-ES" baseline="0" dirty="0" err="1" smtClean="0"/>
              <a:t>images</a:t>
            </a:r>
            <a:r>
              <a:rPr lang="es-ES" baseline="0" dirty="0" smtClean="0"/>
              <a:t>.</a:t>
            </a:r>
            <a:endParaRPr lang="es-E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B88FD2-67C6-4A1F-A719-72B78FBFFCCC}" type="slidenum">
              <a:rPr lang="es-ES" smtClean="0"/>
              <a:t>28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092574420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ES" dirty="0" err="1" smtClean="0"/>
              <a:t>The</a:t>
            </a:r>
            <a:r>
              <a:rPr lang="es-ES" dirty="0" smtClean="0"/>
              <a:t> </a:t>
            </a:r>
            <a:r>
              <a:rPr lang="es-ES" dirty="0" err="1" smtClean="0"/>
              <a:t>overview</a:t>
            </a:r>
            <a:r>
              <a:rPr lang="es-ES" dirty="0" smtClean="0"/>
              <a:t> of </a:t>
            </a:r>
            <a:r>
              <a:rPr lang="es-ES" dirty="0" err="1" smtClean="0"/>
              <a:t>the</a:t>
            </a:r>
            <a:r>
              <a:rPr lang="es-ES" dirty="0" smtClean="0"/>
              <a:t> </a:t>
            </a:r>
            <a:r>
              <a:rPr lang="es-ES" dirty="0" err="1" smtClean="0"/>
              <a:t>proposed</a:t>
            </a:r>
            <a:r>
              <a:rPr lang="es-ES" dirty="0" smtClean="0"/>
              <a:t> </a:t>
            </a:r>
            <a:r>
              <a:rPr lang="es-ES" dirty="0" err="1" smtClean="0"/>
              <a:t>method</a:t>
            </a:r>
            <a:r>
              <a:rPr lang="es-ES" dirty="0" smtClean="0"/>
              <a:t> can</a:t>
            </a:r>
            <a:r>
              <a:rPr lang="es-ES" baseline="0" dirty="0" smtClean="0"/>
              <a:t> be </a:t>
            </a:r>
            <a:r>
              <a:rPr lang="es-ES" baseline="0" dirty="0" err="1" smtClean="0"/>
              <a:t>separated</a:t>
            </a:r>
            <a:r>
              <a:rPr lang="es-ES" baseline="0" dirty="0" smtClean="0"/>
              <a:t> in </a:t>
            </a:r>
            <a:r>
              <a:rPr lang="es-ES" baseline="0" dirty="0" err="1" smtClean="0"/>
              <a:t>two</a:t>
            </a:r>
            <a:r>
              <a:rPr lang="es-ES" baseline="0" dirty="0" smtClean="0"/>
              <a:t> </a:t>
            </a:r>
            <a:r>
              <a:rPr lang="es-ES" baseline="0" dirty="0" err="1" smtClean="0"/>
              <a:t>steps</a:t>
            </a:r>
            <a:r>
              <a:rPr lang="es-ES" baseline="0" dirty="0" smtClean="0"/>
              <a:t>:</a:t>
            </a:r>
          </a:p>
          <a:p>
            <a:pPr marL="228600" indent="-228600">
              <a:buAutoNum type="arabicPeriod"/>
            </a:pPr>
            <a:r>
              <a:rPr lang="es-ES" baseline="0" dirty="0" err="1" smtClean="0"/>
              <a:t>First</a:t>
            </a:r>
            <a:r>
              <a:rPr lang="es-ES" baseline="0" dirty="0" smtClean="0"/>
              <a:t>, </a:t>
            </a:r>
            <a:r>
              <a:rPr lang="es-ES" baseline="0" dirty="0" err="1" smtClean="0"/>
              <a:t>we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apply</a:t>
            </a:r>
            <a:r>
              <a:rPr lang="es-ES" baseline="0" dirty="0" smtClean="0"/>
              <a:t> </a:t>
            </a:r>
            <a:r>
              <a:rPr lang="es-ES" baseline="0" dirty="0" err="1" smtClean="0"/>
              <a:t>random</a:t>
            </a:r>
            <a:r>
              <a:rPr lang="es-ES" baseline="0" dirty="0" smtClean="0"/>
              <a:t> </a:t>
            </a:r>
            <a:r>
              <a:rPr lang="es-ES" baseline="0" dirty="0" err="1" smtClean="0"/>
              <a:t>forest</a:t>
            </a:r>
            <a:r>
              <a:rPr lang="es-ES" baseline="0" dirty="0" smtClean="0"/>
              <a:t> </a:t>
            </a:r>
            <a:r>
              <a:rPr lang="es-ES" baseline="0" dirty="0" err="1" smtClean="0"/>
              <a:t>classification</a:t>
            </a:r>
            <a:r>
              <a:rPr lang="es-ES" baseline="0" dirty="0" smtClean="0"/>
              <a:t> to </a:t>
            </a:r>
            <a:r>
              <a:rPr lang="es-ES" baseline="0" dirty="0" err="1" smtClean="0"/>
              <a:t>each</a:t>
            </a:r>
            <a:r>
              <a:rPr lang="es-ES" baseline="0" dirty="0" smtClean="0"/>
              <a:t> pixel in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input </a:t>
            </a:r>
            <a:r>
              <a:rPr lang="es-ES" baseline="0" dirty="0" err="1" smtClean="0"/>
              <a:t>depth</a:t>
            </a:r>
            <a:r>
              <a:rPr lang="es-ES" baseline="0" dirty="0" smtClean="0"/>
              <a:t> </a:t>
            </a:r>
            <a:r>
              <a:rPr lang="es-ES" baseline="0" dirty="0" err="1" smtClean="0"/>
              <a:t>map</a:t>
            </a:r>
            <a:r>
              <a:rPr lang="es-ES" baseline="0" dirty="0" smtClean="0"/>
              <a:t>, to </a:t>
            </a:r>
            <a:r>
              <a:rPr lang="es-ES" baseline="0" dirty="0" err="1" smtClean="0"/>
              <a:t>obtain</a:t>
            </a:r>
            <a:r>
              <a:rPr lang="es-ES" baseline="0" dirty="0" smtClean="0"/>
              <a:t> </a:t>
            </a:r>
            <a:r>
              <a:rPr lang="es-ES" baseline="0" dirty="0" err="1" smtClean="0"/>
              <a:t>likelihood</a:t>
            </a:r>
            <a:r>
              <a:rPr lang="es-ES" baseline="0" dirty="0" smtClean="0"/>
              <a:t> </a:t>
            </a:r>
            <a:r>
              <a:rPr lang="es-ES" baseline="0" dirty="0" err="1" smtClean="0"/>
              <a:t>values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for</a:t>
            </a:r>
            <a:r>
              <a:rPr lang="es-ES" baseline="0" dirty="0" smtClean="0"/>
              <a:t> </a:t>
            </a:r>
            <a:r>
              <a:rPr lang="es-ES" baseline="0" dirty="0" err="1" smtClean="0"/>
              <a:t>each</a:t>
            </a:r>
            <a:r>
              <a:rPr lang="es-ES" baseline="0" dirty="0" smtClean="0"/>
              <a:t> </a:t>
            </a:r>
            <a:r>
              <a:rPr lang="es-ES" baseline="0" dirty="0" err="1" smtClean="0"/>
              <a:t>body</a:t>
            </a:r>
            <a:r>
              <a:rPr lang="es-ES" baseline="0" dirty="0" smtClean="0"/>
              <a:t> </a:t>
            </a:r>
            <a:r>
              <a:rPr lang="es-ES" baseline="0" dirty="0" err="1" smtClean="0"/>
              <a:t>part</a:t>
            </a:r>
            <a:endParaRPr lang="es-ES" baseline="0" dirty="0" smtClean="0"/>
          </a:p>
          <a:p>
            <a:pPr marL="228600" indent="-228600">
              <a:buAutoNum type="arabicPeriod"/>
            </a:pPr>
            <a:r>
              <a:rPr lang="es-ES" baseline="0" dirty="0" smtClean="0"/>
              <a:t>And </a:t>
            </a:r>
            <a:r>
              <a:rPr lang="es-ES" baseline="0" dirty="0" err="1" smtClean="0"/>
              <a:t>secondly</a:t>
            </a:r>
            <a:r>
              <a:rPr lang="es-ES" baseline="0" dirty="0" smtClean="0"/>
              <a:t>, </a:t>
            </a:r>
            <a:r>
              <a:rPr lang="es-ES" baseline="0" dirty="0" err="1" smtClean="0"/>
              <a:t>we</a:t>
            </a:r>
            <a:r>
              <a:rPr lang="es-ES" baseline="0" dirty="0" smtClean="0"/>
              <a:t> use </a:t>
            </a:r>
            <a:r>
              <a:rPr lang="es-ES" baseline="0" dirty="0" err="1" smtClean="0"/>
              <a:t>graph-cuts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optimization</a:t>
            </a:r>
            <a:r>
              <a:rPr lang="es-ES" baseline="0" dirty="0" smtClean="0"/>
              <a:t> to </a:t>
            </a:r>
            <a:r>
              <a:rPr lang="es-ES" baseline="0" dirty="0" err="1" smtClean="0"/>
              <a:t>include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spatio</a:t>
            </a:r>
            <a:r>
              <a:rPr lang="es-ES" baseline="0" dirty="0" smtClean="0"/>
              <a:t>-temporal </a:t>
            </a:r>
            <a:r>
              <a:rPr lang="es-ES" baseline="0" dirty="0" err="1" smtClean="0"/>
              <a:t>constraints</a:t>
            </a:r>
            <a:r>
              <a:rPr lang="es-ES" baseline="0" dirty="0" smtClean="0"/>
              <a:t> and refine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results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from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first</a:t>
            </a:r>
            <a:r>
              <a:rPr lang="es-ES" baseline="0" dirty="0" smtClean="0"/>
              <a:t> </a:t>
            </a:r>
            <a:r>
              <a:rPr lang="es-ES" baseline="0" dirty="0" err="1" smtClean="0"/>
              <a:t>step</a:t>
            </a:r>
            <a:r>
              <a:rPr lang="es-ES" baseline="0" dirty="0" smtClean="0"/>
              <a:t>.</a:t>
            </a:r>
            <a:endParaRPr lang="es-E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B88FD2-67C6-4A1F-A719-72B78FBFFCCC}" type="slidenum">
              <a:rPr lang="es-ES" smtClean="0"/>
              <a:t>29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02955258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s-ES" dirty="0" smtClean="0"/>
              <a:t>Imagine </a:t>
            </a:r>
            <a:r>
              <a:rPr lang="es-ES" dirty="0" err="1" smtClean="0"/>
              <a:t>that</a:t>
            </a:r>
            <a:r>
              <a:rPr lang="es-ES" dirty="0" smtClean="0"/>
              <a:t> I </a:t>
            </a:r>
            <a:r>
              <a:rPr lang="es-ES" dirty="0" err="1" smtClean="0"/>
              <a:t>ask</a:t>
            </a:r>
            <a:r>
              <a:rPr lang="es-ES" dirty="0" smtClean="0"/>
              <a:t> </a:t>
            </a:r>
            <a:r>
              <a:rPr lang="es-ES" dirty="0" err="1" smtClean="0"/>
              <a:t>you</a:t>
            </a:r>
            <a:r>
              <a:rPr lang="es-ES" dirty="0" smtClean="0"/>
              <a:t> to describe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this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picture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right</a:t>
            </a:r>
            <a:r>
              <a:rPr lang="es-ES" baseline="0" dirty="0" smtClean="0"/>
              <a:t> </a:t>
            </a:r>
            <a:r>
              <a:rPr lang="es-ES" baseline="0" dirty="0" err="1" smtClean="0"/>
              <a:t>here</a:t>
            </a:r>
            <a:r>
              <a:rPr lang="es-ES" baseline="0" dirty="0" smtClean="0"/>
              <a:t>. </a:t>
            </a:r>
            <a:r>
              <a:rPr lang="es-ES" baseline="0" dirty="0" err="1" smtClean="0"/>
              <a:t>Probably</a:t>
            </a:r>
            <a:r>
              <a:rPr lang="es-ES" baseline="0" dirty="0" smtClean="0"/>
              <a:t>, </a:t>
            </a:r>
            <a:r>
              <a:rPr lang="es-ES" baseline="0" dirty="0" err="1" smtClean="0"/>
              <a:t>it</a:t>
            </a:r>
            <a:r>
              <a:rPr lang="es-ES" baseline="0" dirty="0" smtClean="0"/>
              <a:t> </a:t>
            </a:r>
            <a:r>
              <a:rPr lang="es-ES" baseline="0" dirty="0" err="1" smtClean="0"/>
              <a:t>is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enough</a:t>
            </a:r>
            <a:r>
              <a:rPr lang="es-ES" baseline="0" dirty="0" smtClean="0"/>
              <a:t> to describe </a:t>
            </a:r>
            <a:r>
              <a:rPr lang="es-ES" baseline="0" dirty="0" err="1" smtClean="0"/>
              <a:t>it</a:t>
            </a:r>
            <a:r>
              <a:rPr lang="es-ES" baseline="0" dirty="0" smtClean="0"/>
              <a:t> in </a:t>
            </a:r>
            <a:r>
              <a:rPr lang="es-ES" baseline="0" dirty="0" err="1" smtClean="0"/>
              <a:t>terms</a:t>
            </a:r>
            <a:r>
              <a:rPr lang="es-ES" baseline="0" dirty="0" smtClean="0"/>
              <a:t> of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objects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appearing</a:t>
            </a:r>
            <a:r>
              <a:rPr lang="es-ES" baseline="0" dirty="0" smtClean="0"/>
              <a:t> in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scene</a:t>
            </a:r>
            <a:r>
              <a:rPr lang="es-ES" baseline="0" dirty="0" smtClean="0"/>
              <a:t>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s-ES" baseline="0" dirty="0" err="1" smtClean="0"/>
              <a:t>there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is</a:t>
            </a:r>
            <a:r>
              <a:rPr lang="es-ES" baseline="0" dirty="0" smtClean="0"/>
              <a:t> a </a:t>
            </a:r>
            <a:r>
              <a:rPr lang="es-ES" baseline="0" dirty="0" err="1" smtClean="0"/>
              <a:t>pear</a:t>
            </a:r>
            <a:r>
              <a:rPr lang="es-ES" baseline="0" dirty="0" smtClean="0"/>
              <a:t> /per/,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s-ES" baseline="0" dirty="0" err="1" smtClean="0"/>
              <a:t>this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kind</a:t>
            </a:r>
            <a:r>
              <a:rPr lang="es-ES" baseline="0" dirty="0" smtClean="0"/>
              <a:t> of </a:t>
            </a:r>
            <a:r>
              <a:rPr lang="es-ES" baseline="0" dirty="0" err="1" smtClean="0"/>
              <a:t>pumpin</a:t>
            </a:r>
            <a:r>
              <a:rPr lang="es-ES" baseline="0" dirty="0" smtClean="0"/>
              <a:t>,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s-ES" baseline="0" dirty="0" smtClean="0"/>
              <a:t>And so </a:t>
            </a:r>
            <a:r>
              <a:rPr lang="es-ES" baseline="0" dirty="0" err="1" smtClean="0"/>
              <a:t>on</a:t>
            </a:r>
            <a:r>
              <a:rPr lang="es-ES" baseline="0" dirty="0" smtClean="0"/>
              <a:t>.</a:t>
            </a:r>
            <a:endParaRPr lang="es-E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B88FD2-67C6-4A1F-A719-72B78FBFFCCC}" type="slidenum">
              <a:rPr lang="es-ES" smtClean="0"/>
              <a:t>3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790850558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s-ES" dirty="0" err="1" smtClean="0"/>
              <a:t>For</a:t>
            </a:r>
            <a:r>
              <a:rPr lang="es-ES" dirty="0" smtClean="0"/>
              <a:t> </a:t>
            </a:r>
            <a:r>
              <a:rPr lang="es-ES" dirty="0" err="1" smtClean="0"/>
              <a:t>the</a:t>
            </a:r>
            <a:r>
              <a:rPr lang="es-ES" dirty="0" smtClean="0"/>
              <a:t> </a:t>
            </a:r>
            <a:r>
              <a:rPr lang="es-ES" dirty="0" err="1" smtClean="0"/>
              <a:t>first</a:t>
            </a:r>
            <a:r>
              <a:rPr lang="es-ES" dirty="0" smtClean="0"/>
              <a:t> </a:t>
            </a:r>
            <a:r>
              <a:rPr lang="es-ES" dirty="0" err="1" smtClean="0"/>
              <a:t>classification</a:t>
            </a:r>
            <a:r>
              <a:rPr lang="es-ES" dirty="0" smtClean="0"/>
              <a:t> </a:t>
            </a:r>
            <a:r>
              <a:rPr lang="es-ES" dirty="0" err="1" smtClean="0"/>
              <a:t>step</a:t>
            </a:r>
            <a:r>
              <a:rPr lang="es-ES" dirty="0" smtClean="0"/>
              <a:t>, </a:t>
            </a:r>
            <a:r>
              <a:rPr lang="es-ES" dirty="0" err="1" smtClean="0"/>
              <a:t>we</a:t>
            </a:r>
            <a:r>
              <a:rPr lang="es-ES" dirty="0" smtClean="0"/>
              <a:t> </a:t>
            </a:r>
            <a:r>
              <a:rPr lang="es-ES" dirty="0" err="1" smtClean="0"/>
              <a:t>follow</a:t>
            </a:r>
            <a:r>
              <a:rPr lang="es-ES" dirty="0" smtClean="0"/>
              <a:t> </a:t>
            </a:r>
            <a:r>
              <a:rPr lang="es-ES" dirty="0" err="1" smtClean="0"/>
              <a:t>the</a:t>
            </a:r>
            <a:r>
              <a:rPr lang="es-ES" dirty="0" smtClean="0"/>
              <a:t> </a:t>
            </a:r>
            <a:r>
              <a:rPr lang="es-ES" dirty="0" err="1" smtClean="0"/>
              <a:t>work</a:t>
            </a:r>
            <a:r>
              <a:rPr lang="es-ES" dirty="0" smtClean="0"/>
              <a:t> </a:t>
            </a:r>
            <a:r>
              <a:rPr lang="es-ES" dirty="0" err="1" smtClean="0"/>
              <a:t>from</a:t>
            </a:r>
            <a:r>
              <a:rPr lang="es-ES" dirty="0" smtClean="0"/>
              <a:t> </a:t>
            </a:r>
            <a:r>
              <a:rPr lang="es-ES" dirty="0" err="1" smtClean="0"/>
              <a:t>Shotton</a:t>
            </a:r>
            <a:r>
              <a:rPr lang="es-ES" dirty="0" smtClean="0"/>
              <a:t> et al.</a:t>
            </a:r>
            <a:r>
              <a:rPr lang="es-ES" baseline="0" dirty="0" smtClean="0"/>
              <a:t> and </a:t>
            </a:r>
            <a:r>
              <a:rPr lang="es-ES" baseline="0" dirty="0" err="1" smtClean="0"/>
              <a:t>extract</a:t>
            </a:r>
            <a:r>
              <a:rPr lang="es-ES" baseline="0" dirty="0" smtClean="0"/>
              <a:t> </a:t>
            </a:r>
            <a:r>
              <a:rPr lang="es-ES" baseline="0" dirty="0" err="1" smtClean="0"/>
              <a:t>depth</a:t>
            </a:r>
            <a:r>
              <a:rPr lang="es-ES" baseline="0" dirty="0" smtClean="0"/>
              <a:t> </a:t>
            </a:r>
            <a:r>
              <a:rPr lang="es-ES" baseline="0" dirty="0" err="1" smtClean="0"/>
              <a:t>difference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features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based</a:t>
            </a:r>
            <a:r>
              <a:rPr lang="es-ES" baseline="0" dirty="0" smtClean="0"/>
              <a:t> </a:t>
            </a:r>
            <a:r>
              <a:rPr lang="es-ES" baseline="0" dirty="0" err="1" smtClean="0"/>
              <a:t>on</a:t>
            </a:r>
            <a:r>
              <a:rPr lang="es-ES" baseline="0" dirty="0" smtClean="0"/>
              <a:t> </a:t>
            </a:r>
            <a:r>
              <a:rPr lang="es-ES" baseline="0" dirty="0" err="1" smtClean="0"/>
              <a:t>randomly</a:t>
            </a:r>
            <a:r>
              <a:rPr lang="es-ES" baseline="0" dirty="0" smtClean="0"/>
              <a:t> </a:t>
            </a:r>
            <a:r>
              <a:rPr lang="es-ES" baseline="0" dirty="0" err="1" smtClean="0"/>
              <a:t>selected</a:t>
            </a:r>
            <a:r>
              <a:rPr lang="es-ES" baseline="0" dirty="0" smtClean="0"/>
              <a:t> </a:t>
            </a:r>
            <a:r>
              <a:rPr lang="es-ES" baseline="0" dirty="0" err="1" smtClean="0"/>
              <a:t>offsets</a:t>
            </a:r>
            <a:r>
              <a:rPr lang="es-ES" baseline="0" dirty="0" smtClean="0"/>
              <a:t> u and v,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s-ES" baseline="0" dirty="0" err="1" smtClean="0"/>
              <a:t>Then</a:t>
            </a:r>
            <a:r>
              <a:rPr lang="es-ES" baseline="0" dirty="0" smtClean="0"/>
              <a:t>, a set of </a:t>
            </a:r>
            <a:r>
              <a:rPr lang="es-ES" baseline="0" dirty="0" err="1" smtClean="0"/>
              <a:t>binary</a:t>
            </a:r>
            <a:r>
              <a:rPr lang="es-ES" baseline="0" dirty="0" smtClean="0"/>
              <a:t> </a:t>
            </a:r>
            <a:r>
              <a:rPr lang="es-ES" baseline="0" dirty="0" err="1" smtClean="0"/>
              <a:t>decision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trees</a:t>
            </a:r>
            <a:r>
              <a:rPr lang="es-ES" baseline="0" dirty="0" smtClean="0"/>
              <a:t> are </a:t>
            </a:r>
            <a:r>
              <a:rPr lang="es-ES" baseline="0" dirty="0" err="1" smtClean="0"/>
              <a:t>learnt</a:t>
            </a:r>
            <a:r>
              <a:rPr lang="es-ES" baseline="0" dirty="0" smtClean="0"/>
              <a:t> </a:t>
            </a:r>
            <a:r>
              <a:rPr lang="es-ES" baseline="0" dirty="0" err="1" smtClean="0"/>
              <a:t>using</a:t>
            </a:r>
            <a:r>
              <a:rPr lang="es-ES" baseline="0" dirty="0" smtClean="0"/>
              <a:t> </a:t>
            </a:r>
            <a:r>
              <a:rPr lang="es-ES" baseline="0" dirty="0" err="1" smtClean="0"/>
              <a:t>bagging</a:t>
            </a:r>
            <a:r>
              <a:rPr lang="es-ES" baseline="0" dirty="0" smtClean="0"/>
              <a:t>, </a:t>
            </a:r>
            <a:r>
              <a:rPr lang="es-ES" baseline="0" dirty="0" err="1" smtClean="0"/>
              <a:t>resulting</a:t>
            </a:r>
            <a:r>
              <a:rPr lang="es-ES" baseline="0" dirty="0" smtClean="0"/>
              <a:t> in a </a:t>
            </a:r>
            <a:r>
              <a:rPr lang="es-ES" baseline="0" dirty="0" err="1" smtClean="0"/>
              <a:t>random</a:t>
            </a:r>
            <a:r>
              <a:rPr lang="es-ES" baseline="0" dirty="0" smtClean="0"/>
              <a:t> </a:t>
            </a:r>
            <a:r>
              <a:rPr lang="es-ES" baseline="0" dirty="0" err="1" smtClean="0"/>
              <a:t>forest</a:t>
            </a:r>
            <a:r>
              <a:rPr lang="es-ES" baseline="0" dirty="0" smtClean="0"/>
              <a:t> </a:t>
            </a:r>
            <a:r>
              <a:rPr lang="es-ES" baseline="0" dirty="0" err="1" smtClean="0"/>
              <a:t>ensemble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classifier</a:t>
            </a:r>
            <a:r>
              <a:rPr lang="es-ES" baseline="0" dirty="0" smtClean="0"/>
              <a:t>.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s-ES" baseline="0" dirty="0" err="1" smtClean="0"/>
              <a:t>Then</a:t>
            </a:r>
            <a:r>
              <a:rPr lang="es-ES" baseline="0" dirty="0" smtClean="0"/>
              <a:t>, </a:t>
            </a:r>
            <a:r>
              <a:rPr lang="es-ES" baseline="0" dirty="0" err="1" smtClean="0"/>
              <a:t>given</a:t>
            </a:r>
            <a:r>
              <a:rPr lang="es-ES" baseline="0" dirty="0" smtClean="0"/>
              <a:t> a pixel </a:t>
            </a:r>
            <a:r>
              <a:rPr lang="es-ES" baseline="0" dirty="0" err="1" smtClean="0"/>
              <a:t>z_i</a:t>
            </a:r>
            <a:r>
              <a:rPr lang="es-ES" baseline="0" dirty="0" smtClean="0"/>
              <a:t>, </a:t>
            </a:r>
            <a:r>
              <a:rPr lang="es-ES" baseline="0" dirty="0" err="1" smtClean="0"/>
              <a:t>it</a:t>
            </a:r>
            <a:r>
              <a:rPr lang="es-ES" baseline="0" dirty="0" smtClean="0"/>
              <a:t> </a:t>
            </a:r>
            <a:r>
              <a:rPr lang="es-ES" baseline="0" dirty="0" err="1" smtClean="0"/>
              <a:t>is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tested</a:t>
            </a:r>
            <a:r>
              <a:rPr lang="es-ES" baseline="0" dirty="0" smtClean="0"/>
              <a:t> </a:t>
            </a:r>
            <a:r>
              <a:rPr lang="es-ES" baseline="0" dirty="0" err="1" smtClean="0"/>
              <a:t>across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each</a:t>
            </a:r>
            <a:r>
              <a:rPr lang="es-ES" baseline="0" dirty="0" smtClean="0"/>
              <a:t> </a:t>
            </a:r>
            <a:r>
              <a:rPr lang="es-ES" baseline="0" dirty="0" err="1" smtClean="0"/>
              <a:t>node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comparing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corresponding</a:t>
            </a:r>
            <a:r>
              <a:rPr lang="es-ES" baseline="0" dirty="0" smtClean="0"/>
              <a:t> </a:t>
            </a:r>
            <a:r>
              <a:rPr lang="es-ES" baseline="0" dirty="0" err="1" smtClean="0"/>
              <a:t>depth</a:t>
            </a:r>
            <a:r>
              <a:rPr lang="es-ES" baseline="0" dirty="0" smtClean="0"/>
              <a:t> </a:t>
            </a:r>
            <a:r>
              <a:rPr lang="es-ES" baseline="0" dirty="0" err="1" smtClean="0"/>
              <a:t>difference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feature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against</a:t>
            </a:r>
            <a:r>
              <a:rPr lang="es-ES" baseline="0" dirty="0" smtClean="0"/>
              <a:t> a </a:t>
            </a:r>
            <a:r>
              <a:rPr lang="es-ES" baseline="0" dirty="0" err="1" smtClean="0"/>
              <a:t>threshold</a:t>
            </a:r>
            <a:r>
              <a:rPr lang="es-ES" baseline="0" dirty="0" smtClean="0"/>
              <a:t>. At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leaf</a:t>
            </a:r>
            <a:r>
              <a:rPr lang="es-ES" baseline="0" dirty="0" smtClean="0"/>
              <a:t> </a:t>
            </a:r>
            <a:r>
              <a:rPr lang="es-ES" baseline="0" dirty="0" err="1" smtClean="0"/>
              <a:t>nodes</a:t>
            </a:r>
            <a:r>
              <a:rPr lang="es-ES" baseline="0" dirty="0" smtClean="0"/>
              <a:t> of </a:t>
            </a:r>
            <a:r>
              <a:rPr lang="es-ES" baseline="0" dirty="0" err="1" smtClean="0"/>
              <a:t>each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tree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we</a:t>
            </a:r>
            <a:r>
              <a:rPr lang="es-ES" baseline="0" dirty="0" smtClean="0"/>
              <a:t> can </a:t>
            </a:r>
            <a:r>
              <a:rPr lang="es-ES" baseline="0" dirty="0" err="1" smtClean="0"/>
              <a:t>estimate</a:t>
            </a:r>
            <a:r>
              <a:rPr lang="es-ES" baseline="0" dirty="0" smtClean="0"/>
              <a:t> a </a:t>
            </a:r>
            <a:r>
              <a:rPr lang="es-ES" baseline="0" dirty="0" err="1" smtClean="0"/>
              <a:t>likelihood</a:t>
            </a:r>
            <a:r>
              <a:rPr lang="es-ES" baseline="0" dirty="0" smtClean="0"/>
              <a:t> </a:t>
            </a:r>
            <a:r>
              <a:rPr lang="es-ES" baseline="0" dirty="0" err="1" smtClean="0"/>
              <a:t>probability</a:t>
            </a:r>
            <a:r>
              <a:rPr lang="es-ES" baseline="0" dirty="0" smtClean="0"/>
              <a:t>, </a:t>
            </a:r>
            <a:r>
              <a:rPr lang="es-ES" baseline="0" dirty="0" err="1" smtClean="0"/>
              <a:t>which</a:t>
            </a:r>
            <a:r>
              <a:rPr lang="es-ES" baseline="0" dirty="0" smtClean="0"/>
              <a:t> </a:t>
            </a:r>
            <a:r>
              <a:rPr lang="es-ES" baseline="0" dirty="0" err="1" smtClean="0"/>
              <a:t>is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aggregated</a:t>
            </a:r>
            <a:r>
              <a:rPr lang="es-ES" baseline="0" dirty="0" smtClean="0"/>
              <a:t> </a:t>
            </a:r>
            <a:r>
              <a:rPr lang="es-ES" baseline="0" dirty="0" err="1" smtClean="0"/>
              <a:t>across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all</a:t>
            </a:r>
            <a:r>
              <a:rPr lang="es-ES" baseline="0" dirty="0" smtClean="0"/>
              <a:t> tres in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forest</a:t>
            </a:r>
            <a:r>
              <a:rPr lang="es-ES" baseline="0" dirty="0" smtClean="0"/>
              <a:t> </a:t>
            </a:r>
            <a:r>
              <a:rPr lang="es-ES" baseline="0" dirty="0" err="1" smtClean="0"/>
              <a:t>by</a:t>
            </a:r>
            <a:r>
              <a:rPr lang="es-ES" baseline="0" dirty="0" smtClean="0"/>
              <a:t> </a:t>
            </a:r>
            <a:r>
              <a:rPr lang="es-ES" baseline="0" dirty="0" err="1" smtClean="0"/>
              <a:t>computing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mean </a:t>
            </a:r>
            <a:r>
              <a:rPr lang="es-ES" baseline="0" dirty="0" err="1" smtClean="0"/>
              <a:t>likelihood</a:t>
            </a:r>
            <a:r>
              <a:rPr lang="es-ES" baseline="0" dirty="0" smtClean="0"/>
              <a:t>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s-ES" baseline="0" dirty="0" smtClean="0"/>
              <a:t>So, </a:t>
            </a:r>
            <a:r>
              <a:rPr lang="es-ES" baseline="0" dirty="0" err="1" smtClean="0"/>
              <a:t>Finally</a:t>
            </a:r>
            <a:r>
              <a:rPr lang="es-ES" baseline="0" dirty="0" smtClean="0"/>
              <a:t>, </a:t>
            </a:r>
            <a:r>
              <a:rPr lang="es-ES" baseline="0" dirty="0" err="1" smtClean="0"/>
              <a:t>we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could</a:t>
            </a:r>
            <a:r>
              <a:rPr lang="es-ES" baseline="0" dirty="0" smtClean="0"/>
              <a:t> </a:t>
            </a:r>
            <a:r>
              <a:rPr lang="es-ES" baseline="0" dirty="0" err="1" smtClean="0"/>
              <a:t>perform</a:t>
            </a:r>
            <a:r>
              <a:rPr lang="es-ES" baseline="0" dirty="0" smtClean="0"/>
              <a:t> </a:t>
            </a:r>
            <a:r>
              <a:rPr lang="es-ES" baseline="0" dirty="0" err="1" smtClean="0"/>
              <a:t>maximum</a:t>
            </a:r>
            <a:r>
              <a:rPr lang="es-ES" baseline="0" dirty="0" smtClean="0"/>
              <a:t> </a:t>
            </a:r>
            <a:r>
              <a:rPr lang="es-ES" baseline="0" dirty="0" err="1" smtClean="0"/>
              <a:t>likelihood</a:t>
            </a:r>
            <a:r>
              <a:rPr lang="es-ES" baseline="0" dirty="0" smtClean="0"/>
              <a:t> </a:t>
            </a:r>
            <a:r>
              <a:rPr lang="es-ES" baseline="0" dirty="0" err="1" smtClean="0"/>
              <a:t>classification</a:t>
            </a:r>
            <a:r>
              <a:rPr lang="es-ES" baseline="0" dirty="0" smtClean="0"/>
              <a:t> to </a:t>
            </a:r>
            <a:r>
              <a:rPr lang="es-ES" baseline="0" dirty="0" err="1" smtClean="0"/>
              <a:t>each</a:t>
            </a:r>
            <a:r>
              <a:rPr lang="es-ES" baseline="0" dirty="0" smtClean="0"/>
              <a:t> pixel </a:t>
            </a:r>
            <a:r>
              <a:rPr lang="es-ES" baseline="0" dirty="0" err="1" smtClean="0"/>
              <a:t>independently</a:t>
            </a:r>
            <a:r>
              <a:rPr lang="es-ES" baseline="0" dirty="0" smtClean="0"/>
              <a:t> </a:t>
            </a:r>
            <a:r>
              <a:rPr lang="es-ES" baseline="0" dirty="0" err="1" smtClean="0"/>
              <a:t>an</a:t>
            </a:r>
            <a:r>
              <a:rPr lang="es-ES" baseline="0" dirty="0" smtClean="0"/>
              <a:t> </a:t>
            </a:r>
            <a:r>
              <a:rPr lang="es-ES" baseline="0" dirty="0" err="1" smtClean="0"/>
              <a:t>get</a:t>
            </a:r>
            <a:r>
              <a:rPr lang="es-ES" baseline="0" dirty="0" smtClean="0"/>
              <a:t> </a:t>
            </a:r>
            <a:r>
              <a:rPr lang="es-ES" baseline="0" dirty="0" err="1" smtClean="0"/>
              <a:t>something</a:t>
            </a:r>
            <a:r>
              <a:rPr lang="es-ES" baseline="0" dirty="0" smtClean="0"/>
              <a:t> </a:t>
            </a:r>
            <a:r>
              <a:rPr lang="es-ES" baseline="0" dirty="0" err="1" smtClean="0"/>
              <a:t>like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this</a:t>
            </a:r>
            <a:r>
              <a:rPr lang="es-ES" baseline="0" dirty="0" smtClean="0"/>
              <a:t>, </a:t>
            </a:r>
            <a:r>
              <a:rPr lang="es-ES" baseline="0" dirty="0" err="1" smtClean="0"/>
              <a:t>but</a:t>
            </a:r>
            <a:r>
              <a:rPr lang="es-ES" baseline="0" dirty="0" smtClean="0"/>
              <a:t> </a:t>
            </a:r>
            <a:r>
              <a:rPr lang="es-ES" baseline="0" dirty="0" err="1" smtClean="0"/>
              <a:t>instead</a:t>
            </a:r>
            <a:r>
              <a:rPr lang="es-ES" baseline="0" dirty="0" smtClean="0"/>
              <a:t> of </a:t>
            </a:r>
            <a:r>
              <a:rPr lang="es-ES" baseline="0" dirty="0" err="1" smtClean="0"/>
              <a:t>this</a:t>
            </a:r>
            <a:r>
              <a:rPr lang="es-ES" baseline="0" dirty="0" smtClean="0"/>
              <a:t>…</a:t>
            </a:r>
            <a:endParaRPr lang="es-E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B88FD2-67C6-4A1F-A719-72B78FBFFCCC}" type="slidenum">
              <a:rPr lang="es-ES" smtClean="0"/>
              <a:t>30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587235896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s-ES" dirty="0" smtClean="0"/>
              <a:t>… </a:t>
            </a:r>
            <a:r>
              <a:rPr lang="es-ES" dirty="0" err="1" smtClean="0"/>
              <a:t>we</a:t>
            </a:r>
            <a:r>
              <a:rPr lang="es-ES" dirty="0" smtClean="0"/>
              <a:t> </a:t>
            </a:r>
            <a:r>
              <a:rPr lang="es-ES" dirty="0" err="1" smtClean="0"/>
              <a:t>propose</a:t>
            </a:r>
            <a:r>
              <a:rPr lang="es-ES" dirty="0" smtClean="0"/>
              <a:t> to use </a:t>
            </a:r>
            <a:r>
              <a:rPr lang="es-ES" dirty="0" err="1" smtClean="0"/>
              <a:t>graph</a:t>
            </a:r>
            <a:r>
              <a:rPr lang="es-ES" dirty="0" smtClean="0"/>
              <a:t> </a:t>
            </a:r>
            <a:r>
              <a:rPr lang="es-ES" dirty="0" err="1" smtClean="0"/>
              <a:t>cuts</a:t>
            </a:r>
            <a:r>
              <a:rPr lang="es-ES" dirty="0" smtClean="0"/>
              <a:t> </a:t>
            </a:r>
            <a:r>
              <a:rPr lang="es-ES" dirty="0" err="1" smtClean="0"/>
              <a:t>optimization</a:t>
            </a:r>
            <a:r>
              <a:rPr lang="es-ES" dirty="0" smtClean="0"/>
              <a:t> to </a:t>
            </a:r>
            <a:r>
              <a:rPr lang="es-ES" dirty="0" err="1" smtClean="0"/>
              <a:t>incorporate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spatio</a:t>
            </a:r>
            <a:r>
              <a:rPr lang="es-ES" baseline="0" dirty="0" smtClean="0"/>
              <a:t>-temporal </a:t>
            </a:r>
            <a:r>
              <a:rPr lang="es-ES" baseline="0" dirty="0" err="1" smtClean="0"/>
              <a:t>coherence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among</a:t>
            </a:r>
            <a:r>
              <a:rPr lang="es-ES" baseline="0" dirty="0" smtClean="0"/>
              <a:t> </a:t>
            </a:r>
            <a:r>
              <a:rPr lang="es-ES" baseline="0" dirty="0" err="1" smtClean="0"/>
              <a:t>pixels</a:t>
            </a:r>
            <a:r>
              <a:rPr lang="es-ES" baseline="0" dirty="0" smtClean="0"/>
              <a:t> in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image</a:t>
            </a:r>
            <a:r>
              <a:rPr lang="es-ES" baseline="0" dirty="0" smtClean="0"/>
              <a:t>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s-ES" baseline="0" dirty="0" smtClean="0"/>
              <a:t>To do </a:t>
            </a:r>
            <a:r>
              <a:rPr lang="es-ES" baseline="0" dirty="0" err="1" smtClean="0"/>
              <a:t>that</a:t>
            </a:r>
            <a:r>
              <a:rPr lang="es-ES" baseline="0" dirty="0" smtClean="0"/>
              <a:t>, </a:t>
            </a:r>
            <a:r>
              <a:rPr lang="es-ES" baseline="0" dirty="0" err="1" smtClean="0"/>
              <a:t>we</a:t>
            </a:r>
            <a:r>
              <a:rPr lang="es-ES" baseline="0" dirty="0" smtClean="0"/>
              <a:t> define a 3-dimensional </a:t>
            </a:r>
            <a:r>
              <a:rPr lang="es-ES" baseline="0" dirty="0" err="1" smtClean="0"/>
              <a:t>graph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topology</a:t>
            </a:r>
            <a:r>
              <a:rPr lang="es-ES" baseline="0" dirty="0" smtClean="0"/>
              <a:t> </a:t>
            </a:r>
            <a:r>
              <a:rPr lang="es-ES" baseline="0" dirty="0" err="1" smtClean="0"/>
              <a:t>including</a:t>
            </a:r>
            <a:r>
              <a:rPr lang="es-ES" baseline="0" dirty="0" smtClean="0"/>
              <a:t> </a:t>
            </a:r>
            <a:r>
              <a:rPr lang="es-ES" baseline="0" dirty="0" err="1" smtClean="0"/>
              <a:t>connections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between</a:t>
            </a:r>
            <a:r>
              <a:rPr lang="es-ES" baseline="0" dirty="0" smtClean="0"/>
              <a:t> </a:t>
            </a:r>
            <a:r>
              <a:rPr lang="es-ES" baseline="0" dirty="0" err="1" smtClean="0"/>
              <a:t>neighboring</a:t>
            </a:r>
            <a:r>
              <a:rPr lang="es-ES" baseline="0" dirty="0" smtClean="0"/>
              <a:t> </a:t>
            </a:r>
            <a:r>
              <a:rPr lang="es-ES" baseline="0" dirty="0" err="1" smtClean="0"/>
              <a:t>pixels</a:t>
            </a:r>
            <a:r>
              <a:rPr lang="es-ES" baseline="0" dirty="0" smtClean="0"/>
              <a:t> in time and </a:t>
            </a:r>
            <a:r>
              <a:rPr lang="es-ES" baseline="0" dirty="0" err="1" smtClean="0"/>
              <a:t>space</a:t>
            </a:r>
            <a:r>
              <a:rPr lang="es-ES" baseline="0" dirty="0" smtClean="0"/>
              <a:t>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s-ES" baseline="0" dirty="0" err="1" smtClean="0"/>
              <a:t>Then</a:t>
            </a:r>
            <a:r>
              <a:rPr lang="es-ES" baseline="0" dirty="0" smtClean="0"/>
              <a:t>,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energy</a:t>
            </a:r>
            <a:r>
              <a:rPr lang="es-ES" baseline="0" dirty="0" smtClean="0"/>
              <a:t> </a:t>
            </a:r>
            <a:r>
              <a:rPr lang="es-ES" baseline="0" dirty="0" err="1" smtClean="0"/>
              <a:t>function</a:t>
            </a:r>
            <a:r>
              <a:rPr lang="es-ES" baseline="0" dirty="0" smtClean="0"/>
              <a:t> </a:t>
            </a:r>
            <a:r>
              <a:rPr lang="es-ES" baseline="0" dirty="0" err="1" smtClean="0"/>
              <a:t>we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propose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is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defined</a:t>
            </a:r>
            <a:r>
              <a:rPr lang="es-ES" baseline="0" dirty="0" smtClean="0"/>
              <a:t> </a:t>
            </a:r>
            <a:r>
              <a:rPr lang="es-ES" baseline="0" dirty="0" err="1" smtClean="0"/>
              <a:t>by</a:t>
            </a:r>
            <a:r>
              <a:rPr lang="es-ES" baseline="0" dirty="0" smtClean="0"/>
              <a:t> a </a:t>
            </a:r>
            <a:r>
              <a:rPr lang="es-ES" baseline="0" dirty="0" err="1" smtClean="0"/>
              <a:t>unary</a:t>
            </a:r>
            <a:r>
              <a:rPr lang="es-ES" baseline="0" dirty="0" smtClean="0"/>
              <a:t> and a </a:t>
            </a:r>
            <a:r>
              <a:rPr lang="es-ES" baseline="0" dirty="0" err="1" smtClean="0"/>
              <a:t>pair-wise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potential</a:t>
            </a:r>
            <a:r>
              <a:rPr lang="es-ES" baseline="0" dirty="0" smtClean="0"/>
              <a:t>, as usual.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s-ES" baseline="0" dirty="0" smtClean="0"/>
              <a:t>In </a:t>
            </a:r>
            <a:r>
              <a:rPr lang="es-ES" baseline="0" dirty="0" err="1" smtClean="0"/>
              <a:t>this</a:t>
            </a:r>
            <a:r>
              <a:rPr lang="es-ES" baseline="0" dirty="0" smtClean="0"/>
              <a:t> case,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unary</a:t>
            </a:r>
            <a:r>
              <a:rPr lang="es-ES" baseline="0" dirty="0" smtClean="0"/>
              <a:t> </a:t>
            </a:r>
            <a:r>
              <a:rPr lang="es-ES" baseline="0" dirty="0" err="1" smtClean="0"/>
              <a:t>potential</a:t>
            </a:r>
            <a:r>
              <a:rPr lang="es-ES" baseline="0" dirty="0" smtClean="0"/>
              <a:t> </a:t>
            </a:r>
            <a:r>
              <a:rPr lang="es-ES" baseline="0" dirty="0" err="1" smtClean="0"/>
              <a:t>is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defined</a:t>
            </a:r>
            <a:r>
              <a:rPr lang="es-ES" baseline="0" dirty="0" smtClean="0"/>
              <a:t> </a:t>
            </a:r>
            <a:r>
              <a:rPr lang="es-ES" baseline="0" dirty="0" err="1" smtClean="0"/>
              <a:t>over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likelihood</a:t>
            </a:r>
            <a:r>
              <a:rPr lang="es-ES" baseline="0" dirty="0" smtClean="0"/>
              <a:t> </a:t>
            </a:r>
            <a:r>
              <a:rPr lang="es-ES" baseline="0" dirty="0" err="1" smtClean="0"/>
              <a:t>values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computed</a:t>
            </a:r>
            <a:r>
              <a:rPr lang="es-ES" baseline="0" dirty="0" smtClean="0"/>
              <a:t> </a:t>
            </a:r>
            <a:r>
              <a:rPr lang="es-ES" baseline="0" dirty="0" err="1" smtClean="0"/>
              <a:t>by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random</a:t>
            </a:r>
            <a:r>
              <a:rPr lang="es-ES" baseline="0" dirty="0" smtClean="0"/>
              <a:t> </a:t>
            </a:r>
            <a:r>
              <a:rPr lang="es-ES" baseline="0" dirty="0" err="1" smtClean="0"/>
              <a:t>forests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classifiers</a:t>
            </a:r>
            <a:endParaRPr lang="es-ES" baseline="0" dirty="0" smtClean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s-ES" baseline="0" dirty="0" smtClean="0"/>
              <a:t>and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pair-wise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potential</a:t>
            </a:r>
            <a:r>
              <a:rPr lang="es-ES" baseline="0" dirty="0" smtClean="0"/>
              <a:t> </a:t>
            </a:r>
            <a:r>
              <a:rPr lang="es-ES" baseline="0" dirty="0" err="1" smtClean="0"/>
              <a:t>between</a:t>
            </a:r>
            <a:r>
              <a:rPr lang="es-ES" baseline="0" dirty="0" smtClean="0"/>
              <a:t> a </a:t>
            </a:r>
            <a:r>
              <a:rPr lang="es-ES" baseline="0" dirty="0" err="1" smtClean="0"/>
              <a:t>pair</a:t>
            </a:r>
            <a:r>
              <a:rPr lang="es-ES" baseline="0" dirty="0" smtClean="0"/>
              <a:t> of </a:t>
            </a:r>
            <a:r>
              <a:rPr lang="es-ES" baseline="0" dirty="0" err="1" smtClean="0"/>
              <a:t>neighboring</a:t>
            </a:r>
            <a:r>
              <a:rPr lang="es-ES" baseline="0" dirty="0" smtClean="0"/>
              <a:t> </a:t>
            </a:r>
            <a:r>
              <a:rPr lang="es-ES" baseline="0" dirty="0" err="1" smtClean="0"/>
              <a:t>pixels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is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defined</a:t>
            </a:r>
            <a:r>
              <a:rPr lang="es-ES" baseline="0" dirty="0" smtClean="0"/>
              <a:t> as </a:t>
            </a:r>
            <a:r>
              <a:rPr lang="es-ES" baseline="0" dirty="0" err="1" smtClean="0"/>
              <a:t>an</a:t>
            </a:r>
            <a:r>
              <a:rPr lang="es-ES" baseline="0" dirty="0" smtClean="0"/>
              <a:t> </a:t>
            </a:r>
            <a:r>
              <a:rPr lang="es-ES" baseline="0" dirty="0" err="1" smtClean="0"/>
              <a:t>exponential</a:t>
            </a:r>
            <a:r>
              <a:rPr lang="es-ES" baseline="0" dirty="0" smtClean="0"/>
              <a:t> </a:t>
            </a:r>
            <a:r>
              <a:rPr lang="es-ES" baseline="0" dirty="0" err="1" smtClean="0"/>
              <a:t>function</a:t>
            </a:r>
            <a:r>
              <a:rPr lang="es-ES" baseline="0" dirty="0" smtClean="0"/>
              <a:t> </a:t>
            </a:r>
            <a:r>
              <a:rPr lang="es-ES" baseline="0" dirty="0" err="1" smtClean="0"/>
              <a:t>defined</a:t>
            </a:r>
            <a:r>
              <a:rPr lang="es-ES" baseline="0" dirty="0" smtClean="0"/>
              <a:t> </a:t>
            </a:r>
            <a:r>
              <a:rPr lang="es-ES" baseline="0" dirty="0" err="1" smtClean="0"/>
              <a:t>on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difference</a:t>
            </a:r>
            <a:r>
              <a:rPr lang="es-ES" baseline="0" dirty="0" smtClean="0"/>
              <a:t> of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corresponding</a:t>
            </a:r>
            <a:r>
              <a:rPr lang="es-ES" baseline="0" dirty="0" smtClean="0"/>
              <a:t> </a:t>
            </a:r>
            <a:r>
              <a:rPr lang="es-ES" baseline="0" dirty="0" err="1" smtClean="0"/>
              <a:t>depth</a:t>
            </a:r>
            <a:r>
              <a:rPr lang="es-ES" baseline="0" dirty="0" smtClean="0"/>
              <a:t> </a:t>
            </a:r>
            <a:r>
              <a:rPr lang="es-ES" baseline="0" dirty="0" err="1" smtClean="0"/>
              <a:t>values</a:t>
            </a:r>
            <a:r>
              <a:rPr lang="es-ES" baseline="0" dirty="0" smtClean="0"/>
              <a:t>, and </a:t>
            </a:r>
            <a:r>
              <a:rPr lang="es-ES" baseline="0" dirty="0" err="1" smtClean="0"/>
              <a:t>it</a:t>
            </a:r>
            <a:r>
              <a:rPr lang="es-ES" baseline="0" dirty="0" smtClean="0"/>
              <a:t> </a:t>
            </a:r>
            <a:r>
              <a:rPr lang="es-ES" baseline="0" dirty="0" err="1" smtClean="0"/>
              <a:t>is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ponderated</a:t>
            </a:r>
            <a:r>
              <a:rPr lang="es-ES" baseline="0" dirty="0" smtClean="0"/>
              <a:t> </a:t>
            </a:r>
            <a:r>
              <a:rPr lang="es-ES" baseline="0" dirty="0" err="1" smtClean="0"/>
              <a:t>by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this</a:t>
            </a:r>
            <a:r>
              <a:rPr lang="es-ES" baseline="0" dirty="0" smtClean="0"/>
              <a:t> Omega </a:t>
            </a:r>
            <a:r>
              <a:rPr lang="es-ES" baseline="0" dirty="0" err="1" smtClean="0"/>
              <a:t>function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that</a:t>
            </a:r>
            <a:r>
              <a:rPr lang="es-ES" baseline="0" dirty="0" smtClean="0"/>
              <a:t> I </a:t>
            </a:r>
            <a:r>
              <a:rPr lang="es-ES" baseline="0" dirty="0" err="1" smtClean="0"/>
              <a:t>will</a:t>
            </a:r>
            <a:r>
              <a:rPr lang="es-ES" baseline="0" dirty="0" smtClean="0"/>
              <a:t> </a:t>
            </a:r>
            <a:r>
              <a:rPr lang="es-ES" baseline="0" dirty="0" err="1" smtClean="0"/>
              <a:t>explain</a:t>
            </a:r>
            <a:r>
              <a:rPr lang="es-ES" baseline="0" dirty="0" smtClean="0"/>
              <a:t> </a:t>
            </a:r>
            <a:r>
              <a:rPr lang="es-ES" baseline="0" dirty="0" err="1" smtClean="0"/>
              <a:t>next</a:t>
            </a:r>
            <a:r>
              <a:rPr lang="es-ES" baseline="0" dirty="0" smtClean="0"/>
              <a:t>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B88FD2-67C6-4A1F-A719-72B78FBFFCCC}" type="slidenum">
              <a:rPr lang="es-ES" smtClean="0"/>
              <a:t>31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543489658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s-ES" dirty="0" smtClean="0"/>
              <a:t>In </a:t>
            </a:r>
            <a:r>
              <a:rPr lang="es-ES" dirty="0" err="1" smtClean="0"/>
              <a:t>order</a:t>
            </a:r>
            <a:r>
              <a:rPr lang="es-ES" dirty="0" smtClean="0"/>
              <a:t> to </a:t>
            </a:r>
            <a:r>
              <a:rPr lang="es-ES" dirty="0" err="1" smtClean="0"/>
              <a:t>minimize</a:t>
            </a:r>
            <a:r>
              <a:rPr lang="es-ES" dirty="0" smtClean="0"/>
              <a:t> </a:t>
            </a:r>
            <a:r>
              <a:rPr lang="es-ES" dirty="0" err="1" smtClean="0"/>
              <a:t>this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energy</a:t>
            </a:r>
            <a:r>
              <a:rPr lang="es-ES" baseline="0" dirty="0" smtClean="0"/>
              <a:t> </a:t>
            </a:r>
            <a:r>
              <a:rPr lang="es-ES" baseline="0" dirty="0" err="1" smtClean="0"/>
              <a:t>function</a:t>
            </a:r>
            <a:r>
              <a:rPr lang="es-ES" baseline="0" dirty="0" smtClean="0"/>
              <a:t> in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multi-label</a:t>
            </a:r>
            <a:r>
              <a:rPr lang="es-ES" baseline="0" dirty="0" smtClean="0"/>
              <a:t> case, </a:t>
            </a:r>
            <a:r>
              <a:rPr lang="es-ES" baseline="0" dirty="0" err="1" smtClean="0"/>
              <a:t>there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exist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two</a:t>
            </a:r>
            <a:r>
              <a:rPr lang="es-ES" baseline="0" dirty="0" smtClean="0"/>
              <a:t> </a:t>
            </a:r>
            <a:r>
              <a:rPr lang="es-ES" baseline="0" dirty="0" err="1" smtClean="0"/>
              <a:t>algorithms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able</a:t>
            </a:r>
            <a:r>
              <a:rPr lang="es-ES" baseline="0" dirty="0" smtClean="0"/>
              <a:t> to compute </a:t>
            </a:r>
            <a:r>
              <a:rPr lang="es-ES" baseline="0" dirty="0" err="1" smtClean="0"/>
              <a:t>an</a:t>
            </a:r>
            <a:r>
              <a:rPr lang="es-ES" baseline="0" dirty="0" smtClean="0"/>
              <a:t> </a:t>
            </a:r>
            <a:r>
              <a:rPr lang="es-ES" baseline="0" dirty="0" err="1" smtClean="0"/>
              <a:t>approximate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solution</a:t>
            </a:r>
            <a:r>
              <a:rPr lang="es-ES" baseline="0" dirty="0" smtClean="0"/>
              <a:t>, and </a:t>
            </a:r>
            <a:r>
              <a:rPr lang="es-ES" baseline="0" dirty="0" err="1" smtClean="0"/>
              <a:t>depending</a:t>
            </a:r>
            <a:r>
              <a:rPr lang="es-ES" baseline="0" dirty="0" smtClean="0"/>
              <a:t> </a:t>
            </a:r>
            <a:r>
              <a:rPr lang="es-ES" baseline="0" dirty="0" err="1" smtClean="0"/>
              <a:t>on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fulfilment</a:t>
            </a:r>
            <a:r>
              <a:rPr lang="es-ES" baseline="0" dirty="0" smtClean="0"/>
              <a:t> of </a:t>
            </a:r>
            <a:r>
              <a:rPr lang="es-ES" baseline="0" dirty="0" err="1" smtClean="0"/>
              <a:t>some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conditions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on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pair-wise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term</a:t>
            </a:r>
            <a:r>
              <a:rPr lang="es-ES" baseline="0" dirty="0" smtClean="0"/>
              <a:t> </a:t>
            </a:r>
            <a:r>
              <a:rPr lang="es-ES" baseline="0" dirty="0" err="1" smtClean="0"/>
              <a:t>we</a:t>
            </a:r>
            <a:r>
              <a:rPr lang="es-ES" baseline="0" dirty="0" smtClean="0"/>
              <a:t> can use </a:t>
            </a:r>
            <a:r>
              <a:rPr lang="es-ES" baseline="0" dirty="0" err="1" smtClean="0"/>
              <a:t>one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or</a:t>
            </a:r>
            <a:r>
              <a:rPr lang="es-ES" baseline="0" dirty="0" smtClean="0"/>
              <a:t> </a:t>
            </a:r>
            <a:r>
              <a:rPr lang="es-ES" baseline="0" dirty="0" err="1" smtClean="0"/>
              <a:t>another</a:t>
            </a:r>
            <a:r>
              <a:rPr lang="es-ES" baseline="0" smtClean="0"/>
              <a:t>.</a:t>
            </a:r>
            <a:endParaRPr lang="es-ES" baseline="0" dirty="0" smtClean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s-ES" baseline="0" dirty="0" err="1" smtClean="0"/>
              <a:t>First</a:t>
            </a:r>
            <a:r>
              <a:rPr lang="es-ES" baseline="0" dirty="0" smtClean="0"/>
              <a:t>, </a:t>
            </a:r>
            <a:r>
              <a:rPr lang="es-ES" baseline="0" dirty="0" err="1" smtClean="0"/>
              <a:t>alpha</a:t>
            </a:r>
            <a:r>
              <a:rPr lang="es-ES" baseline="0" dirty="0" smtClean="0"/>
              <a:t> beta swap can be </a:t>
            </a:r>
            <a:r>
              <a:rPr lang="es-ES" baseline="0" dirty="0" err="1" smtClean="0"/>
              <a:t>used</a:t>
            </a:r>
            <a:r>
              <a:rPr lang="es-ES" baseline="0" dirty="0" smtClean="0"/>
              <a:t> </a:t>
            </a:r>
            <a:r>
              <a:rPr lang="es-ES" baseline="0" dirty="0" err="1" smtClean="0"/>
              <a:t>if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these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two</a:t>
            </a:r>
            <a:r>
              <a:rPr lang="es-ES" baseline="0" dirty="0" smtClean="0"/>
              <a:t> </a:t>
            </a:r>
            <a:r>
              <a:rPr lang="es-ES" baseline="0" dirty="0" err="1" smtClean="0"/>
              <a:t>conditions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on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pair-wise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term</a:t>
            </a:r>
            <a:r>
              <a:rPr lang="es-ES" baseline="0" dirty="0" smtClean="0"/>
              <a:t> are </a:t>
            </a:r>
            <a:r>
              <a:rPr lang="es-ES" baseline="0" dirty="0" err="1" smtClean="0"/>
              <a:t>met</a:t>
            </a:r>
            <a:r>
              <a:rPr lang="es-ES" baseline="0" dirty="0" smtClean="0"/>
              <a:t>,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s-ES" baseline="0" dirty="0" err="1" smtClean="0"/>
              <a:t>But</a:t>
            </a:r>
            <a:r>
              <a:rPr lang="es-ES" baseline="0" dirty="0" smtClean="0"/>
              <a:t> </a:t>
            </a:r>
            <a:r>
              <a:rPr lang="es-ES" baseline="0" dirty="0" err="1" smtClean="0"/>
              <a:t>if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pair-wise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term</a:t>
            </a:r>
            <a:r>
              <a:rPr lang="es-ES" baseline="0" dirty="0" smtClean="0"/>
              <a:t> </a:t>
            </a:r>
            <a:r>
              <a:rPr lang="es-ES" baseline="0" dirty="0" err="1" smtClean="0"/>
              <a:t>fulfils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all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three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conditions</a:t>
            </a:r>
            <a:r>
              <a:rPr lang="es-ES" baseline="0" dirty="0" smtClean="0"/>
              <a:t>, </a:t>
            </a:r>
            <a:r>
              <a:rPr lang="es-ES" baseline="0" dirty="0" err="1" smtClean="0"/>
              <a:t>alpha</a:t>
            </a:r>
            <a:r>
              <a:rPr lang="es-ES" baseline="0" dirty="0" smtClean="0"/>
              <a:t> expansión can be </a:t>
            </a:r>
            <a:r>
              <a:rPr lang="es-ES" baseline="0" dirty="0" err="1" smtClean="0"/>
              <a:t>used</a:t>
            </a:r>
            <a:r>
              <a:rPr lang="es-ES" baseline="0" dirty="0" smtClean="0"/>
              <a:t>.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main</a:t>
            </a:r>
            <a:r>
              <a:rPr lang="es-ES" baseline="0" dirty="0" smtClean="0"/>
              <a:t> </a:t>
            </a:r>
            <a:r>
              <a:rPr lang="es-ES" baseline="0" dirty="0" err="1" smtClean="0"/>
              <a:t>advantage</a:t>
            </a:r>
            <a:r>
              <a:rPr lang="es-ES" baseline="0" dirty="0" smtClean="0"/>
              <a:t> of </a:t>
            </a:r>
            <a:r>
              <a:rPr lang="es-ES" baseline="0" dirty="0" err="1" smtClean="0"/>
              <a:t>alpha</a:t>
            </a:r>
            <a:r>
              <a:rPr lang="es-ES" baseline="0" dirty="0" smtClean="0"/>
              <a:t>-expansión w.r.t </a:t>
            </a:r>
            <a:r>
              <a:rPr lang="es-ES" baseline="0" dirty="0" err="1" smtClean="0"/>
              <a:t>alpha</a:t>
            </a:r>
            <a:r>
              <a:rPr lang="es-ES" baseline="0" dirty="0" smtClean="0"/>
              <a:t>-beta swap </a:t>
            </a:r>
            <a:r>
              <a:rPr lang="es-ES" baseline="0" dirty="0" err="1" smtClean="0"/>
              <a:t>is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that</a:t>
            </a:r>
            <a:r>
              <a:rPr lang="es-ES" baseline="0" dirty="0" smtClean="0"/>
              <a:t> </a:t>
            </a:r>
            <a:r>
              <a:rPr lang="es-ES" baseline="0" dirty="0" err="1" smtClean="0"/>
              <a:t>it</a:t>
            </a:r>
            <a:r>
              <a:rPr lang="es-ES" baseline="0" dirty="0" smtClean="0"/>
              <a:t> </a:t>
            </a:r>
            <a:r>
              <a:rPr lang="es-ES" baseline="0" dirty="0" err="1" smtClean="0"/>
              <a:t>guarantees</a:t>
            </a:r>
            <a:r>
              <a:rPr lang="es-ES" baseline="0" dirty="0" smtClean="0"/>
              <a:t> to </a:t>
            </a:r>
            <a:r>
              <a:rPr lang="es-ES" baseline="0" dirty="0" err="1" smtClean="0"/>
              <a:t>find</a:t>
            </a:r>
            <a:r>
              <a:rPr lang="es-ES" baseline="0" dirty="0" smtClean="0"/>
              <a:t> a </a:t>
            </a:r>
            <a:r>
              <a:rPr lang="es-ES" baseline="0" dirty="0" err="1" smtClean="0"/>
              <a:t>solution</a:t>
            </a:r>
            <a:r>
              <a:rPr lang="es-ES" baseline="0" dirty="0" smtClean="0"/>
              <a:t> </a:t>
            </a:r>
            <a:r>
              <a:rPr lang="es-ES" baseline="0" dirty="0" err="1" smtClean="0"/>
              <a:t>within</a:t>
            </a:r>
            <a:r>
              <a:rPr lang="es-ES" baseline="0" dirty="0" smtClean="0"/>
              <a:t> a </a:t>
            </a:r>
            <a:r>
              <a:rPr lang="es-ES" baseline="0" dirty="0" err="1" smtClean="0"/>
              <a:t>known</a:t>
            </a:r>
            <a:r>
              <a:rPr lang="es-ES" baseline="0" dirty="0" smtClean="0"/>
              <a:t> factor </a:t>
            </a:r>
            <a:r>
              <a:rPr lang="es-ES" baseline="0" dirty="0" err="1" smtClean="0"/>
              <a:t>from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optimal</a:t>
            </a:r>
            <a:r>
              <a:rPr lang="es-ES" baseline="0" dirty="0" smtClean="0"/>
              <a:t> </a:t>
            </a:r>
            <a:r>
              <a:rPr lang="es-ES" baseline="0" dirty="0" err="1" smtClean="0"/>
              <a:t>one</a:t>
            </a:r>
            <a:r>
              <a:rPr lang="es-ES" baseline="0" dirty="0" smtClean="0"/>
              <a:t>.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s-ES" baseline="0" dirty="0" smtClean="0"/>
              <a:t>So, </a:t>
            </a:r>
            <a:r>
              <a:rPr lang="es-ES" baseline="0" dirty="0" err="1" smtClean="0"/>
              <a:t>this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is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pair-wise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potential</a:t>
            </a:r>
            <a:r>
              <a:rPr lang="es-ES" baseline="0" dirty="0" smtClean="0"/>
              <a:t> </a:t>
            </a:r>
            <a:r>
              <a:rPr lang="es-ES" baseline="0" dirty="0" err="1" smtClean="0"/>
              <a:t>we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defined</a:t>
            </a:r>
            <a:r>
              <a:rPr lang="es-ES" baseline="0" dirty="0" smtClean="0"/>
              <a:t>, and </a:t>
            </a:r>
            <a:r>
              <a:rPr lang="es-ES" baseline="0" dirty="0" err="1" smtClean="0"/>
              <a:t>we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propose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two</a:t>
            </a:r>
            <a:r>
              <a:rPr lang="es-ES" baseline="0" dirty="0" smtClean="0"/>
              <a:t> </a:t>
            </a:r>
            <a:r>
              <a:rPr lang="es-ES" baseline="0" dirty="0" err="1" smtClean="0"/>
              <a:t>different</a:t>
            </a:r>
            <a:r>
              <a:rPr lang="es-ES" baseline="0" dirty="0" smtClean="0"/>
              <a:t> </a:t>
            </a:r>
            <a:r>
              <a:rPr lang="es-ES" baseline="0" dirty="0" err="1" smtClean="0"/>
              <a:t>alternatives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for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omega </a:t>
            </a:r>
            <a:r>
              <a:rPr lang="es-ES" baseline="0" dirty="0" err="1" smtClean="0"/>
              <a:t>function</a:t>
            </a:r>
            <a:r>
              <a:rPr lang="es-ES" baseline="0" dirty="0" smtClean="0"/>
              <a:t>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s-ES" baseline="0" dirty="0" err="1" smtClean="0"/>
              <a:t>On</a:t>
            </a:r>
            <a:r>
              <a:rPr lang="es-ES" baseline="0" dirty="0" smtClean="0"/>
              <a:t> </a:t>
            </a:r>
            <a:r>
              <a:rPr lang="es-ES" baseline="0" dirty="0" err="1" smtClean="0"/>
              <a:t>one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hand</a:t>
            </a:r>
            <a:r>
              <a:rPr lang="es-ES" baseline="0" dirty="0" smtClean="0"/>
              <a:t>, </a:t>
            </a:r>
            <a:r>
              <a:rPr lang="es-ES" baseline="0" dirty="0" err="1" smtClean="0"/>
              <a:t>we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propose</a:t>
            </a:r>
            <a:r>
              <a:rPr lang="es-ES" baseline="0" dirty="0" smtClean="0"/>
              <a:t> to use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Potts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model</a:t>
            </a:r>
            <a:r>
              <a:rPr lang="es-ES" baseline="0" dirty="0" smtClean="0"/>
              <a:t>, </a:t>
            </a:r>
            <a:r>
              <a:rPr lang="es-ES" baseline="0" dirty="0" err="1" smtClean="0"/>
              <a:t>which</a:t>
            </a:r>
            <a:r>
              <a:rPr lang="es-ES" baseline="0" dirty="0" smtClean="0"/>
              <a:t> </a:t>
            </a:r>
            <a:r>
              <a:rPr lang="es-ES" baseline="0" dirty="0" err="1" smtClean="0"/>
              <a:t>is</a:t>
            </a:r>
            <a:r>
              <a:rPr lang="es-ES" baseline="0" dirty="0" smtClean="0"/>
              <a:t> as simple as </a:t>
            </a:r>
            <a:r>
              <a:rPr lang="es-ES" baseline="0" dirty="0" err="1" smtClean="0"/>
              <a:t>taking</a:t>
            </a:r>
            <a:r>
              <a:rPr lang="es-ES" baseline="0" dirty="0" smtClean="0"/>
              <a:t> 0 </a:t>
            </a:r>
            <a:r>
              <a:rPr lang="es-ES" baseline="0" dirty="0" err="1" smtClean="0"/>
              <a:t>if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labels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from</a:t>
            </a:r>
            <a:r>
              <a:rPr lang="es-ES" baseline="0" dirty="0" smtClean="0"/>
              <a:t> </a:t>
            </a:r>
            <a:r>
              <a:rPr lang="es-ES" baseline="0" dirty="0" err="1" smtClean="0"/>
              <a:t>contiguous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pixels</a:t>
            </a:r>
            <a:r>
              <a:rPr lang="es-ES" baseline="0" dirty="0" smtClean="0"/>
              <a:t> are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same</a:t>
            </a:r>
            <a:r>
              <a:rPr lang="es-ES" baseline="0" dirty="0" smtClean="0"/>
              <a:t>, </a:t>
            </a:r>
            <a:r>
              <a:rPr lang="es-ES" baseline="0" dirty="0" err="1" smtClean="0"/>
              <a:t>or</a:t>
            </a:r>
            <a:r>
              <a:rPr lang="es-ES" baseline="0" dirty="0" smtClean="0"/>
              <a:t> 1 </a:t>
            </a:r>
            <a:r>
              <a:rPr lang="es-ES" baseline="0" dirty="0" err="1" smtClean="0"/>
              <a:t>otherwise</a:t>
            </a:r>
            <a:r>
              <a:rPr lang="es-ES" baseline="0" dirty="0" smtClean="0"/>
              <a:t>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s-ES" baseline="0" dirty="0" err="1" smtClean="0"/>
              <a:t>Since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this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definition</a:t>
            </a:r>
            <a:r>
              <a:rPr lang="es-ES" baseline="0" dirty="0" smtClean="0"/>
              <a:t> </a:t>
            </a:r>
            <a:r>
              <a:rPr lang="es-ES" baseline="0" dirty="0" err="1" smtClean="0"/>
              <a:t>ensures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fulfilment</a:t>
            </a:r>
            <a:r>
              <a:rPr lang="es-ES" baseline="0" dirty="0" smtClean="0"/>
              <a:t> of </a:t>
            </a:r>
            <a:r>
              <a:rPr lang="es-ES" baseline="0" dirty="0" err="1" smtClean="0"/>
              <a:t>all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three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conditions</a:t>
            </a:r>
            <a:r>
              <a:rPr lang="es-ES" baseline="0" dirty="0" smtClean="0"/>
              <a:t>, </a:t>
            </a:r>
            <a:r>
              <a:rPr lang="es-ES" baseline="0" dirty="0" err="1" smtClean="0"/>
              <a:t>we</a:t>
            </a:r>
            <a:r>
              <a:rPr lang="es-ES" baseline="0" dirty="0" smtClean="0"/>
              <a:t> can use </a:t>
            </a:r>
            <a:r>
              <a:rPr lang="es-ES" baseline="0" dirty="0" err="1" smtClean="0"/>
              <a:t>alpha-expansion</a:t>
            </a:r>
            <a:r>
              <a:rPr lang="es-ES" baseline="0" dirty="0" smtClean="0"/>
              <a:t> to </a:t>
            </a:r>
            <a:r>
              <a:rPr lang="es-ES" baseline="0" dirty="0" err="1" smtClean="0"/>
              <a:t>minimize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energy</a:t>
            </a:r>
            <a:r>
              <a:rPr lang="es-ES" baseline="0" dirty="0" smtClean="0"/>
              <a:t>.</a:t>
            </a:r>
          </a:p>
          <a:p>
            <a:endParaRPr lang="es-E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B88FD2-67C6-4A1F-A719-72B78FBFFCCC}" type="slidenum">
              <a:rPr lang="es-ES" smtClean="0"/>
              <a:t>32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68085914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s-ES" dirty="0" err="1" smtClean="0"/>
              <a:t>On</a:t>
            </a:r>
            <a:r>
              <a:rPr lang="es-ES" dirty="0" smtClean="0"/>
              <a:t> </a:t>
            </a:r>
            <a:r>
              <a:rPr lang="es-ES" dirty="0" err="1" smtClean="0"/>
              <a:t>the</a:t>
            </a:r>
            <a:r>
              <a:rPr lang="es-ES" dirty="0" smtClean="0"/>
              <a:t> </a:t>
            </a:r>
            <a:r>
              <a:rPr lang="es-ES" dirty="0" err="1" smtClean="0"/>
              <a:t>other</a:t>
            </a:r>
            <a:r>
              <a:rPr lang="es-ES" dirty="0" smtClean="0"/>
              <a:t> </a:t>
            </a:r>
            <a:r>
              <a:rPr lang="es-ES" dirty="0" err="1" smtClean="0"/>
              <a:t>hand</a:t>
            </a:r>
            <a:r>
              <a:rPr lang="es-ES" dirty="0" smtClean="0"/>
              <a:t>, </a:t>
            </a:r>
            <a:r>
              <a:rPr lang="es-ES" dirty="0" err="1" smtClean="0"/>
              <a:t>we</a:t>
            </a:r>
            <a:r>
              <a:rPr lang="es-ES" dirty="0" smtClean="0"/>
              <a:t> </a:t>
            </a:r>
            <a:r>
              <a:rPr lang="es-ES" dirty="0" err="1" smtClean="0"/>
              <a:t>propose</a:t>
            </a:r>
            <a:r>
              <a:rPr lang="es-ES" dirty="0" smtClean="0"/>
              <a:t> </a:t>
            </a:r>
            <a:r>
              <a:rPr lang="es-ES" dirty="0" err="1" smtClean="0"/>
              <a:t>an</a:t>
            </a:r>
            <a:r>
              <a:rPr lang="es-ES" dirty="0" smtClean="0"/>
              <a:t> Omega 2 </a:t>
            </a:r>
            <a:r>
              <a:rPr lang="es-ES" dirty="0" err="1" smtClean="0"/>
              <a:t>function</a:t>
            </a:r>
            <a:r>
              <a:rPr lang="es-ES" dirty="0" smtClean="0"/>
              <a:t> </a:t>
            </a:r>
            <a:r>
              <a:rPr lang="es-ES" dirty="0" err="1" smtClean="0"/>
              <a:t>that</a:t>
            </a:r>
            <a:r>
              <a:rPr lang="es-ES" dirty="0" smtClean="0"/>
              <a:t> </a:t>
            </a:r>
            <a:r>
              <a:rPr lang="es-ES" dirty="0" err="1" smtClean="0"/>
              <a:t>assigns</a:t>
            </a:r>
            <a:r>
              <a:rPr lang="es-ES" dirty="0" smtClean="0"/>
              <a:t> </a:t>
            </a:r>
            <a:r>
              <a:rPr lang="es-ES" dirty="0" err="1" smtClean="0"/>
              <a:t>asymmetric</a:t>
            </a:r>
            <a:r>
              <a:rPr lang="es-ES" dirty="0" smtClean="0"/>
              <a:t> </a:t>
            </a:r>
            <a:r>
              <a:rPr lang="es-ES" dirty="0" err="1" smtClean="0"/>
              <a:t>label</a:t>
            </a:r>
            <a:r>
              <a:rPr lang="es-ES" dirty="0" smtClean="0"/>
              <a:t> </a:t>
            </a:r>
            <a:r>
              <a:rPr lang="es-ES" dirty="0" err="1" smtClean="0"/>
              <a:t>costs</a:t>
            </a:r>
            <a:r>
              <a:rPr lang="es-ES" dirty="0" smtClean="0"/>
              <a:t> </a:t>
            </a:r>
            <a:r>
              <a:rPr lang="es-ES" dirty="0" err="1" smtClean="0"/>
              <a:t>between</a:t>
            </a:r>
            <a:r>
              <a:rPr lang="es-ES" dirty="0" smtClean="0"/>
              <a:t> </a:t>
            </a:r>
            <a:r>
              <a:rPr lang="es-ES" dirty="0" err="1" smtClean="0"/>
              <a:t>body</a:t>
            </a:r>
            <a:r>
              <a:rPr lang="es-ES" dirty="0" smtClean="0"/>
              <a:t> </a:t>
            </a:r>
            <a:r>
              <a:rPr lang="es-ES" dirty="0" err="1" smtClean="0"/>
              <a:t>parts</a:t>
            </a:r>
            <a:r>
              <a:rPr lang="es-ES" dirty="0" smtClean="0"/>
              <a:t>, </a:t>
            </a:r>
            <a:r>
              <a:rPr lang="es-ES" dirty="0" err="1" smtClean="0"/>
              <a:t>taking</a:t>
            </a:r>
            <a:r>
              <a:rPr lang="es-ES" dirty="0" smtClean="0"/>
              <a:t> </a:t>
            </a:r>
            <a:r>
              <a:rPr lang="es-ES" dirty="0" err="1" smtClean="0"/>
              <a:t>into</a:t>
            </a:r>
            <a:r>
              <a:rPr lang="es-ES" dirty="0" smtClean="0"/>
              <a:t> </a:t>
            </a:r>
            <a:r>
              <a:rPr lang="es-ES" dirty="0" err="1" smtClean="0"/>
              <a:t>account</a:t>
            </a:r>
            <a:r>
              <a:rPr lang="es-ES" dirty="0" smtClean="0"/>
              <a:t> </a:t>
            </a:r>
            <a:r>
              <a:rPr lang="es-ES" dirty="0" err="1" smtClean="0"/>
              <a:t>the</a:t>
            </a:r>
            <a:r>
              <a:rPr lang="es-ES" dirty="0" smtClean="0"/>
              <a:t> </a:t>
            </a:r>
            <a:r>
              <a:rPr lang="es-ES" dirty="0" err="1" smtClean="0"/>
              <a:t>structure</a:t>
            </a:r>
            <a:r>
              <a:rPr lang="es-ES" baseline="0" dirty="0" smtClean="0"/>
              <a:t> of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body</a:t>
            </a:r>
            <a:r>
              <a:rPr lang="es-ES" baseline="0" dirty="0" smtClean="0"/>
              <a:t> </a:t>
            </a:r>
            <a:r>
              <a:rPr lang="es-ES" baseline="0" dirty="0" err="1" smtClean="0"/>
              <a:t>parts</a:t>
            </a:r>
            <a:r>
              <a:rPr lang="es-ES" baseline="0" dirty="0" smtClean="0"/>
              <a:t> in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ground-truth</a:t>
            </a:r>
            <a:r>
              <a:rPr lang="es-ES" baseline="0" dirty="0" smtClean="0"/>
              <a:t>. </a:t>
            </a:r>
            <a:r>
              <a:rPr lang="es-ES" baseline="0" dirty="0" err="1" smtClean="0"/>
              <a:t>For</a:t>
            </a:r>
            <a:r>
              <a:rPr lang="es-ES" baseline="0" dirty="0" smtClean="0"/>
              <a:t> </a:t>
            </a:r>
            <a:r>
              <a:rPr lang="es-ES" baseline="0" dirty="0" err="1" smtClean="0"/>
              <a:t>example</a:t>
            </a:r>
            <a:r>
              <a:rPr lang="es-ES" baseline="0" dirty="0" smtClean="0"/>
              <a:t>,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left</a:t>
            </a:r>
            <a:r>
              <a:rPr lang="es-ES" baseline="0" dirty="0" smtClean="0"/>
              <a:t> and </a:t>
            </a:r>
            <a:r>
              <a:rPr lang="es-ES" baseline="0" dirty="0" err="1" smtClean="0"/>
              <a:t>right</a:t>
            </a:r>
            <a:r>
              <a:rPr lang="es-ES" baseline="0" dirty="0" smtClean="0"/>
              <a:t> </a:t>
            </a:r>
            <a:r>
              <a:rPr lang="es-ES" baseline="0" dirty="0" err="1" smtClean="0"/>
              <a:t>hands</a:t>
            </a:r>
            <a:r>
              <a:rPr lang="es-ES" baseline="0" dirty="0" smtClean="0"/>
              <a:t> are </a:t>
            </a:r>
            <a:r>
              <a:rPr lang="es-ES" baseline="0" dirty="0" err="1" smtClean="0"/>
              <a:t>unlikely</a:t>
            </a:r>
            <a:r>
              <a:rPr lang="es-ES" baseline="0" dirty="0" smtClean="0"/>
              <a:t> to be </a:t>
            </a:r>
            <a:r>
              <a:rPr lang="es-ES" baseline="0" dirty="0" err="1" smtClean="0"/>
              <a:t>touching</a:t>
            </a:r>
            <a:r>
              <a:rPr lang="es-ES" baseline="0" dirty="0" smtClean="0"/>
              <a:t> </a:t>
            </a:r>
            <a:r>
              <a:rPr lang="es-ES" baseline="0" dirty="0" err="1" smtClean="0"/>
              <a:t>each</a:t>
            </a:r>
            <a:r>
              <a:rPr lang="es-ES" baseline="0" dirty="0" smtClean="0"/>
              <a:t> </a:t>
            </a:r>
            <a:r>
              <a:rPr lang="es-ES" baseline="0" dirty="0" err="1" smtClean="0"/>
              <a:t>other</a:t>
            </a:r>
            <a:r>
              <a:rPr lang="es-ES" baseline="0" dirty="0" smtClean="0"/>
              <a:t>, so </a:t>
            </a:r>
            <a:r>
              <a:rPr lang="es-ES" baseline="0" dirty="0" err="1" smtClean="0"/>
              <a:t>we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assign</a:t>
            </a:r>
            <a:r>
              <a:rPr lang="es-ES" baseline="0" dirty="0" smtClean="0"/>
              <a:t> a </a:t>
            </a:r>
            <a:r>
              <a:rPr lang="es-ES" baseline="0" dirty="0" err="1" smtClean="0"/>
              <a:t>higher</a:t>
            </a:r>
            <a:r>
              <a:rPr lang="es-ES" baseline="0" dirty="0" smtClean="0"/>
              <a:t> </a:t>
            </a:r>
            <a:r>
              <a:rPr lang="es-ES" baseline="0" dirty="0" err="1" smtClean="0"/>
              <a:t>cost</a:t>
            </a:r>
            <a:r>
              <a:rPr lang="es-ES" baseline="0" dirty="0" smtClean="0"/>
              <a:t> to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frontiers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between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these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two</a:t>
            </a:r>
            <a:r>
              <a:rPr lang="es-ES" baseline="0" dirty="0" smtClean="0"/>
              <a:t> </a:t>
            </a:r>
            <a:r>
              <a:rPr lang="es-ES" baseline="0" dirty="0" err="1" smtClean="0"/>
              <a:t>labels</a:t>
            </a:r>
            <a:r>
              <a:rPr lang="es-ES" baseline="0" dirty="0" smtClean="0"/>
              <a:t>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s-ES" baseline="0" dirty="0" smtClean="0"/>
              <a:t>In </a:t>
            </a:r>
            <a:r>
              <a:rPr lang="es-ES" baseline="0" dirty="0" err="1" smtClean="0"/>
              <a:t>this</a:t>
            </a:r>
            <a:r>
              <a:rPr lang="es-ES" baseline="0" dirty="0" smtClean="0"/>
              <a:t> case, </a:t>
            </a:r>
            <a:r>
              <a:rPr lang="es-ES" baseline="0" dirty="0" err="1" smtClean="0"/>
              <a:t>only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two</a:t>
            </a:r>
            <a:r>
              <a:rPr lang="es-ES" baseline="0" dirty="0" smtClean="0"/>
              <a:t> </a:t>
            </a:r>
            <a:r>
              <a:rPr lang="es-ES" baseline="0" dirty="0" err="1" smtClean="0"/>
              <a:t>first</a:t>
            </a:r>
            <a:r>
              <a:rPr lang="es-ES" baseline="0" dirty="0" smtClean="0"/>
              <a:t> </a:t>
            </a:r>
            <a:r>
              <a:rPr lang="es-ES" baseline="0" dirty="0" err="1" smtClean="0"/>
              <a:t>conditions</a:t>
            </a:r>
            <a:r>
              <a:rPr lang="es-ES" baseline="0" dirty="0" smtClean="0"/>
              <a:t> are </a:t>
            </a:r>
            <a:r>
              <a:rPr lang="es-ES" baseline="0" dirty="0" err="1" smtClean="0"/>
              <a:t>met</a:t>
            </a:r>
            <a:r>
              <a:rPr lang="es-ES" baseline="0" dirty="0" smtClean="0"/>
              <a:t> so </a:t>
            </a:r>
            <a:r>
              <a:rPr lang="es-ES" baseline="0" dirty="0" err="1" smtClean="0"/>
              <a:t>we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must</a:t>
            </a:r>
            <a:r>
              <a:rPr lang="es-ES" baseline="0" dirty="0" smtClean="0"/>
              <a:t> use </a:t>
            </a:r>
            <a:r>
              <a:rPr lang="es-ES" baseline="0" dirty="0" err="1" smtClean="0"/>
              <a:t>alpha</a:t>
            </a:r>
            <a:r>
              <a:rPr lang="es-ES" baseline="0" dirty="0" smtClean="0"/>
              <a:t>-beta swap </a:t>
            </a:r>
            <a:r>
              <a:rPr lang="es-ES" baseline="0" dirty="0" err="1" smtClean="0"/>
              <a:t>for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optimization</a:t>
            </a:r>
            <a:r>
              <a:rPr lang="es-ES" baseline="0" dirty="0" smtClean="0"/>
              <a:t>.</a:t>
            </a:r>
            <a:endParaRPr lang="es-E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B88FD2-67C6-4A1F-A719-72B78FBFFCCC}" type="slidenum">
              <a:rPr lang="es-ES" smtClean="0"/>
              <a:t>33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32288645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s-ES" dirty="0" smtClean="0"/>
              <a:t>In </a:t>
            </a:r>
            <a:r>
              <a:rPr lang="es-ES" dirty="0" err="1" smtClean="0"/>
              <a:t>order</a:t>
            </a:r>
            <a:r>
              <a:rPr lang="es-ES" dirty="0" smtClean="0"/>
              <a:t> to </a:t>
            </a:r>
            <a:r>
              <a:rPr lang="es-ES" dirty="0" err="1" smtClean="0"/>
              <a:t>evaluate</a:t>
            </a:r>
            <a:r>
              <a:rPr lang="es-ES" dirty="0" smtClean="0"/>
              <a:t> </a:t>
            </a:r>
            <a:r>
              <a:rPr lang="es-ES" dirty="0" err="1" smtClean="0"/>
              <a:t>our</a:t>
            </a:r>
            <a:r>
              <a:rPr lang="es-ES" baseline="0" dirty="0" smtClean="0"/>
              <a:t> </a:t>
            </a:r>
            <a:r>
              <a:rPr lang="es-ES" baseline="0" dirty="0" err="1" smtClean="0"/>
              <a:t>approcah</a:t>
            </a:r>
            <a:r>
              <a:rPr lang="es-ES" baseline="0" dirty="0" smtClean="0"/>
              <a:t>, </a:t>
            </a:r>
            <a:r>
              <a:rPr lang="es-ES" baseline="0" dirty="0" err="1" smtClean="0"/>
              <a:t>we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propose</a:t>
            </a:r>
            <a:r>
              <a:rPr lang="es-ES" baseline="0" dirty="0" smtClean="0"/>
              <a:t> a dataset </a:t>
            </a:r>
            <a:r>
              <a:rPr lang="es-ES" baseline="0" dirty="0" err="1" smtClean="0"/>
              <a:t>composed</a:t>
            </a:r>
            <a:r>
              <a:rPr lang="es-ES" baseline="0" dirty="0" smtClean="0"/>
              <a:t> of </a:t>
            </a:r>
            <a:r>
              <a:rPr lang="es-ES" baseline="0" dirty="0" err="1" smtClean="0"/>
              <a:t>different</a:t>
            </a:r>
            <a:r>
              <a:rPr lang="es-ES" baseline="0" dirty="0" smtClean="0"/>
              <a:t> video </a:t>
            </a:r>
            <a:r>
              <a:rPr lang="es-ES" baseline="0" dirty="0" err="1" smtClean="0"/>
              <a:t>sequences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containing</a:t>
            </a:r>
            <a:r>
              <a:rPr lang="es-ES" baseline="0" dirty="0" smtClean="0"/>
              <a:t> </a:t>
            </a:r>
            <a:r>
              <a:rPr lang="es-ES" baseline="0" dirty="0" err="1" smtClean="0"/>
              <a:t>depth</a:t>
            </a:r>
            <a:r>
              <a:rPr lang="es-ES" baseline="0" dirty="0" smtClean="0"/>
              <a:t> </a:t>
            </a:r>
            <a:r>
              <a:rPr lang="es-ES" baseline="0" dirty="0" err="1" smtClean="0"/>
              <a:t>maps</a:t>
            </a:r>
            <a:r>
              <a:rPr lang="es-ES" baseline="0" dirty="0" smtClean="0"/>
              <a:t>, and </a:t>
            </a:r>
            <a:r>
              <a:rPr lang="es-ES" baseline="0" dirty="0" err="1" smtClean="0"/>
              <a:t>ground-truth</a:t>
            </a:r>
            <a:r>
              <a:rPr lang="es-ES" baseline="0" dirty="0" smtClean="0"/>
              <a:t> </a:t>
            </a:r>
            <a:r>
              <a:rPr lang="es-ES" baseline="0" dirty="0" err="1" smtClean="0"/>
              <a:t>segmentation</a:t>
            </a:r>
            <a:r>
              <a:rPr lang="es-ES" baseline="0" dirty="0" smtClean="0"/>
              <a:t> </a:t>
            </a:r>
            <a:r>
              <a:rPr lang="es-ES" baseline="0" dirty="0" err="1" smtClean="0"/>
              <a:t>maps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with</a:t>
            </a:r>
            <a:r>
              <a:rPr lang="es-ES" baseline="0" dirty="0" smtClean="0"/>
              <a:t> 7 </a:t>
            </a:r>
            <a:r>
              <a:rPr lang="es-ES" baseline="0" dirty="0" err="1" smtClean="0"/>
              <a:t>different</a:t>
            </a:r>
            <a:r>
              <a:rPr lang="es-ES" baseline="0" dirty="0" smtClean="0"/>
              <a:t> </a:t>
            </a:r>
            <a:r>
              <a:rPr lang="es-ES" baseline="0" dirty="0" err="1" smtClean="0"/>
              <a:t>labels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for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upper</a:t>
            </a:r>
            <a:r>
              <a:rPr lang="es-ES" baseline="0" dirty="0" smtClean="0"/>
              <a:t> </a:t>
            </a:r>
            <a:r>
              <a:rPr lang="es-ES" baseline="0" dirty="0" err="1" smtClean="0"/>
              <a:t>body</a:t>
            </a:r>
            <a:r>
              <a:rPr lang="es-ES" baseline="0" dirty="0" smtClean="0"/>
              <a:t> </a:t>
            </a:r>
            <a:r>
              <a:rPr lang="es-ES" baseline="0" dirty="0" err="1" smtClean="0"/>
              <a:t>parts</a:t>
            </a:r>
            <a:r>
              <a:rPr lang="es-ES" baseline="0" dirty="0" smtClean="0"/>
              <a:t>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s-ES" baseline="0" dirty="0" smtClean="0"/>
              <a:t>In </a:t>
            </a:r>
            <a:r>
              <a:rPr lang="es-ES" baseline="0" dirty="0" err="1" smtClean="0"/>
              <a:t>addition</a:t>
            </a:r>
            <a:r>
              <a:rPr lang="es-ES" baseline="0" dirty="0" smtClean="0"/>
              <a:t>, </a:t>
            </a:r>
            <a:r>
              <a:rPr lang="es-ES" baseline="0" dirty="0" err="1" smtClean="0"/>
              <a:t>we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also</a:t>
            </a:r>
            <a:r>
              <a:rPr lang="es-ES" baseline="0" dirty="0" smtClean="0"/>
              <a:t> </a:t>
            </a:r>
            <a:r>
              <a:rPr lang="es-ES" baseline="0" dirty="0" err="1" smtClean="0"/>
              <a:t>captured</a:t>
            </a:r>
            <a:r>
              <a:rPr lang="es-ES" baseline="0" dirty="0" smtClean="0"/>
              <a:t> </a:t>
            </a:r>
            <a:r>
              <a:rPr lang="es-ES" baseline="0" dirty="0" err="1" smtClean="0"/>
              <a:t>some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close</a:t>
            </a:r>
            <a:r>
              <a:rPr lang="es-ES" baseline="0" dirty="0" smtClean="0"/>
              <a:t>-up </a:t>
            </a:r>
            <a:r>
              <a:rPr lang="es-ES" baseline="0" dirty="0" err="1" smtClean="0"/>
              <a:t>frames</a:t>
            </a:r>
            <a:r>
              <a:rPr lang="es-ES" baseline="0" dirty="0" smtClean="0"/>
              <a:t> of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hands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region</a:t>
            </a:r>
            <a:r>
              <a:rPr lang="es-ES" baseline="0" dirty="0" smtClean="0"/>
              <a:t>, and </a:t>
            </a:r>
            <a:r>
              <a:rPr lang="es-ES" baseline="0" dirty="0" err="1" smtClean="0"/>
              <a:t>provide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ground-truth</a:t>
            </a:r>
            <a:r>
              <a:rPr lang="es-ES" baseline="0" dirty="0" smtClean="0"/>
              <a:t> </a:t>
            </a:r>
            <a:r>
              <a:rPr lang="es-ES" baseline="0" dirty="0" err="1" smtClean="0"/>
              <a:t>annotations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for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different</a:t>
            </a:r>
            <a:r>
              <a:rPr lang="es-ES" baseline="0" dirty="0" smtClean="0"/>
              <a:t> </a:t>
            </a:r>
            <a:r>
              <a:rPr lang="es-ES" baseline="0" dirty="0" err="1" smtClean="0"/>
              <a:t>fingers</a:t>
            </a:r>
            <a:r>
              <a:rPr lang="es-ES" baseline="0" dirty="0" smtClean="0"/>
              <a:t> and </a:t>
            </a:r>
            <a:r>
              <a:rPr lang="es-ES" baseline="0" dirty="0" err="1" smtClean="0"/>
              <a:t>palm</a:t>
            </a:r>
            <a:r>
              <a:rPr lang="es-ES" baseline="0" dirty="0" smtClean="0"/>
              <a:t>.</a:t>
            </a:r>
            <a:endParaRPr lang="es-E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B88FD2-67C6-4A1F-A719-72B78FBFFCCC}" type="slidenum">
              <a:rPr lang="es-ES" smtClean="0"/>
              <a:t>34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616921763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s-ES" dirty="0" smtClean="0"/>
              <a:t>To </a:t>
            </a:r>
            <a:r>
              <a:rPr lang="es-ES" dirty="0" err="1" smtClean="0"/>
              <a:t>evaluate</a:t>
            </a:r>
            <a:r>
              <a:rPr lang="es-ES" dirty="0" smtClean="0"/>
              <a:t> </a:t>
            </a:r>
            <a:r>
              <a:rPr lang="es-ES" dirty="0" err="1" smtClean="0"/>
              <a:t>the</a:t>
            </a:r>
            <a:r>
              <a:rPr lang="es-ES" dirty="0" smtClean="0"/>
              <a:t> </a:t>
            </a:r>
            <a:r>
              <a:rPr lang="es-ES" dirty="0" err="1" smtClean="0"/>
              <a:t>results</a:t>
            </a:r>
            <a:r>
              <a:rPr lang="es-ES" dirty="0" smtClean="0"/>
              <a:t>, </a:t>
            </a:r>
            <a:r>
              <a:rPr lang="es-ES" dirty="0" err="1" smtClean="0"/>
              <a:t>we</a:t>
            </a:r>
            <a:r>
              <a:rPr lang="es-ES" dirty="0" smtClean="0"/>
              <a:t> compute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pixel-</a:t>
            </a:r>
            <a:r>
              <a:rPr lang="es-ES" baseline="0" dirty="0" err="1" smtClean="0"/>
              <a:t>wise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classification</a:t>
            </a:r>
            <a:r>
              <a:rPr lang="es-ES" baseline="0" dirty="0" smtClean="0"/>
              <a:t> </a:t>
            </a:r>
            <a:r>
              <a:rPr lang="es-ES" baseline="0" dirty="0" err="1" smtClean="0"/>
              <a:t>accuracy</a:t>
            </a:r>
            <a:r>
              <a:rPr lang="es-ES" baseline="0" dirty="0" smtClean="0"/>
              <a:t>. In </a:t>
            </a:r>
            <a:r>
              <a:rPr lang="es-ES" baseline="0" dirty="0" err="1" smtClean="0"/>
              <a:t>this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plot</a:t>
            </a:r>
            <a:r>
              <a:rPr lang="es-ES" baseline="0" dirty="0" smtClean="0"/>
              <a:t> </a:t>
            </a:r>
            <a:r>
              <a:rPr lang="es-ES" baseline="0" dirty="0" err="1" smtClean="0"/>
              <a:t>we</a:t>
            </a:r>
            <a:r>
              <a:rPr lang="es-ES" baseline="0" dirty="0" smtClean="0"/>
              <a:t> compare </a:t>
            </a:r>
            <a:r>
              <a:rPr lang="es-ES" baseline="0" dirty="0" err="1" smtClean="0"/>
              <a:t>our</a:t>
            </a:r>
            <a:r>
              <a:rPr lang="es-ES" baseline="0" dirty="0" smtClean="0"/>
              <a:t> </a:t>
            </a:r>
            <a:r>
              <a:rPr lang="es-ES" baseline="0" dirty="0" err="1" smtClean="0"/>
              <a:t>proposed</a:t>
            </a:r>
            <a:r>
              <a:rPr lang="es-ES" baseline="0" dirty="0" smtClean="0"/>
              <a:t> </a:t>
            </a:r>
            <a:r>
              <a:rPr lang="es-ES" baseline="0" dirty="0" err="1" smtClean="0"/>
              <a:t>method</a:t>
            </a:r>
            <a:r>
              <a:rPr lang="es-ES" baseline="0" dirty="0" smtClean="0"/>
              <a:t> w.r.t.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random</a:t>
            </a:r>
            <a:r>
              <a:rPr lang="es-ES" baseline="0" dirty="0" smtClean="0"/>
              <a:t> </a:t>
            </a:r>
            <a:r>
              <a:rPr lang="es-ES" baseline="0" dirty="0" err="1" smtClean="0"/>
              <a:t>forest</a:t>
            </a:r>
            <a:r>
              <a:rPr lang="es-ES" baseline="0" dirty="0" smtClean="0"/>
              <a:t> </a:t>
            </a:r>
            <a:r>
              <a:rPr lang="es-ES" baseline="0" dirty="0" err="1" smtClean="0"/>
              <a:t>classification</a:t>
            </a:r>
            <a:r>
              <a:rPr lang="es-ES" baseline="0" dirty="0" smtClean="0"/>
              <a:t>, and </a:t>
            </a:r>
            <a:r>
              <a:rPr lang="es-ES" baseline="0" dirty="0" err="1" smtClean="0"/>
              <a:t>Random</a:t>
            </a:r>
            <a:r>
              <a:rPr lang="es-ES" baseline="0" dirty="0" smtClean="0"/>
              <a:t> </a:t>
            </a:r>
            <a:r>
              <a:rPr lang="es-ES" baseline="0" dirty="0" err="1" smtClean="0"/>
              <a:t>Walks</a:t>
            </a:r>
            <a:r>
              <a:rPr lang="es-ES" baseline="0" dirty="0" smtClean="0"/>
              <a:t>, </a:t>
            </a:r>
            <a:r>
              <a:rPr lang="es-ES" baseline="0" dirty="0" err="1" smtClean="0"/>
              <a:t>which</a:t>
            </a:r>
            <a:r>
              <a:rPr lang="es-ES" baseline="0" dirty="0" smtClean="0"/>
              <a:t> </a:t>
            </a:r>
            <a:r>
              <a:rPr lang="es-ES" baseline="0" dirty="0" err="1" smtClean="0"/>
              <a:t>is</a:t>
            </a:r>
            <a:r>
              <a:rPr lang="es-ES" baseline="0" dirty="0" smtClean="0"/>
              <a:t> a </a:t>
            </a:r>
            <a:r>
              <a:rPr lang="es-ES" baseline="0" dirty="0" err="1" smtClean="0"/>
              <a:t>state</a:t>
            </a:r>
            <a:r>
              <a:rPr lang="es-ES" baseline="0" dirty="0" smtClean="0"/>
              <a:t> of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art </a:t>
            </a:r>
            <a:r>
              <a:rPr lang="es-ES" baseline="0" dirty="0" err="1" smtClean="0"/>
              <a:t>image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segmentation</a:t>
            </a:r>
            <a:r>
              <a:rPr lang="es-ES" baseline="0" dirty="0" smtClean="0"/>
              <a:t> </a:t>
            </a:r>
            <a:r>
              <a:rPr lang="es-ES" baseline="0" dirty="0" err="1" smtClean="0"/>
              <a:t>method</a:t>
            </a:r>
            <a:r>
              <a:rPr lang="es-ES" baseline="0" dirty="0" smtClean="0"/>
              <a:t>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s-ES" baseline="0" dirty="0" err="1" smtClean="0"/>
              <a:t>We</a:t>
            </a:r>
            <a:r>
              <a:rPr lang="es-ES" baseline="0" dirty="0" smtClean="0"/>
              <a:t> can </a:t>
            </a:r>
            <a:r>
              <a:rPr lang="es-ES" baseline="0" dirty="0" err="1" smtClean="0"/>
              <a:t>see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how</a:t>
            </a:r>
            <a:r>
              <a:rPr lang="es-ES" baseline="0" dirty="0" smtClean="0"/>
              <a:t> </a:t>
            </a:r>
            <a:r>
              <a:rPr lang="es-ES" baseline="0" dirty="0" err="1" smtClean="0"/>
              <a:t>we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obtain</a:t>
            </a:r>
            <a:r>
              <a:rPr lang="es-ES" baseline="0" dirty="0" smtClean="0"/>
              <a:t> </a:t>
            </a:r>
            <a:r>
              <a:rPr lang="es-ES" baseline="0" dirty="0" err="1" smtClean="0"/>
              <a:t>better</a:t>
            </a:r>
            <a:r>
              <a:rPr lang="es-ES" baseline="0" dirty="0" smtClean="0"/>
              <a:t> </a:t>
            </a:r>
            <a:r>
              <a:rPr lang="es-ES" baseline="0" dirty="0" err="1" smtClean="0"/>
              <a:t>accuracy</a:t>
            </a:r>
            <a:r>
              <a:rPr lang="es-ES" baseline="0" dirty="0" smtClean="0"/>
              <a:t> in </a:t>
            </a:r>
            <a:r>
              <a:rPr lang="es-ES" baseline="0" dirty="0" err="1" smtClean="0"/>
              <a:t>almost</a:t>
            </a:r>
            <a:r>
              <a:rPr lang="es-ES" baseline="0" dirty="0" smtClean="0"/>
              <a:t> </a:t>
            </a:r>
            <a:r>
              <a:rPr lang="es-ES" baseline="0" dirty="0" err="1" smtClean="0"/>
              <a:t>all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body</a:t>
            </a:r>
            <a:r>
              <a:rPr lang="es-ES" baseline="0" dirty="0" smtClean="0"/>
              <a:t> </a:t>
            </a:r>
            <a:r>
              <a:rPr lang="es-ES" baseline="0" dirty="0" err="1" smtClean="0"/>
              <a:t>parts</a:t>
            </a:r>
            <a:r>
              <a:rPr lang="es-ES" baseline="0" dirty="0" smtClean="0"/>
              <a:t>, </a:t>
            </a:r>
            <a:r>
              <a:rPr lang="es-ES" baseline="0" dirty="0" err="1" smtClean="0"/>
              <a:t>specially</a:t>
            </a:r>
            <a:r>
              <a:rPr lang="es-ES" baseline="0" dirty="0" smtClean="0"/>
              <a:t> in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hands</a:t>
            </a:r>
            <a:r>
              <a:rPr lang="es-ES" baseline="0" dirty="0" smtClean="0"/>
              <a:t>, </a:t>
            </a:r>
            <a:r>
              <a:rPr lang="es-ES" baseline="0" dirty="0" err="1" smtClean="0"/>
              <a:t>which</a:t>
            </a:r>
            <a:r>
              <a:rPr lang="es-ES" baseline="0" dirty="0" smtClean="0"/>
              <a:t> are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most</a:t>
            </a:r>
            <a:r>
              <a:rPr lang="es-ES" baseline="0" dirty="0" smtClean="0"/>
              <a:t> </a:t>
            </a:r>
            <a:r>
              <a:rPr lang="es-ES" baseline="0" dirty="0" err="1" smtClean="0"/>
              <a:t>confused</a:t>
            </a:r>
            <a:r>
              <a:rPr lang="es-ES" baseline="0" dirty="0" smtClean="0"/>
              <a:t> </a:t>
            </a:r>
            <a:r>
              <a:rPr lang="es-ES" baseline="0" dirty="0" err="1" smtClean="0"/>
              <a:t>body</a:t>
            </a:r>
            <a:r>
              <a:rPr lang="es-ES" baseline="0" dirty="0" smtClean="0"/>
              <a:t> </a:t>
            </a:r>
            <a:r>
              <a:rPr lang="es-ES" baseline="0" dirty="0" err="1" smtClean="0"/>
              <a:t>parts</a:t>
            </a:r>
            <a:r>
              <a:rPr lang="es-ES" baseline="0" dirty="0" smtClean="0"/>
              <a:t>.</a:t>
            </a:r>
            <a:endParaRPr lang="es-E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B88FD2-67C6-4A1F-A719-72B78FBFFCCC}" type="slidenum">
              <a:rPr lang="es-ES" smtClean="0"/>
              <a:t>35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156858409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s-ES" dirty="0" smtClean="0"/>
              <a:t>In </a:t>
            </a:r>
            <a:r>
              <a:rPr lang="es-ES" dirty="0" err="1" smtClean="0"/>
              <a:t>addition</a:t>
            </a:r>
            <a:r>
              <a:rPr lang="es-ES" dirty="0" smtClean="0"/>
              <a:t>, </a:t>
            </a:r>
            <a:r>
              <a:rPr lang="es-ES" dirty="0" err="1" smtClean="0"/>
              <a:t>we</a:t>
            </a:r>
            <a:r>
              <a:rPr lang="es-ES" dirty="0" smtClean="0"/>
              <a:t> </a:t>
            </a:r>
            <a:r>
              <a:rPr lang="es-ES" dirty="0" err="1" smtClean="0"/>
              <a:t>also</a:t>
            </a:r>
            <a:r>
              <a:rPr lang="es-ES" dirty="0" smtClean="0"/>
              <a:t> </a:t>
            </a:r>
            <a:r>
              <a:rPr lang="es-ES" dirty="0" err="1" smtClean="0"/>
              <a:t>include</a:t>
            </a:r>
            <a:r>
              <a:rPr lang="es-ES" dirty="0" smtClean="0"/>
              <a:t> in </a:t>
            </a:r>
            <a:r>
              <a:rPr lang="es-ES" dirty="0" err="1" smtClean="0"/>
              <a:t>the</a:t>
            </a:r>
            <a:r>
              <a:rPr lang="es-ES" dirty="0" smtClean="0"/>
              <a:t> </a:t>
            </a:r>
            <a:r>
              <a:rPr lang="es-ES" dirty="0" err="1" smtClean="0"/>
              <a:t>comparison</a:t>
            </a:r>
            <a:r>
              <a:rPr lang="es-ES" dirty="0" smtClean="0"/>
              <a:t> a </a:t>
            </a:r>
            <a:r>
              <a:rPr lang="es-ES" dirty="0" err="1" smtClean="0"/>
              <a:t>simplified</a:t>
            </a:r>
            <a:r>
              <a:rPr lang="es-ES" dirty="0" smtClean="0"/>
              <a:t> </a:t>
            </a:r>
            <a:r>
              <a:rPr lang="es-ES" dirty="0" err="1" smtClean="0"/>
              <a:t>version</a:t>
            </a:r>
            <a:r>
              <a:rPr lang="es-ES" dirty="0" smtClean="0"/>
              <a:t> of </a:t>
            </a:r>
            <a:r>
              <a:rPr lang="es-ES" dirty="0" err="1" smtClean="0"/>
              <a:t>the</a:t>
            </a:r>
            <a:r>
              <a:rPr lang="es-ES" dirty="0" smtClean="0"/>
              <a:t> </a:t>
            </a:r>
            <a:r>
              <a:rPr lang="es-ES" dirty="0" err="1" smtClean="0"/>
              <a:t>proposed</a:t>
            </a:r>
            <a:r>
              <a:rPr lang="es-ES" dirty="0" smtClean="0"/>
              <a:t> </a:t>
            </a:r>
            <a:r>
              <a:rPr lang="es-ES" dirty="0" err="1" smtClean="0"/>
              <a:t>method</a:t>
            </a:r>
            <a:r>
              <a:rPr lang="es-ES" dirty="0" smtClean="0"/>
              <a:t>, </a:t>
            </a:r>
            <a:r>
              <a:rPr lang="es-ES" dirty="0" err="1" smtClean="0"/>
              <a:t>which</a:t>
            </a:r>
            <a:r>
              <a:rPr lang="es-ES" dirty="0" smtClean="0"/>
              <a:t> </a:t>
            </a:r>
            <a:r>
              <a:rPr lang="es-ES" dirty="0" err="1" smtClean="0"/>
              <a:t>is</a:t>
            </a:r>
            <a:r>
              <a:rPr lang="es-ES" dirty="0" smtClean="0"/>
              <a:t> </a:t>
            </a:r>
            <a:r>
              <a:rPr lang="es-ES" baseline="0" dirty="0" err="1" smtClean="0"/>
              <a:t>appying</a:t>
            </a:r>
            <a:r>
              <a:rPr lang="es-ES" baseline="0" dirty="0" smtClean="0"/>
              <a:t> </a:t>
            </a:r>
            <a:r>
              <a:rPr lang="es-ES" baseline="0" dirty="0" err="1" smtClean="0"/>
              <a:t>graph</a:t>
            </a:r>
            <a:r>
              <a:rPr lang="es-ES" baseline="0" dirty="0" smtClean="0"/>
              <a:t> </a:t>
            </a:r>
            <a:r>
              <a:rPr lang="es-ES" baseline="0" dirty="0" err="1" smtClean="0"/>
              <a:t>cuts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frame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by</a:t>
            </a:r>
            <a:r>
              <a:rPr lang="es-ES" baseline="0" dirty="0" smtClean="0"/>
              <a:t> </a:t>
            </a:r>
            <a:r>
              <a:rPr lang="es-ES" baseline="0" dirty="0" err="1" smtClean="0"/>
              <a:t>frame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independently</a:t>
            </a:r>
            <a:r>
              <a:rPr lang="es-ES" baseline="0" dirty="0" smtClean="0"/>
              <a:t> (so, no temporal </a:t>
            </a:r>
            <a:r>
              <a:rPr lang="es-ES" baseline="0" dirty="0" err="1" smtClean="0"/>
              <a:t>coherence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is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enforced</a:t>
            </a:r>
            <a:r>
              <a:rPr lang="es-ES" baseline="0" dirty="0" smtClean="0"/>
              <a:t>). </a:t>
            </a:r>
            <a:r>
              <a:rPr lang="es-ES" baseline="0" dirty="0" err="1" smtClean="0"/>
              <a:t>Moreover</a:t>
            </a:r>
            <a:r>
              <a:rPr lang="es-ES" baseline="0" dirty="0" smtClean="0"/>
              <a:t>, </a:t>
            </a:r>
            <a:r>
              <a:rPr lang="es-ES" baseline="0" dirty="0" err="1" smtClean="0"/>
              <a:t>we</a:t>
            </a:r>
            <a:r>
              <a:rPr lang="es-ES" baseline="0" dirty="0" smtClean="0"/>
              <a:t> compare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Potts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model</a:t>
            </a:r>
            <a:r>
              <a:rPr lang="es-ES" baseline="0" dirty="0" smtClean="0"/>
              <a:t> vs. </a:t>
            </a:r>
            <a:r>
              <a:rPr lang="es-ES" baseline="0" dirty="0" err="1" smtClean="0"/>
              <a:t>Our</a:t>
            </a:r>
            <a:r>
              <a:rPr lang="es-ES" baseline="0" dirty="0" smtClean="0"/>
              <a:t> </a:t>
            </a:r>
            <a:r>
              <a:rPr lang="es-ES" baseline="0" dirty="0" err="1" smtClean="0"/>
              <a:t>proposed</a:t>
            </a:r>
            <a:r>
              <a:rPr lang="es-ES" baseline="0" dirty="0" smtClean="0"/>
              <a:t> Omega2 </a:t>
            </a:r>
            <a:r>
              <a:rPr lang="es-ES" baseline="0" dirty="0" err="1" smtClean="0"/>
              <a:t>function</a:t>
            </a:r>
            <a:r>
              <a:rPr lang="es-ES" baseline="0" dirty="0" smtClean="0"/>
              <a:t>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s-ES" baseline="0" dirty="0" err="1" smtClean="0"/>
              <a:t>While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there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is</a:t>
            </a:r>
            <a:r>
              <a:rPr lang="es-ES" baseline="0" dirty="0" smtClean="0"/>
              <a:t> no </a:t>
            </a:r>
            <a:r>
              <a:rPr lang="es-ES" baseline="0" dirty="0" err="1" smtClean="0"/>
              <a:t>big</a:t>
            </a:r>
            <a:r>
              <a:rPr lang="es-ES" baseline="0" dirty="0" smtClean="0"/>
              <a:t> </a:t>
            </a:r>
            <a:r>
              <a:rPr lang="es-ES" baseline="0" dirty="0" err="1" smtClean="0"/>
              <a:t>difference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between</a:t>
            </a:r>
            <a:r>
              <a:rPr lang="es-ES" baseline="0" dirty="0" smtClean="0"/>
              <a:t> Omega1 and Omega2, </a:t>
            </a:r>
            <a:r>
              <a:rPr lang="es-ES" baseline="0" dirty="0" err="1" smtClean="0"/>
              <a:t>it</a:t>
            </a:r>
            <a:r>
              <a:rPr lang="es-ES" baseline="0" dirty="0" smtClean="0"/>
              <a:t> </a:t>
            </a:r>
            <a:r>
              <a:rPr lang="es-ES" baseline="0" dirty="0" err="1" smtClean="0"/>
              <a:t>is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interesting</a:t>
            </a:r>
            <a:r>
              <a:rPr lang="es-ES" baseline="0" dirty="0" smtClean="0"/>
              <a:t> to </a:t>
            </a:r>
            <a:r>
              <a:rPr lang="es-ES" baseline="0" dirty="0" err="1" smtClean="0"/>
              <a:t>see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that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proposed</a:t>
            </a:r>
            <a:r>
              <a:rPr lang="es-ES" baseline="0" dirty="0" smtClean="0"/>
              <a:t> </a:t>
            </a:r>
            <a:r>
              <a:rPr lang="es-ES" baseline="0" dirty="0" err="1" smtClean="0"/>
              <a:t>method</a:t>
            </a:r>
            <a:r>
              <a:rPr lang="es-ES" baseline="0" dirty="0" smtClean="0"/>
              <a:t> </a:t>
            </a:r>
            <a:r>
              <a:rPr lang="es-ES" baseline="0" dirty="0" err="1" smtClean="0"/>
              <a:t>including</a:t>
            </a:r>
            <a:r>
              <a:rPr lang="es-ES" baseline="0" dirty="0" smtClean="0"/>
              <a:t> temporal </a:t>
            </a:r>
            <a:r>
              <a:rPr lang="es-ES" baseline="0" dirty="0" err="1" smtClean="0"/>
              <a:t>constraints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obtains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worse</a:t>
            </a:r>
            <a:r>
              <a:rPr lang="es-ES" baseline="0" dirty="0" smtClean="0"/>
              <a:t> performance </a:t>
            </a:r>
            <a:r>
              <a:rPr lang="es-ES" baseline="0" dirty="0" err="1" smtClean="0"/>
              <a:t>than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frame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by</a:t>
            </a:r>
            <a:r>
              <a:rPr lang="es-ES" baseline="0" dirty="0" smtClean="0"/>
              <a:t> </a:t>
            </a:r>
            <a:r>
              <a:rPr lang="es-ES" baseline="0" dirty="0" err="1" smtClean="0"/>
              <a:t>frame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approach</a:t>
            </a:r>
            <a:r>
              <a:rPr lang="es-ES" baseline="0" dirty="0" smtClean="0"/>
              <a:t> in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case of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hands</a:t>
            </a:r>
            <a:r>
              <a:rPr lang="es-ES" baseline="0" dirty="0" smtClean="0"/>
              <a:t>. </a:t>
            </a:r>
            <a:r>
              <a:rPr lang="es-ES" baseline="0" dirty="0" err="1" smtClean="0"/>
              <a:t>This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could</a:t>
            </a:r>
            <a:r>
              <a:rPr lang="es-ES" baseline="0" dirty="0" smtClean="0"/>
              <a:t> be </a:t>
            </a:r>
            <a:r>
              <a:rPr lang="es-ES" baseline="0" dirty="0" err="1" smtClean="0"/>
              <a:t>explained</a:t>
            </a:r>
            <a:r>
              <a:rPr lang="es-ES" baseline="0" dirty="0" smtClean="0"/>
              <a:t> </a:t>
            </a:r>
            <a:r>
              <a:rPr lang="es-ES" baseline="0" dirty="0" err="1" smtClean="0"/>
              <a:t>by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fact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that</a:t>
            </a:r>
            <a:r>
              <a:rPr lang="es-ES" baseline="0" dirty="0" smtClean="0"/>
              <a:t> </a:t>
            </a:r>
            <a:r>
              <a:rPr lang="es-ES" baseline="0" dirty="0" err="1" smtClean="0"/>
              <a:t>hands</a:t>
            </a:r>
            <a:r>
              <a:rPr lang="es-ES" baseline="0" dirty="0" smtClean="0"/>
              <a:t> are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most</a:t>
            </a:r>
            <a:r>
              <a:rPr lang="es-ES" baseline="0" dirty="0" smtClean="0"/>
              <a:t> </a:t>
            </a:r>
            <a:r>
              <a:rPr lang="es-ES" baseline="0" dirty="0" err="1" smtClean="0"/>
              <a:t>moving</a:t>
            </a:r>
            <a:r>
              <a:rPr lang="es-ES" baseline="0" dirty="0" smtClean="0"/>
              <a:t> </a:t>
            </a:r>
            <a:r>
              <a:rPr lang="es-ES" baseline="0" dirty="0" err="1" smtClean="0"/>
              <a:t>parts</a:t>
            </a:r>
            <a:r>
              <a:rPr lang="es-ES" baseline="0" dirty="0" smtClean="0"/>
              <a:t>, and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frame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rate</a:t>
            </a:r>
            <a:r>
              <a:rPr lang="es-ES" baseline="0" dirty="0" smtClean="0"/>
              <a:t> of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video </a:t>
            </a:r>
            <a:r>
              <a:rPr lang="es-ES" baseline="0" dirty="0" err="1" smtClean="0"/>
              <a:t>sequences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may</a:t>
            </a:r>
            <a:r>
              <a:rPr lang="es-ES" baseline="0" dirty="0" smtClean="0"/>
              <a:t> be </a:t>
            </a:r>
            <a:r>
              <a:rPr lang="es-ES" baseline="0" dirty="0" err="1" smtClean="0"/>
              <a:t>too</a:t>
            </a:r>
            <a:r>
              <a:rPr lang="es-ES" baseline="0" dirty="0" smtClean="0"/>
              <a:t> </a:t>
            </a:r>
            <a:r>
              <a:rPr lang="es-ES" baseline="0" dirty="0" err="1" smtClean="0"/>
              <a:t>low</a:t>
            </a:r>
            <a:r>
              <a:rPr lang="es-ES" baseline="0" dirty="0" smtClean="0"/>
              <a:t>.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s-ES" baseline="0" dirty="0" smtClean="0"/>
              <a:t>In </a:t>
            </a:r>
            <a:r>
              <a:rPr lang="es-ES" baseline="0" dirty="0" err="1" smtClean="0"/>
              <a:t>contrast</a:t>
            </a:r>
            <a:r>
              <a:rPr lang="es-ES" baseline="0" dirty="0" smtClean="0"/>
              <a:t>, </a:t>
            </a:r>
            <a:r>
              <a:rPr lang="es-ES" baseline="0" dirty="0" err="1" smtClean="0"/>
              <a:t>we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get</a:t>
            </a:r>
            <a:r>
              <a:rPr lang="es-ES" baseline="0" dirty="0" smtClean="0"/>
              <a:t> a </a:t>
            </a:r>
            <a:r>
              <a:rPr lang="es-ES" baseline="0" dirty="0" err="1" smtClean="0"/>
              <a:t>significant</a:t>
            </a:r>
            <a:r>
              <a:rPr lang="es-ES" baseline="0" dirty="0" smtClean="0"/>
              <a:t> performance </a:t>
            </a:r>
            <a:r>
              <a:rPr lang="es-ES" baseline="0" dirty="0" err="1" smtClean="0"/>
              <a:t>boost</a:t>
            </a:r>
            <a:r>
              <a:rPr lang="es-ES" baseline="0" dirty="0" smtClean="0"/>
              <a:t> in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case of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upper</a:t>
            </a:r>
            <a:r>
              <a:rPr lang="es-ES" baseline="0" dirty="0" smtClean="0"/>
              <a:t> </a:t>
            </a:r>
            <a:r>
              <a:rPr lang="es-ES" baseline="0" dirty="0" err="1" smtClean="0"/>
              <a:t>arms</a:t>
            </a:r>
            <a:r>
              <a:rPr lang="es-ES" baseline="0" dirty="0" smtClean="0"/>
              <a:t>, </a:t>
            </a:r>
            <a:r>
              <a:rPr lang="es-ES" baseline="0" dirty="0" err="1" smtClean="0"/>
              <a:t>which</a:t>
            </a:r>
            <a:r>
              <a:rPr lang="es-ES" baseline="0" dirty="0" smtClean="0"/>
              <a:t> are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parts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that</a:t>
            </a:r>
            <a:r>
              <a:rPr lang="es-ES" baseline="0" dirty="0" smtClean="0"/>
              <a:t> </a:t>
            </a:r>
            <a:r>
              <a:rPr lang="es-ES" baseline="0" dirty="0" err="1" smtClean="0"/>
              <a:t>suffer</a:t>
            </a:r>
            <a:r>
              <a:rPr lang="es-ES" baseline="0" dirty="0" smtClean="0"/>
              <a:t> more </a:t>
            </a:r>
            <a:r>
              <a:rPr lang="es-ES" baseline="0" dirty="0" err="1" smtClean="0"/>
              <a:t>from</a:t>
            </a:r>
            <a:r>
              <a:rPr lang="es-ES" baseline="0" dirty="0" smtClean="0"/>
              <a:t> </a:t>
            </a:r>
            <a:r>
              <a:rPr lang="es-ES" baseline="0" dirty="0" err="1" smtClean="0"/>
              <a:t>occlusions</a:t>
            </a:r>
            <a:r>
              <a:rPr lang="es-ES" baseline="0" dirty="0" smtClean="0"/>
              <a:t>.</a:t>
            </a:r>
            <a:endParaRPr lang="es-E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B88FD2-67C6-4A1F-A719-72B78FBFFCCC}" type="slidenum">
              <a:rPr lang="es-ES" smtClean="0"/>
              <a:t>36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164768296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s-ES" dirty="0" err="1" smtClean="0"/>
              <a:t>Here</a:t>
            </a:r>
            <a:r>
              <a:rPr lang="es-ES" dirty="0" smtClean="0"/>
              <a:t> </a:t>
            </a:r>
            <a:r>
              <a:rPr lang="es-ES" dirty="0" err="1" smtClean="0"/>
              <a:t>we</a:t>
            </a:r>
            <a:r>
              <a:rPr lang="es-ES" dirty="0" smtClean="0"/>
              <a:t> can </a:t>
            </a:r>
            <a:r>
              <a:rPr lang="es-ES" dirty="0" err="1" smtClean="0"/>
              <a:t>se</a:t>
            </a:r>
            <a:r>
              <a:rPr lang="es-ES" baseline="0" dirty="0" err="1" smtClean="0"/>
              <a:t>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some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qualitative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results</a:t>
            </a:r>
            <a:r>
              <a:rPr lang="es-ES" baseline="0" dirty="0" smtClean="0"/>
              <a:t>; in </a:t>
            </a:r>
            <a:r>
              <a:rPr lang="es-ES" baseline="0" dirty="0" err="1" smtClean="0"/>
              <a:t>this</a:t>
            </a:r>
            <a:r>
              <a:rPr lang="es-ES" baseline="0" dirty="0" smtClean="0"/>
              <a:t> video </a:t>
            </a:r>
            <a:r>
              <a:rPr lang="es-ES" baseline="0" dirty="0" err="1" smtClean="0"/>
              <a:t>sequence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we</a:t>
            </a:r>
            <a:r>
              <a:rPr lang="es-ES" baseline="0" dirty="0" smtClean="0"/>
              <a:t> compare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result</a:t>
            </a:r>
            <a:r>
              <a:rPr lang="es-ES" baseline="0" dirty="0" smtClean="0"/>
              <a:t> </a:t>
            </a:r>
            <a:r>
              <a:rPr lang="es-ES" baseline="0" dirty="0" err="1" smtClean="0"/>
              <a:t>obtained</a:t>
            </a:r>
            <a:r>
              <a:rPr lang="es-ES" baseline="0" dirty="0" smtClean="0"/>
              <a:t> </a:t>
            </a:r>
            <a:r>
              <a:rPr lang="es-ES" baseline="0" dirty="0" err="1" smtClean="0"/>
              <a:t>with</a:t>
            </a:r>
            <a:r>
              <a:rPr lang="es-ES" baseline="0" dirty="0" smtClean="0"/>
              <a:t> </a:t>
            </a:r>
            <a:r>
              <a:rPr lang="es-ES" baseline="0" dirty="0" err="1" smtClean="0"/>
              <a:t>random</a:t>
            </a:r>
            <a:r>
              <a:rPr lang="es-ES" baseline="0" dirty="0" smtClean="0"/>
              <a:t> </a:t>
            </a:r>
            <a:r>
              <a:rPr lang="es-ES" baseline="0" dirty="0" err="1" smtClean="0"/>
              <a:t>forest</a:t>
            </a:r>
            <a:r>
              <a:rPr lang="es-ES" baseline="0" dirty="0" smtClean="0"/>
              <a:t> </a:t>
            </a:r>
            <a:r>
              <a:rPr lang="es-ES" baseline="0" dirty="0" err="1" smtClean="0"/>
              <a:t>classification</a:t>
            </a:r>
            <a:r>
              <a:rPr lang="es-ES" baseline="0" dirty="0" smtClean="0"/>
              <a:t>, and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result</a:t>
            </a:r>
            <a:r>
              <a:rPr lang="es-ES" baseline="0" dirty="0" smtClean="0"/>
              <a:t> </a:t>
            </a:r>
            <a:r>
              <a:rPr lang="es-ES" baseline="0" dirty="0" err="1" smtClean="0"/>
              <a:t>after</a:t>
            </a:r>
            <a:r>
              <a:rPr lang="es-ES" baseline="0" dirty="0" smtClean="0"/>
              <a:t> </a:t>
            </a:r>
            <a:r>
              <a:rPr lang="es-ES" baseline="0" dirty="0" err="1" smtClean="0"/>
              <a:t>graph</a:t>
            </a:r>
            <a:r>
              <a:rPr lang="es-ES" baseline="0" dirty="0" smtClean="0"/>
              <a:t> </a:t>
            </a:r>
            <a:r>
              <a:rPr lang="es-ES" baseline="0" dirty="0" err="1" smtClean="0"/>
              <a:t>cuts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optimization</a:t>
            </a:r>
            <a:r>
              <a:rPr lang="es-ES" baseline="0" dirty="0" smtClean="0"/>
              <a:t>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s-ES" baseline="0" dirty="0" err="1" smtClean="0"/>
              <a:t>We</a:t>
            </a:r>
            <a:r>
              <a:rPr lang="es-ES" baseline="0" dirty="0" smtClean="0"/>
              <a:t> can </a:t>
            </a:r>
            <a:r>
              <a:rPr lang="es-ES" baseline="0" dirty="0" err="1" smtClean="0"/>
              <a:t>also</a:t>
            </a:r>
            <a:r>
              <a:rPr lang="es-ES" baseline="0" dirty="0" smtClean="0"/>
              <a:t> </a:t>
            </a:r>
            <a:r>
              <a:rPr lang="es-ES" baseline="0" dirty="0" err="1" smtClean="0"/>
              <a:t>see</a:t>
            </a:r>
            <a:r>
              <a:rPr lang="es-ES" baseline="0" dirty="0" smtClean="0"/>
              <a:t> in </a:t>
            </a:r>
            <a:r>
              <a:rPr lang="es-ES" baseline="0" dirty="0" err="1" smtClean="0"/>
              <a:t>these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examples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here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how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temporal </a:t>
            </a:r>
            <a:r>
              <a:rPr lang="es-ES" baseline="0" dirty="0" err="1" smtClean="0"/>
              <a:t>information</a:t>
            </a:r>
            <a:r>
              <a:rPr lang="es-ES" baseline="0" dirty="0" smtClean="0"/>
              <a:t> </a:t>
            </a:r>
            <a:r>
              <a:rPr lang="es-ES" baseline="0" dirty="0" err="1" smtClean="0"/>
              <a:t>is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able</a:t>
            </a:r>
            <a:r>
              <a:rPr lang="es-ES" baseline="0" dirty="0" smtClean="0"/>
              <a:t> to </a:t>
            </a:r>
            <a:r>
              <a:rPr lang="es-ES" baseline="0" dirty="0" err="1" smtClean="0"/>
              <a:t>recover</a:t>
            </a:r>
            <a:r>
              <a:rPr lang="es-ES" baseline="0" dirty="0" smtClean="0"/>
              <a:t> </a:t>
            </a:r>
            <a:r>
              <a:rPr lang="es-ES" baseline="0" dirty="0" err="1" smtClean="0"/>
              <a:t>some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missed</a:t>
            </a:r>
            <a:r>
              <a:rPr lang="es-ES" baseline="0" dirty="0" smtClean="0"/>
              <a:t> </a:t>
            </a:r>
            <a:r>
              <a:rPr lang="es-ES" baseline="0" dirty="0" err="1" smtClean="0"/>
              <a:t>regions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like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lower</a:t>
            </a:r>
            <a:r>
              <a:rPr lang="es-ES" baseline="0" dirty="0" smtClean="0"/>
              <a:t> </a:t>
            </a:r>
            <a:r>
              <a:rPr lang="es-ES" baseline="0" dirty="0" err="1" smtClean="0"/>
              <a:t>arms</a:t>
            </a:r>
            <a:r>
              <a:rPr lang="es-ES" baseline="0" dirty="0" smtClean="0"/>
              <a:t>, </a:t>
            </a:r>
            <a:r>
              <a:rPr lang="es-ES" baseline="0" dirty="0" err="1" smtClean="0"/>
              <a:t>when</a:t>
            </a:r>
            <a:r>
              <a:rPr lang="es-ES" baseline="0" dirty="0" smtClean="0"/>
              <a:t> </a:t>
            </a:r>
            <a:r>
              <a:rPr lang="es-ES" baseline="0" dirty="0" err="1" smtClean="0"/>
              <a:t>compared</a:t>
            </a:r>
            <a:r>
              <a:rPr lang="es-ES" baseline="0" dirty="0" smtClean="0"/>
              <a:t> to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frame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by</a:t>
            </a:r>
            <a:r>
              <a:rPr lang="es-ES" baseline="0" dirty="0" smtClean="0"/>
              <a:t> </a:t>
            </a:r>
            <a:r>
              <a:rPr lang="es-ES" baseline="0" dirty="0" err="1" smtClean="0"/>
              <a:t>frame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approach</a:t>
            </a:r>
            <a:endParaRPr lang="es-E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B88FD2-67C6-4A1F-A719-72B78FBFFCCC}" type="slidenum">
              <a:rPr lang="es-ES" smtClean="0"/>
              <a:t>37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998694856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s-ES" dirty="0" err="1" smtClean="0"/>
              <a:t>Finally</a:t>
            </a:r>
            <a:r>
              <a:rPr lang="es-ES" dirty="0" smtClean="0"/>
              <a:t>, </a:t>
            </a:r>
            <a:r>
              <a:rPr lang="es-ES" dirty="0" err="1" smtClean="0"/>
              <a:t>we</a:t>
            </a:r>
            <a:r>
              <a:rPr lang="es-ES" dirty="0" smtClean="0"/>
              <a:t> show </a:t>
            </a:r>
            <a:r>
              <a:rPr lang="es-ES" dirty="0" err="1" smtClean="0"/>
              <a:t>even</a:t>
            </a:r>
            <a:r>
              <a:rPr lang="es-ES" dirty="0" smtClean="0"/>
              <a:t> a </a:t>
            </a:r>
            <a:r>
              <a:rPr lang="es-ES" dirty="0" err="1" smtClean="0"/>
              <a:t>higher</a:t>
            </a:r>
            <a:r>
              <a:rPr lang="es-ES" dirty="0" smtClean="0"/>
              <a:t> </a:t>
            </a:r>
            <a:r>
              <a:rPr lang="es-ES" dirty="0" err="1" smtClean="0"/>
              <a:t>improvement</a:t>
            </a:r>
            <a:r>
              <a:rPr lang="es-ES" dirty="0" smtClean="0"/>
              <a:t> w.r.t </a:t>
            </a:r>
            <a:r>
              <a:rPr lang="es-ES" dirty="0" err="1" smtClean="0"/>
              <a:t>random</a:t>
            </a:r>
            <a:r>
              <a:rPr lang="es-ES" dirty="0" smtClean="0"/>
              <a:t> </a:t>
            </a:r>
            <a:r>
              <a:rPr lang="es-ES" dirty="0" err="1" smtClean="0"/>
              <a:t>forest</a:t>
            </a:r>
            <a:r>
              <a:rPr lang="es-ES" dirty="0" smtClean="0"/>
              <a:t>,</a:t>
            </a:r>
            <a:r>
              <a:rPr lang="es-ES" baseline="0" dirty="0" smtClean="0"/>
              <a:t> in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case of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hands</a:t>
            </a:r>
            <a:r>
              <a:rPr lang="es-ES" baseline="0" dirty="0" smtClean="0"/>
              <a:t> dataset. </a:t>
            </a:r>
            <a:r>
              <a:rPr lang="es-ES" baseline="0" dirty="0" err="1" smtClean="0"/>
              <a:t>Since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we</a:t>
            </a:r>
            <a:r>
              <a:rPr lang="es-ES" baseline="0" dirty="0" smtClean="0"/>
              <a:t> do </a:t>
            </a:r>
            <a:r>
              <a:rPr lang="es-ES" baseline="0" dirty="0" err="1" smtClean="0"/>
              <a:t>not</a:t>
            </a:r>
            <a:r>
              <a:rPr lang="es-ES" baseline="0" dirty="0" smtClean="0"/>
              <a:t> </a:t>
            </a:r>
            <a:r>
              <a:rPr lang="es-ES" baseline="0" dirty="0" err="1" smtClean="0"/>
              <a:t>have</a:t>
            </a:r>
            <a:r>
              <a:rPr lang="es-ES" baseline="0" dirty="0" smtClean="0"/>
              <a:t> temporal </a:t>
            </a:r>
            <a:r>
              <a:rPr lang="es-ES" baseline="0" dirty="0" err="1" smtClean="0"/>
              <a:t>information</a:t>
            </a:r>
            <a:r>
              <a:rPr lang="es-ES" baseline="0" dirty="0" smtClean="0"/>
              <a:t> </a:t>
            </a:r>
            <a:r>
              <a:rPr lang="es-ES" baseline="0" dirty="0" err="1" smtClean="0"/>
              <a:t>available</a:t>
            </a:r>
            <a:r>
              <a:rPr lang="es-ES" baseline="0" dirty="0" smtClean="0"/>
              <a:t>, </a:t>
            </a:r>
            <a:r>
              <a:rPr lang="es-ES" baseline="0" dirty="0" err="1" smtClean="0"/>
              <a:t>we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just</a:t>
            </a:r>
            <a:r>
              <a:rPr lang="es-ES" baseline="0" dirty="0" smtClean="0"/>
              <a:t> </a:t>
            </a:r>
            <a:r>
              <a:rPr lang="es-ES" baseline="0" dirty="0" err="1" smtClean="0"/>
              <a:t>apply</a:t>
            </a:r>
            <a:r>
              <a:rPr lang="es-ES" baseline="0" dirty="0" smtClean="0"/>
              <a:t> </a:t>
            </a:r>
            <a:r>
              <a:rPr lang="es-ES" baseline="0" dirty="0" err="1" smtClean="0"/>
              <a:t>graph</a:t>
            </a:r>
            <a:r>
              <a:rPr lang="es-ES" baseline="0" dirty="0" smtClean="0"/>
              <a:t> </a:t>
            </a:r>
            <a:r>
              <a:rPr lang="es-ES" baseline="0" dirty="0" err="1" smtClean="0"/>
              <a:t>cuts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frame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by</a:t>
            </a:r>
            <a:r>
              <a:rPr lang="es-ES" baseline="0" dirty="0" smtClean="0"/>
              <a:t> </a:t>
            </a:r>
            <a:r>
              <a:rPr lang="es-ES" baseline="0" dirty="0" err="1" smtClean="0"/>
              <a:t>frame</a:t>
            </a:r>
            <a:r>
              <a:rPr lang="es-ES" baseline="0" dirty="0" smtClean="0"/>
              <a:t>, </a:t>
            </a:r>
            <a:r>
              <a:rPr lang="es-ES" baseline="0" dirty="0" err="1" smtClean="0"/>
              <a:t>using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potts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model</a:t>
            </a:r>
            <a:r>
              <a:rPr lang="es-ES" baseline="0" dirty="0" smtClean="0"/>
              <a:t>.</a:t>
            </a:r>
            <a:endParaRPr lang="es-E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B88FD2-67C6-4A1F-A719-72B78FBFFCCC}" type="slidenum">
              <a:rPr lang="es-ES" smtClean="0"/>
              <a:t>38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261421704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s-ES" dirty="0" err="1" smtClean="0"/>
              <a:t>Summarizing</a:t>
            </a:r>
            <a:r>
              <a:rPr lang="es-ES" dirty="0" smtClean="0"/>
              <a:t>, </a:t>
            </a:r>
            <a:r>
              <a:rPr lang="es-ES" dirty="0" err="1" smtClean="0"/>
              <a:t>we</a:t>
            </a:r>
            <a:r>
              <a:rPr lang="es-ES" dirty="0" smtClean="0"/>
              <a:t> </a:t>
            </a:r>
            <a:r>
              <a:rPr lang="es-ES" dirty="0" err="1" smtClean="0"/>
              <a:t>have</a:t>
            </a:r>
            <a:r>
              <a:rPr lang="es-ES" dirty="0" smtClean="0"/>
              <a:t> </a:t>
            </a:r>
            <a:r>
              <a:rPr lang="es-ES" dirty="0" err="1" smtClean="0"/>
              <a:t>seen</a:t>
            </a:r>
            <a:r>
              <a:rPr lang="es-ES" dirty="0" smtClean="0"/>
              <a:t> </a:t>
            </a:r>
            <a:r>
              <a:rPr lang="es-ES" dirty="0" err="1" smtClean="0"/>
              <a:t>again</a:t>
            </a:r>
            <a:r>
              <a:rPr lang="es-ES" dirty="0" smtClean="0"/>
              <a:t> </a:t>
            </a:r>
            <a:r>
              <a:rPr lang="es-ES" dirty="0" err="1" smtClean="0"/>
              <a:t>that</a:t>
            </a:r>
            <a:r>
              <a:rPr lang="es-ES" dirty="0" smtClean="0"/>
              <a:t> </a:t>
            </a:r>
            <a:r>
              <a:rPr lang="es-ES" dirty="0" err="1" smtClean="0"/>
              <a:t>spatio</a:t>
            </a:r>
            <a:r>
              <a:rPr lang="es-ES" dirty="0" smtClean="0"/>
              <a:t>-temporal </a:t>
            </a:r>
            <a:r>
              <a:rPr lang="es-ES" dirty="0" err="1" smtClean="0"/>
              <a:t>constraints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improve</a:t>
            </a:r>
            <a:r>
              <a:rPr lang="es-ES" baseline="0" dirty="0" smtClean="0"/>
              <a:t> performance, and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s-ES" baseline="0" dirty="0" err="1" smtClean="0"/>
              <a:t>we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have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seen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that</a:t>
            </a:r>
            <a:r>
              <a:rPr lang="es-ES" baseline="0" dirty="0" smtClean="0"/>
              <a:t> </a:t>
            </a:r>
            <a:r>
              <a:rPr lang="es-ES" baseline="0" dirty="0" err="1" smtClean="0"/>
              <a:t>graph</a:t>
            </a:r>
            <a:r>
              <a:rPr lang="es-ES" baseline="0" dirty="0" smtClean="0"/>
              <a:t> </a:t>
            </a:r>
            <a:r>
              <a:rPr lang="es-ES" baseline="0" dirty="0" err="1" smtClean="0"/>
              <a:t>cuts</a:t>
            </a:r>
            <a:r>
              <a:rPr lang="es-ES" baseline="0" dirty="0" smtClean="0"/>
              <a:t> can be </a:t>
            </a:r>
            <a:r>
              <a:rPr lang="es-ES" baseline="0" dirty="0" err="1" smtClean="0"/>
              <a:t>used</a:t>
            </a:r>
            <a:r>
              <a:rPr lang="es-ES" baseline="0" dirty="0" smtClean="0"/>
              <a:t> </a:t>
            </a:r>
            <a:r>
              <a:rPr lang="es-ES" baseline="0" dirty="0" err="1" smtClean="0"/>
              <a:t>not</a:t>
            </a:r>
            <a:r>
              <a:rPr lang="es-ES" baseline="0" dirty="0" smtClean="0"/>
              <a:t> </a:t>
            </a:r>
            <a:r>
              <a:rPr lang="es-ES" baseline="0" dirty="0" err="1" smtClean="0"/>
              <a:t>only</a:t>
            </a:r>
            <a:r>
              <a:rPr lang="es-ES" baseline="0" dirty="0" smtClean="0"/>
              <a:t> </a:t>
            </a:r>
            <a:r>
              <a:rPr lang="es-ES" baseline="0" dirty="0" err="1" smtClean="0"/>
              <a:t>for</a:t>
            </a:r>
            <a:r>
              <a:rPr lang="es-ES" baseline="0" dirty="0" smtClean="0"/>
              <a:t> </a:t>
            </a:r>
            <a:r>
              <a:rPr lang="es-ES" baseline="0" dirty="0" err="1" smtClean="0"/>
              <a:t>binary</a:t>
            </a:r>
            <a:r>
              <a:rPr lang="es-ES" baseline="0" dirty="0" smtClean="0"/>
              <a:t> </a:t>
            </a:r>
            <a:r>
              <a:rPr lang="es-ES" baseline="0" dirty="0" err="1" smtClean="0"/>
              <a:t>segmentation</a:t>
            </a:r>
            <a:r>
              <a:rPr lang="es-ES" baseline="0" dirty="0" smtClean="0"/>
              <a:t>, </a:t>
            </a:r>
            <a:r>
              <a:rPr lang="es-ES" baseline="0" dirty="0" err="1" smtClean="0"/>
              <a:t>but</a:t>
            </a:r>
            <a:r>
              <a:rPr lang="es-ES" baseline="0" dirty="0" smtClean="0"/>
              <a:t> </a:t>
            </a:r>
            <a:r>
              <a:rPr lang="es-ES" baseline="0" dirty="0" err="1" smtClean="0"/>
              <a:t>also</a:t>
            </a:r>
            <a:r>
              <a:rPr lang="es-ES" baseline="0" dirty="0" smtClean="0"/>
              <a:t> </a:t>
            </a:r>
            <a:r>
              <a:rPr lang="es-ES" baseline="0" dirty="0" err="1" smtClean="0"/>
              <a:t>for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multi-label</a:t>
            </a:r>
            <a:r>
              <a:rPr lang="es-ES" baseline="0" dirty="0" smtClean="0"/>
              <a:t> case, </a:t>
            </a:r>
            <a:r>
              <a:rPr lang="es-ES" baseline="0" dirty="0" err="1" smtClean="0"/>
              <a:t>allowing</a:t>
            </a:r>
            <a:r>
              <a:rPr lang="es-ES" baseline="0" dirty="0" smtClean="0"/>
              <a:t> to </a:t>
            </a:r>
            <a:r>
              <a:rPr lang="es-ES" baseline="0" dirty="0" err="1" smtClean="0"/>
              <a:t>include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custom</a:t>
            </a:r>
            <a:r>
              <a:rPr lang="es-ES" baseline="0" dirty="0" smtClean="0"/>
              <a:t> </a:t>
            </a:r>
            <a:r>
              <a:rPr lang="es-ES" baseline="0" dirty="0" err="1" smtClean="0"/>
              <a:t>cost</a:t>
            </a:r>
            <a:r>
              <a:rPr lang="es-ES" baseline="0" dirty="0" smtClean="0"/>
              <a:t> </a:t>
            </a:r>
            <a:r>
              <a:rPr lang="es-ES" baseline="0" dirty="0" err="1" smtClean="0"/>
              <a:t>functions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between</a:t>
            </a:r>
            <a:r>
              <a:rPr lang="es-ES" baseline="0" dirty="0" smtClean="0"/>
              <a:t> </a:t>
            </a:r>
            <a:r>
              <a:rPr lang="es-ES" baseline="0" dirty="0" err="1" smtClean="0"/>
              <a:t>labels</a:t>
            </a:r>
            <a:r>
              <a:rPr lang="es-ES" baseline="0" dirty="0" smtClean="0"/>
              <a:t>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s-ES" baseline="0" dirty="0" smtClean="0"/>
              <a:t>As </a:t>
            </a:r>
            <a:r>
              <a:rPr lang="es-ES" baseline="0" dirty="0" err="1" smtClean="0"/>
              <a:t>future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work</a:t>
            </a:r>
            <a:r>
              <a:rPr lang="es-ES" baseline="0" dirty="0" smtClean="0"/>
              <a:t>,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obtained</a:t>
            </a:r>
            <a:r>
              <a:rPr lang="es-ES" baseline="0" dirty="0" smtClean="0"/>
              <a:t> </a:t>
            </a:r>
            <a:r>
              <a:rPr lang="es-ES" baseline="0" dirty="0" err="1" smtClean="0"/>
              <a:t>segmentation</a:t>
            </a:r>
            <a:r>
              <a:rPr lang="es-ES" baseline="0" dirty="0" smtClean="0"/>
              <a:t> </a:t>
            </a:r>
            <a:r>
              <a:rPr lang="es-ES" baseline="0" dirty="0" err="1" smtClean="0"/>
              <a:t>masks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could</a:t>
            </a:r>
            <a:r>
              <a:rPr lang="es-ES" baseline="0" dirty="0" smtClean="0"/>
              <a:t> be </a:t>
            </a:r>
            <a:r>
              <a:rPr lang="es-ES" baseline="0" dirty="0" err="1" smtClean="0"/>
              <a:t>used</a:t>
            </a:r>
            <a:r>
              <a:rPr lang="es-ES" baseline="0" dirty="0" smtClean="0"/>
              <a:t> to </a:t>
            </a:r>
            <a:r>
              <a:rPr lang="es-ES" baseline="0" dirty="0" err="1" smtClean="0"/>
              <a:t>extract</a:t>
            </a:r>
            <a:r>
              <a:rPr lang="es-ES" baseline="0" dirty="0" smtClean="0"/>
              <a:t> </a:t>
            </a:r>
            <a:r>
              <a:rPr lang="es-ES" baseline="0" dirty="0" err="1" smtClean="0"/>
              <a:t>shape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descriptors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for</a:t>
            </a:r>
            <a:r>
              <a:rPr lang="es-ES" baseline="0" dirty="0" smtClean="0"/>
              <a:t> </a:t>
            </a:r>
            <a:r>
              <a:rPr lang="es-ES" baseline="0" dirty="0" err="1" smtClean="0"/>
              <a:t>gesture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recognition</a:t>
            </a:r>
            <a:r>
              <a:rPr lang="es-ES" baseline="0" dirty="0" smtClean="0"/>
              <a:t>, </a:t>
            </a:r>
            <a:r>
              <a:rPr lang="es-ES" baseline="0" dirty="0" err="1" smtClean="0"/>
              <a:t>or</a:t>
            </a:r>
            <a:r>
              <a:rPr lang="es-ES" baseline="0" dirty="0" smtClean="0"/>
              <a:t> human </a:t>
            </a:r>
            <a:r>
              <a:rPr lang="es-ES" baseline="0" dirty="0" err="1" smtClean="0"/>
              <a:t>parsing</a:t>
            </a:r>
            <a:r>
              <a:rPr lang="es-ES" baseline="0" dirty="0" smtClean="0"/>
              <a:t> </a:t>
            </a:r>
            <a:r>
              <a:rPr lang="es-ES" baseline="0" dirty="0" err="1" smtClean="0"/>
              <a:t>applications</a:t>
            </a:r>
            <a:endParaRPr lang="es-E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B88FD2-67C6-4A1F-A719-72B78FBFFCCC}" type="slidenum">
              <a:rPr lang="es-ES" smtClean="0"/>
              <a:t>39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40253083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s-ES" dirty="0" err="1" smtClean="0"/>
              <a:t>However</a:t>
            </a:r>
            <a:r>
              <a:rPr lang="es-ES" dirty="0" smtClean="0"/>
              <a:t>,</a:t>
            </a:r>
            <a:r>
              <a:rPr lang="es-ES" baseline="0" dirty="0" smtClean="0"/>
              <a:t> </a:t>
            </a:r>
            <a:r>
              <a:rPr lang="es-ES" baseline="0" dirty="0" err="1" smtClean="0"/>
              <a:t>when</a:t>
            </a:r>
            <a:r>
              <a:rPr lang="es-ES" baseline="0" dirty="0" smtClean="0"/>
              <a:t> </a:t>
            </a:r>
            <a:r>
              <a:rPr lang="es-ES" baseline="0" dirty="0" err="1" smtClean="0"/>
              <a:t>it</a:t>
            </a:r>
            <a:r>
              <a:rPr lang="es-ES" baseline="0" dirty="0" smtClean="0"/>
              <a:t> comes to describe </a:t>
            </a:r>
            <a:r>
              <a:rPr lang="es-ES" baseline="0" dirty="0" err="1" smtClean="0"/>
              <a:t>images</a:t>
            </a:r>
            <a:r>
              <a:rPr lang="es-ES" baseline="0" dirty="0" smtClean="0"/>
              <a:t> of </a:t>
            </a:r>
            <a:r>
              <a:rPr lang="es-ES" baseline="0" dirty="0" err="1" smtClean="0"/>
              <a:t>people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we</a:t>
            </a:r>
            <a:r>
              <a:rPr lang="es-ES" baseline="0" dirty="0" smtClean="0"/>
              <a:t> can </a:t>
            </a:r>
            <a:r>
              <a:rPr lang="es-ES" baseline="0" dirty="0" err="1" smtClean="0"/>
              <a:t>say</a:t>
            </a:r>
            <a:r>
              <a:rPr lang="es-ES" baseline="0" dirty="0" smtClean="0"/>
              <a:t> more </a:t>
            </a:r>
            <a:r>
              <a:rPr lang="es-ES" baseline="0" dirty="0" err="1" smtClean="0"/>
              <a:t>things</a:t>
            </a:r>
            <a:endParaRPr lang="es-ES" dirty="0" smtClean="0"/>
          </a:p>
          <a:p>
            <a:pPr marL="228600" indent="-228600">
              <a:buAutoNum type="arabicPeriod"/>
            </a:pPr>
            <a:r>
              <a:rPr lang="es-ES" dirty="0" err="1" smtClean="0"/>
              <a:t>First</a:t>
            </a:r>
            <a:r>
              <a:rPr lang="es-ES" dirty="0" smtClean="0"/>
              <a:t>, </a:t>
            </a:r>
            <a:r>
              <a:rPr lang="es-ES" dirty="0" err="1" smtClean="0"/>
              <a:t>we</a:t>
            </a:r>
            <a:r>
              <a:rPr lang="es-ES" dirty="0" smtClean="0"/>
              <a:t> </a:t>
            </a:r>
            <a:r>
              <a:rPr lang="es-ES" dirty="0" err="1" smtClean="0"/>
              <a:t>could</a:t>
            </a:r>
            <a:r>
              <a:rPr lang="es-ES" dirty="0" smtClean="0"/>
              <a:t> </a:t>
            </a:r>
            <a:r>
              <a:rPr lang="es-ES" dirty="0" err="1" smtClean="0"/>
              <a:t>say</a:t>
            </a:r>
            <a:r>
              <a:rPr lang="es-ES" dirty="0" smtClean="0"/>
              <a:t> </a:t>
            </a:r>
            <a:r>
              <a:rPr lang="es-ES" dirty="0" err="1" smtClean="0"/>
              <a:t>there</a:t>
            </a:r>
            <a:r>
              <a:rPr lang="es-ES" baseline="0" dirty="0" smtClean="0"/>
              <a:t> are </a:t>
            </a:r>
            <a:r>
              <a:rPr lang="es-ES" baseline="0" dirty="0" err="1" smtClean="0"/>
              <a:t>three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people</a:t>
            </a:r>
            <a:r>
              <a:rPr lang="es-ES" baseline="0" dirty="0" smtClean="0"/>
              <a:t> in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Forefront of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scene</a:t>
            </a:r>
            <a:endParaRPr lang="es-ES" baseline="0" dirty="0" smtClean="0"/>
          </a:p>
          <a:p>
            <a:pPr marL="228600" indent="-228600">
              <a:buAutoNum type="arabicPeriod"/>
            </a:pPr>
            <a:r>
              <a:rPr lang="es-ES" baseline="0" dirty="0" err="1" smtClean="0"/>
              <a:t>But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then</a:t>
            </a:r>
            <a:r>
              <a:rPr lang="es-ES" baseline="0" dirty="0" smtClean="0"/>
              <a:t>, </a:t>
            </a:r>
            <a:r>
              <a:rPr lang="es-ES" baseline="0" dirty="0" err="1" smtClean="0"/>
              <a:t>we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could</a:t>
            </a:r>
            <a:r>
              <a:rPr lang="es-ES" baseline="0" dirty="0" smtClean="0"/>
              <a:t> </a:t>
            </a:r>
            <a:r>
              <a:rPr lang="es-ES" baseline="0" dirty="0" err="1" smtClean="0"/>
              <a:t>also</a:t>
            </a:r>
            <a:r>
              <a:rPr lang="es-ES" baseline="0" dirty="0" smtClean="0"/>
              <a:t> </a:t>
            </a:r>
            <a:r>
              <a:rPr lang="es-ES" baseline="0" dirty="0" err="1" smtClean="0"/>
              <a:t>say</a:t>
            </a:r>
            <a:r>
              <a:rPr lang="es-ES" baseline="0" dirty="0" smtClean="0"/>
              <a:t> </a:t>
            </a:r>
            <a:r>
              <a:rPr lang="es-ES" baseline="0" dirty="0" err="1" smtClean="0"/>
              <a:t>something</a:t>
            </a:r>
            <a:r>
              <a:rPr lang="es-ES" baseline="0" dirty="0" smtClean="0"/>
              <a:t> </a:t>
            </a:r>
            <a:r>
              <a:rPr lang="es-ES" baseline="0" dirty="0" err="1" smtClean="0"/>
              <a:t>about</a:t>
            </a:r>
            <a:r>
              <a:rPr lang="es-ES" baseline="0" dirty="0" smtClean="0"/>
              <a:t> </a:t>
            </a:r>
            <a:r>
              <a:rPr lang="es-ES" baseline="0" dirty="0" err="1" smtClean="0"/>
              <a:t>where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is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people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looking</a:t>
            </a:r>
            <a:r>
              <a:rPr lang="es-ES" baseline="0" dirty="0" smtClean="0"/>
              <a:t> at</a:t>
            </a:r>
          </a:p>
          <a:p>
            <a:pPr marL="228600" indent="-228600">
              <a:buAutoNum type="arabicPeriod"/>
            </a:pPr>
            <a:r>
              <a:rPr lang="es-ES" baseline="0" dirty="0" err="1" smtClean="0"/>
              <a:t>We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could</a:t>
            </a:r>
            <a:r>
              <a:rPr lang="es-ES" baseline="0" dirty="0" smtClean="0"/>
              <a:t> </a:t>
            </a:r>
            <a:r>
              <a:rPr lang="es-ES" baseline="0" dirty="0" err="1" smtClean="0"/>
              <a:t>also</a:t>
            </a:r>
            <a:r>
              <a:rPr lang="es-ES" baseline="0" dirty="0" smtClean="0"/>
              <a:t> </a:t>
            </a:r>
            <a:r>
              <a:rPr lang="es-ES" baseline="0" dirty="0" err="1" smtClean="0"/>
              <a:t>analyze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facial </a:t>
            </a:r>
            <a:r>
              <a:rPr lang="es-ES" baseline="0" dirty="0" err="1" smtClean="0"/>
              <a:t>expressions</a:t>
            </a:r>
            <a:r>
              <a:rPr lang="es-ES" baseline="0" dirty="0" smtClean="0"/>
              <a:t> to </a:t>
            </a:r>
            <a:r>
              <a:rPr lang="es-ES" baseline="0" dirty="0" err="1" smtClean="0"/>
              <a:t>say</a:t>
            </a:r>
            <a:r>
              <a:rPr lang="es-ES" baseline="0" dirty="0" smtClean="0"/>
              <a:t> </a:t>
            </a:r>
            <a:r>
              <a:rPr lang="es-ES" baseline="0" dirty="0" err="1" smtClean="0"/>
              <a:t>something</a:t>
            </a:r>
            <a:r>
              <a:rPr lang="es-ES" baseline="0" dirty="0" smtClean="0"/>
              <a:t> </a:t>
            </a:r>
            <a:r>
              <a:rPr lang="es-ES" baseline="0" dirty="0" err="1" smtClean="0"/>
              <a:t>about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emotions</a:t>
            </a:r>
            <a:r>
              <a:rPr lang="es-ES" baseline="0" dirty="0" smtClean="0"/>
              <a:t>,</a:t>
            </a:r>
          </a:p>
          <a:p>
            <a:pPr marL="228600" indent="-228600">
              <a:buAutoNum type="arabicPeriod"/>
            </a:pPr>
            <a:r>
              <a:rPr lang="es-ES" baseline="0" dirty="0" err="1" smtClean="0"/>
              <a:t>We</a:t>
            </a:r>
            <a:r>
              <a:rPr lang="es-ES" baseline="0" dirty="0" smtClean="0"/>
              <a:t> can </a:t>
            </a:r>
            <a:r>
              <a:rPr lang="es-ES" baseline="0" dirty="0" err="1" smtClean="0"/>
              <a:t>analyze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body</a:t>
            </a:r>
            <a:r>
              <a:rPr lang="es-ES" baseline="0" dirty="0" smtClean="0"/>
              <a:t> </a:t>
            </a:r>
            <a:r>
              <a:rPr lang="es-ES" baseline="0" dirty="0" err="1" smtClean="0"/>
              <a:t>posture</a:t>
            </a:r>
            <a:r>
              <a:rPr lang="es-ES" baseline="0" dirty="0" smtClean="0"/>
              <a:t> ,</a:t>
            </a:r>
          </a:p>
          <a:p>
            <a:pPr marL="228600" indent="-228600">
              <a:buAutoNum type="arabicPeriod"/>
            </a:pPr>
            <a:r>
              <a:rPr lang="es-ES" baseline="0" dirty="0" err="1" smtClean="0"/>
              <a:t>Or</a:t>
            </a:r>
            <a:r>
              <a:rPr lang="es-ES" baseline="0" dirty="0" smtClean="0"/>
              <a:t> </a:t>
            </a:r>
            <a:r>
              <a:rPr lang="es-ES" baseline="0" dirty="0" err="1" smtClean="0"/>
              <a:t>even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objects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they</a:t>
            </a:r>
            <a:r>
              <a:rPr lang="es-ES" baseline="0" dirty="0" smtClean="0"/>
              <a:t> are </a:t>
            </a:r>
            <a:r>
              <a:rPr lang="es-ES" baseline="0" dirty="0" err="1" smtClean="0"/>
              <a:t>intreacting</a:t>
            </a:r>
            <a:r>
              <a:rPr lang="es-ES" baseline="0" dirty="0" smtClean="0"/>
              <a:t> </a:t>
            </a:r>
            <a:r>
              <a:rPr lang="es-ES" baseline="0" dirty="0" err="1" smtClean="0"/>
              <a:t>with</a:t>
            </a:r>
            <a:r>
              <a:rPr lang="es-ES" baseline="0" dirty="0" smtClean="0"/>
              <a:t>, to describe </a:t>
            </a:r>
            <a:r>
              <a:rPr lang="es-ES" baseline="0" dirty="0" err="1" smtClean="0"/>
              <a:t>what</a:t>
            </a:r>
            <a:r>
              <a:rPr lang="es-ES" baseline="0" dirty="0" smtClean="0"/>
              <a:t> are </a:t>
            </a:r>
            <a:r>
              <a:rPr lang="es-ES" baseline="0" dirty="0" err="1" smtClean="0"/>
              <a:t>they</a:t>
            </a:r>
            <a:r>
              <a:rPr lang="es-ES" baseline="0" dirty="0" smtClean="0"/>
              <a:t> </a:t>
            </a:r>
            <a:r>
              <a:rPr lang="es-ES" baseline="0" dirty="0" err="1" smtClean="0"/>
              <a:t>doing</a:t>
            </a:r>
            <a:endParaRPr lang="es-ES" baseline="0" dirty="0" smtClean="0"/>
          </a:p>
          <a:p>
            <a:pPr marL="228600" indent="-228600">
              <a:buAutoNum type="arabicPeriod"/>
            </a:pPr>
            <a:r>
              <a:rPr lang="es-ES" baseline="0" dirty="0" err="1" smtClean="0"/>
              <a:t>Finally</a:t>
            </a:r>
            <a:r>
              <a:rPr lang="es-ES" baseline="0" dirty="0" smtClean="0"/>
              <a:t>, </a:t>
            </a:r>
            <a:r>
              <a:rPr lang="es-ES" baseline="0" dirty="0" err="1" smtClean="0"/>
              <a:t>we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could</a:t>
            </a:r>
            <a:r>
              <a:rPr lang="es-ES" baseline="0" dirty="0" smtClean="0"/>
              <a:t> </a:t>
            </a:r>
            <a:r>
              <a:rPr lang="es-ES" baseline="0" dirty="0" err="1" smtClean="0"/>
              <a:t>also</a:t>
            </a:r>
            <a:r>
              <a:rPr lang="es-ES" baseline="0" dirty="0" smtClean="0"/>
              <a:t> </a:t>
            </a:r>
            <a:r>
              <a:rPr lang="es-ES" baseline="0" dirty="0" err="1" smtClean="0"/>
              <a:t>analyse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movement</a:t>
            </a:r>
            <a:r>
              <a:rPr lang="es-ES" baseline="0" dirty="0" smtClean="0"/>
              <a:t> </a:t>
            </a:r>
            <a:r>
              <a:rPr lang="es-ES" baseline="0" dirty="0" err="1" smtClean="0"/>
              <a:t>information</a:t>
            </a:r>
            <a:r>
              <a:rPr lang="es-ES" baseline="0" dirty="0" smtClean="0"/>
              <a:t> </a:t>
            </a:r>
            <a:r>
              <a:rPr lang="es-ES" baseline="0" dirty="0" err="1" smtClean="0"/>
              <a:t>if</a:t>
            </a:r>
            <a:r>
              <a:rPr lang="es-ES" baseline="0" dirty="0" smtClean="0"/>
              <a:t> </a:t>
            </a:r>
            <a:r>
              <a:rPr lang="es-ES" baseline="0" dirty="0" err="1" smtClean="0"/>
              <a:t>we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were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watching</a:t>
            </a:r>
            <a:r>
              <a:rPr lang="es-ES" baseline="0" dirty="0" smtClean="0"/>
              <a:t> a video </a:t>
            </a:r>
            <a:r>
              <a:rPr lang="es-ES" baseline="0" dirty="0" err="1" smtClean="0"/>
              <a:t>instead</a:t>
            </a:r>
            <a:r>
              <a:rPr lang="es-ES" baseline="0" dirty="0" smtClean="0"/>
              <a:t> of a </a:t>
            </a:r>
            <a:r>
              <a:rPr lang="es-ES" baseline="0" dirty="0" err="1" smtClean="0"/>
              <a:t>still</a:t>
            </a:r>
            <a:r>
              <a:rPr lang="es-ES" baseline="0" dirty="0" smtClean="0"/>
              <a:t> </a:t>
            </a:r>
            <a:r>
              <a:rPr lang="es-ES" baseline="0" dirty="0" err="1" smtClean="0"/>
              <a:t>image</a:t>
            </a:r>
            <a:endParaRPr lang="es-ES" baseline="0" dirty="0" smtClean="0"/>
          </a:p>
          <a:p>
            <a:pPr marL="228600" indent="-228600">
              <a:buAutoNum type="arabicPeriod"/>
            </a:pPr>
            <a:r>
              <a:rPr lang="es-ES" baseline="0" dirty="0" smtClean="0"/>
              <a:t>So human </a:t>
            </a:r>
            <a:r>
              <a:rPr lang="es-ES" baseline="0" dirty="0" err="1" smtClean="0"/>
              <a:t>analysis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could</a:t>
            </a:r>
            <a:r>
              <a:rPr lang="es-ES" baseline="0" dirty="0" smtClean="0"/>
              <a:t> be </a:t>
            </a:r>
            <a:r>
              <a:rPr lang="es-ES" baseline="0" dirty="0" err="1" smtClean="0"/>
              <a:t>defined</a:t>
            </a:r>
            <a:r>
              <a:rPr lang="es-ES" baseline="0" dirty="0" smtClean="0"/>
              <a:t> as </a:t>
            </a:r>
            <a:r>
              <a:rPr lang="es-ES" baseline="0" dirty="0" err="1" smtClean="0"/>
              <a:t>understanding</a:t>
            </a:r>
            <a:r>
              <a:rPr lang="es-ES" baseline="0" dirty="0" smtClean="0"/>
              <a:t> </a:t>
            </a:r>
            <a:r>
              <a:rPr lang="es-ES" baseline="0" dirty="0" err="1" smtClean="0"/>
              <a:t>scenes</a:t>
            </a:r>
            <a:r>
              <a:rPr lang="es-ES" baseline="0" dirty="0" smtClean="0"/>
              <a:t> of </a:t>
            </a:r>
            <a:r>
              <a:rPr lang="es-ES" baseline="0" dirty="0" err="1" smtClean="0"/>
              <a:t>people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based</a:t>
            </a:r>
            <a:r>
              <a:rPr lang="es-ES" baseline="0" dirty="0" smtClean="0"/>
              <a:t> </a:t>
            </a:r>
            <a:r>
              <a:rPr lang="es-ES" baseline="0" dirty="0" err="1" smtClean="0"/>
              <a:t>on</a:t>
            </a:r>
            <a:r>
              <a:rPr lang="es-ES" baseline="0" dirty="0" smtClean="0"/>
              <a:t> visual </a:t>
            </a:r>
            <a:r>
              <a:rPr lang="es-ES" baseline="0" dirty="0" err="1" smtClean="0"/>
              <a:t>cues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like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these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ones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here</a:t>
            </a:r>
            <a:endParaRPr lang="es-ES" baseline="0" dirty="0" smtClean="0"/>
          </a:p>
          <a:p>
            <a:pPr marL="228600" indent="-228600">
              <a:buAutoNum type="arabicPeriod"/>
            </a:pPr>
            <a:r>
              <a:rPr lang="es-ES" dirty="0" err="1" smtClean="0"/>
              <a:t>While</a:t>
            </a:r>
            <a:r>
              <a:rPr lang="es-ES" dirty="0" smtClean="0"/>
              <a:t> </a:t>
            </a:r>
            <a:r>
              <a:rPr lang="es-ES" dirty="0" err="1" smtClean="0"/>
              <a:t>we</a:t>
            </a:r>
            <a:r>
              <a:rPr lang="es-ES" baseline="0" dirty="0" smtClean="0"/>
              <a:t> can </a:t>
            </a:r>
            <a:r>
              <a:rPr lang="es-ES" baseline="0" dirty="0" err="1" smtClean="0"/>
              <a:t>effectively</a:t>
            </a:r>
            <a:r>
              <a:rPr lang="es-ES" baseline="0" dirty="0" smtClean="0"/>
              <a:t> </a:t>
            </a:r>
            <a:r>
              <a:rPr lang="es-ES" baseline="0" dirty="0" err="1" smtClean="0"/>
              <a:t>perform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this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kind</a:t>
            </a:r>
            <a:r>
              <a:rPr lang="es-ES" baseline="0" dirty="0" smtClean="0"/>
              <a:t> of </a:t>
            </a:r>
            <a:r>
              <a:rPr lang="es-ES" baseline="0" dirty="0" err="1" smtClean="0"/>
              <a:t>tasks</a:t>
            </a:r>
            <a:r>
              <a:rPr lang="es-ES" baseline="0" dirty="0" smtClean="0"/>
              <a:t> in </a:t>
            </a:r>
            <a:r>
              <a:rPr lang="es-ES" baseline="0" dirty="0" err="1" smtClean="0"/>
              <a:t>our</a:t>
            </a:r>
            <a:r>
              <a:rPr lang="es-ES" baseline="0" dirty="0" smtClean="0"/>
              <a:t> </a:t>
            </a:r>
            <a:r>
              <a:rPr lang="es-ES" baseline="0" dirty="0" err="1" smtClean="0"/>
              <a:t>daily</a:t>
            </a:r>
            <a:r>
              <a:rPr lang="es-ES" baseline="0" dirty="0" smtClean="0"/>
              <a:t> </a:t>
            </a:r>
            <a:r>
              <a:rPr lang="es-ES" baseline="0" dirty="0" err="1" smtClean="0"/>
              <a:t>lives</a:t>
            </a:r>
            <a:r>
              <a:rPr lang="es-ES" baseline="0" dirty="0" smtClean="0"/>
              <a:t>, </a:t>
            </a:r>
            <a:r>
              <a:rPr lang="es-ES" baseline="0" dirty="0" err="1" smtClean="0"/>
              <a:t>it</a:t>
            </a:r>
            <a:r>
              <a:rPr lang="es-ES" baseline="0" dirty="0" smtClean="0"/>
              <a:t> can be </a:t>
            </a:r>
            <a:r>
              <a:rPr lang="es-ES" baseline="0" dirty="0" err="1" smtClean="0"/>
              <a:t>very</a:t>
            </a:r>
            <a:r>
              <a:rPr lang="es-ES" baseline="0" dirty="0" smtClean="0"/>
              <a:t> </a:t>
            </a:r>
            <a:r>
              <a:rPr lang="es-ES" baseline="0" dirty="0" err="1" smtClean="0"/>
              <a:t>challenging</a:t>
            </a:r>
            <a:r>
              <a:rPr lang="es-ES" baseline="0" dirty="0" smtClean="0"/>
              <a:t> to </a:t>
            </a:r>
            <a:r>
              <a:rPr lang="es-ES" baseline="0" dirty="0" err="1" smtClean="0"/>
              <a:t>perform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them</a:t>
            </a:r>
            <a:r>
              <a:rPr lang="es-ES" baseline="0" dirty="0" smtClean="0"/>
              <a:t> </a:t>
            </a:r>
            <a:r>
              <a:rPr lang="es-ES" baseline="0" dirty="0" err="1" smtClean="0"/>
              <a:t>using</a:t>
            </a:r>
            <a:r>
              <a:rPr lang="es-ES" baseline="0" dirty="0" smtClean="0"/>
              <a:t> </a:t>
            </a:r>
            <a:r>
              <a:rPr lang="es-ES" baseline="0" dirty="0" err="1" smtClean="0"/>
              <a:t>computers</a:t>
            </a:r>
            <a:r>
              <a:rPr lang="es-ES" baseline="0" dirty="0" smtClean="0"/>
              <a:t>: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B88FD2-67C6-4A1F-A719-72B78FBFFCCC}" type="slidenum">
              <a:rPr lang="es-ES" smtClean="0"/>
              <a:t>4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04842782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ES" smtClean="0"/>
              <a:t>This is the end of Part</a:t>
            </a:r>
            <a:r>
              <a:rPr lang="es-ES" baseline="0" smtClean="0"/>
              <a:t> </a:t>
            </a:r>
            <a:r>
              <a:rPr lang="es-ES" baseline="0" dirty="0" smtClean="0"/>
              <a:t>I, </a:t>
            </a:r>
            <a:r>
              <a:rPr lang="es-ES" baseline="0" dirty="0" err="1" smtClean="0"/>
              <a:t>now</a:t>
            </a:r>
            <a:r>
              <a:rPr lang="es-ES" baseline="0" dirty="0" smtClean="0"/>
              <a:t> </a:t>
            </a:r>
            <a:r>
              <a:rPr lang="es-ES" baseline="0" dirty="0" err="1" smtClean="0"/>
              <a:t>let’s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move</a:t>
            </a:r>
            <a:r>
              <a:rPr lang="es-ES" baseline="0" dirty="0" smtClean="0"/>
              <a:t> to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second</a:t>
            </a:r>
            <a:r>
              <a:rPr lang="es-ES" baseline="0" dirty="0" smtClean="0"/>
              <a:t> </a:t>
            </a:r>
            <a:r>
              <a:rPr lang="es-ES" baseline="0" dirty="0" err="1" smtClean="0"/>
              <a:t>part</a:t>
            </a:r>
            <a:r>
              <a:rPr lang="es-ES" baseline="0" dirty="0" smtClean="0"/>
              <a:t> </a:t>
            </a:r>
            <a:r>
              <a:rPr lang="es-ES" baseline="0" dirty="0" err="1" smtClean="0"/>
              <a:t>on</a:t>
            </a:r>
            <a:r>
              <a:rPr lang="es-ES" baseline="0" dirty="0" smtClean="0"/>
              <a:t> human pose </a:t>
            </a:r>
            <a:r>
              <a:rPr lang="es-ES" baseline="0" dirty="0" err="1" smtClean="0"/>
              <a:t>estimation</a:t>
            </a:r>
            <a:endParaRPr lang="es-E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B88FD2-67C6-4A1F-A719-72B78FBFFCCC}" type="slidenum">
              <a:rPr lang="es-ES" smtClean="0"/>
              <a:t>40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136706891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s-ES" dirty="0" smtClean="0"/>
              <a:t>A </a:t>
            </a:r>
            <a:r>
              <a:rPr lang="es-ES" dirty="0" err="1" smtClean="0"/>
              <a:t>common</a:t>
            </a:r>
            <a:r>
              <a:rPr lang="es-ES" dirty="0" smtClean="0"/>
              <a:t> </a:t>
            </a:r>
            <a:r>
              <a:rPr lang="es-ES" dirty="0" err="1" smtClean="0"/>
              <a:t>approach</a:t>
            </a:r>
            <a:r>
              <a:rPr lang="es-ES" dirty="0" smtClean="0"/>
              <a:t> </a:t>
            </a:r>
            <a:r>
              <a:rPr lang="es-ES" dirty="0" err="1" smtClean="0"/>
              <a:t>for</a:t>
            </a:r>
            <a:r>
              <a:rPr lang="es-ES" dirty="0" smtClean="0"/>
              <a:t> </a:t>
            </a:r>
            <a:r>
              <a:rPr lang="es-ES" dirty="0" err="1" smtClean="0"/>
              <a:t>object</a:t>
            </a:r>
            <a:r>
              <a:rPr lang="es-ES" dirty="0" smtClean="0"/>
              <a:t> </a:t>
            </a:r>
            <a:r>
              <a:rPr lang="es-ES" dirty="0" err="1" smtClean="0"/>
              <a:t>recognition</a:t>
            </a:r>
            <a:r>
              <a:rPr lang="es-ES" dirty="0" smtClean="0"/>
              <a:t> </a:t>
            </a:r>
            <a:r>
              <a:rPr lang="es-ES" dirty="0" err="1" smtClean="0"/>
              <a:t>from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last</a:t>
            </a:r>
            <a:r>
              <a:rPr lang="es-ES" baseline="0" dirty="0" smtClean="0"/>
              <a:t> </a:t>
            </a:r>
            <a:r>
              <a:rPr lang="es-ES" baseline="0" dirty="0" err="1" smtClean="0"/>
              <a:t>years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was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proposed</a:t>
            </a:r>
            <a:r>
              <a:rPr lang="es-ES" baseline="0" dirty="0" smtClean="0"/>
              <a:t> </a:t>
            </a:r>
            <a:r>
              <a:rPr lang="es-ES" baseline="0" dirty="0" err="1" smtClean="0"/>
              <a:t>by</a:t>
            </a:r>
            <a:r>
              <a:rPr lang="es-ES" baseline="0" dirty="0" smtClean="0"/>
              <a:t> </a:t>
            </a:r>
            <a:r>
              <a:rPr lang="es-ES" baseline="0" dirty="0" err="1" smtClean="0"/>
              <a:t>Dalal</a:t>
            </a:r>
            <a:r>
              <a:rPr lang="es-ES" baseline="0" dirty="0" smtClean="0"/>
              <a:t> and </a:t>
            </a:r>
            <a:r>
              <a:rPr lang="es-ES" baseline="0" dirty="0" err="1" smtClean="0"/>
              <a:t>Triggs</a:t>
            </a:r>
            <a:r>
              <a:rPr lang="es-ES" baseline="0" dirty="0" smtClean="0"/>
              <a:t>. </a:t>
            </a:r>
            <a:r>
              <a:rPr lang="es-ES" baseline="0" dirty="0" err="1" smtClean="0"/>
              <a:t>Basically</a:t>
            </a:r>
            <a:r>
              <a:rPr lang="es-ES" baseline="0" dirty="0" smtClean="0"/>
              <a:t>, a </a:t>
            </a:r>
            <a:r>
              <a:rPr lang="es-ES" baseline="0" dirty="0" err="1" smtClean="0"/>
              <a:t>sliding-window</a:t>
            </a:r>
            <a:r>
              <a:rPr lang="es-ES" baseline="0" dirty="0" smtClean="0"/>
              <a:t> </a:t>
            </a:r>
            <a:r>
              <a:rPr lang="es-ES" baseline="0" dirty="0" err="1" smtClean="0"/>
              <a:t>is</a:t>
            </a:r>
            <a:r>
              <a:rPr lang="es-ES" baseline="0" dirty="0" smtClean="0"/>
              <a:t> run </a:t>
            </a:r>
            <a:r>
              <a:rPr lang="es-ES" baseline="0" dirty="0" err="1" smtClean="0"/>
              <a:t>over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image</a:t>
            </a:r>
            <a:r>
              <a:rPr lang="es-ES" baseline="0" dirty="0" smtClean="0"/>
              <a:t>, and HOG </a:t>
            </a:r>
            <a:r>
              <a:rPr lang="es-ES" baseline="0" dirty="0" err="1" smtClean="0"/>
              <a:t>features</a:t>
            </a:r>
            <a:r>
              <a:rPr lang="es-ES" baseline="0" dirty="0" smtClean="0"/>
              <a:t> are </a:t>
            </a:r>
            <a:r>
              <a:rPr lang="es-ES" baseline="0" dirty="0" err="1" smtClean="0"/>
              <a:t>computed</a:t>
            </a:r>
            <a:r>
              <a:rPr lang="es-ES" baseline="0" dirty="0" smtClean="0"/>
              <a:t> and </a:t>
            </a:r>
            <a:r>
              <a:rPr lang="es-ES" baseline="0" dirty="0" err="1" smtClean="0"/>
              <a:t>tested</a:t>
            </a:r>
            <a:r>
              <a:rPr lang="es-ES" baseline="0" dirty="0" smtClean="0"/>
              <a:t> </a:t>
            </a:r>
            <a:r>
              <a:rPr lang="es-ES" baseline="0" dirty="0" err="1" smtClean="0"/>
              <a:t>against</a:t>
            </a:r>
            <a:r>
              <a:rPr lang="es-ES" baseline="0" dirty="0" smtClean="0"/>
              <a:t> a Linear SVM </a:t>
            </a:r>
            <a:r>
              <a:rPr lang="es-ES" baseline="0" dirty="0" err="1" smtClean="0"/>
              <a:t>classifier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that</a:t>
            </a:r>
            <a:r>
              <a:rPr lang="es-ES" baseline="0" dirty="0" smtClean="0"/>
              <a:t> </a:t>
            </a:r>
            <a:r>
              <a:rPr lang="es-ES" baseline="0" dirty="0" err="1" smtClean="0"/>
              <a:t>returns</a:t>
            </a:r>
            <a:r>
              <a:rPr lang="es-ES" baseline="0" dirty="0" smtClean="0"/>
              <a:t> a </a:t>
            </a:r>
            <a:r>
              <a:rPr lang="es-ES" baseline="0" dirty="0" err="1" smtClean="0"/>
              <a:t>binary</a:t>
            </a:r>
            <a:r>
              <a:rPr lang="es-ES" baseline="0" dirty="0" smtClean="0"/>
              <a:t> output.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s-ES" baseline="0" dirty="0" err="1" smtClean="0"/>
              <a:t>While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this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methodology</a:t>
            </a:r>
            <a:r>
              <a:rPr lang="es-ES" baseline="0" dirty="0" smtClean="0"/>
              <a:t> </a:t>
            </a:r>
            <a:r>
              <a:rPr lang="es-ES" baseline="0" dirty="0" err="1" smtClean="0"/>
              <a:t>was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proposed</a:t>
            </a:r>
            <a:r>
              <a:rPr lang="es-ES" baseline="0" dirty="0" smtClean="0"/>
              <a:t> </a:t>
            </a:r>
            <a:r>
              <a:rPr lang="es-ES" baseline="0" dirty="0" err="1" smtClean="0"/>
              <a:t>for</a:t>
            </a:r>
            <a:r>
              <a:rPr lang="es-ES" baseline="0" dirty="0" smtClean="0"/>
              <a:t> </a:t>
            </a:r>
            <a:r>
              <a:rPr lang="es-ES" baseline="0" dirty="0" err="1" smtClean="0"/>
              <a:t>pedestrian</a:t>
            </a:r>
            <a:r>
              <a:rPr lang="es-ES" baseline="0" dirty="0" smtClean="0"/>
              <a:t> </a:t>
            </a:r>
            <a:r>
              <a:rPr lang="es-ES" baseline="0" dirty="0" err="1" smtClean="0"/>
              <a:t>detection</a:t>
            </a:r>
            <a:r>
              <a:rPr lang="es-ES" baseline="0" dirty="0" smtClean="0"/>
              <a:t>,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human </a:t>
            </a:r>
            <a:r>
              <a:rPr lang="es-ES" baseline="0" dirty="0" err="1" smtClean="0"/>
              <a:t>body</a:t>
            </a:r>
            <a:r>
              <a:rPr lang="es-ES" baseline="0" dirty="0" smtClean="0"/>
              <a:t> can </a:t>
            </a:r>
            <a:r>
              <a:rPr lang="es-ES" baseline="0" dirty="0" err="1" smtClean="0"/>
              <a:t>change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its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appearance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considerably</a:t>
            </a:r>
            <a:r>
              <a:rPr lang="es-ES" baseline="0" dirty="0" smtClean="0"/>
              <a:t> </a:t>
            </a:r>
            <a:r>
              <a:rPr lang="es-ES" baseline="0" dirty="0" err="1" smtClean="0"/>
              <a:t>due</a:t>
            </a:r>
            <a:r>
              <a:rPr lang="es-ES" baseline="0" dirty="0" smtClean="0"/>
              <a:t> to </a:t>
            </a:r>
            <a:r>
              <a:rPr lang="es-ES" baseline="0" dirty="0" err="1" smtClean="0"/>
              <a:t>its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articulated</a:t>
            </a:r>
            <a:r>
              <a:rPr lang="es-ES" baseline="0" dirty="0" smtClean="0"/>
              <a:t> </a:t>
            </a:r>
            <a:r>
              <a:rPr lang="es-ES" baseline="0" dirty="0" err="1" smtClean="0"/>
              <a:t>nature</a:t>
            </a:r>
            <a:r>
              <a:rPr lang="es-ES" baseline="0" dirty="0" smtClean="0"/>
              <a:t>, so </a:t>
            </a:r>
            <a:r>
              <a:rPr lang="es-ES" baseline="0" dirty="0" err="1" smtClean="0"/>
              <a:t>part-based</a:t>
            </a:r>
            <a:r>
              <a:rPr lang="es-ES" baseline="0" dirty="0" smtClean="0"/>
              <a:t> </a:t>
            </a:r>
            <a:r>
              <a:rPr lang="es-ES" baseline="0" dirty="0" err="1" smtClean="0"/>
              <a:t>detection</a:t>
            </a:r>
            <a:r>
              <a:rPr lang="es-ES" baseline="0" dirty="0" smtClean="0"/>
              <a:t> </a:t>
            </a:r>
            <a:r>
              <a:rPr lang="es-ES" baseline="0" dirty="0" err="1" smtClean="0"/>
              <a:t>approaches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were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proposed</a:t>
            </a:r>
            <a:r>
              <a:rPr lang="es-ES" baseline="0" dirty="0" smtClean="0"/>
              <a:t> to cope </a:t>
            </a:r>
            <a:r>
              <a:rPr lang="es-ES" baseline="0" dirty="0" err="1" smtClean="0"/>
              <a:t>with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this</a:t>
            </a:r>
            <a:r>
              <a:rPr lang="es-ES" baseline="0" dirty="0" smtClean="0"/>
              <a:t>.</a:t>
            </a:r>
            <a:endParaRPr lang="es-E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B88FD2-67C6-4A1F-A719-72B78FBFFCCC}" type="slidenum">
              <a:rPr lang="es-ES" smtClean="0"/>
              <a:t>41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59829471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s-ES" dirty="0" err="1" smtClean="0"/>
              <a:t>Among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different</a:t>
            </a:r>
            <a:r>
              <a:rPr lang="es-ES" baseline="0" dirty="0" smtClean="0"/>
              <a:t> </a:t>
            </a:r>
            <a:r>
              <a:rPr lang="es-ES" baseline="0" dirty="0" err="1" smtClean="0"/>
              <a:t>approaches</a:t>
            </a:r>
            <a:r>
              <a:rPr lang="es-ES" baseline="0" dirty="0" smtClean="0"/>
              <a:t>, </a:t>
            </a:r>
            <a:r>
              <a:rPr lang="es-ES" baseline="0" dirty="0" err="1" smtClean="0"/>
              <a:t>pictorial</a:t>
            </a:r>
            <a:r>
              <a:rPr lang="es-ES" baseline="0" dirty="0" smtClean="0"/>
              <a:t> </a:t>
            </a:r>
            <a:r>
              <a:rPr lang="es-ES" baseline="0" dirty="0" err="1" smtClean="0"/>
              <a:t>structures</a:t>
            </a:r>
            <a:r>
              <a:rPr lang="es-ES" baseline="0" dirty="0" smtClean="0"/>
              <a:t> and deformable </a:t>
            </a:r>
            <a:r>
              <a:rPr lang="es-ES" baseline="0" dirty="0" err="1" smtClean="0"/>
              <a:t>part</a:t>
            </a:r>
            <a:r>
              <a:rPr lang="es-ES" baseline="0" dirty="0" smtClean="0"/>
              <a:t> </a:t>
            </a:r>
            <a:r>
              <a:rPr lang="es-ES" baseline="0" dirty="0" err="1" smtClean="0"/>
              <a:t>models</a:t>
            </a:r>
            <a:r>
              <a:rPr lang="es-ES" baseline="0" dirty="0" smtClean="0"/>
              <a:t> are </a:t>
            </a:r>
            <a:r>
              <a:rPr lang="es-ES" baseline="0" dirty="0" err="1" smtClean="0"/>
              <a:t>probably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most</a:t>
            </a:r>
            <a:r>
              <a:rPr lang="es-ES" baseline="0" dirty="0" smtClean="0"/>
              <a:t> </a:t>
            </a:r>
            <a:r>
              <a:rPr lang="es-ES" baseline="0" dirty="0" err="1" smtClean="0"/>
              <a:t>welll-known</a:t>
            </a:r>
            <a:r>
              <a:rPr lang="es-ES" baseline="0" dirty="0" smtClean="0"/>
              <a:t> </a:t>
            </a:r>
            <a:r>
              <a:rPr lang="es-ES" baseline="0" dirty="0" err="1" smtClean="0"/>
              <a:t>approaches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applied</a:t>
            </a:r>
            <a:r>
              <a:rPr lang="es-ES" baseline="0" dirty="0" smtClean="0"/>
              <a:t> to human pose </a:t>
            </a:r>
            <a:r>
              <a:rPr lang="es-ES" baseline="0" dirty="0" err="1" smtClean="0"/>
              <a:t>estimation</a:t>
            </a:r>
            <a:r>
              <a:rPr lang="es-ES" baseline="0" dirty="0" smtClean="0"/>
              <a:t>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main</a:t>
            </a:r>
            <a:r>
              <a:rPr lang="es-ES" baseline="0" dirty="0" smtClean="0"/>
              <a:t> idea </a:t>
            </a:r>
            <a:r>
              <a:rPr lang="es-ES" baseline="0" dirty="0" err="1" smtClean="0"/>
              <a:t>is</a:t>
            </a:r>
            <a:r>
              <a:rPr lang="es-ES" baseline="0" dirty="0" smtClean="0"/>
              <a:t> to </a:t>
            </a:r>
            <a:r>
              <a:rPr lang="es-ES" baseline="0" dirty="0" err="1" smtClean="0"/>
              <a:t>decompose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human </a:t>
            </a:r>
            <a:r>
              <a:rPr lang="es-ES" baseline="0" dirty="0" err="1" smtClean="0"/>
              <a:t>body</a:t>
            </a:r>
            <a:r>
              <a:rPr lang="es-ES" baseline="0" dirty="0" smtClean="0"/>
              <a:t> </a:t>
            </a:r>
            <a:r>
              <a:rPr lang="es-ES" baseline="0" dirty="0" err="1" smtClean="0"/>
              <a:t>into</a:t>
            </a:r>
            <a:r>
              <a:rPr lang="es-ES" baseline="0" dirty="0" smtClean="0"/>
              <a:t> </a:t>
            </a:r>
            <a:r>
              <a:rPr lang="es-ES" baseline="0" dirty="0" err="1" smtClean="0"/>
              <a:t>different</a:t>
            </a:r>
            <a:r>
              <a:rPr lang="es-ES" baseline="0" dirty="0" smtClean="0"/>
              <a:t> </a:t>
            </a:r>
            <a:r>
              <a:rPr lang="es-ES" baseline="0" dirty="0" err="1" smtClean="0"/>
              <a:t>parts</a:t>
            </a:r>
            <a:r>
              <a:rPr lang="es-ES" baseline="0" dirty="0" smtClean="0"/>
              <a:t>, </a:t>
            </a:r>
            <a:r>
              <a:rPr lang="es-ES" baseline="0" dirty="0" err="1" smtClean="0"/>
              <a:t>connected</a:t>
            </a:r>
            <a:r>
              <a:rPr lang="es-ES" baseline="0" dirty="0" smtClean="0"/>
              <a:t> </a:t>
            </a:r>
            <a:r>
              <a:rPr lang="es-ES" baseline="0" dirty="0" err="1" smtClean="0"/>
              <a:t>by</a:t>
            </a:r>
            <a:r>
              <a:rPr lang="es-ES" baseline="0" dirty="0" smtClean="0"/>
              <a:t> links, and </a:t>
            </a:r>
            <a:r>
              <a:rPr lang="es-ES" baseline="0" dirty="0" err="1" smtClean="0"/>
              <a:t>build</a:t>
            </a:r>
            <a:r>
              <a:rPr lang="es-ES" baseline="0" dirty="0" smtClean="0"/>
              <a:t> a </a:t>
            </a:r>
            <a:r>
              <a:rPr lang="es-ES" baseline="0" dirty="0" err="1" smtClean="0"/>
              <a:t>conditional</a:t>
            </a:r>
            <a:r>
              <a:rPr lang="es-ES" baseline="0" dirty="0" smtClean="0"/>
              <a:t> </a:t>
            </a:r>
            <a:r>
              <a:rPr lang="es-ES" baseline="0" dirty="0" err="1" smtClean="0"/>
              <a:t>random</a:t>
            </a:r>
            <a:r>
              <a:rPr lang="es-ES" baseline="0" dirty="0" smtClean="0"/>
              <a:t> </a:t>
            </a:r>
            <a:r>
              <a:rPr lang="es-ES" baseline="0" dirty="0" err="1" smtClean="0"/>
              <a:t>field</a:t>
            </a:r>
            <a:r>
              <a:rPr lang="es-ES" baseline="0" dirty="0" smtClean="0"/>
              <a:t> to </a:t>
            </a:r>
            <a:r>
              <a:rPr lang="es-ES" baseline="0" dirty="0" err="1" smtClean="0"/>
              <a:t>perform</a:t>
            </a:r>
            <a:r>
              <a:rPr lang="es-ES" baseline="0" dirty="0" smtClean="0"/>
              <a:t> </a:t>
            </a:r>
            <a:r>
              <a:rPr lang="es-ES" baseline="0" dirty="0" err="1" smtClean="0"/>
              <a:t>inference</a:t>
            </a:r>
            <a:r>
              <a:rPr lang="es-ES" baseline="0" dirty="0" smtClean="0"/>
              <a:t>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s-ES" baseline="0" dirty="0" err="1" smtClean="0"/>
              <a:t>However</a:t>
            </a:r>
            <a:r>
              <a:rPr lang="es-ES" baseline="0" dirty="0" smtClean="0"/>
              <a:t>, </a:t>
            </a:r>
            <a:r>
              <a:rPr lang="es-ES" baseline="0" dirty="0" err="1" smtClean="0"/>
              <a:t>one</a:t>
            </a:r>
            <a:r>
              <a:rPr lang="es-ES" baseline="0" dirty="0" smtClean="0"/>
              <a:t> of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limitations</a:t>
            </a:r>
            <a:r>
              <a:rPr lang="es-ES" baseline="0" dirty="0" smtClean="0"/>
              <a:t> of </a:t>
            </a:r>
            <a:r>
              <a:rPr lang="es-ES" baseline="0" dirty="0" err="1" smtClean="0"/>
              <a:t>these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approaches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is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that</a:t>
            </a:r>
            <a:r>
              <a:rPr lang="es-ES" baseline="0" dirty="0" smtClean="0"/>
              <a:t> in </a:t>
            </a:r>
            <a:r>
              <a:rPr lang="es-ES" baseline="0" dirty="0" err="1" smtClean="0"/>
              <a:t>order</a:t>
            </a:r>
            <a:r>
              <a:rPr lang="es-ES" baseline="0" dirty="0" smtClean="0"/>
              <a:t> to </a:t>
            </a:r>
            <a:r>
              <a:rPr lang="es-ES" baseline="0" dirty="0" err="1" smtClean="0"/>
              <a:t>perform</a:t>
            </a:r>
            <a:r>
              <a:rPr lang="es-ES" baseline="0" dirty="0" smtClean="0"/>
              <a:t> </a:t>
            </a:r>
            <a:r>
              <a:rPr lang="es-ES" baseline="0" dirty="0" err="1" smtClean="0"/>
              <a:t>efficient</a:t>
            </a:r>
            <a:r>
              <a:rPr lang="es-ES" baseline="0" dirty="0" smtClean="0"/>
              <a:t> </a:t>
            </a:r>
            <a:r>
              <a:rPr lang="es-ES" baseline="0" dirty="0" err="1" smtClean="0"/>
              <a:t>exact</a:t>
            </a:r>
            <a:r>
              <a:rPr lang="es-ES" baseline="0" dirty="0" smtClean="0"/>
              <a:t> </a:t>
            </a:r>
            <a:r>
              <a:rPr lang="es-ES" baseline="0" dirty="0" err="1" smtClean="0"/>
              <a:t>inference</a:t>
            </a:r>
            <a:r>
              <a:rPr lang="es-ES" baseline="0" dirty="0" smtClean="0"/>
              <a:t>,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topology</a:t>
            </a:r>
            <a:r>
              <a:rPr lang="es-ES" baseline="0" dirty="0" smtClean="0"/>
              <a:t> of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CRF </a:t>
            </a:r>
            <a:r>
              <a:rPr lang="es-ES" baseline="0" dirty="0" err="1" smtClean="0"/>
              <a:t>must</a:t>
            </a:r>
            <a:r>
              <a:rPr lang="es-ES" baseline="0" dirty="0" smtClean="0"/>
              <a:t> </a:t>
            </a:r>
            <a:r>
              <a:rPr lang="es-ES" baseline="0" dirty="0" err="1" smtClean="0"/>
              <a:t>follow</a:t>
            </a:r>
            <a:r>
              <a:rPr lang="es-ES" baseline="0" dirty="0" smtClean="0"/>
              <a:t> a </a:t>
            </a:r>
            <a:r>
              <a:rPr lang="es-ES" baseline="0" dirty="0" err="1" smtClean="0"/>
              <a:t>tree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structure</a:t>
            </a:r>
            <a:r>
              <a:rPr lang="es-ES" baseline="0" dirty="0" smtClean="0"/>
              <a:t>,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s-ES" baseline="0" dirty="0" smtClean="0"/>
              <a:t>And </a:t>
            </a:r>
            <a:r>
              <a:rPr lang="es-ES" baseline="0" dirty="0" err="1" smtClean="0"/>
              <a:t>this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limitation</a:t>
            </a:r>
            <a:r>
              <a:rPr lang="es-ES" baseline="0" dirty="0" smtClean="0"/>
              <a:t> </a:t>
            </a:r>
            <a:r>
              <a:rPr lang="es-ES" baseline="0" dirty="0" err="1" smtClean="0"/>
              <a:t>is</a:t>
            </a:r>
            <a:r>
              <a:rPr lang="es-ES" baseline="0" dirty="0" smtClean="0"/>
              <a:t> in </a:t>
            </a:r>
            <a:r>
              <a:rPr lang="es-ES" baseline="0" dirty="0" err="1" smtClean="0"/>
              <a:t>fact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responsable </a:t>
            </a:r>
            <a:r>
              <a:rPr lang="es-ES" baseline="0" dirty="0" err="1" smtClean="0"/>
              <a:t>for</a:t>
            </a:r>
            <a:r>
              <a:rPr lang="es-ES" baseline="0" dirty="0" smtClean="0"/>
              <a:t> a </a:t>
            </a:r>
            <a:r>
              <a:rPr lang="es-ES" baseline="0" dirty="0" err="1" smtClean="0"/>
              <a:t>common</a:t>
            </a:r>
            <a:r>
              <a:rPr lang="es-ES" baseline="0" dirty="0" smtClean="0"/>
              <a:t> </a:t>
            </a:r>
            <a:r>
              <a:rPr lang="es-ES" baseline="0" dirty="0" err="1" smtClean="0"/>
              <a:t>problem</a:t>
            </a:r>
            <a:r>
              <a:rPr lang="es-ES" baseline="0" dirty="0" smtClean="0"/>
              <a:t> in human pose </a:t>
            </a:r>
            <a:r>
              <a:rPr lang="es-ES" baseline="0" dirty="0" err="1" smtClean="0"/>
              <a:t>estimation</a:t>
            </a:r>
            <a:r>
              <a:rPr lang="es-ES" baseline="0" dirty="0" smtClean="0"/>
              <a:t>, </a:t>
            </a:r>
            <a:r>
              <a:rPr lang="es-ES" baseline="0" dirty="0" err="1" smtClean="0"/>
              <a:t>called</a:t>
            </a:r>
            <a:r>
              <a:rPr lang="es-ES" baseline="0" dirty="0" smtClean="0"/>
              <a:t> “</a:t>
            </a:r>
            <a:r>
              <a:rPr lang="es-ES" baseline="0" dirty="0" err="1" smtClean="0"/>
              <a:t>double-counting</a:t>
            </a:r>
            <a:r>
              <a:rPr lang="es-ES" baseline="0" dirty="0" smtClean="0"/>
              <a:t>”</a:t>
            </a:r>
          </a:p>
          <a:p>
            <a:endParaRPr lang="es-E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B88FD2-67C6-4A1F-A719-72B78FBFFCCC}" type="slidenum">
              <a:rPr lang="es-ES" smtClean="0"/>
              <a:t>42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742342603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s-ES" dirty="0" err="1" smtClean="0"/>
              <a:t>This</a:t>
            </a:r>
            <a:r>
              <a:rPr lang="es-ES" baseline="0" dirty="0" smtClean="0"/>
              <a:t> “</a:t>
            </a:r>
            <a:r>
              <a:rPr lang="es-ES" baseline="0" dirty="0" err="1" smtClean="0"/>
              <a:t>double-counting</a:t>
            </a:r>
            <a:r>
              <a:rPr lang="es-ES" baseline="0" dirty="0" smtClean="0"/>
              <a:t>” </a:t>
            </a:r>
            <a:r>
              <a:rPr lang="es-ES" baseline="0" dirty="0" err="1" smtClean="0"/>
              <a:t>problem</a:t>
            </a:r>
            <a:r>
              <a:rPr lang="es-ES" baseline="0" dirty="0" smtClean="0"/>
              <a:t> </a:t>
            </a:r>
            <a:r>
              <a:rPr lang="es-ES" baseline="0" dirty="0" err="1" smtClean="0"/>
              <a:t>is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characterized</a:t>
            </a:r>
            <a:r>
              <a:rPr lang="es-ES" baseline="0" dirty="0" smtClean="0"/>
              <a:t> </a:t>
            </a:r>
            <a:r>
              <a:rPr lang="es-ES" baseline="0" dirty="0" err="1" smtClean="0"/>
              <a:t>by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overlapping</a:t>
            </a:r>
            <a:r>
              <a:rPr lang="es-ES" baseline="0" dirty="0" smtClean="0"/>
              <a:t> of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predicted</a:t>
            </a:r>
            <a:r>
              <a:rPr lang="es-ES" baseline="0" dirty="0" smtClean="0"/>
              <a:t> </a:t>
            </a:r>
            <a:r>
              <a:rPr lang="es-ES" baseline="0" dirty="0" err="1" smtClean="0"/>
              <a:t>left</a:t>
            </a:r>
            <a:r>
              <a:rPr lang="es-ES" baseline="0" dirty="0" smtClean="0"/>
              <a:t> and </a:t>
            </a:r>
            <a:r>
              <a:rPr lang="es-ES" baseline="0" dirty="0" err="1" smtClean="0"/>
              <a:t>right</a:t>
            </a:r>
            <a:r>
              <a:rPr lang="es-ES" baseline="0" dirty="0" smtClean="0"/>
              <a:t> </a:t>
            </a:r>
            <a:r>
              <a:rPr lang="es-ES" baseline="0" dirty="0" err="1" smtClean="0"/>
              <a:t>body</a:t>
            </a:r>
            <a:r>
              <a:rPr lang="es-ES" baseline="0" dirty="0" smtClean="0"/>
              <a:t> </a:t>
            </a:r>
            <a:r>
              <a:rPr lang="es-ES" baseline="0" dirty="0" err="1" smtClean="0"/>
              <a:t>limbs</a:t>
            </a:r>
            <a:r>
              <a:rPr lang="es-ES" baseline="0" dirty="0" smtClean="0"/>
              <a:t>, </a:t>
            </a:r>
            <a:r>
              <a:rPr lang="es-ES" baseline="0" dirty="0" err="1" smtClean="0"/>
              <a:t>usually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legs</a:t>
            </a:r>
            <a:r>
              <a:rPr lang="es-ES" baseline="0" dirty="0" smtClean="0"/>
              <a:t> as </a:t>
            </a:r>
            <a:r>
              <a:rPr lang="es-ES" baseline="0" dirty="0" err="1" smtClean="0"/>
              <a:t>you</a:t>
            </a:r>
            <a:r>
              <a:rPr lang="es-ES" baseline="0" dirty="0" smtClean="0"/>
              <a:t> can </a:t>
            </a:r>
            <a:r>
              <a:rPr lang="es-ES" baseline="0" dirty="0" err="1" smtClean="0"/>
              <a:t>see</a:t>
            </a:r>
            <a:r>
              <a:rPr lang="es-ES" baseline="0" dirty="0" smtClean="0"/>
              <a:t> in </a:t>
            </a:r>
            <a:r>
              <a:rPr lang="es-ES" baseline="0" dirty="0" err="1" smtClean="0"/>
              <a:t>these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examples</a:t>
            </a:r>
            <a:r>
              <a:rPr lang="es-ES" baseline="0" dirty="0" smtClean="0"/>
              <a:t>. </a:t>
            </a:r>
            <a:r>
              <a:rPr lang="es-ES" baseline="0" dirty="0" err="1" smtClean="0"/>
              <a:t>Our</a:t>
            </a:r>
            <a:r>
              <a:rPr lang="es-ES" baseline="0" dirty="0" smtClean="0"/>
              <a:t> </a:t>
            </a:r>
            <a:r>
              <a:rPr lang="es-ES" baseline="0" dirty="0" err="1" smtClean="0"/>
              <a:t>proposal</a:t>
            </a:r>
            <a:r>
              <a:rPr lang="es-ES" baseline="0" dirty="0" smtClean="0"/>
              <a:t> </a:t>
            </a:r>
            <a:r>
              <a:rPr lang="es-ES" baseline="0" dirty="0" err="1" smtClean="0"/>
              <a:t>is</a:t>
            </a:r>
            <a:r>
              <a:rPr lang="es-ES" baseline="0" dirty="0" smtClean="0"/>
              <a:t> to introduce </a:t>
            </a:r>
            <a:r>
              <a:rPr lang="es-ES" baseline="0" dirty="0" err="1" smtClean="0"/>
              <a:t>higher-order</a:t>
            </a:r>
            <a:r>
              <a:rPr lang="es-ES" baseline="0" dirty="0" smtClean="0"/>
              <a:t> </a:t>
            </a:r>
            <a:r>
              <a:rPr lang="es-ES" baseline="0" dirty="0" err="1" smtClean="0"/>
              <a:t>information</a:t>
            </a:r>
            <a:r>
              <a:rPr lang="es-ES" baseline="0" dirty="0" smtClean="0"/>
              <a:t> in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pictorial</a:t>
            </a:r>
            <a:r>
              <a:rPr lang="es-ES" baseline="0" dirty="0" smtClean="0"/>
              <a:t> </a:t>
            </a:r>
            <a:r>
              <a:rPr lang="es-ES" baseline="0" dirty="0" err="1" smtClean="0"/>
              <a:t>structure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framework</a:t>
            </a:r>
            <a:r>
              <a:rPr lang="es-ES" baseline="0" dirty="0" smtClean="0"/>
              <a:t> to </a:t>
            </a:r>
            <a:r>
              <a:rPr lang="es-ES" baseline="0" dirty="0" err="1" smtClean="0"/>
              <a:t>solve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this</a:t>
            </a:r>
            <a:r>
              <a:rPr lang="es-ES" baseline="0" dirty="0" smtClean="0"/>
              <a:t>, </a:t>
            </a:r>
            <a:r>
              <a:rPr lang="es-ES" baseline="0" dirty="0" err="1" smtClean="0"/>
              <a:t>while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keeping</a:t>
            </a:r>
            <a:r>
              <a:rPr lang="es-ES" baseline="0" dirty="0" smtClean="0"/>
              <a:t> a </a:t>
            </a:r>
            <a:r>
              <a:rPr lang="es-ES" baseline="0" dirty="0" err="1" smtClean="0"/>
              <a:t>tree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structure</a:t>
            </a:r>
            <a:r>
              <a:rPr lang="es-ES" baseline="0" dirty="0" smtClean="0"/>
              <a:t>.</a:t>
            </a:r>
            <a:endParaRPr lang="es-E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B88FD2-67C6-4A1F-A719-72B78FBFFCCC}" type="slidenum">
              <a:rPr lang="es-ES" smtClean="0"/>
              <a:t>43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780801032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s-ES" dirty="0" smtClean="0"/>
              <a:t>More </a:t>
            </a:r>
            <a:r>
              <a:rPr lang="es-ES" dirty="0" err="1" smtClean="0"/>
              <a:t>specifically</a:t>
            </a:r>
            <a:r>
              <a:rPr lang="es-ES" dirty="0" smtClean="0"/>
              <a:t>,</a:t>
            </a:r>
            <a:r>
              <a:rPr lang="es-ES" baseline="0" dirty="0" smtClean="0"/>
              <a:t> </a:t>
            </a:r>
            <a:r>
              <a:rPr lang="es-ES" baseline="0" dirty="0" err="1" smtClean="0"/>
              <a:t>we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propose</a:t>
            </a:r>
            <a:r>
              <a:rPr lang="es-ES" baseline="0" dirty="0" smtClean="0"/>
              <a:t> to refine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detection</a:t>
            </a:r>
            <a:r>
              <a:rPr lang="es-ES" baseline="0" dirty="0" smtClean="0"/>
              <a:t> score </a:t>
            </a:r>
            <a:r>
              <a:rPr lang="es-ES" baseline="0" dirty="0" err="1" smtClean="0"/>
              <a:t>maps</a:t>
            </a:r>
            <a:r>
              <a:rPr lang="es-ES" baseline="0" dirty="0" smtClean="0"/>
              <a:t> of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different</a:t>
            </a:r>
            <a:r>
              <a:rPr lang="es-ES" baseline="0" dirty="0" smtClean="0"/>
              <a:t> </a:t>
            </a:r>
            <a:r>
              <a:rPr lang="es-ES" baseline="0" dirty="0" err="1" smtClean="0"/>
              <a:t>parts</a:t>
            </a:r>
            <a:r>
              <a:rPr lang="es-ES" baseline="0" dirty="0" smtClean="0"/>
              <a:t> in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model</a:t>
            </a:r>
            <a:r>
              <a:rPr lang="es-ES" baseline="0" dirty="0" smtClean="0"/>
              <a:t>,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s-ES" baseline="0" dirty="0" err="1" smtClean="0"/>
              <a:t>defining</a:t>
            </a:r>
            <a:r>
              <a:rPr lang="es-ES" baseline="0" dirty="0" smtClean="0"/>
              <a:t> a </a:t>
            </a:r>
            <a:r>
              <a:rPr lang="es-ES" baseline="0" dirty="0" err="1" smtClean="0"/>
              <a:t>complementary</a:t>
            </a:r>
            <a:r>
              <a:rPr lang="es-ES" baseline="0" dirty="0" smtClean="0"/>
              <a:t> set of </a:t>
            </a:r>
            <a:r>
              <a:rPr lang="es-ES" baseline="0" dirty="0" err="1" smtClean="0"/>
              <a:t>mid-level</a:t>
            </a:r>
            <a:r>
              <a:rPr lang="es-ES" baseline="0" dirty="0" smtClean="0"/>
              <a:t> </a:t>
            </a:r>
            <a:r>
              <a:rPr lang="es-ES" baseline="0" dirty="0" err="1" smtClean="0"/>
              <a:t>parts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like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these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ones</a:t>
            </a:r>
            <a:r>
              <a:rPr lang="es-ES" baseline="0" dirty="0" smtClean="0"/>
              <a:t>.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idea </a:t>
            </a:r>
            <a:r>
              <a:rPr lang="es-ES" baseline="0" dirty="0" err="1" smtClean="0"/>
              <a:t>is</a:t>
            </a:r>
            <a:r>
              <a:rPr lang="es-ES" baseline="0" dirty="0" smtClean="0"/>
              <a:t> to </a:t>
            </a:r>
            <a:r>
              <a:rPr lang="es-ES" baseline="0" dirty="0" err="1" smtClean="0"/>
              <a:t>learn</a:t>
            </a:r>
            <a:r>
              <a:rPr lang="es-ES" baseline="0" dirty="0" smtClean="0"/>
              <a:t> </a:t>
            </a:r>
            <a:r>
              <a:rPr lang="es-ES" baseline="0" dirty="0" err="1" smtClean="0"/>
              <a:t>some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patterns</a:t>
            </a:r>
            <a:r>
              <a:rPr lang="es-ES" baseline="0" dirty="0" smtClean="0"/>
              <a:t> in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spatial</a:t>
            </a:r>
            <a:r>
              <a:rPr lang="es-ES" baseline="0" dirty="0" smtClean="0"/>
              <a:t> </a:t>
            </a:r>
            <a:r>
              <a:rPr lang="es-ES" baseline="0" dirty="0" err="1" smtClean="0"/>
              <a:t>configuration</a:t>
            </a:r>
            <a:r>
              <a:rPr lang="es-ES" baseline="0" dirty="0" smtClean="0"/>
              <a:t>,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s-ES" baseline="0" dirty="0" smtClean="0"/>
              <a:t>and be </a:t>
            </a:r>
            <a:r>
              <a:rPr lang="es-ES" baseline="0" dirty="0" err="1" smtClean="0"/>
              <a:t>able</a:t>
            </a:r>
            <a:r>
              <a:rPr lang="es-ES" baseline="0" dirty="0" smtClean="0"/>
              <a:t> to </a:t>
            </a:r>
            <a:r>
              <a:rPr lang="es-ES" baseline="0" dirty="0" err="1" smtClean="0"/>
              <a:t>assign</a:t>
            </a:r>
            <a:r>
              <a:rPr lang="es-ES" baseline="0" dirty="0" smtClean="0"/>
              <a:t> new scores to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original </a:t>
            </a:r>
            <a:r>
              <a:rPr lang="es-ES" baseline="0" dirty="0" err="1" smtClean="0"/>
              <a:t>detections</a:t>
            </a:r>
            <a:r>
              <a:rPr lang="es-ES" baseline="0" dirty="0" smtClean="0"/>
              <a:t>, </a:t>
            </a:r>
            <a:r>
              <a:rPr lang="es-ES" baseline="0" dirty="0" err="1" smtClean="0"/>
              <a:t>hopefully</a:t>
            </a:r>
            <a:r>
              <a:rPr lang="es-ES" baseline="0" dirty="0" smtClean="0"/>
              <a:t> </a:t>
            </a:r>
            <a:r>
              <a:rPr lang="es-ES" baseline="0" dirty="0" err="1" smtClean="0"/>
              <a:t>removing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noisy</a:t>
            </a:r>
            <a:r>
              <a:rPr lang="es-ES" baseline="0" dirty="0" smtClean="0"/>
              <a:t> </a:t>
            </a:r>
            <a:r>
              <a:rPr lang="es-ES" baseline="0" dirty="0" err="1" smtClean="0"/>
              <a:t>ones</a:t>
            </a:r>
            <a:r>
              <a:rPr lang="es-ES" baseline="0" dirty="0" smtClean="0"/>
              <a:t>.</a:t>
            </a:r>
            <a:endParaRPr lang="es-E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B88FD2-67C6-4A1F-A719-72B78FBFFCCC}" type="slidenum">
              <a:rPr lang="es-ES" smtClean="0"/>
              <a:t>44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844082117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s-ES" dirty="0" smtClean="0"/>
              <a:t>So, </a:t>
            </a:r>
            <a:r>
              <a:rPr lang="es-ES" dirty="0" err="1" smtClean="0"/>
              <a:t>the</a:t>
            </a:r>
            <a:r>
              <a:rPr lang="es-ES" dirty="0" smtClean="0"/>
              <a:t> </a:t>
            </a:r>
            <a:r>
              <a:rPr lang="es-ES" dirty="0" err="1" smtClean="0"/>
              <a:t>overview</a:t>
            </a:r>
            <a:r>
              <a:rPr lang="es-ES" baseline="0" dirty="0" smtClean="0"/>
              <a:t> of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proposed</a:t>
            </a:r>
            <a:r>
              <a:rPr lang="es-ES" baseline="0" dirty="0" smtClean="0"/>
              <a:t> </a:t>
            </a:r>
            <a:r>
              <a:rPr lang="es-ES" baseline="0" dirty="0" err="1" smtClean="0"/>
              <a:t>method</a:t>
            </a:r>
            <a:r>
              <a:rPr lang="es-ES" baseline="0" dirty="0" smtClean="0"/>
              <a:t> </a:t>
            </a:r>
            <a:r>
              <a:rPr lang="es-ES" baseline="0" dirty="0" err="1" smtClean="0"/>
              <a:t>is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following</a:t>
            </a:r>
            <a:r>
              <a:rPr lang="es-ES" baseline="0" dirty="0" smtClean="0"/>
              <a:t>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s-ES" baseline="0" dirty="0" err="1" smtClean="0"/>
              <a:t>Given</a:t>
            </a:r>
            <a:r>
              <a:rPr lang="es-ES" baseline="0" dirty="0" smtClean="0"/>
              <a:t> </a:t>
            </a:r>
            <a:r>
              <a:rPr lang="es-ES" baseline="0" dirty="0" err="1" smtClean="0"/>
              <a:t>an</a:t>
            </a:r>
            <a:r>
              <a:rPr lang="es-ES" baseline="0" dirty="0" smtClean="0"/>
              <a:t> input </a:t>
            </a:r>
            <a:r>
              <a:rPr lang="es-ES" baseline="0" dirty="0" err="1" smtClean="0"/>
              <a:t>image</a:t>
            </a:r>
            <a:r>
              <a:rPr lang="es-ES" baseline="0" dirty="0" smtClean="0"/>
              <a:t>, </a:t>
            </a:r>
            <a:r>
              <a:rPr lang="es-ES" baseline="0" dirty="0" err="1" smtClean="0"/>
              <a:t>we</a:t>
            </a:r>
            <a:r>
              <a:rPr lang="es-ES" baseline="0" dirty="0" smtClean="0"/>
              <a:t> run </a:t>
            </a:r>
            <a:r>
              <a:rPr lang="es-ES" baseline="0" dirty="0" err="1" smtClean="0"/>
              <a:t>detectors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for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body</a:t>
            </a:r>
            <a:r>
              <a:rPr lang="es-ES" baseline="0" dirty="0" smtClean="0"/>
              <a:t> </a:t>
            </a:r>
            <a:r>
              <a:rPr lang="es-ES" baseline="0" dirty="0" err="1" smtClean="0"/>
              <a:t>parts</a:t>
            </a:r>
            <a:r>
              <a:rPr lang="es-ES" baseline="0" dirty="0" smtClean="0"/>
              <a:t>, </a:t>
            </a:r>
            <a:r>
              <a:rPr lang="es-ES" baseline="0" dirty="0" err="1" smtClean="0"/>
              <a:t>or</a:t>
            </a:r>
            <a:r>
              <a:rPr lang="es-ES" baseline="0" dirty="0" smtClean="0"/>
              <a:t> </a:t>
            </a:r>
            <a:r>
              <a:rPr lang="es-ES" baseline="0" dirty="0" err="1" smtClean="0"/>
              <a:t>basic</a:t>
            </a:r>
            <a:r>
              <a:rPr lang="es-ES" baseline="0" dirty="0" smtClean="0"/>
              <a:t> </a:t>
            </a:r>
            <a:r>
              <a:rPr lang="es-ES" baseline="0" dirty="0" err="1" smtClean="0"/>
              <a:t>parts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from</a:t>
            </a:r>
            <a:r>
              <a:rPr lang="es-ES" baseline="0" dirty="0" smtClean="0"/>
              <a:t> </a:t>
            </a:r>
            <a:r>
              <a:rPr lang="es-ES" baseline="0" dirty="0" err="1" smtClean="0"/>
              <a:t>now</a:t>
            </a:r>
            <a:r>
              <a:rPr lang="es-ES" baseline="0" dirty="0" smtClean="0"/>
              <a:t> </a:t>
            </a:r>
            <a:r>
              <a:rPr lang="es-ES" baseline="0" dirty="0" err="1" smtClean="0"/>
              <a:t>on</a:t>
            </a:r>
            <a:r>
              <a:rPr lang="es-ES" baseline="0" dirty="0" smtClean="0"/>
              <a:t>.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s-ES" baseline="0" dirty="0" smtClean="0"/>
              <a:t>In </a:t>
            </a:r>
            <a:r>
              <a:rPr lang="es-ES" baseline="0" dirty="0" err="1" smtClean="0"/>
              <a:t>addition</a:t>
            </a:r>
            <a:r>
              <a:rPr lang="es-ES" baseline="0" dirty="0" smtClean="0"/>
              <a:t>, </a:t>
            </a:r>
            <a:r>
              <a:rPr lang="es-ES" baseline="0" dirty="0" err="1" smtClean="0"/>
              <a:t>we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also</a:t>
            </a:r>
            <a:r>
              <a:rPr lang="es-ES" baseline="0" dirty="0" smtClean="0"/>
              <a:t> run a set of </a:t>
            </a:r>
            <a:r>
              <a:rPr lang="es-ES" baseline="0" dirty="0" err="1" smtClean="0"/>
              <a:t>mid-level</a:t>
            </a:r>
            <a:r>
              <a:rPr lang="es-ES" baseline="0" dirty="0" smtClean="0"/>
              <a:t> </a:t>
            </a:r>
            <a:r>
              <a:rPr lang="es-ES" baseline="0" dirty="0" err="1" smtClean="0"/>
              <a:t>part</a:t>
            </a:r>
            <a:r>
              <a:rPr lang="es-ES" baseline="0" dirty="0" smtClean="0"/>
              <a:t> </a:t>
            </a:r>
            <a:r>
              <a:rPr lang="es-ES" baseline="0" dirty="0" err="1" smtClean="0"/>
              <a:t>detectors</a:t>
            </a:r>
            <a:r>
              <a:rPr lang="es-ES" baseline="0" dirty="0" smtClean="0"/>
              <a:t> and use </a:t>
            </a:r>
            <a:r>
              <a:rPr lang="es-ES" baseline="0" dirty="0" err="1" smtClean="0"/>
              <a:t>both</a:t>
            </a:r>
            <a:r>
              <a:rPr lang="es-ES" baseline="0" dirty="0" smtClean="0"/>
              <a:t> of </a:t>
            </a:r>
            <a:r>
              <a:rPr lang="es-ES" baseline="0" dirty="0" err="1" smtClean="0"/>
              <a:t>them</a:t>
            </a:r>
            <a:r>
              <a:rPr lang="es-ES" baseline="0" dirty="0" smtClean="0"/>
              <a:t> to compute a set of contextual </a:t>
            </a:r>
            <a:r>
              <a:rPr lang="es-ES" baseline="0" dirty="0" err="1" smtClean="0"/>
              <a:t>features</a:t>
            </a:r>
            <a:r>
              <a:rPr lang="es-ES" baseline="0" dirty="0" smtClean="0"/>
              <a:t>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s-ES" baseline="0" dirty="0" err="1" smtClean="0"/>
              <a:t>Then</a:t>
            </a:r>
            <a:r>
              <a:rPr lang="es-ES" baseline="0" dirty="0" smtClean="0"/>
              <a:t>,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detections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from</a:t>
            </a:r>
            <a:r>
              <a:rPr lang="es-ES" baseline="0" dirty="0" smtClean="0"/>
              <a:t> </a:t>
            </a:r>
            <a:r>
              <a:rPr lang="es-ES" baseline="0" dirty="0" err="1" smtClean="0"/>
              <a:t>each</a:t>
            </a:r>
            <a:r>
              <a:rPr lang="es-ES" baseline="0" dirty="0" smtClean="0"/>
              <a:t> </a:t>
            </a:r>
            <a:r>
              <a:rPr lang="es-ES" baseline="0" dirty="0" err="1" smtClean="0"/>
              <a:t>basic</a:t>
            </a:r>
            <a:r>
              <a:rPr lang="es-ES" baseline="0" dirty="0" smtClean="0"/>
              <a:t> </a:t>
            </a:r>
            <a:r>
              <a:rPr lang="es-ES" baseline="0" dirty="0" err="1" smtClean="0"/>
              <a:t>part</a:t>
            </a:r>
            <a:r>
              <a:rPr lang="es-ES" baseline="0" dirty="0" smtClean="0"/>
              <a:t> are </a:t>
            </a:r>
            <a:r>
              <a:rPr lang="es-ES" baseline="0" dirty="0" err="1" smtClean="0"/>
              <a:t>rescored</a:t>
            </a:r>
            <a:r>
              <a:rPr lang="es-ES" baseline="0" dirty="0" smtClean="0"/>
              <a:t> </a:t>
            </a:r>
            <a:r>
              <a:rPr lang="es-ES" baseline="0" dirty="0" err="1" smtClean="0"/>
              <a:t>with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their</a:t>
            </a:r>
            <a:r>
              <a:rPr lang="es-ES" baseline="0" dirty="0" smtClean="0"/>
              <a:t> </a:t>
            </a:r>
            <a:r>
              <a:rPr lang="es-ES" baseline="0" dirty="0" err="1" smtClean="0"/>
              <a:t>corresponding</a:t>
            </a:r>
            <a:r>
              <a:rPr lang="es-ES" baseline="0" dirty="0" smtClean="0"/>
              <a:t> </a:t>
            </a:r>
            <a:r>
              <a:rPr lang="es-ES" baseline="0" dirty="0" err="1" smtClean="0"/>
              <a:t>rescoring</a:t>
            </a:r>
            <a:r>
              <a:rPr lang="es-ES" baseline="0" dirty="0" smtClean="0"/>
              <a:t> </a:t>
            </a:r>
            <a:r>
              <a:rPr lang="es-ES" baseline="0" dirty="0" err="1" smtClean="0"/>
              <a:t>classifier</a:t>
            </a:r>
            <a:r>
              <a:rPr lang="es-ES" baseline="0" dirty="0" smtClean="0"/>
              <a:t>, </a:t>
            </a:r>
            <a:r>
              <a:rPr lang="es-ES" baseline="0" dirty="0" smtClean="0"/>
              <a:t>and </a:t>
            </a:r>
            <a:r>
              <a:rPr lang="es-ES" baseline="0" dirty="0" err="1" smtClean="0"/>
              <a:t>finally</a:t>
            </a:r>
            <a:r>
              <a:rPr lang="es-ES" baseline="0" dirty="0" smtClean="0"/>
              <a:t> </a:t>
            </a:r>
            <a:r>
              <a:rPr lang="es-ES" baseline="0" dirty="0" err="1" smtClean="0"/>
              <a:t>used</a:t>
            </a:r>
            <a:r>
              <a:rPr lang="es-ES" baseline="0" dirty="0" smtClean="0"/>
              <a:t> </a:t>
            </a:r>
            <a:r>
              <a:rPr lang="es-ES" baseline="0" dirty="0" err="1" smtClean="0"/>
              <a:t>for</a:t>
            </a:r>
            <a:r>
              <a:rPr lang="es-ES" baseline="0" dirty="0" smtClean="0"/>
              <a:t> </a:t>
            </a:r>
            <a:r>
              <a:rPr lang="es-ES" baseline="0" dirty="0" err="1" smtClean="0"/>
              <a:t>inference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on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pictorial</a:t>
            </a:r>
            <a:r>
              <a:rPr lang="es-ES" baseline="0" dirty="0" smtClean="0"/>
              <a:t> </a:t>
            </a:r>
            <a:r>
              <a:rPr lang="es-ES" baseline="0" dirty="0" err="1" smtClean="0"/>
              <a:t>structure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model</a:t>
            </a:r>
            <a:r>
              <a:rPr lang="es-ES" baseline="0" dirty="0" smtClean="0"/>
              <a:t> to </a:t>
            </a:r>
            <a:r>
              <a:rPr lang="es-ES" baseline="0" dirty="0" err="1" smtClean="0"/>
              <a:t>get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pose </a:t>
            </a:r>
            <a:r>
              <a:rPr lang="es-ES" baseline="0" dirty="0" err="1" smtClean="0"/>
              <a:t>estimate</a:t>
            </a:r>
            <a:r>
              <a:rPr lang="es-ES" baseline="0" dirty="0" smtClean="0"/>
              <a:t>.</a:t>
            </a:r>
            <a:endParaRPr lang="es-E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B88FD2-67C6-4A1F-A719-72B78FBFFCCC}" type="slidenum">
              <a:rPr lang="es-ES" smtClean="0"/>
              <a:t>45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951699039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s-ES" dirty="0" smtClean="0"/>
              <a:t>So, </a:t>
            </a:r>
            <a:r>
              <a:rPr lang="es-ES" dirty="0" err="1" smtClean="0"/>
              <a:t>let’s</a:t>
            </a:r>
            <a:r>
              <a:rPr lang="es-ES" dirty="0" smtClean="0"/>
              <a:t> </a:t>
            </a:r>
            <a:r>
              <a:rPr lang="es-ES" dirty="0" err="1" smtClean="0"/>
              <a:t>start</a:t>
            </a:r>
            <a:r>
              <a:rPr lang="es-ES" dirty="0" smtClean="0"/>
              <a:t> </a:t>
            </a:r>
            <a:r>
              <a:rPr lang="es-ES" dirty="0" err="1" smtClean="0"/>
              <a:t>with</a:t>
            </a:r>
            <a:r>
              <a:rPr lang="es-ES" dirty="0" smtClean="0"/>
              <a:t> </a:t>
            </a:r>
            <a:r>
              <a:rPr lang="es-ES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mid-level</a:t>
            </a:r>
            <a:r>
              <a:rPr lang="es-ES" baseline="0" dirty="0" smtClean="0"/>
              <a:t> </a:t>
            </a:r>
            <a:r>
              <a:rPr lang="es-ES" baseline="0" dirty="0" err="1" smtClean="0"/>
              <a:t>representation</a:t>
            </a:r>
            <a:r>
              <a:rPr lang="es-ES" baseline="0" dirty="0" smtClean="0"/>
              <a:t>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s-ES" baseline="0" dirty="0" err="1" smtClean="0"/>
              <a:t>We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propose</a:t>
            </a:r>
            <a:r>
              <a:rPr lang="es-ES" baseline="0" dirty="0" smtClean="0"/>
              <a:t> to use </a:t>
            </a:r>
            <a:r>
              <a:rPr lang="es-ES" baseline="0" dirty="0" err="1" smtClean="0"/>
              <a:t>Poselets</a:t>
            </a:r>
            <a:r>
              <a:rPr lang="es-ES" baseline="0" dirty="0" smtClean="0"/>
              <a:t>, </a:t>
            </a:r>
            <a:r>
              <a:rPr lang="es-ES" baseline="0" dirty="0" err="1" smtClean="0"/>
              <a:t>which</a:t>
            </a:r>
            <a:r>
              <a:rPr lang="es-ES" baseline="0" dirty="0" smtClean="0"/>
              <a:t> can be </a:t>
            </a:r>
            <a:r>
              <a:rPr lang="es-ES" baseline="0" dirty="0" err="1" smtClean="0"/>
              <a:t>defined</a:t>
            </a:r>
            <a:r>
              <a:rPr lang="es-ES" baseline="0" dirty="0" smtClean="0"/>
              <a:t> as </a:t>
            </a:r>
            <a:r>
              <a:rPr lang="es-ES" baseline="0" dirty="0" err="1" smtClean="0"/>
              <a:t>different</a:t>
            </a:r>
            <a:r>
              <a:rPr lang="es-ES" baseline="0" dirty="0" smtClean="0"/>
              <a:t> </a:t>
            </a:r>
            <a:r>
              <a:rPr lang="es-ES" baseline="0" dirty="0" err="1" smtClean="0"/>
              <a:t>extents</a:t>
            </a:r>
            <a:r>
              <a:rPr lang="es-ES" baseline="0" dirty="0" smtClean="0"/>
              <a:t> of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human </a:t>
            </a:r>
            <a:r>
              <a:rPr lang="es-ES" baseline="0" dirty="0" err="1" smtClean="0"/>
              <a:t>body</a:t>
            </a:r>
            <a:r>
              <a:rPr lang="es-ES" baseline="0" dirty="0" smtClean="0"/>
              <a:t> </a:t>
            </a:r>
            <a:r>
              <a:rPr lang="es-ES" baseline="0" dirty="0" err="1" smtClean="0"/>
              <a:t>under</a:t>
            </a:r>
            <a:r>
              <a:rPr lang="es-ES" baseline="0" dirty="0" smtClean="0"/>
              <a:t> a </a:t>
            </a:r>
            <a:r>
              <a:rPr lang="es-ES" baseline="0" dirty="0" err="1" smtClean="0"/>
              <a:t>specific</a:t>
            </a:r>
            <a:r>
              <a:rPr lang="es-ES" baseline="0" dirty="0" smtClean="0"/>
              <a:t> pose, as </a:t>
            </a:r>
            <a:r>
              <a:rPr lang="es-ES" baseline="0" dirty="0" err="1" smtClean="0"/>
              <a:t>we</a:t>
            </a:r>
            <a:r>
              <a:rPr lang="es-ES" baseline="0" dirty="0" smtClean="0"/>
              <a:t> can </a:t>
            </a:r>
            <a:r>
              <a:rPr lang="es-ES" baseline="0" dirty="0" err="1" smtClean="0"/>
              <a:t>see</a:t>
            </a:r>
            <a:r>
              <a:rPr lang="es-ES" baseline="0" dirty="0" smtClean="0"/>
              <a:t> in </a:t>
            </a:r>
            <a:r>
              <a:rPr lang="es-ES" baseline="0" dirty="0" err="1" smtClean="0"/>
              <a:t>these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examples</a:t>
            </a:r>
            <a:r>
              <a:rPr lang="es-ES" baseline="0" dirty="0" smtClean="0"/>
              <a:t>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s-ES" baseline="0" dirty="0" err="1" smtClean="0"/>
              <a:t>Bourdev</a:t>
            </a:r>
            <a:r>
              <a:rPr lang="es-ES" baseline="0" dirty="0" smtClean="0"/>
              <a:t> et al. </a:t>
            </a:r>
            <a:r>
              <a:rPr lang="es-ES" baseline="0" dirty="0" err="1" smtClean="0"/>
              <a:t>proposed</a:t>
            </a:r>
            <a:r>
              <a:rPr lang="es-ES" baseline="0" dirty="0" smtClean="0"/>
              <a:t> to </a:t>
            </a:r>
            <a:r>
              <a:rPr lang="es-ES" baseline="0" dirty="0" err="1" smtClean="0"/>
              <a:t>train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thousands</a:t>
            </a:r>
            <a:r>
              <a:rPr lang="es-ES" baseline="0" dirty="0" smtClean="0"/>
              <a:t> of </a:t>
            </a:r>
            <a:r>
              <a:rPr lang="es-ES" baseline="0" dirty="0" err="1" smtClean="0"/>
              <a:t>random</a:t>
            </a:r>
            <a:r>
              <a:rPr lang="es-ES" baseline="0" dirty="0" smtClean="0"/>
              <a:t> </a:t>
            </a:r>
            <a:r>
              <a:rPr lang="es-ES" baseline="0" dirty="0" err="1" smtClean="0"/>
              <a:t>Poselets</a:t>
            </a:r>
            <a:r>
              <a:rPr lang="es-ES" baseline="0" dirty="0" smtClean="0"/>
              <a:t>, and </a:t>
            </a:r>
            <a:r>
              <a:rPr lang="es-ES" baseline="0" dirty="0" err="1" smtClean="0"/>
              <a:t>then</a:t>
            </a:r>
            <a:r>
              <a:rPr lang="es-ES" baseline="0" dirty="0" smtClean="0"/>
              <a:t> </a:t>
            </a:r>
            <a:r>
              <a:rPr lang="es-ES" baseline="0" dirty="0" err="1" smtClean="0"/>
              <a:t>apply</a:t>
            </a:r>
            <a:r>
              <a:rPr lang="es-ES" baseline="0" dirty="0" smtClean="0"/>
              <a:t> a </a:t>
            </a:r>
            <a:r>
              <a:rPr lang="es-ES" baseline="0" dirty="0" err="1" smtClean="0"/>
              <a:t>selection</a:t>
            </a:r>
            <a:r>
              <a:rPr lang="es-ES" baseline="0" dirty="0" smtClean="0"/>
              <a:t> </a:t>
            </a:r>
            <a:r>
              <a:rPr lang="es-ES" baseline="0" dirty="0" err="1" smtClean="0"/>
              <a:t>method</a:t>
            </a:r>
            <a:r>
              <a:rPr lang="es-ES" baseline="0" dirty="0" smtClean="0"/>
              <a:t> to </a:t>
            </a:r>
            <a:r>
              <a:rPr lang="es-ES" baseline="0" dirty="0" err="1" smtClean="0"/>
              <a:t>remove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redundant</a:t>
            </a:r>
            <a:r>
              <a:rPr lang="es-ES" baseline="0" dirty="0" smtClean="0"/>
              <a:t> </a:t>
            </a:r>
            <a:r>
              <a:rPr lang="es-ES" baseline="0" dirty="0" err="1" smtClean="0"/>
              <a:t>Poselets</a:t>
            </a:r>
            <a:r>
              <a:rPr lang="es-ES" baseline="0" dirty="0" smtClean="0"/>
              <a:t> as </a:t>
            </a:r>
            <a:r>
              <a:rPr lang="es-ES" baseline="0" dirty="0" err="1" smtClean="0"/>
              <a:t>well</a:t>
            </a:r>
            <a:r>
              <a:rPr lang="es-ES" baseline="0" dirty="0" smtClean="0"/>
              <a:t> as </a:t>
            </a:r>
            <a:r>
              <a:rPr lang="es-ES" baseline="0" dirty="0" err="1" smtClean="0"/>
              <a:t>others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with</a:t>
            </a:r>
            <a:r>
              <a:rPr lang="es-ES" baseline="0" dirty="0" smtClean="0"/>
              <a:t> </a:t>
            </a:r>
            <a:r>
              <a:rPr lang="es-ES" baseline="0" dirty="0" err="1" smtClean="0"/>
              <a:t>noisy</a:t>
            </a:r>
            <a:r>
              <a:rPr lang="es-ES" baseline="0" dirty="0" smtClean="0"/>
              <a:t> </a:t>
            </a:r>
            <a:r>
              <a:rPr lang="es-ES" baseline="0" dirty="0" err="1" smtClean="0"/>
              <a:t>patterns</a:t>
            </a:r>
            <a:r>
              <a:rPr lang="es-ES" baseline="0" dirty="0" smtClean="0"/>
              <a:t>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s-ES" baseline="0" dirty="0" smtClean="0"/>
              <a:t>In </a:t>
            </a:r>
            <a:r>
              <a:rPr lang="es-ES" baseline="0" dirty="0" err="1" smtClean="0"/>
              <a:t>order</a:t>
            </a:r>
            <a:r>
              <a:rPr lang="es-ES" baseline="0" dirty="0" smtClean="0"/>
              <a:t> to do </a:t>
            </a:r>
            <a:r>
              <a:rPr lang="es-ES" baseline="0" dirty="0" err="1" smtClean="0"/>
              <a:t>that</a:t>
            </a:r>
            <a:r>
              <a:rPr lang="es-ES" baseline="0" dirty="0" smtClean="0"/>
              <a:t>, </a:t>
            </a:r>
            <a:r>
              <a:rPr lang="es-ES" baseline="0" dirty="0" err="1" smtClean="0"/>
              <a:t>they</a:t>
            </a:r>
            <a:r>
              <a:rPr lang="es-ES" baseline="0" dirty="0" smtClean="0"/>
              <a:t> </a:t>
            </a:r>
            <a:r>
              <a:rPr lang="es-ES" baseline="0" dirty="0" err="1" smtClean="0"/>
              <a:t>keep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track</a:t>
            </a:r>
            <a:r>
              <a:rPr lang="es-ES" baseline="0" dirty="0" smtClean="0"/>
              <a:t> of </a:t>
            </a:r>
            <a:r>
              <a:rPr lang="es-ES" baseline="0" dirty="0" err="1" smtClean="0"/>
              <a:t>which</a:t>
            </a:r>
            <a:r>
              <a:rPr lang="es-ES" baseline="0" dirty="0" smtClean="0"/>
              <a:t> </a:t>
            </a:r>
            <a:r>
              <a:rPr lang="es-ES" baseline="0" dirty="0" err="1" smtClean="0"/>
              <a:t>Poselets</a:t>
            </a:r>
            <a:r>
              <a:rPr lang="es-ES" baseline="0" dirty="0" smtClean="0"/>
              <a:t> actívate in </a:t>
            </a:r>
            <a:r>
              <a:rPr lang="es-ES" baseline="0" dirty="0" err="1" smtClean="0"/>
              <a:t>which</a:t>
            </a:r>
            <a:r>
              <a:rPr lang="es-ES" baseline="0" dirty="0" smtClean="0"/>
              <a:t> training </a:t>
            </a:r>
            <a:r>
              <a:rPr lang="es-ES" baseline="0" dirty="0" err="1" smtClean="0"/>
              <a:t>images</a:t>
            </a:r>
            <a:r>
              <a:rPr lang="es-ES" baseline="0" dirty="0" smtClean="0"/>
              <a:t>, and </a:t>
            </a:r>
            <a:r>
              <a:rPr lang="es-ES" baseline="0" dirty="0" err="1" smtClean="0"/>
              <a:t>propose</a:t>
            </a:r>
            <a:r>
              <a:rPr lang="es-ES" baseline="0" dirty="0" smtClean="0"/>
              <a:t> a </a:t>
            </a:r>
            <a:r>
              <a:rPr lang="es-ES" baseline="0" dirty="0" err="1" smtClean="0"/>
              <a:t>greedy</a:t>
            </a:r>
            <a:r>
              <a:rPr lang="es-ES" baseline="0" dirty="0" smtClean="0"/>
              <a:t> </a:t>
            </a:r>
            <a:r>
              <a:rPr lang="es-ES" baseline="0" dirty="0" err="1" smtClean="0"/>
              <a:t>algorithm</a:t>
            </a:r>
            <a:r>
              <a:rPr lang="es-ES" baseline="0" dirty="0" smtClean="0"/>
              <a:t> to </a:t>
            </a:r>
            <a:r>
              <a:rPr lang="es-ES" baseline="0" dirty="0" err="1" smtClean="0"/>
              <a:t>iteratively</a:t>
            </a:r>
            <a:r>
              <a:rPr lang="es-ES" baseline="0" dirty="0" smtClean="0"/>
              <a:t> </a:t>
            </a:r>
            <a:r>
              <a:rPr lang="es-ES" baseline="0" dirty="0" err="1" smtClean="0"/>
              <a:t>select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poselet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that</a:t>
            </a:r>
            <a:r>
              <a:rPr lang="es-ES" baseline="0" dirty="0" smtClean="0"/>
              <a:t> </a:t>
            </a:r>
            <a:r>
              <a:rPr lang="es-ES" baseline="0" dirty="0" err="1" smtClean="0"/>
              <a:t>covers</a:t>
            </a:r>
            <a:r>
              <a:rPr lang="es-ES" baseline="0" dirty="0" smtClean="0"/>
              <a:t> more `</a:t>
            </a:r>
            <a:r>
              <a:rPr lang="es-ES" baseline="0" dirty="0" err="1" smtClean="0"/>
              <a:t>previously</a:t>
            </a:r>
            <a:r>
              <a:rPr lang="es-ES" baseline="0" dirty="0" smtClean="0"/>
              <a:t> </a:t>
            </a:r>
            <a:r>
              <a:rPr lang="es-ES" baseline="0" dirty="0" err="1" smtClean="0"/>
              <a:t>uncovered</a:t>
            </a:r>
            <a:r>
              <a:rPr lang="es-ES" baseline="0" dirty="0" smtClean="0"/>
              <a:t> </a:t>
            </a:r>
            <a:r>
              <a:rPr lang="es-ES" baseline="0" dirty="0" err="1" smtClean="0"/>
              <a:t>images</a:t>
            </a:r>
            <a:r>
              <a:rPr lang="es-ES" baseline="0" dirty="0" smtClean="0"/>
              <a:t> in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training set.</a:t>
            </a:r>
            <a:endParaRPr lang="es-E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B88FD2-67C6-4A1F-A719-72B78FBFFCCC}" type="slidenum">
              <a:rPr lang="es-ES" smtClean="0"/>
              <a:t>46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20075286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s-ES" dirty="0" err="1" smtClean="0"/>
              <a:t>Following</a:t>
            </a:r>
            <a:r>
              <a:rPr lang="es-ES" dirty="0" smtClean="0"/>
              <a:t> </a:t>
            </a:r>
            <a:r>
              <a:rPr lang="es-ES" dirty="0" err="1" smtClean="0"/>
              <a:t>this</a:t>
            </a:r>
            <a:r>
              <a:rPr lang="es-ES" dirty="0" smtClean="0"/>
              <a:t> idea, </a:t>
            </a:r>
            <a:r>
              <a:rPr lang="es-ES" dirty="0" err="1" smtClean="0"/>
              <a:t>we</a:t>
            </a:r>
            <a:r>
              <a:rPr lang="es-ES" dirty="0" smtClean="0"/>
              <a:t> </a:t>
            </a:r>
            <a:r>
              <a:rPr lang="es-ES" dirty="0" err="1" smtClean="0"/>
              <a:t>propose</a:t>
            </a:r>
            <a:r>
              <a:rPr lang="es-ES" dirty="0" smtClean="0"/>
              <a:t> a </a:t>
            </a:r>
            <a:r>
              <a:rPr lang="es-ES" dirty="0" err="1" smtClean="0"/>
              <a:t>different</a:t>
            </a:r>
            <a:r>
              <a:rPr lang="es-ES" dirty="0" smtClean="0"/>
              <a:t> </a:t>
            </a:r>
            <a:r>
              <a:rPr lang="es-ES" dirty="0" err="1" smtClean="0"/>
              <a:t>poselet</a:t>
            </a:r>
            <a:r>
              <a:rPr lang="es-ES" dirty="0" smtClean="0"/>
              <a:t> </a:t>
            </a:r>
            <a:r>
              <a:rPr lang="es-ES" dirty="0" err="1" smtClean="0"/>
              <a:t>selection</a:t>
            </a:r>
            <a:r>
              <a:rPr lang="es-ES" baseline="0" dirty="0" smtClean="0"/>
              <a:t> </a:t>
            </a:r>
            <a:r>
              <a:rPr lang="es-ES" baseline="0" dirty="0" err="1" smtClean="0"/>
              <a:t>method</a:t>
            </a:r>
            <a:r>
              <a:rPr lang="es-ES" baseline="0" dirty="0" smtClean="0"/>
              <a:t>. </a:t>
            </a:r>
            <a:r>
              <a:rPr lang="es-ES" baseline="0" dirty="0" err="1" smtClean="0"/>
              <a:t>Not</a:t>
            </a:r>
            <a:r>
              <a:rPr lang="es-ES" baseline="0" dirty="0" smtClean="0"/>
              <a:t> </a:t>
            </a:r>
            <a:r>
              <a:rPr lang="es-ES" baseline="0" dirty="0" err="1" smtClean="0"/>
              <a:t>only</a:t>
            </a:r>
            <a:r>
              <a:rPr lang="es-ES" baseline="0" dirty="0" smtClean="0"/>
              <a:t> </a:t>
            </a:r>
            <a:r>
              <a:rPr lang="es-ES" baseline="0" dirty="0" err="1" smtClean="0"/>
              <a:t>we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keep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track</a:t>
            </a:r>
            <a:r>
              <a:rPr lang="es-ES" baseline="0" dirty="0" smtClean="0"/>
              <a:t> of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Poselet</a:t>
            </a:r>
            <a:r>
              <a:rPr lang="es-ES" baseline="0" dirty="0" smtClean="0"/>
              <a:t> </a:t>
            </a:r>
            <a:r>
              <a:rPr lang="es-ES" baseline="0" dirty="0" err="1" smtClean="0"/>
              <a:t>activations</a:t>
            </a:r>
            <a:r>
              <a:rPr lang="es-ES" baseline="0" dirty="0" smtClean="0"/>
              <a:t>, </a:t>
            </a:r>
            <a:r>
              <a:rPr lang="es-ES" baseline="0" dirty="0" err="1" smtClean="0"/>
              <a:t>but</a:t>
            </a:r>
            <a:r>
              <a:rPr lang="es-ES" baseline="0" dirty="0" smtClean="0"/>
              <a:t> </a:t>
            </a:r>
            <a:r>
              <a:rPr lang="es-ES" baseline="0" dirty="0" err="1" smtClean="0"/>
              <a:t>we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also</a:t>
            </a:r>
            <a:r>
              <a:rPr lang="es-ES" baseline="0" dirty="0" smtClean="0"/>
              <a:t> </a:t>
            </a:r>
            <a:r>
              <a:rPr lang="es-ES" baseline="0" dirty="0" err="1" smtClean="0"/>
              <a:t>evaluate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their</a:t>
            </a:r>
            <a:r>
              <a:rPr lang="es-ES" baseline="0" dirty="0" smtClean="0"/>
              <a:t> performance in </a:t>
            </a:r>
            <a:r>
              <a:rPr lang="es-ES" baseline="0" dirty="0" err="1" smtClean="0"/>
              <a:t>terms</a:t>
            </a:r>
            <a:r>
              <a:rPr lang="es-ES" baseline="0" dirty="0" smtClean="0"/>
              <a:t> of </a:t>
            </a:r>
            <a:r>
              <a:rPr lang="es-ES" baseline="0" dirty="0" err="1" smtClean="0"/>
              <a:t>Precision</a:t>
            </a:r>
            <a:r>
              <a:rPr lang="es-ES" baseline="0" dirty="0" smtClean="0"/>
              <a:t>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s-ES" baseline="0" dirty="0" smtClean="0"/>
              <a:t>To do </a:t>
            </a:r>
            <a:r>
              <a:rPr lang="es-ES" baseline="0" dirty="0" err="1" smtClean="0"/>
              <a:t>that</a:t>
            </a:r>
            <a:r>
              <a:rPr lang="es-ES" baseline="0" dirty="0" smtClean="0"/>
              <a:t>, </a:t>
            </a:r>
            <a:r>
              <a:rPr lang="es-ES" baseline="0" dirty="0" err="1" smtClean="0"/>
              <a:t>we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first</a:t>
            </a:r>
            <a:r>
              <a:rPr lang="es-ES" baseline="0" dirty="0" smtClean="0"/>
              <a:t> </a:t>
            </a:r>
            <a:r>
              <a:rPr lang="es-ES" baseline="0" dirty="0" err="1" smtClean="0"/>
              <a:t>model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spatial</a:t>
            </a:r>
            <a:r>
              <a:rPr lang="es-ES" baseline="0" dirty="0" smtClean="0"/>
              <a:t> </a:t>
            </a:r>
            <a:r>
              <a:rPr lang="es-ES" baseline="0" dirty="0" err="1" smtClean="0"/>
              <a:t>distribution</a:t>
            </a:r>
            <a:r>
              <a:rPr lang="es-ES" baseline="0" dirty="0" smtClean="0"/>
              <a:t> of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body</a:t>
            </a:r>
            <a:r>
              <a:rPr lang="es-ES" baseline="0" dirty="0" smtClean="0"/>
              <a:t> </a:t>
            </a:r>
            <a:r>
              <a:rPr lang="es-ES" baseline="0" dirty="0" err="1" smtClean="0"/>
              <a:t>joints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contained</a:t>
            </a:r>
            <a:r>
              <a:rPr lang="es-ES" baseline="0" dirty="0" smtClean="0"/>
              <a:t> in </a:t>
            </a:r>
            <a:r>
              <a:rPr lang="es-ES" baseline="0" dirty="0" err="1" smtClean="0"/>
              <a:t>each</a:t>
            </a:r>
            <a:r>
              <a:rPr lang="es-ES" baseline="0" dirty="0" smtClean="0"/>
              <a:t> </a:t>
            </a:r>
            <a:r>
              <a:rPr lang="es-ES" baseline="0" dirty="0" err="1" smtClean="0"/>
              <a:t>Poselet</a:t>
            </a:r>
            <a:r>
              <a:rPr lang="es-ES" baseline="0" dirty="0" smtClean="0"/>
              <a:t> in training time.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s-ES" baseline="0" dirty="0" err="1" smtClean="0"/>
              <a:t>Then</a:t>
            </a:r>
            <a:r>
              <a:rPr lang="es-ES" baseline="0" dirty="0" smtClean="0"/>
              <a:t>, </a:t>
            </a:r>
            <a:r>
              <a:rPr lang="es-ES" baseline="0" dirty="0" err="1" smtClean="0"/>
              <a:t>we</a:t>
            </a:r>
            <a:r>
              <a:rPr lang="es-ES" baseline="0" dirty="0" smtClean="0"/>
              <a:t> run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detectors</a:t>
            </a:r>
            <a:r>
              <a:rPr lang="es-ES" baseline="0" dirty="0" smtClean="0"/>
              <a:t> in a </a:t>
            </a:r>
            <a:r>
              <a:rPr lang="es-ES" baseline="0" dirty="0" err="1" smtClean="0"/>
              <a:t>validation</a:t>
            </a:r>
            <a:r>
              <a:rPr lang="es-ES" baseline="0" dirty="0" smtClean="0"/>
              <a:t> set, and </a:t>
            </a:r>
            <a:r>
              <a:rPr lang="es-ES" baseline="0" dirty="0" err="1" smtClean="0"/>
              <a:t>evaluate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their</a:t>
            </a:r>
            <a:r>
              <a:rPr lang="es-ES" baseline="0" dirty="0" smtClean="0"/>
              <a:t> </a:t>
            </a:r>
            <a:r>
              <a:rPr lang="es-ES" baseline="0" dirty="0" err="1" smtClean="0"/>
              <a:t>precision</a:t>
            </a:r>
            <a:r>
              <a:rPr lang="es-ES" baseline="0" dirty="0" smtClean="0"/>
              <a:t> in </a:t>
            </a:r>
            <a:r>
              <a:rPr lang="es-ES" baseline="0" dirty="0" err="1" smtClean="0"/>
              <a:t>terms</a:t>
            </a:r>
            <a:r>
              <a:rPr lang="es-ES" baseline="0" dirty="0" smtClean="0"/>
              <a:t> of </a:t>
            </a:r>
            <a:r>
              <a:rPr lang="es-ES" baseline="0" dirty="0" err="1" smtClean="0"/>
              <a:t>predicting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location</a:t>
            </a:r>
            <a:r>
              <a:rPr lang="es-ES" baseline="0" dirty="0" smtClean="0"/>
              <a:t> of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body</a:t>
            </a:r>
            <a:r>
              <a:rPr lang="es-ES" baseline="0" dirty="0" smtClean="0"/>
              <a:t> </a:t>
            </a:r>
            <a:r>
              <a:rPr lang="es-ES" baseline="0" dirty="0" err="1" smtClean="0"/>
              <a:t>joints</a:t>
            </a:r>
            <a:r>
              <a:rPr lang="es-ES" baseline="0" dirty="0" smtClean="0"/>
              <a:t>, </a:t>
            </a:r>
            <a:r>
              <a:rPr lang="es-ES" baseline="0" dirty="0" err="1" smtClean="0"/>
              <a:t>using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pre-</a:t>
            </a:r>
            <a:r>
              <a:rPr lang="es-ES" baseline="0" dirty="0" err="1" smtClean="0"/>
              <a:t>learnt</a:t>
            </a:r>
            <a:r>
              <a:rPr lang="es-ES" baseline="0" dirty="0" smtClean="0"/>
              <a:t> </a:t>
            </a:r>
            <a:r>
              <a:rPr lang="es-ES" baseline="0" dirty="0" err="1" smtClean="0"/>
              <a:t>spatial</a:t>
            </a:r>
            <a:r>
              <a:rPr lang="es-ES" baseline="0" dirty="0" smtClean="0"/>
              <a:t> </a:t>
            </a:r>
            <a:r>
              <a:rPr lang="es-ES" baseline="0" dirty="0" err="1" smtClean="0"/>
              <a:t>distribution</a:t>
            </a:r>
            <a:r>
              <a:rPr lang="es-ES" baseline="0" dirty="0" smtClean="0"/>
              <a:t>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B88FD2-67C6-4A1F-A719-72B78FBFFCCC}" type="slidenum">
              <a:rPr lang="es-ES" smtClean="0"/>
              <a:t>47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982106570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s-ES" dirty="0" err="1" smtClean="0"/>
              <a:t>Finally</a:t>
            </a:r>
            <a:r>
              <a:rPr lang="es-ES" dirty="0" smtClean="0"/>
              <a:t>, </a:t>
            </a:r>
            <a:r>
              <a:rPr lang="es-ES" dirty="0" err="1" smtClean="0"/>
              <a:t>we</a:t>
            </a:r>
            <a:r>
              <a:rPr lang="es-ES" dirty="0" smtClean="0"/>
              <a:t> </a:t>
            </a:r>
            <a:r>
              <a:rPr lang="es-ES" dirty="0" err="1" smtClean="0"/>
              <a:t>formulate</a:t>
            </a:r>
            <a:r>
              <a:rPr lang="es-ES" dirty="0" smtClean="0"/>
              <a:t> </a:t>
            </a:r>
            <a:r>
              <a:rPr lang="es-ES" dirty="0" err="1" smtClean="0"/>
              <a:t>the</a:t>
            </a:r>
            <a:r>
              <a:rPr lang="es-ES" dirty="0" smtClean="0"/>
              <a:t> </a:t>
            </a:r>
            <a:r>
              <a:rPr lang="es-ES" dirty="0" err="1" smtClean="0"/>
              <a:t>poselet</a:t>
            </a:r>
            <a:r>
              <a:rPr lang="es-ES" dirty="0" smtClean="0"/>
              <a:t> </a:t>
            </a:r>
            <a:r>
              <a:rPr lang="es-ES" dirty="0" err="1" smtClean="0"/>
              <a:t>selection</a:t>
            </a:r>
            <a:r>
              <a:rPr lang="es-ES" dirty="0" smtClean="0"/>
              <a:t> as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an</a:t>
            </a:r>
            <a:r>
              <a:rPr lang="es-ES" baseline="0" dirty="0" smtClean="0"/>
              <a:t> </a:t>
            </a:r>
            <a:r>
              <a:rPr lang="es-ES" baseline="0" dirty="0" err="1" smtClean="0"/>
              <a:t>integer</a:t>
            </a:r>
            <a:r>
              <a:rPr lang="es-ES" baseline="0" dirty="0" smtClean="0"/>
              <a:t> </a:t>
            </a:r>
            <a:r>
              <a:rPr lang="es-ES" baseline="0" dirty="0" err="1" smtClean="0"/>
              <a:t>program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that</a:t>
            </a:r>
            <a:r>
              <a:rPr lang="es-ES" baseline="0" dirty="0" smtClean="0"/>
              <a:t> </a:t>
            </a:r>
            <a:r>
              <a:rPr lang="es-ES" baseline="0" dirty="0" err="1" smtClean="0"/>
              <a:t>maximizes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precision</a:t>
            </a:r>
            <a:r>
              <a:rPr lang="es-ES" baseline="0" dirty="0" smtClean="0"/>
              <a:t> of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selected</a:t>
            </a:r>
            <a:r>
              <a:rPr lang="es-ES" baseline="0" dirty="0" smtClean="0"/>
              <a:t> </a:t>
            </a:r>
            <a:r>
              <a:rPr lang="es-ES" baseline="0" dirty="0" err="1" smtClean="0"/>
              <a:t>poselets</a:t>
            </a:r>
            <a:r>
              <a:rPr lang="es-ES" baseline="0" dirty="0" smtClean="0"/>
              <a:t>, </a:t>
            </a:r>
            <a:r>
              <a:rPr lang="es-ES" baseline="0" dirty="0" err="1" smtClean="0"/>
              <a:t>while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enforcing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that</a:t>
            </a:r>
            <a:r>
              <a:rPr lang="es-ES" baseline="0" dirty="0" smtClean="0"/>
              <a:t> </a:t>
            </a:r>
            <a:r>
              <a:rPr lang="es-ES" baseline="0" dirty="0" err="1" smtClean="0"/>
              <a:t>all</a:t>
            </a:r>
            <a:r>
              <a:rPr lang="es-ES" baseline="0" dirty="0" smtClean="0"/>
              <a:t> </a:t>
            </a:r>
            <a:r>
              <a:rPr lang="es-ES" baseline="0" dirty="0" err="1" smtClean="0"/>
              <a:t>images</a:t>
            </a:r>
            <a:r>
              <a:rPr lang="es-ES" baseline="0" dirty="0" smtClean="0"/>
              <a:t> in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validation</a:t>
            </a:r>
            <a:r>
              <a:rPr lang="es-ES" baseline="0" dirty="0" smtClean="0"/>
              <a:t> set are </a:t>
            </a:r>
            <a:r>
              <a:rPr lang="es-ES" baseline="0" dirty="0" err="1" smtClean="0"/>
              <a:t>covered</a:t>
            </a:r>
            <a:r>
              <a:rPr lang="es-ES" baseline="0" dirty="0" smtClean="0"/>
              <a:t>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s-ES" baseline="0" dirty="0" err="1" smtClean="0"/>
              <a:t>Since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this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is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an</a:t>
            </a:r>
            <a:r>
              <a:rPr lang="es-ES" baseline="0" dirty="0" smtClean="0"/>
              <a:t> NP-complete </a:t>
            </a:r>
            <a:r>
              <a:rPr lang="es-ES" baseline="0" dirty="0" err="1" smtClean="0"/>
              <a:t>problem</a:t>
            </a:r>
            <a:r>
              <a:rPr lang="es-ES" baseline="0" dirty="0" smtClean="0"/>
              <a:t>, </a:t>
            </a:r>
            <a:r>
              <a:rPr lang="es-ES" baseline="0" dirty="0" err="1" smtClean="0"/>
              <a:t>we</a:t>
            </a:r>
            <a:r>
              <a:rPr lang="es-ES" baseline="0" dirty="0" smtClean="0"/>
              <a:t> relax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integer</a:t>
            </a:r>
            <a:r>
              <a:rPr lang="es-ES" baseline="0" dirty="0" smtClean="0"/>
              <a:t> </a:t>
            </a:r>
            <a:r>
              <a:rPr lang="es-ES" baseline="0" dirty="0" err="1" smtClean="0"/>
              <a:t>constraints</a:t>
            </a:r>
            <a:r>
              <a:rPr lang="es-ES" baseline="0" dirty="0" smtClean="0"/>
              <a:t> to real positive </a:t>
            </a:r>
            <a:r>
              <a:rPr lang="es-ES" baseline="0" dirty="0" err="1" smtClean="0"/>
              <a:t>numbers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less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or</a:t>
            </a:r>
            <a:r>
              <a:rPr lang="es-ES" baseline="0" dirty="0" smtClean="0"/>
              <a:t> </a:t>
            </a:r>
            <a:r>
              <a:rPr lang="es-ES" baseline="0" dirty="0" err="1" smtClean="0"/>
              <a:t>equal</a:t>
            </a:r>
            <a:r>
              <a:rPr lang="es-ES" baseline="0" dirty="0" smtClean="0"/>
              <a:t> to 1, and </a:t>
            </a:r>
            <a:r>
              <a:rPr lang="es-ES" baseline="0" dirty="0" err="1" smtClean="0"/>
              <a:t>finally</a:t>
            </a:r>
            <a:r>
              <a:rPr lang="es-ES" baseline="0" dirty="0" smtClean="0"/>
              <a:t> round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result</a:t>
            </a:r>
            <a:endParaRPr lang="es-E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B88FD2-67C6-4A1F-A719-72B78FBFFCCC}" type="slidenum">
              <a:rPr lang="es-ES" smtClean="0"/>
              <a:t>48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740307298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ES" dirty="0" smtClean="0"/>
              <a:t>Once </a:t>
            </a:r>
            <a:r>
              <a:rPr lang="es-ES" dirty="0" err="1" smtClean="0"/>
              <a:t>we</a:t>
            </a:r>
            <a:r>
              <a:rPr lang="es-ES" dirty="0" smtClean="0"/>
              <a:t> </a:t>
            </a:r>
            <a:r>
              <a:rPr lang="es-ES" dirty="0" err="1" smtClean="0"/>
              <a:t>have</a:t>
            </a:r>
            <a:r>
              <a:rPr lang="es-ES" dirty="0" smtClean="0"/>
              <a:t> </a:t>
            </a:r>
            <a:r>
              <a:rPr lang="es-ES" dirty="0" err="1" smtClean="0"/>
              <a:t>our</a:t>
            </a:r>
            <a:r>
              <a:rPr lang="es-ES" baseline="0" dirty="0" smtClean="0"/>
              <a:t> set of </a:t>
            </a:r>
            <a:r>
              <a:rPr lang="es-ES" baseline="0" dirty="0" err="1" smtClean="0"/>
              <a:t>mid-level</a:t>
            </a:r>
            <a:r>
              <a:rPr lang="es-ES" baseline="0" dirty="0" smtClean="0"/>
              <a:t> </a:t>
            </a:r>
            <a:r>
              <a:rPr lang="es-ES" baseline="0" dirty="0" err="1" smtClean="0"/>
              <a:t>poselet</a:t>
            </a:r>
            <a:r>
              <a:rPr lang="es-ES" baseline="0" dirty="0" smtClean="0"/>
              <a:t> </a:t>
            </a:r>
            <a:r>
              <a:rPr lang="es-ES" baseline="0" dirty="0" err="1" smtClean="0"/>
              <a:t>detectors</a:t>
            </a:r>
            <a:r>
              <a:rPr lang="es-ES" baseline="0" dirty="0" smtClean="0"/>
              <a:t>, </a:t>
            </a:r>
            <a:r>
              <a:rPr lang="es-ES" baseline="0" dirty="0" err="1" smtClean="0"/>
              <a:t>we</a:t>
            </a:r>
            <a:r>
              <a:rPr lang="es-ES" baseline="0" dirty="0" smtClean="0"/>
              <a:t> can run </a:t>
            </a:r>
            <a:r>
              <a:rPr lang="es-ES" baseline="0" dirty="0" err="1" smtClean="0"/>
              <a:t>them</a:t>
            </a:r>
            <a:r>
              <a:rPr lang="es-ES" baseline="0" dirty="0" smtClean="0"/>
              <a:t> </a:t>
            </a:r>
            <a:r>
              <a:rPr lang="es-ES" baseline="0" dirty="0" err="1" smtClean="0"/>
              <a:t>on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images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together</a:t>
            </a:r>
            <a:r>
              <a:rPr lang="es-ES" baseline="0" dirty="0" smtClean="0"/>
              <a:t> </a:t>
            </a:r>
            <a:r>
              <a:rPr lang="es-ES" baseline="0" dirty="0" err="1" smtClean="0"/>
              <a:t>with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basic</a:t>
            </a:r>
            <a:r>
              <a:rPr lang="es-ES" baseline="0" dirty="0" smtClean="0"/>
              <a:t> </a:t>
            </a:r>
            <a:r>
              <a:rPr lang="es-ES" baseline="0" dirty="0" err="1" smtClean="0"/>
              <a:t>part</a:t>
            </a:r>
            <a:r>
              <a:rPr lang="es-ES" baseline="0" dirty="0" smtClean="0"/>
              <a:t> </a:t>
            </a:r>
            <a:r>
              <a:rPr lang="es-ES" baseline="0" dirty="0" err="1" smtClean="0"/>
              <a:t>detectors</a:t>
            </a:r>
            <a:r>
              <a:rPr lang="es-ES" baseline="0" dirty="0" smtClean="0"/>
              <a:t>. </a:t>
            </a:r>
            <a:r>
              <a:rPr lang="es-ES" baseline="0" dirty="0" err="1" smtClean="0"/>
              <a:t>Then</a:t>
            </a:r>
            <a:r>
              <a:rPr lang="es-ES" baseline="0" dirty="0" smtClean="0"/>
              <a:t>, </a:t>
            </a:r>
            <a:r>
              <a:rPr lang="es-ES" baseline="0" dirty="0" err="1" smtClean="0"/>
              <a:t>for</a:t>
            </a:r>
            <a:r>
              <a:rPr lang="es-ES" baseline="0" dirty="0" smtClean="0"/>
              <a:t> </a:t>
            </a:r>
            <a:r>
              <a:rPr lang="es-ES" baseline="0" dirty="0" err="1" smtClean="0"/>
              <a:t>each</a:t>
            </a:r>
            <a:r>
              <a:rPr lang="es-ES" baseline="0" dirty="0" smtClean="0"/>
              <a:t> </a:t>
            </a:r>
            <a:r>
              <a:rPr lang="es-ES" baseline="0" dirty="0" err="1" smtClean="0"/>
              <a:t>basic</a:t>
            </a:r>
            <a:r>
              <a:rPr lang="es-ES" baseline="0" dirty="0" smtClean="0"/>
              <a:t> </a:t>
            </a:r>
            <a:r>
              <a:rPr lang="es-ES" baseline="0" dirty="0" err="1" smtClean="0"/>
              <a:t>part</a:t>
            </a:r>
            <a:r>
              <a:rPr lang="es-ES" baseline="0" dirty="0" smtClean="0"/>
              <a:t> </a:t>
            </a:r>
            <a:r>
              <a:rPr lang="es-ES" baseline="0" dirty="0" err="1" smtClean="0"/>
              <a:t>hypothesis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we</a:t>
            </a:r>
            <a:r>
              <a:rPr lang="es-ES" baseline="0" dirty="0" smtClean="0"/>
              <a:t> compute a set of contextual </a:t>
            </a:r>
            <a:r>
              <a:rPr lang="es-ES" baseline="0" dirty="0" err="1" smtClean="0"/>
              <a:t>features</a:t>
            </a:r>
            <a:r>
              <a:rPr lang="es-ES" baseline="0" dirty="0" smtClean="0"/>
              <a:t> w.r.t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poselet</a:t>
            </a:r>
            <a:r>
              <a:rPr lang="es-ES" baseline="0" dirty="0" smtClean="0"/>
              <a:t> </a:t>
            </a:r>
            <a:r>
              <a:rPr lang="es-ES" baseline="0" dirty="0" err="1" smtClean="0"/>
              <a:t>detections</a:t>
            </a:r>
            <a:r>
              <a:rPr lang="es-ES" baseline="0" dirty="0" smtClean="0"/>
              <a:t>. </a:t>
            </a:r>
            <a:r>
              <a:rPr lang="es-ES" baseline="0" dirty="0" err="1" smtClean="0"/>
              <a:t>Basically</a:t>
            </a:r>
            <a:r>
              <a:rPr lang="es-ES" baseline="0" dirty="0" smtClean="0"/>
              <a:t>, </a:t>
            </a:r>
            <a:r>
              <a:rPr lang="es-ES" baseline="0" dirty="0" err="1" smtClean="0"/>
              <a:t>these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features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encode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not</a:t>
            </a:r>
            <a:r>
              <a:rPr lang="es-ES" baseline="0" dirty="0" smtClean="0"/>
              <a:t> </a:t>
            </a:r>
            <a:r>
              <a:rPr lang="es-ES" baseline="0" dirty="0" err="1" smtClean="0"/>
              <a:t>only</a:t>
            </a:r>
            <a:r>
              <a:rPr lang="es-ES" baseline="0" dirty="0" smtClean="0"/>
              <a:t> </a:t>
            </a:r>
            <a:r>
              <a:rPr lang="es-ES" baseline="0" dirty="0" err="1" smtClean="0"/>
              <a:t>spatial</a:t>
            </a:r>
            <a:r>
              <a:rPr lang="es-ES" baseline="0" dirty="0" smtClean="0"/>
              <a:t> </a:t>
            </a:r>
            <a:r>
              <a:rPr lang="es-ES" baseline="0" dirty="0" err="1" smtClean="0"/>
              <a:t>relationships</a:t>
            </a:r>
            <a:r>
              <a:rPr lang="es-ES" baseline="0" dirty="0" smtClean="0"/>
              <a:t>, </a:t>
            </a:r>
            <a:r>
              <a:rPr lang="es-ES" baseline="0" dirty="0" err="1" smtClean="0"/>
              <a:t>like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relative</a:t>
            </a:r>
            <a:r>
              <a:rPr lang="es-ES" baseline="0" dirty="0" smtClean="0"/>
              <a:t> position </a:t>
            </a:r>
            <a:r>
              <a:rPr lang="es-ES" baseline="0" dirty="0" err="1" smtClean="0"/>
              <a:t>or</a:t>
            </a:r>
            <a:r>
              <a:rPr lang="es-ES" baseline="0" dirty="0" smtClean="0"/>
              <a:t> </a:t>
            </a:r>
            <a:r>
              <a:rPr lang="es-ES" baseline="0" dirty="0" err="1" smtClean="0"/>
              <a:t>size</a:t>
            </a:r>
            <a:r>
              <a:rPr lang="es-ES" baseline="0" dirty="0" smtClean="0"/>
              <a:t>, </a:t>
            </a:r>
            <a:r>
              <a:rPr lang="es-ES" baseline="0" dirty="0" err="1" smtClean="0"/>
              <a:t>but</a:t>
            </a:r>
            <a:r>
              <a:rPr lang="es-ES" baseline="0" dirty="0" smtClean="0"/>
              <a:t> </a:t>
            </a:r>
            <a:r>
              <a:rPr lang="es-ES" baseline="0" dirty="0" err="1" smtClean="0"/>
              <a:t>also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score </a:t>
            </a:r>
            <a:r>
              <a:rPr lang="es-ES" baseline="0" dirty="0" err="1" smtClean="0"/>
              <a:t>differences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between</a:t>
            </a:r>
            <a:r>
              <a:rPr lang="es-ES" baseline="0" dirty="0" smtClean="0"/>
              <a:t> </a:t>
            </a:r>
            <a:r>
              <a:rPr lang="es-ES" baseline="0" dirty="0" err="1" smtClean="0"/>
              <a:t>detections</a:t>
            </a:r>
            <a:r>
              <a:rPr lang="es-ES" baseline="0" dirty="0" smtClean="0"/>
              <a:t>.</a:t>
            </a:r>
            <a:endParaRPr lang="es-E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B88FD2-67C6-4A1F-A719-72B78FBFFCCC}" type="slidenum">
              <a:rPr lang="es-ES" smtClean="0"/>
              <a:t>49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97426549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ES" baseline="0" dirty="0" err="1" smtClean="0"/>
              <a:t>One</a:t>
            </a:r>
            <a:r>
              <a:rPr lang="es-ES" baseline="0" dirty="0" smtClean="0"/>
              <a:t> of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first</a:t>
            </a:r>
            <a:r>
              <a:rPr lang="es-ES" baseline="0" dirty="0" smtClean="0"/>
              <a:t> </a:t>
            </a:r>
            <a:r>
              <a:rPr lang="es-ES" baseline="0" dirty="0" err="1" smtClean="0"/>
              <a:t>problems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we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find</a:t>
            </a:r>
            <a:r>
              <a:rPr lang="es-ES" baseline="0" dirty="0" smtClean="0"/>
              <a:t> </a:t>
            </a:r>
            <a:r>
              <a:rPr lang="es-ES" baseline="0" dirty="0" err="1" smtClean="0"/>
              <a:t>is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that</a:t>
            </a:r>
            <a:r>
              <a:rPr lang="es-ES" baseline="0" dirty="0" smtClean="0"/>
              <a:t> </a:t>
            </a:r>
            <a:r>
              <a:rPr lang="es-ES" baseline="0" dirty="0" err="1" smtClean="0"/>
              <a:t>scenes</a:t>
            </a:r>
            <a:r>
              <a:rPr lang="es-ES" baseline="0" dirty="0" smtClean="0"/>
              <a:t> in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real </a:t>
            </a:r>
            <a:r>
              <a:rPr lang="es-ES" baseline="0" dirty="0" err="1" smtClean="0"/>
              <a:t>world</a:t>
            </a:r>
            <a:r>
              <a:rPr lang="es-ES" baseline="0" dirty="0" smtClean="0"/>
              <a:t> are full of </a:t>
            </a:r>
            <a:r>
              <a:rPr lang="es-ES" baseline="0" dirty="0" err="1" smtClean="0"/>
              <a:t>distracting</a:t>
            </a:r>
            <a:r>
              <a:rPr lang="es-ES" baseline="0" dirty="0" smtClean="0"/>
              <a:t> </a:t>
            </a:r>
            <a:r>
              <a:rPr lang="es-ES" baseline="0" dirty="0" err="1" smtClean="0"/>
              <a:t>objects</a:t>
            </a:r>
            <a:r>
              <a:rPr lang="es-ES" baseline="0" dirty="0" smtClean="0"/>
              <a:t> in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background</a:t>
            </a:r>
            <a:r>
              <a:rPr lang="es-ES" baseline="0" dirty="0" smtClean="0"/>
              <a:t>, and </a:t>
            </a:r>
            <a:r>
              <a:rPr lang="es-ES" baseline="0" dirty="0" err="1" smtClean="0"/>
              <a:t>that</a:t>
            </a:r>
            <a:r>
              <a:rPr lang="es-ES" baseline="0" dirty="0" smtClean="0"/>
              <a:t> </a:t>
            </a:r>
            <a:r>
              <a:rPr lang="es-ES" baseline="0" dirty="0" err="1" smtClean="0"/>
              <a:t>makes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difficult</a:t>
            </a:r>
            <a:r>
              <a:rPr lang="es-ES" baseline="0" dirty="0" smtClean="0"/>
              <a:t> to </a:t>
            </a:r>
            <a:r>
              <a:rPr lang="es-ES" baseline="0" dirty="0" err="1" smtClean="0"/>
              <a:t>locate</a:t>
            </a:r>
            <a:r>
              <a:rPr lang="es-ES" baseline="0" dirty="0" smtClean="0"/>
              <a:t> a </a:t>
            </a:r>
            <a:r>
              <a:rPr lang="es-ES" baseline="0" dirty="0" err="1" smtClean="0"/>
              <a:t>specific</a:t>
            </a:r>
            <a:r>
              <a:rPr lang="es-ES" baseline="0" dirty="0" smtClean="0"/>
              <a:t> </a:t>
            </a:r>
            <a:r>
              <a:rPr lang="es-ES" baseline="0" dirty="0" err="1" smtClean="0"/>
              <a:t>object</a:t>
            </a:r>
            <a:r>
              <a:rPr lang="es-ES" baseline="0" dirty="0" smtClean="0"/>
              <a:t> of </a:t>
            </a:r>
            <a:r>
              <a:rPr lang="es-ES" baseline="0" dirty="0" err="1" smtClean="0"/>
              <a:t>interest</a:t>
            </a:r>
            <a:r>
              <a:rPr lang="es-ES" baseline="0" dirty="0" smtClean="0"/>
              <a:t>,</a:t>
            </a:r>
            <a:endParaRPr lang="es-E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B88FD2-67C6-4A1F-A719-72B78FBFFCCC}" type="slidenum">
              <a:rPr lang="es-ES" smtClean="0"/>
              <a:t>5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76242238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s-ES" dirty="0" err="1" smtClean="0"/>
              <a:t>These</a:t>
            </a:r>
            <a:r>
              <a:rPr lang="es-ES" dirty="0" smtClean="0"/>
              <a:t> contextual </a:t>
            </a:r>
            <a:r>
              <a:rPr lang="es-ES" dirty="0" err="1" smtClean="0"/>
              <a:t>features</a:t>
            </a:r>
            <a:r>
              <a:rPr lang="es-ES" dirty="0" smtClean="0"/>
              <a:t> are </a:t>
            </a:r>
            <a:r>
              <a:rPr lang="es-ES" dirty="0" err="1" smtClean="0"/>
              <a:t>then</a:t>
            </a:r>
            <a:r>
              <a:rPr lang="es-ES" dirty="0" smtClean="0"/>
              <a:t> </a:t>
            </a:r>
            <a:r>
              <a:rPr lang="es-ES" dirty="0" err="1" smtClean="0"/>
              <a:t>used</a:t>
            </a:r>
            <a:r>
              <a:rPr lang="es-ES" dirty="0" smtClean="0"/>
              <a:t> to </a:t>
            </a:r>
            <a:r>
              <a:rPr lang="es-ES" dirty="0" err="1" smtClean="0"/>
              <a:t>assign</a:t>
            </a:r>
            <a:r>
              <a:rPr lang="es-ES" dirty="0" smtClean="0"/>
              <a:t> a new score to </a:t>
            </a:r>
            <a:r>
              <a:rPr lang="es-ES" dirty="0" err="1" smtClean="0"/>
              <a:t>the</a:t>
            </a:r>
            <a:r>
              <a:rPr lang="es-ES" dirty="0" smtClean="0"/>
              <a:t> </a:t>
            </a:r>
            <a:r>
              <a:rPr lang="es-ES" dirty="0" err="1" smtClean="0"/>
              <a:t>corresponding</a:t>
            </a:r>
            <a:r>
              <a:rPr lang="es-ES" dirty="0" smtClean="0"/>
              <a:t> </a:t>
            </a:r>
            <a:r>
              <a:rPr lang="es-ES" dirty="0" err="1" smtClean="0"/>
              <a:t>basic</a:t>
            </a:r>
            <a:r>
              <a:rPr lang="es-ES" dirty="0" smtClean="0"/>
              <a:t> </a:t>
            </a:r>
            <a:r>
              <a:rPr lang="es-ES" dirty="0" err="1" smtClean="0"/>
              <a:t>part</a:t>
            </a:r>
            <a:r>
              <a:rPr lang="es-ES" dirty="0" smtClean="0"/>
              <a:t> </a:t>
            </a:r>
            <a:r>
              <a:rPr lang="es-ES" dirty="0" err="1" smtClean="0"/>
              <a:t>detection</a:t>
            </a:r>
            <a:r>
              <a:rPr lang="es-ES" baseline="0" dirty="0" smtClean="0"/>
              <a:t>. </a:t>
            </a:r>
            <a:r>
              <a:rPr lang="es-ES" baseline="0" dirty="0" err="1" smtClean="0"/>
              <a:t>Following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work</a:t>
            </a:r>
            <a:r>
              <a:rPr lang="es-ES" baseline="0" dirty="0" smtClean="0"/>
              <a:t> of </a:t>
            </a:r>
            <a:r>
              <a:rPr lang="es-ES" baseline="0" dirty="0" err="1" smtClean="0"/>
              <a:t>Cinbis</a:t>
            </a:r>
            <a:r>
              <a:rPr lang="es-ES" baseline="0" dirty="0" smtClean="0"/>
              <a:t> and </a:t>
            </a:r>
            <a:r>
              <a:rPr lang="es-ES" baseline="0" dirty="0" err="1" smtClean="0"/>
              <a:t>Sclaroff</a:t>
            </a:r>
            <a:r>
              <a:rPr lang="es-ES" baseline="0" dirty="0" smtClean="0"/>
              <a:t>, </a:t>
            </a:r>
            <a:r>
              <a:rPr lang="es-ES" baseline="0" dirty="0" err="1" smtClean="0"/>
              <a:t>we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formulate</a:t>
            </a:r>
            <a:r>
              <a:rPr lang="es-ES" baseline="0" dirty="0" smtClean="0"/>
              <a:t> a </a:t>
            </a:r>
            <a:r>
              <a:rPr lang="es-ES" baseline="0" dirty="0" err="1" smtClean="0"/>
              <a:t>rescoring</a:t>
            </a:r>
            <a:r>
              <a:rPr lang="es-ES" baseline="0" dirty="0" smtClean="0"/>
              <a:t> </a:t>
            </a:r>
            <a:r>
              <a:rPr lang="es-ES" baseline="0" dirty="0" err="1" smtClean="0"/>
              <a:t>function</a:t>
            </a:r>
            <a:r>
              <a:rPr lang="es-ES" baseline="0" dirty="0" smtClean="0"/>
              <a:t> R </a:t>
            </a:r>
            <a:r>
              <a:rPr lang="es-ES" baseline="0" dirty="0" err="1" smtClean="0"/>
              <a:t>defined</a:t>
            </a:r>
            <a:r>
              <a:rPr lang="es-ES" baseline="0" dirty="0" smtClean="0"/>
              <a:t> as a </a:t>
            </a:r>
            <a:r>
              <a:rPr lang="es-ES" baseline="0" dirty="0" err="1" smtClean="0"/>
              <a:t>boosting</a:t>
            </a:r>
            <a:r>
              <a:rPr lang="es-ES" baseline="0" dirty="0" smtClean="0"/>
              <a:t> </a:t>
            </a:r>
            <a:r>
              <a:rPr lang="es-ES" baseline="0" dirty="0" err="1" smtClean="0"/>
              <a:t>ensemble</a:t>
            </a:r>
            <a:r>
              <a:rPr lang="es-ES" baseline="0" dirty="0" smtClean="0"/>
              <a:t> of </a:t>
            </a:r>
            <a:r>
              <a:rPr lang="es-ES" baseline="0" dirty="0" err="1" smtClean="0"/>
              <a:t>classifiers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that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take</a:t>
            </a:r>
            <a:r>
              <a:rPr lang="es-ES" baseline="0" dirty="0" smtClean="0"/>
              <a:t> as input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set of contextual </a:t>
            </a:r>
            <a:r>
              <a:rPr lang="es-ES" baseline="0" dirty="0" err="1" smtClean="0"/>
              <a:t>features</a:t>
            </a:r>
            <a:r>
              <a:rPr lang="es-ES" baseline="0" dirty="0" smtClean="0"/>
              <a:t> C. And in </a:t>
            </a:r>
            <a:r>
              <a:rPr lang="es-ES" baseline="0" dirty="0" err="1" smtClean="0"/>
              <a:t>thi</a:t>
            </a:r>
            <a:r>
              <a:rPr lang="es-ES" baseline="0" dirty="0" smtClean="0"/>
              <a:t> </a:t>
            </a:r>
            <a:r>
              <a:rPr lang="es-ES" baseline="0" dirty="0" err="1" smtClean="0"/>
              <a:t>end</a:t>
            </a:r>
            <a:r>
              <a:rPr lang="es-ES" baseline="0" dirty="0" smtClean="0"/>
              <a:t>, </a:t>
            </a:r>
            <a:r>
              <a:rPr lang="es-ES" baseline="0" dirty="0" err="1" smtClean="0"/>
              <a:t>each</a:t>
            </a:r>
            <a:r>
              <a:rPr lang="es-ES" baseline="0" dirty="0" smtClean="0"/>
              <a:t> </a:t>
            </a:r>
            <a:r>
              <a:rPr lang="es-ES" baseline="0" dirty="0" err="1" smtClean="0"/>
              <a:t>item</a:t>
            </a:r>
            <a:r>
              <a:rPr lang="es-ES" baseline="0" dirty="0" smtClean="0"/>
              <a:t> in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set C </a:t>
            </a:r>
            <a:r>
              <a:rPr lang="es-ES" baseline="0" dirty="0" err="1" smtClean="0"/>
              <a:t>is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classified</a:t>
            </a:r>
            <a:r>
              <a:rPr lang="es-ES" baseline="0" dirty="0" smtClean="0"/>
              <a:t> </a:t>
            </a:r>
            <a:r>
              <a:rPr lang="es-ES" baseline="0" dirty="0" err="1" smtClean="0"/>
              <a:t>by</a:t>
            </a:r>
            <a:r>
              <a:rPr lang="es-ES" baseline="0" dirty="0" smtClean="0"/>
              <a:t> a </a:t>
            </a:r>
            <a:r>
              <a:rPr lang="es-ES" baseline="0" dirty="0" err="1" smtClean="0"/>
              <a:t>decision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tree</a:t>
            </a:r>
            <a:r>
              <a:rPr lang="es-ES" baseline="0" dirty="0" smtClean="0"/>
              <a:t>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s-ES" baseline="0" dirty="0" smtClean="0"/>
              <a:t>In </a:t>
            </a:r>
            <a:r>
              <a:rPr lang="es-ES" baseline="0" dirty="0" err="1" smtClean="0"/>
              <a:t>order</a:t>
            </a:r>
            <a:r>
              <a:rPr lang="es-ES" baseline="0" dirty="0" smtClean="0"/>
              <a:t> to </a:t>
            </a:r>
            <a:r>
              <a:rPr lang="es-ES" baseline="0" dirty="0" err="1" smtClean="0"/>
              <a:t>train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these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classifiers</a:t>
            </a:r>
            <a:r>
              <a:rPr lang="es-ES" baseline="0" dirty="0" smtClean="0"/>
              <a:t>, </a:t>
            </a:r>
            <a:r>
              <a:rPr lang="es-ES" baseline="0" dirty="0" err="1" smtClean="0"/>
              <a:t>we</a:t>
            </a:r>
            <a:r>
              <a:rPr lang="es-ES" baseline="0" dirty="0" smtClean="0"/>
              <a:t> run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basic</a:t>
            </a:r>
            <a:r>
              <a:rPr lang="es-ES" baseline="0" dirty="0" smtClean="0"/>
              <a:t> </a:t>
            </a:r>
            <a:r>
              <a:rPr lang="es-ES" baseline="0" dirty="0" err="1" smtClean="0"/>
              <a:t>part</a:t>
            </a:r>
            <a:r>
              <a:rPr lang="es-ES" baseline="0" dirty="0" smtClean="0"/>
              <a:t> </a:t>
            </a:r>
            <a:r>
              <a:rPr lang="es-ES" baseline="0" dirty="0" err="1" smtClean="0"/>
              <a:t>detectors</a:t>
            </a:r>
            <a:r>
              <a:rPr lang="es-ES" baseline="0" dirty="0" smtClean="0"/>
              <a:t> in a </a:t>
            </a:r>
            <a:r>
              <a:rPr lang="es-ES" baseline="0" dirty="0" err="1" smtClean="0"/>
              <a:t>validation</a:t>
            </a:r>
            <a:r>
              <a:rPr lang="es-ES" baseline="0" dirty="0" smtClean="0"/>
              <a:t> set and </a:t>
            </a:r>
            <a:r>
              <a:rPr lang="es-ES" baseline="0" dirty="0" err="1" smtClean="0"/>
              <a:t>assign</a:t>
            </a:r>
            <a:r>
              <a:rPr lang="es-ES" baseline="0" dirty="0" smtClean="0"/>
              <a:t> a positive </a:t>
            </a:r>
            <a:r>
              <a:rPr lang="es-ES" baseline="0" dirty="0" err="1" smtClean="0"/>
              <a:t>label</a:t>
            </a:r>
            <a:r>
              <a:rPr lang="es-ES" baseline="0" dirty="0" smtClean="0"/>
              <a:t> </a:t>
            </a:r>
            <a:r>
              <a:rPr lang="es-ES" baseline="0" dirty="0" err="1" smtClean="0"/>
              <a:t>if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overlap</a:t>
            </a:r>
            <a:r>
              <a:rPr lang="es-ES" baseline="0" dirty="0" smtClean="0"/>
              <a:t> </a:t>
            </a:r>
            <a:r>
              <a:rPr lang="es-ES" baseline="0" dirty="0" err="1" smtClean="0"/>
              <a:t>with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ground-truth</a:t>
            </a:r>
            <a:r>
              <a:rPr lang="es-ES" baseline="0" dirty="0" smtClean="0"/>
              <a:t> </a:t>
            </a:r>
            <a:r>
              <a:rPr lang="es-ES" baseline="0" dirty="0" err="1" smtClean="0"/>
              <a:t>annotation</a:t>
            </a:r>
            <a:r>
              <a:rPr lang="es-ES" baseline="0" dirty="0" smtClean="0"/>
              <a:t> </a:t>
            </a:r>
            <a:r>
              <a:rPr lang="es-ES" baseline="0" dirty="0" err="1" smtClean="0"/>
              <a:t>is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over</a:t>
            </a:r>
            <a:r>
              <a:rPr lang="es-ES" baseline="0" dirty="0" smtClean="0"/>
              <a:t> a </a:t>
            </a:r>
            <a:r>
              <a:rPr lang="es-ES" baseline="0" dirty="0" err="1" smtClean="0"/>
              <a:t>threshold</a:t>
            </a:r>
            <a:r>
              <a:rPr lang="es-ES" baseline="0" dirty="0" smtClean="0"/>
              <a:t>, </a:t>
            </a:r>
            <a:r>
              <a:rPr lang="es-ES" baseline="0" dirty="0" err="1" smtClean="0"/>
              <a:t>or</a:t>
            </a:r>
            <a:r>
              <a:rPr lang="es-ES" baseline="0" dirty="0" smtClean="0"/>
              <a:t> </a:t>
            </a:r>
            <a:r>
              <a:rPr lang="es-ES" baseline="0" dirty="0" err="1" smtClean="0"/>
              <a:t>negative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otherwise</a:t>
            </a:r>
            <a:r>
              <a:rPr lang="es-ES" baseline="0" dirty="0" smtClean="0"/>
              <a:t>.</a:t>
            </a:r>
          </a:p>
          <a:p>
            <a:endParaRPr lang="es-E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B88FD2-67C6-4A1F-A719-72B78FBFFCCC}" type="slidenum">
              <a:rPr lang="es-ES" smtClean="0"/>
              <a:t>50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267553458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s-ES" dirty="0" err="1" smtClean="0"/>
              <a:t>Finally</a:t>
            </a:r>
            <a:r>
              <a:rPr lang="es-ES" dirty="0" smtClean="0"/>
              <a:t>,</a:t>
            </a:r>
            <a:r>
              <a:rPr lang="es-ES" baseline="0" dirty="0" smtClean="0"/>
              <a:t> </a:t>
            </a:r>
            <a:r>
              <a:rPr lang="es-ES" baseline="0" dirty="0" err="1" smtClean="0"/>
              <a:t>we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include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contextual </a:t>
            </a:r>
            <a:r>
              <a:rPr lang="es-ES" baseline="0" dirty="0" err="1" smtClean="0"/>
              <a:t>rescoring</a:t>
            </a:r>
            <a:r>
              <a:rPr lang="es-ES" baseline="0" dirty="0" smtClean="0"/>
              <a:t> </a:t>
            </a:r>
            <a:r>
              <a:rPr lang="es-ES" baseline="0" dirty="0" err="1" smtClean="0"/>
              <a:t>function</a:t>
            </a:r>
            <a:r>
              <a:rPr lang="es-ES" baseline="0" dirty="0" smtClean="0"/>
              <a:t> R in </a:t>
            </a:r>
            <a:r>
              <a:rPr lang="es-ES" baseline="0" dirty="0" err="1" smtClean="0"/>
              <a:t>two</a:t>
            </a:r>
            <a:r>
              <a:rPr lang="es-ES" baseline="0" dirty="0" smtClean="0"/>
              <a:t> </a:t>
            </a:r>
            <a:r>
              <a:rPr lang="es-ES" baseline="0" dirty="0" err="1" smtClean="0"/>
              <a:t>state</a:t>
            </a:r>
            <a:r>
              <a:rPr lang="es-ES" baseline="0" dirty="0" smtClean="0"/>
              <a:t>-of-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-art </a:t>
            </a:r>
            <a:r>
              <a:rPr lang="es-ES" baseline="0" dirty="0" err="1" smtClean="0"/>
              <a:t>frameworks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for</a:t>
            </a:r>
            <a:r>
              <a:rPr lang="es-ES" baseline="0" dirty="0" smtClean="0"/>
              <a:t> human pose </a:t>
            </a:r>
            <a:r>
              <a:rPr lang="es-ES" baseline="0" dirty="0" err="1" smtClean="0"/>
              <a:t>estimation</a:t>
            </a:r>
            <a:r>
              <a:rPr lang="es-ES" baseline="0" dirty="0" smtClean="0"/>
              <a:t>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s-ES" baseline="0" dirty="0" err="1" smtClean="0"/>
              <a:t>On</a:t>
            </a:r>
            <a:r>
              <a:rPr lang="es-ES" baseline="0" dirty="0" smtClean="0"/>
              <a:t> </a:t>
            </a:r>
            <a:r>
              <a:rPr lang="es-ES" baseline="0" dirty="0" err="1" smtClean="0"/>
              <a:t>one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hand</a:t>
            </a:r>
            <a:r>
              <a:rPr lang="es-ES" baseline="0" dirty="0" smtClean="0"/>
              <a:t>, </a:t>
            </a:r>
            <a:r>
              <a:rPr lang="es-ES" baseline="0" dirty="0" err="1" smtClean="0"/>
              <a:t>we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take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original </a:t>
            </a:r>
            <a:r>
              <a:rPr lang="es-ES" baseline="0" dirty="0" err="1" smtClean="0"/>
              <a:t>formulation</a:t>
            </a:r>
            <a:r>
              <a:rPr lang="es-ES" baseline="0" dirty="0" smtClean="0"/>
              <a:t> </a:t>
            </a:r>
            <a:r>
              <a:rPr lang="es-ES" baseline="0" dirty="0" err="1" smtClean="0"/>
              <a:t>from</a:t>
            </a:r>
            <a:r>
              <a:rPr lang="es-ES" baseline="0" dirty="0" smtClean="0"/>
              <a:t> Yang and </a:t>
            </a:r>
            <a:r>
              <a:rPr lang="es-ES" baseline="0" dirty="0" err="1" smtClean="0"/>
              <a:t>Ramanan</a:t>
            </a:r>
            <a:r>
              <a:rPr lang="es-ES" baseline="0" dirty="0" smtClean="0"/>
              <a:t>, and </a:t>
            </a:r>
            <a:r>
              <a:rPr lang="es-ES" baseline="0" dirty="0" err="1" smtClean="0"/>
              <a:t>add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rescoring</a:t>
            </a:r>
            <a:r>
              <a:rPr lang="es-ES" baseline="0" dirty="0" smtClean="0"/>
              <a:t> </a:t>
            </a:r>
            <a:r>
              <a:rPr lang="es-ES" baseline="0" dirty="0" err="1" smtClean="0"/>
              <a:t>function</a:t>
            </a:r>
            <a:r>
              <a:rPr lang="es-ES" baseline="0" dirty="0" smtClean="0"/>
              <a:t> as </a:t>
            </a:r>
            <a:r>
              <a:rPr lang="es-ES" baseline="0" dirty="0" err="1" smtClean="0"/>
              <a:t>an</a:t>
            </a:r>
            <a:r>
              <a:rPr lang="es-ES" baseline="0" dirty="0" smtClean="0"/>
              <a:t> extra </a:t>
            </a:r>
            <a:r>
              <a:rPr lang="es-ES" baseline="0" dirty="0" err="1" smtClean="0"/>
              <a:t>term</a:t>
            </a:r>
            <a:r>
              <a:rPr lang="es-ES" baseline="0" dirty="0" smtClean="0"/>
              <a:t> in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unary</a:t>
            </a:r>
            <a:r>
              <a:rPr lang="es-ES" baseline="0" dirty="0" smtClean="0"/>
              <a:t> </a:t>
            </a:r>
            <a:r>
              <a:rPr lang="es-ES" baseline="0" dirty="0" err="1" smtClean="0"/>
              <a:t>potential</a:t>
            </a:r>
            <a:r>
              <a:rPr lang="es-ES" baseline="0" dirty="0" smtClean="0"/>
              <a:t>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s-ES" baseline="0" dirty="0" err="1" smtClean="0"/>
              <a:t>On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other</a:t>
            </a:r>
            <a:r>
              <a:rPr lang="es-ES" baseline="0" dirty="0" smtClean="0"/>
              <a:t> </a:t>
            </a:r>
            <a:r>
              <a:rPr lang="es-ES" baseline="0" dirty="0" err="1" smtClean="0"/>
              <a:t>hand</a:t>
            </a:r>
            <a:r>
              <a:rPr lang="es-ES" baseline="0" dirty="0" smtClean="0"/>
              <a:t>, </a:t>
            </a:r>
            <a:r>
              <a:rPr lang="es-ES" baseline="0" dirty="0" err="1" smtClean="0"/>
              <a:t>we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consider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work</a:t>
            </a:r>
            <a:r>
              <a:rPr lang="es-ES" baseline="0" dirty="0" smtClean="0"/>
              <a:t> </a:t>
            </a:r>
            <a:r>
              <a:rPr lang="es-ES" baseline="0" dirty="0" err="1" smtClean="0"/>
              <a:t>from</a:t>
            </a:r>
            <a:r>
              <a:rPr lang="es-ES" baseline="0" dirty="0" smtClean="0"/>
              <a:t> </a:t>
            </a:r>
            <a:r>
              <a:rPr lang="es-ES" baseline="0" dirty="0" err="1" smtClean="0"/>
              <a:t>Pishchulin</a:t>
            </a:r>
            <a:r>
              <a:rPr lang="es-ES" baseline="0" dirty="0" smtClean="0"/>
              <a:t> et al., </a:t>
            </a:r>
            <a:r>
              <a:rPr lang="es-ES" baseline="0" dirty="0" err="1" smtClean="0"/>
              <a:t>which</a:t>
            </a:r>
            <a:r>
              <a:rPr lang="es-ES" baseline="0" dirty="0" smtClean="0"/>
              <a:t> </a:t>
            </a:r>
            <a:r>
              <a:rPr lang="es-ES" baseline="0" dirty="0" err="1" smtClean="0"/>
              <a:t>already</a:t>
            </a:r>
            <a:r>
              <a:rPr lang="es-ES" baseline="0" dirty="0" smtClean="0"/>
              <a:t> uses </a:t>
            </a:r>
            <a:r>
              <a:rPr lang="es-ES" baseline="0" dirty="0" err="1" smtClean="0"/>
              <a:t>poselets</a:t>
            </a:r>
            <a:r>
              <a:rPr lang="es-ES" baseline="0" dirty="0" smtClean="0"/>
              <a:t> to </a:t>
            </a:r>
            <a:r>
              <a:rPr lang="es-ES" baseline="0" dirty="0" err="1" smtClean="0"/>
              <a:t>predict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position of </a:t>
            </a:r>
            <a:r>
              <a:rPr lang="es-ES" baseline="0" dirty="0" err="1" smtClean="0"/>
              <a:t>basic</a:t>
            </a:r>
            <a:r>
              <a:rPr lang="es-ES" baseline="0" dirty="0" smtClean="0"/>
              <a:t> </a:t>
            </a:r>
            <a:r>
              <a:rPr lang="es-ES" baseline="0" dirty="0" err="1" smtClean="0"/>
              <a:t>parts</a:t>
            </a:r>
            <a:r>
              <a:rPr lang="es-ES" baseline="0" dirty="0" smtClean="0"/>
              <a:t>. In </a:t>
            </a:r>
            <a:r>
              <a:rPr lang="es-ES" baseline="0" dirty="0" err="1" smtClean="0"/>
              <a:t>this</a:t>
            </a:r>
            <a:r>
              <a:rPr lang="es-ES" baseline="0" dirty="0" smtClean="0"/>
              <a:t> case, </a:t>
            </a:r>
            <a:r>
              <a:rPr lang="es-ES" baseline="0" dirty="0" err="1" smtClean="0"/>
              <a:t>we</a:t>
            </a:r>
            <a:r>
              <a:rPr lang="es-ES" baseline="0" dirty="0" smtClean="0"/>
              <a:t> repace </a:t>
            </a:r>
            <a:r>
              <a:rPr lang="es-ES" baseline="0" dirty="0" err="1" smtClean="0"/>
              <a:t>their</a:t>
            </a:r>
            <a:r>
              <a:rPr lang="es-ES" baseline="0" dirty="0" smtClean="0"/>
              <a:t> </a:t>
            </a:r>
            <a:r>
              <a:rPr lang="es-ES" baseline="0" dirty="0" err="1" smtClean="0"/>
              <a:t>poselet-based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term</a:t>
            </a:r>
            <a:r>
              <a:rPr lang="es-ES" baseline="0" dirty="0" smtClean="0"/>
              <a:t> in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unary</a:t>
            </a:r>
            <a:r>
              <a:rPr lang="es-ES" baseline="0" dirty="0" smtClean="0"/>
              <a:t> </a:t>
            </a:r>
            <a:r>
              <a:rPr lang="es-ES" baseline="0" dirty="0" err="1" smtClean="0"/>
              <a:t>potential</a:t>
            </a:r>
            <a:r>
              <a:rPr lang="es-ES" baseline="0" dirty="0" smtClean="0"/>
              <a:t>, </a:t>
            </a:r>
            <a:r>
              <a:rPr lang="es-ES" baseline="0" dirty="0" err="1" smtClean="0"/>
              <a:t>by</a:t>
            </a:r>
            <a:r>
              <a:rPr lang="es-ES" baseline="0" dirty="0" smtClean="0"/>
              <a:t> </a:t>
            </a:r>
            <a:r>
              <a:rPr lang="es-ES" baseline="0" dirty="0" err="1" smtClean="0"/>
              <a:t>our</a:t>
            </a:r>
            <a:r>
              <a:rPr lang="es-ES" baseline="0" dirty="0" smtClean="0"/>
              <a:t> </a:t>
            </a:r>
            <a:r>
              <a:rPr lang="es-ES" baseline="0" dirty="0" err="1" smtClean="0"/>
              <a:t>rescoring</a:t>
            </a:r>
            <a:r>
              <a:rPr lang="es-ES" baseline="0" dirty="0" smtClean="0"/>
              <a:t> </a:t>
            </a:r>
            <a:r>
              <a:rPr lang="es-ES" baseline="0" dirty="0" err="1" smtClean="0"/>
              <a:t>function</a:t>
            </a:r>
            <a:endParaRPr lang="es-E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B88FD2-67C6-4A1F-A719-72B78FBFFCCC}" type="slidenum">
              <a:rPr lang="es-ES" smtClean="0"/>
              <a:t>51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566143335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s-ES" dirty="0" smtClean="0"/>
              <a:t>To </a:t>
            </a:r>
            <a:r>
              <a:rPr lang="es-ES" dirty="0" err="1" smtClean="0"/>
              <a:t>evaluate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proposed</a:t>
            </a:r>
            <a:r>
              <a:rPr lang="es-ES" baseline="0" dirty="0" smtClean="0"/>
              <a:t> </a:t>
            </a:r>
            <a:r>
              <a:rPr lang="es-ES" baseline="0" dirty="0" err="1" smtClean="0"/>
              <a:t>pipline</a:t>
            </a:r>
            <a:r>
              <a:rPr lang="es-ES" baseline="0" dirty="0" smtClean="0"/>
              <a:t>, </a:t>
            </a:r>
            <a:r>
              <a:rPr lang="es-ES" baseline="0" dirty="0" err="1" smtClean="0"/>
              <a:t>we</a:t>
            </a:r>
            <a:r>
              <a:rPr lang="es-ES" baseline="0" dirty="0" smtClean="0"/>
              <a:t> use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LEEDS </a:t>
            </a:r>
            <a:r>
              <a:rPr lang="es-ES" baseline="0" dirty="0" err="1" smtClean="0"/>
              <a:t>sports</a:t>
            </a:r>
            <a:r>
              <a:rPr lang="es-ES" baseline="0" dirty="0" smtClean="0"/>
              <a:t> and PARSE </a:t>
            </a:r>
            <a:r>
              <a:rPr lang="es-ES" baseline="0" dirty="0" err="1" smtClean="0"/>
              <a:t>datasets</a:t>
            </a:r>
            <a:r>
              <a:rPr lang="es-ES" baseline="0" dirty="0" smtClean="0"/>
              <a:t>, </a:t>
            </a:r>
            <a:r>
              <a:rPr lang="es-ES" baseline="0" dirty="0" err="1" smtClean="0"/>
              <a:t>which</a:t>
            </a:r>
            <a:r>
              <a:rPr lang="es-ES" baseline="0" dirty="0" smtClean="0"/>
              <a:t> </a:t>
            </a:r>
            <a:r>
              <a:rPr lang="es-ES" baseline="0" dirty="0" err="1" smtClean="0"/>
              <a:t>contain</a:t>
            </a:r>
            <a:r>
              <a:rPr lang="es-ES" baseline="0" dirty="0" smtClean="0"/>
              <a:t> </a:t>
            </a:r>
            <a:r>
              <a:rPr lang="es-ES" baseline="0" dirty="0" err="1" smtClean="0"/>
              <a:t>images</a:t>
            </a:r>
            <a:r>
              <a:rPr lang="es-ES" baseline="0" dirty="0" smtClean="0"/>
              <a:t> of </a:t>
            </a:r>
            <a:r>
              <a:rPr lang="es-ES" baseline="0" dirty="0" err="1" smtClean="0"/>
              <a:t>people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playing</a:t>
            </a:r>
            <a:r>
              <a:rPr lang="es-ES" baseline="0" dirty="0" smtClean="0"/>
              <a:t> </a:t>
            </a:r>
            <a:r>
              <a:rPr lang="es-ES" baseline="0" dirty="0" err="1" smtClean="0"/>
              <a:t>sports</a:t>
            </a:r>
            <a:r>
              <a:rPr lang="es-ES" baseline="0" dirty="0" smtClean="0"/>
              <a:t>, and </a:t>
            </a:r>
            <a:r>
              <a:rPr lang="es-ES" baseline="0" dirty="0" err="1" smtClean="0"/>
              <a:t>provide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ground-truth</a:t>
            </a:r>
            <a:r>
              <a:rPr lang="es-ES" baseline="0" dirty="0" smtClean="0"/>
              <a:t> </a:t>
            </a:r>
            <a:r>
              <a:rPr lang="es-ES" baseline="0" dirty="0" err="1" smtClean="0"/>
              <a:t>annotations</a:t>
            </a:r>
            <a:r>
              <a:rPr lang="es-ES" baseline="0" dirty="0" smtClean="0"/>
              <a:t> of 14 human </a:t>
            </a:r>
            <a:r>
              <a:rPr lang="es-ES" baseline="0" dirty="0" err="1" smtClean="0"/>
              <a:t>body</a:t>
            </a:r>
            <a:r>
              <a:rPr lang="es-ES" baseline="0" dirty="0" smtClean="0"/>
              <a:t> </a:t>
            </a:r>
            <a:r>
              <a:rPr lang="es-ES" baseline="0" dirty="0" err="1" smtClean="0"/>
              <a:t>joints</a:t>
            </a:r>
            <a:r>
              <a:rPr lang="es-ES" baseline="0" dirty="0" smtClean="0"/>
              <a:t>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s-ES" baseline="0" dirty="0" smtClean="0"/>
              <a:t>As </a:t>
            </a:r>
            <a:r>
              <a:rPr lang="es-ES" baseline="0" dirty="0" err="1" smtClean="0"/>
              <a:t>evaluation</a:t>
            </a:r>
            <a:r>
              <a:rPr lang="es-ES" baseline="0" dirty="0" smtClean="0"/>
              <a:t> </a:t>
            </a:r>
            <a:r>
              <a:rPr lang="es-ES" baseline="0" dirty="0" err="1" smtClean="0"/>
              <a:t>measure</a:t>
            </a:r>
            <a:r>
              <a:rPr lang="es-ES" baseline="0" dirty="0" smtClean="0"/>
              <a:t>, </a:t>
            </a:r>
            <a:r>
              <a:rPr lang="es-ES" baseline="0" dirty="0" err="1" smtClean="0"/>
              <a:t>we</a:t>
            </a:r>
            <a:r>
              <a:rPr lang="es-ES" baseline="0" dirty="0" smtClean="0"/>
              <a:t> use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percentage</a:t>
            </a:r>
            <a:r>
              <a:rPr lang="es-ES" baseline="0" dirty="0" smtClean="0"/>
              <a:t> of </a:t>
            </a:r>
            <a:r>
              <a:rPr lang="es-ES" baseline="0" dirty="0" err="1" smtClean="0"/>
              <a:t>correctly</a:t>
            </a:r>
            <a:r>
              <a:rPr lang="es-ES" baseline="0" dirty="0" smtClean="0"/>
              <a:t>-placed </a:t>
            </a:r>
            <a:r>
              <a:rPr lang="es-ES" baseline="0" dirty="0" err="1" smtClean="0"/>
              <a:t>parts</a:t>
            </a:r>
            <a:r>
              <a:rPr lang="es-ES" baseline="0" dirty="0" smtClean="0"/>
              <a:t>, </a:t>
            </a:r>
            <a:r>
              <a:rPr lang="es-ES" baseline="0" dirty="0" err="1" smtClean="0"/>
              <a:t>widely</a:t>
            </a:r>
            <a:r>
              <a:rPr lang="es-ES" baseline="0" dirty="0" smtClean="0"/>
              <a:t> </a:t>
            </a:r>
            <a:r>
              <a:rPr lang="es-ES" baseline="0" dirty="0" err="1" smtClean="0"/>
              <a:t>used</a:t>
            </a:r>
            <a:r>
              <a:rPr lang="es-ES" baseline="0" dirty="0" smtClean="0"/>
              <a:t> </a:t>
            </a:r>
            <a:r>
              <a:rPr lang="es-ES" baseline="0" dirty="0" err="1" smtClean="0"/>
              <a:t>for</a:t>
            </a:r>
            <a:r>
              <a:rPr lang="es-ES" baseline="0" dirty="0" smtClean="0"/>
              <a:t> benchmarking human pose </a:t>
            </a:r>
            <a:r>
              <a:rPr lang="es-ES" baseline="0" dirty="0" err="1" smtClean="0"/>
              <a:t>estimation</a:t>
            </a:r>
            <a:r>
              <a:rPr lang="es-ES" baseline="0" dirty="0" smtClean="0"/>
              <a:t> </a:t>
            </a:r>
            <a:r>
              <a:rPr lang="es-ES" baseline="0" dirty="0" err="1" smtClean="0"/>
              <a:t>methods</a:t>
            </a:r>
            <a:r>
              <a:rPr lang="es-ES" baseline="0" dirty="0" smtClean="0"/>
              <a:t>.</a:t>
            </a:r>
            <a:endParaRPr lang="es-E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B88FD2-67C6-4A1F-A719-72B78FBFFCCC}" type="slidenum">
              <a:rPr lang="es-ES" smtClean="0"/>
              <a:t>52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030449731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s-ES" dirty="0" smtClean="0"/>
              <a:t>In </a:t>
            </a:r>
            <a:r>
              <a:rPr lang="es-ES" dirty="0" err="1" smtClean="0"/>
              <a:t>the</a:t>
            </a:r>
            <a:r>
              <a:rPr lang="es-ES" dirty="0" smtClean="0"/>
              <a:t> LEEDS </a:t>
            </a:r>
            <a:r>
              <a:rPr lang="es-ES" dirty="0" err="1" smtClean="0"/>
              <a:t>sports</a:t>
            </a:r>
            <a:r>
              <a:rPr lang="es-ES" dirty="0" smtClean="0"/>
              <a:t> dataset</a:t>
            </a:r>
            <a:r>
              <a:rPr lang="es-ES" baseline="0" dirty="0" smtClean="0"/>
              <a:t> </a:t>
            </a:r>
            <a:r>
              <a:rPr lang="es-ES" baseline="0" dirty="0" err="1" smtClean="0"/>
              <a:t>we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specially</a:t>
            </a:r>
            <a:r>
              <a:rPr lang="es-ES" baseline="0" dirty="0" smtClean="0"/>
              <a:t> </a:t>
            </a:r>
            <a:r>
              <a:rPr lang="es-ES" baseline="0" dirty="0" err="1" smtClean="0"/>
              <a:t>improve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performance </a:t>
            </a:r>
            <a:r>
              <a:rPr lang="es-ES" baseline="0" dirty="0" err="1" smtClean="0"/>
              <a:t>for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recovery</a:t>
            </a:r>
            <a:r>
              <a:rPr lang="es-ES" baseline="0" dirty="0" smtClean="0"/>
              <a:t> of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legs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when</a:t>
            </a:r>
            <a:r>
              <a:rPr lang="es-ES" baseline="0" dirty="0" smtClean="0"/>
              <a:t> </a:t>
            </a:r>
            <a:r>
              <a:rPr lang="es-ES" baseline="0" dirty="0" err="1" smtClean="0"/>
              <a:t>including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rescoring</a:t>
            </a:r>
            <a:r>
              <a:rPr lang="es-ES" baseline="0" dirty="0" smtClean="0"/>
              <a:t> in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framework</a:t>
            </a:r>
            <a:r>
              <a:rPr lang="es-ES" baseline="0" dirty="0" smtClean="0"/>
              <a:t> </a:t>
            </a:r>
            <a:r>
              <a:rPr lang="es-ES" baseline="0" dirty="0" err="1" smtClean="0"/>
              <a:t>from</a:t>
            </a:r>
            <a:r>
              <a:rPr lang="es-ES" baseline="0" dirty="0" smtClean="0"/>
              <a:t> Yang and </a:t>
            </a:r>
            <a:r>
              <a:rPr lang="es-ES" baseline="0" dirty="0" err="1" smtClean="0"/>
              <a:t>Ramanan</a:t>
            </a:r>
            <a:r>
              <a:rPr lang="es-ES" baseline="0" dirty="0" smtClean="0"/>
              <a:t>. As </a:t>
            </a:r>
            <a:r>
              <a:rPr lang="es-ES" baseline="0" dirty="0" err="1" smtClean="0"/>
              <a:t>you</a:t>
            </a:r>
            <a:r>
              <a:rPr lang="es-ES" baseline="0" dirty="0" smtClean="0"/>
              <a:t> can </a:t>
            </a:r>
            <a:r>
              <a:rPr lang="es-ES" baseline="0" dirty="0" err="1" smtClean="0"/>
              <a:t>see</a:t>
            </a:r>
            <a:r>
              <a:rPr lang="es-ES" baseline="0" dirty="0" smtClean="0"/>
              <a:t> in </a:t>
            </a:r>
            <a:r>
              <a:rPr lang="es-ES" baseline="0" dirty="0" err="1" smtClean="0"/>
              <a:t>these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examples</a:t>
            </a:r>
            <a:r>
              <a:rPr lang="es-ES" baseline="0" dirty="0" smtClean="0"/>
              <a:t>, </a:t>
            </a:r>
            <a:r>
              <a:rPr lang="es-ES" baseline="0" dirty="0" err="1" smtClean="0"/>
              <a:t>this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improvement</a:t>
            </a:r>
            <a:r>
              <a:rPr lang="es-ES" baseline="0" dirty="0" smtClean="0"/>
              <a:t> </a:t>
            </a:r>
            <a:r>
              <a:rPr lang="es-ES" baseline="0" dirty="0" err="1" smtClean="0"/>
              <a:t>is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explained</a:t>
            </a:r>
            <a:r>
              <a:rPr lang="es-ES" baseline="0" dirty="0" smtClean="0"/>
              <a:t> as a </a:t>
            </a:r>
            <a:r>
              <a:rPr lang="es-ES" baseline="0" dirty="0" err="1" smtClean="0"/>
              <a:t>recover</a:t>
            </a:r>
            <a:r>
              <a:rPr lang="es-ES" baseline="0" dirty="0" smtClean="0"/>
              <a:t> </a:t>
            </a:r>
            <a:r>
              <a:rPr lang="es-ES" baseline="0" dirty="0" err="1" smtClean="0"/>
              <a:t>from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double-counting</a:t>
            </a:r>
            <a:r>
              <a:rPr lang="es-ES" baseline="0" dirty="0" smtClean="0"/>
              <a:t> </a:t>
            </a:r>
            <a:r>
              <a:rPr lang="es-ES" baseline="0" dirty="0" err="1" smtClean="0"/>
              <a:t>problem</a:t>
            </a:r>
            <a:r>
              <a:rPr lang="es-ES" baseline="0" dirty="0" smtClean="0"/>
              <a:t>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s-ES" baseline="0" dirty="0" smtClean="0"/>
              <a:t>In </a:t>
            </a:r>
            <a:r>
              <a:rPr lang="es-ES" baseline="0" dirty="0" err="1" smtClean="0"/>
              <a:t>contrast</a:t>
            </a:r>
            <a:r>
              <a:rPr lang="es-ES" baseline="0" dirty="0" smtClean="0"/>
              <a:t>, </a:t>
            </a:r>
            <a:r>
              <a:rPr lang="es-ES" baseline="0" dirty="0" err="1" smtClean="0"/>
              <a:t>when</a:t>
            </a:r>
            <a:r>
              <a:rPr lang="es-ES" baseline="0" dirty="0" smtClean="0"/>
              <a:t> </a:t>
            </a:r>
            <a:r>
              <a:rPr lang="es-ES" baseline="0" dirty="0" err="1" smtClean="0"/>
              <a:t>including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rescoring</a:t>
            </a:r>
            <a:r>
              <a:rPr lang="es-ES" baseline="0" dirty="0" smtClean="0"/>
              <a:t> in </a:t>
            </a:r>
            <a:r>
              <a:rPr lang="es-ES" baseline="0" dirty="0" err="1" smtClean="0"/>
              <a:t>Pishchulin</a:t>
            </a:r>
            <a:r>
              <a:rPr lang="es-ES" baseline="0" dirty="0" smtClean="0"/>
              <a:t> et </a:t>
            </a:r>
            <a:r>
              <a:rPr lang="es-ES" baseline="0" dirty="0" err="1" smtClean="0"/>
              <a:t>al.’s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framework</a:t>
            </a:r>
            <a:r>
              <a:rPr lang="es-ES" baseline="0" dirty="0" smtClean="0"/>
              <a:t>, </a:t>
            </a:r>
            <a:r>
              <a:rPr lang="es-ES" baseline="0" dirty="0" err="1" smtClean="0"/>
              <a:t>we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obtain</a:t>
            </a:r>
            <a:r>
              <a:rPr lang="es-ES" baseline="0" dirty="0" smtClean="0"/>
              <a:t> a </a:t>
            </a:r>
            <a:r>
              <a:rPr lang="es-ES" baseline="0" dirty="0" err="1" smtClean="0"/>
              <a:t>slightly</a:t>
            </a:r>
            <a:r>
              <a:rPr lang="es-ES" baseline="0" dirty="0" smtClean="0"/>
              <a:t> </a:t>
            </a:r>
            <a:r>
              <a:rPr lang="es-ES" baseline="0" dirty="0" err="1" smtClean="0"/>
              <a:t>worse</a:t>
            </a:r>
            <a:r>
              <a:rPr lang="es-ES" baseline="0" dirty="0" smtClean="0"/>
              <a:t> performance. </a:t>
            </a:r>
            <a:r>
              <a:rPr lang="es-ES" baseline="0" dirty="0" err="1" smtClean="0"/>
              <a:t>However</a:t>
            </a:r>
            <a:r>
              <a:rPr lang="es-ES" baseline="0" dirty="0" smtClean="0"/>
              <a:t>, </a:t>
            </a:r>
            <a:r>
              <a:rPr lang="es-ES" baseline="0" dirty="0" err="1" smtClean="0"/>
              <a:t>we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only</a:t>
            </a:r>
            <a:r>
              <a:rPr lang="es-ES" baseline="0" dirty="0" smtClean="0"/>
              <a:t> </a:t>
            </a:r>
            <a:r>
              <a:rPr lang="es-ES" baseline="0" dirty="0" err="1" smtClean="0"/>
              <a:t>predict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position of </a:t>
            </a:r>
            <a:r>
              <a:rPr lang="es-ES" baseline="0" dirty="0" err="1" smtClean="0"/>
              <a:t>body</a:t>
            </a:r>
            <a:r>
              <a:rPr lang="es-ES" baseline="0" dirty="0" smtClean="0"/>
              <a:t> </a:t>
            </a:r>
            <a:r>
              <a:rPr lang="es-ES" baseline="0" dirty="0" err="1" smtClean="0"/>
              <a:t>parts</a:t>
            </a:r>
            <a:r>
              <a:rPr lang="es-ES" baseline="0" dirty="0" smtClean="0"/>
              <a:t>, </a:t>
            </a:r>
            <a:r>
              <a:rPr lang="es-ES" baseline="0" dirty="0" err="1" smtClean="0"/>
              <a:t>while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work</a:t>
            </a:r>
            <a:r>
              <a:rPr lang="es-ES" baseline="0" dirty="0" smtClean="0"/>
              <a:t> </a:t>
            </a:r>
            <a:r>
              <a:rPr lang="es-ES" baseline="0" dirty="0" err="1" smtClean="0"/>
              <a:t>from</a:t>
            </a:r>
            <a:r>
              <a:rPr lang="es-ES" baseline="0" dirty="0" smtClean="0"/>
              <a:t> </a:t>
            </a:r>
            <a:r>
              <a:rPr lang="es-ES" baseline="0" dirty="0" err="1" smtClean="0"/>
              <a:t>Pishchulin</a:t>
            </a:r>
            <a:r>
              <a:rPr lang="es-ES" baseline="0" dirty="0" smtClean="0"/>
              <a:t> et al </a:t>
            </a:r>
            <a:r>
              <a:rPr lang="es-ES" baseline="0" dirty="0" err="1" smtClean="0"/>
              <a:t>also</a:t>
            </a:r>
            <a:r>
              <a:rPr lang="es-ES" baseline="0" dirty="0" smtClean="0"/>
              <a:t> </a:t>
            </a:r>
            <a:r>
              <a:rPr lang="es-ES" baseline="0" dirty="0" err="1" smtClean="0"/>
              <a:t>predict</a:t>
            </a:r>
            <a:r>
              <a:rPr lang="es-ES" baseline="0" dirty="0" smtClean="0"/>
              <a:t> </a:t>
            </a:r>
            <a:r>
              <a:rPr lang="es-ES" baseline="0" dirty="0" err="1" smtClean="0"/>
              <a:t>rotation</a:t>
            </a:r>
            <a:r>
              <a:rPr lang="es-ES" baseline="0" dirty="0" smtClean="0"/>
              <a:t>, and use </a:t>
            </a:r>
            <a:r>
              <a:rPr lang="es-ES" baseline="0" dirty="0" err="1" smtClean="0"/>
              <a:t>additional</a:t>
            </a:r>
            <a:r>
              <a:rPr lang="es-ES" baseline="0" dirty="0" smtClean="0"/>
              <a:t> </a:t>
            </a:r>
            <a:r>
              <a:rPr lang="es-ES" baseline="0" dirty="0" err="1" smtClean="0"/>
              <a:t>detectors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for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torso and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head. </a:t>
            </a:r>
            <a:r>
              <a:rPr lang="es-ES" baseline="0" dirty="0" err="1" smtClean="0"/>
              <a:t>Even</a:t>
            </a:r>
            <a:r>
              <a:rPr lang="es-ES" baseline="0" dirty="0" smtClean="0"/>
              <a:t> so, </a:t>
            </a:r>
            <a:r>
              <a:rPr lang="es-ES" baseline="0" dirty="0" err="1" smtClean="0"/>
              <a:t>we</a:t>
            </a:r>
            <a:r>
              <a:rPr lang="es-ES" baseline="0" dirty="0" smtClean="0"/>
              <a:t> can </a:t>
            </a:r>
            <a:r>
              <a:rPr lang="es-ES" baseline="0" dirty="0" err="1" smtClean="0"/>
              <a:t>still</a:t>
            </a:r>
            <a:r>
              <a:rPr lang="es-ES" baseline="0" dirty="0" smtClean="0"/>
              <a:t> </a:t>
            </a:r>
            <a:r>
              <a:rPr lang="es-ES" baseline="0" dirty="0" err="1" smtClean="0"/>
              <a:t>find</a:t>
            </a:r>
            <a:r>
              <a:rPr lang="es-ES" baseline="0" dirty="0" smtClean="0"/>
              <a:t> </a:t>
            </a:r>
            <a:r>
              <a:rPr lang="es-ES" baseline="0" dirty="0" err="1" smtClean="0"/>
              <a:t>some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examples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where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our</a:t>
            </a:r>
            <a:r>
              <a:rPr lang="es-ES" baseline="0" dirty="0" smtClean="0"/>
              <a:t> </a:t>
            </a:r>
            <a:r>
              <a:rPr lang="es-ES" baseline="0" dirty="0" err="1" smtClean="0"/>
              <a:t>method</a:t>
            </a:r>
            <a:r>
              <a:rPr lang="es-ES" baseline="0" dirty="0" smtClean="0"/>
              <a:t> </a:t>
            </a:r>
            <a:r>
              <a:rPr lang="es-ES" baseline="0" dirty="0" err="1" smtClean="0"/>
              <a:t>performs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better</a:t>
            </a:r>
            <a:r>
              <a:rPr lang="es-ES" baseline="0" dirty="0" smtClean="0"/>
              <a:t>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B88FD2-67C6-4A1F-A719-72B78FBFFCCC}" type="slidenum">
              <a:rPr lang="es-ES" smtClean="0"/>
              <a:t>53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598434647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s-ES" dirty="0" smtClean="0"/>
              <a:t>More </a:t>
            </a:r>
            <a:r>
              <a:rPr lang="es-ES" dirty="0" err="1" smtClean="0"/>
              <a:t>interestingly,Here</a:t>
            </a:r>
            <a:r>
              <a:rPr lang="es-ES" dirty="0" smtClean="0"/>
              <a:t> </a:t>
            </a:r>
            <a:r>
              <a:rPr lang="es-ES" dirty="0" err="1" smtClean="0"/>
              <a:t>we</a:t>
            </a:r>
            <a:r>
              <a:rPr lang="es-ES" dirty="0" smtClean="0"/>
              <a:t> show </a:t>
            </a:r>
            <a:r>
              <a:rPr lang="es-ES" dirty="0" err="1" smtClean="0"/>
              <a:t>that</a:t>
            </a:r>
            <a:r>
              <a:rPr lang="es-ES" dirty="0" smtClean="0"/>
              <a:t> </a:t>
            </a:r>
            <a:r>
              <a:rPr lang="es-ES" dirty="0" err="1" smtClean="0"/>
              <a:t>even</a:t>
            </a:r>
            <a:r>
              <a:rPr lang="es-ES" dirty="0" smtClean="0"/>
              <a:t> </a:t>
            </a:r>
            <a:r>
              <a:rPr lang="es-ES" dirty="0" err="1" smtClean="0"/>
              <a:t>though</a:t>
            </a:r>
            <a:r>
              <a:rPr lang="es-ES" dirty="0" smtClean="0"/>
              <a:t> </a:t>
            </a:r>
            <a:r>
              <a:rPr lang="es-ES" dirty="0" err="1" smtClean="0"/>
              <a:t>we</a:t>
            </a:r>
            <a:r>
              <a:rPr lang="es-ES" dirty="0" smtClean="0"/>
              <a:t> </a:t>
            </a:r>
            <a:r>
              <a:rPr lang="es-ES" dirty="0" err="1" smtClean="0"/>
              <a:t>don’t</a:t>
            </a:r>
            <a:r>
              <a:rPr lang="es-ES" dirty="0" smtClean="0"/>
              <a:t> </a:t>
            </a:r>
            <a:r>
              <a:rPr lang="es-ES" dirty="0" err="1" smtClean="0"/>
              <a:t>obtain</a:t>
            </a:r>
            <a:r>
              <a:rPr lang="es-ES" dirty="0" smtClean="0"/>
              <a:t> </a:t>
            </a:r>
            <a:r>
              <a:rPr lang="es-ES" dirty="0" err="1" smtClean="0"/>
              <a:t>better</a:t>
            </a:r>
            <a:r>
              <a:rPr lang="es-ES" dirty="0" smtClean="0"/>
              <a:t> performance </a:t>
            </a:r>
            <a:r>
              <a:rPr lang="es-ES" dirty="0" err="1" smtClean="0"/>
              <a:t>than</a:t>
            </a:r>
            <a:r>
              <a:rPr lang="es-ES" dirty="0" smtClean="0"/>
              <a:t> </a:t>
            </a:r>
            <a:r>
              <a:rPr lang="es-ES" dirty="0" err="1" smtClean="0"/>
              <a:t>Pishchulin</a:t>
            </a:r>
            <a:r>
              <a:rPr lang="es-ES" dirty="0" smtClean="0"/>
              <a:t> et al., </a:t>
            </a:r>
            <a:r>
              <a:rPr lang="es-ES" dirty="0" err="1" smtClean="0"/>
              <a:t>we</a:t>
            </a:r>
            <a:r>
              <a:rPr lang="es-ES" dirty="0" smtClean="0"/>
              <a:t> </a:t>
            </a:r>
            <a:r>
              <a:rPr lang="es-ES" dirty="0" err="1" smtClean="0"/>
              <a:t>achieve</a:t>
            </a:r>
            <a:r>
              <a:rPr lang="es-ES" dirty="0" smtClean="0"/>
              <a:t> a </a:t>
            </a:r>
            <a:r>
              <a:rPr lang="es-ES" dirty="0" err="1" smtClean="0"/>
              <a:t>significant</a:t>
            </a:r>
            <a:r>
              <a:rPr lang="es-ES" dirty="0" smtClean="0"/>
              <a:t> </a:t>
            </a:r>
            <a:r>
              <a:rPr lang="es-ES" dirty="0" err="1" smtClean="0"/>
              <a:t>reduction</a:t>
            </a:r>
            <a:r>
              <a:rPr lang="es-ES" dirty="0" smtClean="0"/>
              <a:t> in </a:t>
            </a:r>
            <a:r>
              <a:rPr lang="es-ES" dirty="0" err="1" smtClean="0"/>
              <a:t>the</a:t>
            </a:r>
            <a:r>
              <a:rPr lang="es-ES" dirty="0" smtClean="0"/>
              <a:t> </a:t>
            </a:r>
            <a:r>
              <a:rPr lang="es-ES" dirty="0" err="1" smtClean="0"/>
              <a:t>execution</a:t>
            </a:r>
            <a:r>
              <a:rPr lang="es-ES" dirty="0" smtClean="0"/>
              <a:t> time.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s-ES" dirty="0" smtClean="0"/>
              <a:t>As </a:t>
            </a:r>
            <a:r>
              <a:rPr lang="es-ES" dirty="0" err="1" smtClean="0"/>
              <a:t>you</a:t>
            </a:r>
            <a:r>
              <a:rPr lang="es-ES" dirty="0" smtClean="0"/>
              <a:t> can </a:t>
            </a:r>
            <a:r>
              <a:rPr lang="es-ES" dirty="0" err="1" smtClean="0"/>
              <a:t>see</a:t>
            </a:r>
            <a:r>
              <a:rPr lang="es-ES" dirty="0" smtClean="0"/>
              <a:t> in </a:t>
            </a:r>
            <a:r>
              <a:rPr lang="es-ES" dirty="0" err="1" smtClean="0"/>
              <a:t>this</a:t>
            </a:r>
            <a:r>
              <a:rPr lang="es-ES" dirty="0" smtClean="0"/>
              <a:t> </a:t>
            </a:r>
            <a:r>
              <a:rPr lang="es-ES" dirty="0" err="1" smtClean="0"/>
              <a:t>plot</a:t>
            </a:r>
            <a:r>
              <a:rPr lang="es-ES" dirty="0" smtClean="0"/>
              <a:t>, </a:t>
            </a:r>
            <a:r>
              <a:rPr lang="es-ES" dirty="0" err="1" smtClean="0"/>
              <a:t>we</a:t>
            </a:r>
            <a:r>
              <a:rPr lang="es-ES" dirty="0" smtClean="0"/>
              <a:t> </a:t>
            </a:r>
            <a:r>
              <a:rPr lang="es-ES" dirty="0" err="1" smtClean="0"/>
              <a:t>achieve</a:t>
            </a:r>
            <a:r>
              <a:rPr lang="es-ES" dirty="0" smtClean="0"/>
              <a:t> a </a:t>
            </a:r>
            <a:r>
              <a:rPr lang="es-ES" dirty="0" err="1" smtClean="0"/>
              <a:t>speed</a:t>
            </a:r>
            <a:r>
              <a:rPr lang="es-ES" dirty="0" smtClean="0"/>
              <a:t>-up</a:t>
            </a:r>
            <a:r>
              <a:rPr lang="es-ES" baseline="0" dirty="0" smtClean="0"/>
              <a:t> of 68% at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cost</a:t>
            </a:r>
            <a:r>
              <a:rPr lang="es-ES" baseline="0" dirty="0" smtClean="0"/>
              <a:t> of </a:t>
            </a:r>
            <a:r>
              <a:rPr lang="es-ES" baseline="0" dirty="0" err="1" smtClean="0"/>
              <a:t>losing</a:t>
            </a:r>
            <a:r>
              <a:rPr lang="es-ES" baseline="0" dirty="0" smtClean="0"/>
              <a:t> </a:t>
            </a:r>
            <a:r>
              <a:rPr lang="es-ES" baseline="0" dirty="0" err="1" smtClean="0"/>
              <a:t>less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than</a:t>
            </a:r>
            <a:r>
              <a:rPr lang="es-ES" baseline="0" dirty="0" smtClean="0"/>
              <a:t> a 2% in performance.</a:t>
            </a:r>
            <a:endParaRPr lang="es-ES" dirty="0" smtClean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s-ES" baseline="0" dirty="0" err="1" smtClean="0"/>
              <a:t>This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speed</a:t>
            </a:r>
            <a:r>
              <a:rPr lang="es-ES" baseline="0" dirty="0" smtClean="0"/>
              <a:t>-up </a:t>
            </a:r>
            <a:r>
              <a:rPr lang="es-ES" baseline="0" dirty="0" err="1" smtClean="0"/>
              <a:t>is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achieved</a:t>
            </a:r>
            <a:r>
              <a:rPr lang="es-ES" baseline="0" dirty="0" smtClean="0"/>
              <a:t> </a:t>
            </a:r>
            <a:r>
              <a:rPr lang="es-ES" baseline="0" dirty="0" err="1" smtClean="0"/>
              <a:t>mainly</a:t>
            </a:r>
            <a:r>
              <a:rPr lang="es-ES" baseline="0" dirty="0" smtClean="0"/>
              <a:t> </a:t>
            </a:r>
            <a:r>
              <a:rPr lang="es-ES" baseline="0" dirty="0" err="1" smtClean="0"/>
              <a:t>because</a:t>
            </a:r>
            <a:r>
              <a:rPr lang="es-ES" baseline="0" dirty="0" smtClean="0"/>
              <a:t> of a </a:t>
            </a:r>
            <a:r>
              <a:rPr lang="es-ES" baseline="0" dirty="0" err="1" smtClean="0"/>
              <a:t>reduction</a:t>
            </a:r>
            <a:r>
              <a:rPr lang="es-ES" baseline="0" dirty="0" smtClean="0"/>
              <a:t> in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number</a:t>
            </a:r>
            <a:r>
              <a:rPr lang="es-ES" baseline="0" dirty="0" smtClean="0"/>
              <a:t> of </a:t>
            </a:r>
            <a:r>
              <a:rPr lang="es-ES" baseline="0" dirty="0" err="1" smtClean="0"/>
              <a:t>Poselets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from</a:t>
            </a:r>
            <a:r>
              <a:rPr lang="es-ES" baseline="0" dirty="0" smtClean="0"/>
              <a:t> 1,000 to 47, </a:t>
            </a:r>
            <a:r>
              <a:rPr lang="es-ES" baseline="0" dirty="0" err="1" smtClean="0"/>
              <a:t>but</a:t>
            </a:r>
            <a:r>
              <a:rPr lang="es-ES" baseline="0" dirty="0" smtClean="0"/>
              <a:t> </a:t>
            </a:r>
            <a:r>
              <a:rPr lang="es-ES" baseline="0" dirty="0" err="1" smtClean="0"/>
              <a:t>also</a:t>
            </a:r>
            <a:r>
              <a:rPr lang="es-ES" baseline="0" dirty="0" smtClean="0"/>
              <a:t> </a:t>
            </a:r>
            <a:r>
              <a:rPr lang="es-ES" baseline="0" dirty="0" err="1" smtClean="0"/>
              <a:t>because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we</a:t>
            </a:r>
            <a:r>
              <a:rPr lang="es-ES" baseline="0" dirty="0" smtClean="0"/>
              <a:t> do </a:t>
            </a:r>
            <a:r>
              <a:rPr lang="es-ES" baseline="0" dirty="0" err="1" smtClean="0"/>
              <a:t>not</a:t>
            </a:r>
            <a:r>
              <a:rPr lang="es-ES" baseline="0" dirty="0" smtClean="0"/>
              <a:t> </a:t>
            </a:r>
            <a:r>
              <a:rPr lang="es-ES" baseline="0" dirty="0" err="1" smtClean="0"/>
              <a:t>need</a:t>
            </a:r>
            <a:r>
              <a:rPr lang="es-ES" baseline="0" dirty="0" smtClean="0"/>
              <a:t> to compute </a:t>
            </a:r>
            <a:r>
              <a:rPr lang="es-ES" baseline="0" dirty="0" err="1" smtClean="0"/>
              <a:t>any</a:t>
            </a:r>
            <a:r>
              <a:rPr lang="es-ES" baseline="0" dirty="0" smtClean="0"/>
              <a:t> torso </a:t>
            </a:r>
            <a:r>
              <a:rPr lang="es-ES" baseline="0" dirty="0" err="1" smtClean="0"/>
              <a:t>location</a:t>
            </a:r>
            <a:r>
              <a:rPr lang="es-ES" baseline="0" dirty="0" smtClean="0"/>
              <a:t> </a:t>
            </a:r>
            <a:r>
              <a:rPr lang="es-ES" baseline="0" dirty="0" err="1" smtClean="0"/>
              <a:t>hypothesis</a:t>
            </a:r>
            <a:r>
              <a:rPr lang="es-ES" baseline="0" dirty="0" smtClean="0"/>
              <a:t>.</a:t>
            </a:r>
            <a:endParaRPr lang="es-E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B88FD2-67C6-4A1F-A719-72B78FBFFCCC}" type="slidenum">
              <a:rPr lang="es-ES" smtClean="0"/>
              <a:t>54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714824154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ES" dirty="0" err="1" smtClean="0"/>
              <a:t>Finally</a:t>
            </a:r>
            <a:r>
              <a:rPr lang="es-ES" dirty="0" smtClean="0"/>
              <a:t>, in </a:t>
            </a:r>
            <a:r>
              <a:rPr lang="es-ES" dirty="0" err="1" smtClean="0"/>
              <a:t>the</a:t>
            </a:r>
            <a:r>
              <a:rPr lang="es-ES" dirty="0" smtClean="0"/>
              <a:t> PARSE dataset </a:t>
            </a:r>
            <a:r>
              <a:rPr lang="es-ES" dirty="0" err="1" smtClean="0"/>
              <a:t>we</a:t>
            </a:r>
            <a:r>
              <a:rPr lang="es-ES" dirty="0" smtClean="0"/>
              <a:t> </a:t>
            </a:r>
            <a:r>
              <a:rPr lang="es-ES" dirty="0" err="1" smtClean="0"/>
              <a:t>find</a:t>
            </a:r>
            <a:r>
              <a:rPr lang="es-ES" dirty="0" smtClean="0"/>
              <a:t> a similar </a:t>
            </a:r>
            <a:r>
              <a:rPr lang="es-ES" dirty="0" err="1" smtClean="0"/>
              <a:t>behavior</a:t>
            </a:r>
            <a:r>
              <a:rPr lang="es-ES" dirty="0" smtClean="0"/>
              <a:t> </a:t>
            </a:r>
            <a:r>
              <a:rPr lang="es-ES" dirty="0" err="1" smtClean="0"/>
              <a:t>than</a:t>
            </a:r>
            <a:r>
              <a:rPr lang="es-ES" baseline="0" dirty="0" smtClean="0"/>
              <a:t> in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LEEDS </a:t>
            </a:r>
            <a:r>
              <a:rPr lang="es-ES" baseline="0" dirty="0" err="1" smtClean="0"/>
              <a:t>Sports</a:t>
            </a:r>
            <a:r>
              <a:rPr lang="es-ES" dirty="0" smtClean="0"/>
              <a:t>. </a:t>
            </a:r>
            <a:r>
              <a:rPr lang="es-ES" dirty="0" err="1" smtClean="0"/>
              <a:t>By</a:t>
            </a:r>
            <a:r>
              <a:rPr lang="es-ES" dirty="0" smtClean="0"/>
              <a:t> </a:t>
            </a:r>
            <a:r>
              <a:rPr lang="es-ES" dirty="0" err="1" smtClean="0"/>
              <a:t>In</a:t>
            </a:r>
            <a:r>
              <a:rPr lang="es-ES" baseline="0" dirty="0" err="1" smtClean="0"/>
              <a:t>cluding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rescoring</a:t>
            </a:r>
            <a:r>
              <a:rPr lang="es-ES" baseline="0" dirty="0" smtClean="0"/>
              <a:t> in Yang and </a:t>
            </a:r>
            <a:r>
              <a:rPr lang="es-ES" baseline="0" dirty="0" err="1" smtClean="0"/>
              <a:t>Ramanan</a:t>
            </a:r>
            <a:r>
              <a:rPr lang="es-ES" baseline="0" dirty="0" smtClean="0"/>
              <a:t> </a:t>
            </a:r>
            <a:r>
              <a:rPr lang="es-ES" baseline="0" dirty="0" err="1" smtClean="0"/>
              <a:t>framework</a:t>
            </a:r>
            <a:r>
              <a:rPr lang="es-ES" baseline="0" dirty="0" smtClean="0"/>
              <a:t> </a:t>
            </a:r>
            <a:r>
              <a:rPr lang="es-ES" baseline="0" dirty="0" err="1" smtClean="0"/>
              <a:t>we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outperform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detection</a:t>
            </a:r>
            <a:r>
              <a:rPr lang="es-ES" baseline="0" dirty="0" smtClean="0"/>
              <a:t> of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lower</a:t>
            </a:r>
            <a:r>
              <a:rPr lang="es-ES" baseline="0" dirty="0" smtClean="0"/>
              <a:t> </a:t>
            </a:r>
            <a:r>
              <a:rPr lang="es-ES" baseline="0" dirty="0" err="1" smtClean="0"/>
              <a:t>legs</a:t>
            </a:r>
            <a:r>
              <a:rPr lang="es-ES" baseline="0" dirty="0" smtClean="0"/>
              <a:t> and </a:t>
            </a:r>
            <a:r>
              <a:rPr lang="es-ES" baseline="0" dirty="0" err="1" smtClean="0"/>
              <a:t>also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lower</a:t>
            </a:r>
            <a:r>
              <a:rPr lang="es-ES" baseline="0" dirty="0" smtClean="0"/>
              <a:t> </a:t>
            </a:r>
            <a:r>
              <a:rPr lang="es-ES" baseline="0" dirty="0" err="1" smtClean="0"/>
              <a:t>arms</a:t>
            </a:r>
            <a:r>
              <a:rPr lang="es-ES" baseline="0" dirty="0" smtClean="0"/>
              <a:t>, as </a:t>
            </a:r>
            <a:r>
              <a:rPr lang="es-ES" baseline="0" dirty="0" err="1" smtClean="0"/>
              <a:t>you</a:t>
            </a:r>
            <a:r>
              <a:rPr lang="es-ES" baseline="0" dirty="0" smtClean="0"/>
              <a:t> can </a:t>
            </a:r>
            <a:r>
              <a:rPr lang="es-ES" baseline="0" dirty="0" err="1" smtClean="0"/>
              <a:t>see</a:t>
            </a:r>
            <a:r>
              <a:rPr lang="es-ES" baseline="0" dirty="0" smtClean="0"/>
              <a:t> in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examples</a:t>
            </a:r>
            <a:r>
              <a:rPr lang="es-ES" baseline="0" dirty="0" smtClean="0"/>
              <a:t>.</a:t>
            </a:r>
          </a:p>
          <a:p>
            <a:r>
              <a:rPr lang="es-ES" baseline="0" dirty="0" smtClean="0"/>
              <a:t>And in </a:t>
            </a:r>
            <a:r>
              <a:rPr lang="es-ES" baseline="0" dirty="0" err="1" smtClean="0"/>
              <a:t>this</a:t>
            </a:r>
            <a:r>
              <a:rPr lang="es-ES" baseline="0" dirty="0" smtClean="0"/>
              <a:t> case,  </a:t>
            </a:r>
            <a:r>
              <a:rPr lang="es-ES" baseline="0" dirty="0" err="1" smtClean="0"/>
              <a:t>when</a:t>
            </a:r>
            <a:r>
              <a:rPr lang="es-ES" baseline="0" dirty="0" smtClean="0"/>
              <a:t> </a:t>
            </a:r>
            <a:r>
              <a:rPr lang="es-ES" baseline="0" dirty="0" err="1" smtClean="0"/>
              <a:t>including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proposed</a:t>
            </a:r>
            <a:r>
              <a:rPr lang="es-ES" baseline="0" dirty="0" smtClean="0"/>
              <a:t> </a:t>
            </a:r>
            <a:r>
              <a:rPr lang="es-ES" baseline="0" dirty="0" err="1" smtClean="0"/>
              <a:t>rescoring</a:t>
            </a:r>
            <a:r>
              <a:rPr lang="es-ES" baseline="0" dirty="0" smtClean="0"/>
              <a:t> in </a:t>
            </a:r>
            <a:r>
              <a:rPr lang="es-ES" baseline="0" dirty="0" err="1" smtClean="0"/>
              <a:t>Pishchulin</a:t>
            </a:r>
            <a:r>
              <a:rPr lang="es-ES" baseline="0" dirty="0" smtClean="0"/>
              <a:t> et </a:t>
            </a:r>
            <a:r>
              <a:rPr lang="es-ES" baseline="0" dirty="0" err="1" smtClean="0"/>
              <a:t>al.s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framework</a:t>
            </a:r>
            <a:r>
              <a:rPr lang="es-ES" baseline="0" dirty="0" smtClean="0"/>
              <a:t>, </a:t>
            </a:r>
            <a:r>
              <a:rPr lang="es-ES" baseline="0" dirty="0" err="1" smtClean="0"/>
              <a:t>we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also</a:t>
            </a:r>
            <a:r>
              <a:rPr lang="es-ES" baseline="0" dirty="0" smtClean="0"/>
              <a:t> </a:t>
            </a:r>
            <a:r>
              <a:rPr lang="es-ES" baseline="0" dirty="0" err="1" smtClean="0"/>
              <a:t>outperform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detection</a:t>
            </a:r>
            <a:r>
              <a:rPr lang="es-ES" baseline="0" dirty="0" smtClean="0"/>
              <a:t> of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lower</a:t>
            </a:r>
            <a:r>
              <a:rPr lang="es-ES" baseline="0" dirty="0" smtClean="0"/>
              <a:t> </a:t>
            </a:r>
            <a:r>
              <a:rPr lang="es-ES" baseline="0" dirty="0" err="1" smtClean="0"/>
              <a:t>legs</a:t>
            </a:r>
            <a:r>
              <a:rPr lang="es-ES" baseline="0" dirty="0" smtClean="0"/>
              <a:t>.</a:t>
            </a:r>
            <a:endParaRPr lang="es-E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B88FD2-67C6-4A1F-A719-72B78FBFFCCC}" type="slidenum">
              <a:rPr lang="es-ES" smtClean="0"/>
              <a:t>55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223853014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ES" dirty="0" smtClean="0"/>
              <a:t>To</a:t>
            </a:r>
            <a:r>
              <a:rPr lang="es-ES" baseline="0" dirty="0" smtClean="0"/>
              <a:t> sum up, </a:t>
            </a:r>
            <a:r>
              <a:rPr lang="es-ES" baseline="0" dirty="0" err="1" smtClean="0"/>
              <a:t>we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have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seen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that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tree-structured</a:t>
            </a:r>
            <a:r>
              <a:rPr lang="es-ES" baseline="0" dirty="0" smtClean="0"/>
              <a:t> </a:t>
            </a:r>
            <a:r>
              <a:rPr lang="es-ES" baseline="0" dirty="0" err="1" smtClean="0"/>
              <a:t>CRFs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lack</a:t>
            </a:r>
            <a:r>
              <a:rPr lang="es-ES" baseline="0" dirty="0" smtClean="0"/>
              <a:t> </a:t>
            </a:r>
            <a:r>
              <a:rPr lang="es-ES" baseline="0" dirty="0" err="1" smtClean="0"/>
              <a:t>expresiveness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for</a:t>
            </a:r>
            <a:r>
              <a:rPr lang="es-ES" baseline="0" dirty="0" smtClean="0"/>
              <a:t> human pose </a:t>
            </a:r>
            <a:r>
              <a:rPr lang="es-ES" baseline="0" dirty="0" err="1" smtClean="0"/>
              <a:t>estimation</a:t>
            </a:r>
            <a:r>
              <a:rPr lang="es-ES" baseline="0" dirty="0" smtClean="0"/>
              <a:t>, </a:t>
            </a:r>
            <a:r>
              <a:rPr lang="es-ES" baseline="0" dirty="0" err="1" smtClean="0"/>
              <a:t>causing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double-counting</a:t>
            </a:r>
            <a:r>
              <a:rPr lang="es-ES" baseline="0" dirty="0" smtClean="0"/>
              <a:t> </a:t>
            </a:r>
            <a:r>
              <a:rPr lang="es-ES" baseline="0" dirty="0" err="1" smtClean="0"/>
              <a:t>problem</a:t>
            </a:r>
            <a:r>
              <a:rPr lang="es-ES" baseline="0" dirty="0" smtClean="0"/>
              <a:t>.</a:t>
            </a:r>
          </a:p>
          <a:p>
            <a:r>
              <a:rPr lang="es-ES" baseline="0" dirty="0" err="1" smtClean="0"/>
              <a:t>We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have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shown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that</a:t>
            </a:r>
            <a:r>
              <a:rPr lang="es-ES" baseline="0" dirty="0" smtClean="0"/>
              <a:t> </a:t>
            </a:r>
            <a:r>
              <a:rPr lang="es-ES" baseline="0" dirty="0" err="1" smtClean="0"/>
              <a:t>Poselets</a:t>
            </a:r>
            <a:r>
              <a:rPr lang="es-ES" baseline="0" dirty="0" smtClean="0"/>
              <a:t> capture </a:t>
            </a:r>
            <a:r>
              <a:rPr lang="es-ES" baseline="0" dirty="0" err="1" smtClean="0"/>
              <a:t>spatial</a:t>
            </a:r>
            <a:r>
              <a:rPr lang="es-ES" baseline="0" dirty="0" smtClean="0"/>
              <a:t> </a:t>
            </a:r>
            <a:r>
              <a:rPr lang="es-ES" baseline="0" dirty="0" err="1" smtClean="0"/>
              <a:t>patterns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on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distribution</a:t>
            </a:r>
            <a:r>
              <a:rPr lang="es-ES" baseline="0" dirty="0" smtClean="0"/>
              <a:t> of </a:t>
            </a:r>
            <a:r>
              <a:rPr lang="es-ES" baseline="0" dirty="0" err="1" smtClean="0"/>
              <a:t>body</a:t>
            </a:r>
            <a:r>
              <a:rPr lang="es-ES" baseline="0" dirty="0" smtClean="0"/>
              <a:t> </a:t>
            </a:r>
            <a:r>
              <a:rPr lang="es-ES" baseline="0" dirty="0" err="1" smtClean="0"/>
              <a:t>parts</a:t>
            </a:r>
            <a:r>
              <a:rPr lang="es-ES" baseline="0" dirty="0" smtClean="0"/>
              <a:t>, and </a:t>
            </a:r>
            <a:r>
              <a:rPr lang="es-ES" baseline="0" dirty="0" err="1" smtClean="0"/>
              <a:t>they</a:t>
            </a:r>
            <a:r>
              <a:rPr lang="es-ES" baseline="0" dirty="0" smtClean="0"/>
              <a:t> can be </a:t>
            </a:r>
            <a:r>
              <a:rPr lang="es-ES" baseline="0" dirty="0" err="1" smtClean="0"/>
              <a:t>used</a:t>
            </a:r>
            <a:r>
              <a:rPr lang="es-ES" baseline="0" dirty="0" smtClean="0"/>
              <a:t> to introduce </a:t>
            </a:r>
            <a:r>
              <a:rPr lang="es-ES" baseline="0" dirty="0" err="1" smtClean="0"/>
              <a:t>higher-order</a:t>
            </a:r>
            <a:r>
              <a:rPr lang="es-ES" baseline="0" dirty="0" smtClean="0"/>
              <a:t> </a:t>
            </a:r>
            <a:r>
              <a:rPr lang="es-ES" baseline="0" dirty="0" err="1" smtClean="0"/>
              <a:t>part</a:t>
            </a:r>
            <a:r>
              <a:rPr lang="es-ES" baseline="0" dirty="0" smtClean="0"/>
              <a:t> </a:t>
            </a:r>
            <a:r>
              <a:rPr lang="es-ES" baseline="0" dirty="0" err="1" smtClean="0"/>
              <a:t>dependencies</a:t>
            </a:r>
            <a:r>
              <a:rPr lang="es-ES" baseline="0" dirty="0" smtClean="0"/>
              <a:t> in </a:t>
            </a:r>
            <a:r>
              <a:rPr lang="es-ES" baseline="0" dirty="0" err="1" smtClean="0"/>
              <a:t>such</a:t>
            </a:r>
            <a:r>
              <a:rPr lang="es-ES" baseline="0" dirty="0" smtClean="0"/>
              <a:t> CRFS,</a:t>
            </a:r>
          </a:p>
          <a:p>
            <a:r>
              <a:rPr lang="es-ES" baseline="0" dirty="0" err="1" smtClean="0"/>
              <a:t>By</a:t>
            </a:r>
            <a:r>
              <a:rPr lang="es-ES" baseline="0" dirty="0" smtClean="0"/>
              <a:t> </a:t>
            </a:r>
            <a:r>
              <a:rPr lang="es-ES" baseline="0" dirty="0" err="1" smtClean="0"/>
              <a:t>means</a:t>
            </a:r>
            <a:r>
              <a:rPr lang="es-ES" baseline="0" dirty="0" smtClean="0"/>
              <a:t> of </a:t>
            </a:r>
            <a:r>
              <a:rPr lang="es-ES" baseline="0" dirty="0" err="1" smtClean="0"/>
              <a:t>rescoring</a:t>
            </a:r>
            <a:r>
              <a:rPr lang="es-ES" baseline="0" dirty="0" smtClean="0"/>
              <a:t> </a:t>
            </a:r>
            <a:r>
              <a:rPr lang="es-ES" baseline="0" dirty="0" err="1" smtClean="0"/>
              <a:t>classifiers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like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SetBoost</a:t>
            </a:r>
            <a:r>
              <a:rPr lang="es-ES" baseline="0" dirty="0" smtClean="0"/>
              <a:t>.</a:t>
            </a:r>
          </a:p>
          <a:p>
            <a:r>
              <a:rPr lang="es-ES" baseline="0" dirty="0" smtClean="0"/>
              <a:t>As </a:t>
            </a:r>
            <a:r>
              <a:rPr lang="es-ES" baseline="0" dirty="0" err="1" smtClean="0"/>
              <a:t>an</a:t>
            </a:r>
            <a:r>
              <a:rPr lang="es-ES" baseline="0" dirty="0" smtClean="0"/>
              <a:t> </a:t>
            </a:r>
            <a:r>
              <a:rPr lang="es-ES" baseline="0" dirty="0" err="1" smtClean="0"/>
              <a:t>interesting</a:t>
            </a:r>
            <a:r>
              <a:rPr lang="es-ES" baseline="0" dirty="0" smtClean="0"/>
              <a:t> </a:t>
            </a:r>
            <a:r>
              <a:rPr lang="es-ES" baseline="0" dirty="0" err="1" smtClean="0"/>
              <a:t>advantage</a:t>
            </a:r>
            <a:r>
              <a:rPr lang="es-ES" baseline="0" dirty="0" smtClean="0"/>
              <a:t>, </a:t>
            </a:r>
            <a:r>
              <a:rPr lang="es-ES" baseline="0" dirty="0" err="1" smtClean="0"/>
              <a:t>this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methodology</a:t>
            </a:r>
            <a:r>
              <a:rPr lang="es-ES" baseline="0" dirty="0" smtClean="0"/>
              <a:t> </a:t>
            </a:r>
            <a:r>
              <a:rPr lang="es-ES" baseline="0" dirty="0" err="1" smtClean="0"/>
              <a:t>could</a:t>
            </a:r>
            <a:r>
              <a:rPr lang="es-ES" baseline="0" dirty="0" smtClean="0"/>
              <a:t> </a:t>
            </a:r>
            <a:r>
              <a:rPr lang="es-ES" baseline="0" dirty="0" err="1" smtClean="0"/>
              <a:t>recover</a:t>
            </a:r>
            <a:r>
              <a:rPr lang="es-ES" baseline="0" dirty="0" smtClean="0"/>
              <a:t> </a:t>
            </a:r>
            <a:r>
              <a:rPr lang="es-ES" baseline="0" dirty="0" err="1" smtClean="0"/>
              <a:t>from</a:t>
            </a:r>
            <a:r>
              <a:rPr lang="es-ES" baseline="0" dirty="0" smtClean="0"/>
              <a:t> </a:t>
            </a:r>
            <a:r>
              <a:rPr lang="es-ES" baseline="0" dirty="0" err="1" smtClean="0"/>
              <a:t>partial</a:t>
            </a:r>
            <a:r>
              <a:rPr lang="es-ES" baseline="0" dirty="0" smtClean="0"/>
              <a:t> </a:t>
            </a:r>
            <a:r>
              <a:rPr lang="es-ES" baseline="0" dirty="0" err="1" smtClean="0"/>
              <a:t>occlusions</a:t>
            </a:r>
            <a:r>
              <a:rPr lang="es-ES" baseline="0" dirty="0" smtClean="0"/>
              <a:t>.</a:t>
            </a:r>
          </a:p>
          <a:p>
            <a:r>
              <a:rPr lang="es-ES" baseline="0" dirty="0" smtClean="0"/>
              <a:t>As </a:t>
            </a:r>
            <a:r>
              <a:rPr lang="es-ES" baseline="0" dirty="0" err="1" smtClean="0"/>
              <a:t>future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work</a:t>
            </a:r>
            <a:r>
              <a:rPr lang="es-ES" baseline="0" dirty="0" smtClean="0"/>
              <a:t>, </a:t>
            </a:r>
            <a:r>
              <a:rPr lang="es-ES" baseline="0" dirty="0" err="1" smtClean="0"/>
              <a:t>we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could</a:t>
            </a:r>
            <a:r>
              <a:rPr lang="es-ES" baseline="0" dirty="0" smtClean="0"/>
              <a:t> </a:t>
            </a:r>
            <a:r>
              <a:rPr lang="es-ES" baseline="0" dirty="0" err="1" smtClean="0"/>
              <a:t>not</a:t>
            </a:r>
            <a:r>
              <a:rPr lang="es-ES" baseline="0" dirty="0" smtClean="0"/>
              <a:t> </a:t>
            </a:r>
            <a:r>
              <a:rPr lang="es-ES" baseline="0" dirty="0" err="1" smtClean="0"/>
              <a:t>only</a:t>
            </a:r>
            <a:r>
              <a:rPr lang="es-ES" baseline="0" dirty="0" smtClean="0"/>
              <a:t> </a:t>
            </a:r>
            <a:r>
              <a:rPr lang="es-ES" baseline="0" dirty="0" err="1" smtClean="0"/>
              <a:t>predict</a:t>
            </a:r>
            <a:r>
              <a:rPr lang="es-ES" baseline="0" dirty="0" smtClean="0"/>
              <a:t> position, </a:t>
            </a:r>
            <a:r>
              <a:rPr lang="es-ES" baseline="0" dirty="0" err="1" smtClean="0"/>
              <a:t>but</a:t>
            </a:r>
            <a:r>
              <a:rPr lang="es-ES" baseline="0" dirty="0" smtClean="0"/>
              <a:t> </a:t>
            </a:r>
            <a:r>
              <a:rPr lang="es-ES" baseline="0" dirty="0" err="1" smtClean="0"/>
              <a:t>also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rotation</a:t>
            </a:r>
            <a:r>
              <a:rPr lang="es-ES" baseline="0" dirty="0" smtClean="0"/>
              <a:t> of </a:t>
            </a:r>
            <a:r>
              <a:rPr lang="es-ES" baseline="0" dirty="0" err="1" smtClean="0"/>
              <a:t>parts</a:t>
            </a:r>
            <a:endParaRPr lang="es-ES" baseline="0" dirty="0" smtClean="0"/>
          </a:p>
          <a:p>
            <a:r>
              <a:rPr lang="es-ES" baseline="0" dirty="0" smtClean="0"/>
              <a:t>In </a:t>
            </a:r>
            <a:r>
              <a:rPr lang="es-ES" baseline="0" dirty="0" err="1" smtClean="0"/>
              <a:t>addition</a:t>
            </a:r>
            <a:r>
              <a:rPr lang="es-ES" baseline="0" dirty="0" smtClean="0"/>
              <a:t>, </a:t>
            </a:r>
            <a:r>
              <a:rPr lang="es-ES" baseline="0" dirty="0" err="1" smtClean="0"/>
              <a:t>we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could</a:t>
            </a:r>
            <a:r>
              <a:rPr lang="es-ES" baseline="0" dirty="0" smtClean="0"/>
              <a:t> </a:t>
            </a:r>
            <a:r>
              <a:rPr lang="es-ES" baseline="0" dirty="0" err="1" smtClean="0"/>
              <a:t>also</a:t>
            </a:r>
            <a:r>
              <a:rPr lang="es-ES" baseline="0" dirty="0" smtClean="0"/>
              <a:t> </a:t>
            </a:r>
            <a:r>
              <a:rPr lang="es-ES" baseline="0" dirty="0" err="1" smtClean="0"/>
              <a:t>rescore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basic</a:t>
            </a:r>
            <a:r>
              <a:rPr lang="es-ES" baseline="0" dirty="0" smtClean="0"/>
              <a:t> </a:t>
            </a:r>
            <a:r>
              <a:rPr lang="es-ES" baseline="0" dirty="0" err="1" smtClean="0"/>
              <a:t>parts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not</a:t>
            </a:r>
            <a:r>
              <a:rPr lang="es-ES" baseline="0" dirty="0" smtClean="0"/>
              <a:t> </a:t>
            </a:r>
            <a:r>
              <a:rPr lang="es-ES" baseline="0" dirty="0" err="1" smtClean="0"/>
              <a:t>only</a:t>
            </a:r>
            <a:r>
              <a:rPr lang="es-ES" baseline="0" dirty="0" smtClean="0"/>
              <a:t> </a:t>
            </a:r>
            <a:r>
              <a:rPr lang="es-ES" baseline="0" dirty="0" err="1" smtClean="0"/>
              <a:t>from</a:t>
            </a:r>
            <a:r>
              <a:rPr lang="es-ES" baseline="0" dirty="0" smtClean="0"/>
              <a:t> </a:t>
            </a:r>
            <a:r>
              <a:rPr lang="es-ES" baseline="0" dirty="0" err="1" smtClean="0"/>
              <a:t>poselet</a:t>
            </a:r>
            <a:r>
              <a:rPr lang="es-ES" baseline="0" dirty="0" smtClean="0"/>
              <a:t> </a:t>
            </a:r>
            <a:r>
              <a:rPr lang="es-ES" baseline="0" dirty="0" err="1" smtClean="0"/>
              <a:t>detections</a:t>
            </a:r>
            <a:r>
              <a:rPr lang="es-ES" baseline="0" dirty="0" smtClean="0"/>
              <a:t>, </a:t>
            </a:r>
            <a:r>
              <a:rPr lang="es-ES" baseline="0" dirty="0" err="1" smtClean="0"/>
              <a:t>but</a:t>
            </a:r>
            <a:r>
              <a:rPr lang="es-ES" baseline="0" dirty="0" smtClean="0"/>
              <a:t> </a:t>
            </a:r>
            <a:r>
              <a:rPr lang="es-ES" baseline="0" dirty="0" err="1" smtClean="0"/>
              <a:t>from</a:t>
            </a:r>
            <a:r>
              <a:rPr lang="es-ES" baseline="0" dirty="0" smtClean="0"/>
              <a:t> </a:t>
            </a:r>
            <a:r>
              <a:rPr lang="es-ES" baseline="0" dirty="0" err="1" smtClean="0"/>
              <a:t>other</a:t>
            </a:r>
            <a:r>
              <a:rPr lang="es-ES" baseline="0" dirty="0" smtClean="0"/>
              <a:t> </a:t>
            </a:r>
            <a:r>
              <a:rPr lang="es-ES" baseline="0" dirty="0" err="1" smtClean="0"/>
              <a:t>basic</a:t>
            </a:r>
            <a:r>
              <a:rPr lang="es-ES" baseline="0" dirty="0" smtClean="0"/>
              <a:t> </a:t>
            </a:r>
            <a:r>
              <a:rPr lang="es-ES" baseline="0" dirty="0" err="1" smtClean="0"/>
              <a:t>parts</a:t>
            </a:r>
            <a:r>
              <a:rPr lang="es-ES" baseline="0" dirty="0" smtClean="0"/>
              <a:t>,</a:t>
            </a:r>
            <a:endParaRPr lang="es-E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B88FD2-67C6-4A1F-A719-72B78FBFFCCC}" type="slidenum">
              <a:rPr lang="es-ES" smtClean="0"/>
              <a:t>56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722958800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ES" dirty="0" smtClean="0"/>
              <a:t>Ok,</a:t>
            </a:r>
            <a:r>
              <a:rPr lang="es-ES" baseline="0" dirty="0" smtClean="0"/>
              <a:t> So </a:t>
            </a:r>
            <a:r>
              <a:rPr lang="es-ES" baseline="0" dirty="0" err="1" smtClean="0"/>
              <a:t>f</a:t>
            </a:r>
            <a:r>
              <a:rPr lang="es-ES" dirty="0" err="1" smtClean="0"/>
              <a:t>inally</a:t>
            </a:r>
            <a:r>
              <a:rPr lang="es-ES" dirty="0" smtClean="0"/>
              <a:t>,</a:t>
            </a:r>
            <a:r>
              <a:rPr lang="es-ES" baseline="0" dirty="0" smtClean="0"/>
              <a:t> </a:t>
            </a:r>
            <a:r>
              <a:rPr lang="es-ES" baseline="0" dirty="0" err="1" smtClean="0"/>
              <a:t>let’s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move</a:t>
            </a:r>
            <a:r>
              <a:rPr lang="es-ES" baseline="0" dirty="0" smtClean="0"/>
              <a:t> to </a:t>
            </a:r>
            <a:r>
              <a:rPr lang="es-ES" baseline="0" dirty="0" err="1" smtClean="0"/>
              <a:t>Part</a:t>
            </a:r>
            <a:r>
              <a:rPr lang="es-ES" baseline="0" dirty="0" smtClean="0"/>
              <a:t> III </a:t>
            </a:r>
            <a:r>
              <a:rPr lang="es-ES" baseline="0" dirty="0" err="1" smtClean="0"/>
              <a:t>on</a:t>
            </a:r>
            <a:r>
              <a:rPr lang="es-ES" baseline="0" dirty="0" smtClean="0"/>
              <a:t> </a:t>
            </a:r>
            <a:r>
              <a:rPr lang="es-ES" baseline="0" dirty="0" err="1" smtClean="0"/>
              <a:t>gesture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recognition</a:t>
            </a:r>
            <a:endParaRPr lang="es-E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B88FD2-67C6-4A1F-A719-72B78FBFFCCC}" type="slidenum">
              <a:rPr lang="es-ES" smtClean="0"/>
              <a:t>57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603702277"/>
      </p:ext>
    </p:extLst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s-ES" dirty="0" err="1" smtClean="0"/>
              <a:t>What</a:t>
            </a:r>
            <a:r>
              <a:rPr lang="es-ES" dirty="0" smtClean="0"/>
              <a:t> </a:t>
            </a:r>
            <a:r>
              <a:rPr lang="es-ES" dirty="0" err="1" smtClean="0"/>
              <a:t>is</a:t>
            </a:r>
            <a:r>
              <a:rPr lang="es-ES" dirty="0" smtClean="0"/>
              <a:t> </a:t>
            </a:r>
            <a:r>
              <a:rPr lang="es-ES" dirty="0" err="1" smtClean="0"/>
              <a:t>gesture</a:t>
            </a:r>
            <a:r>
              <a:rPr lang="es-ES" dirty="0" smtClean="0"/>
              <a:t> </a:t>
            </a:r>
            <a:r>
              <a:rPr lang="es-ES" dirty="0" err="1" smtClean="0"/>
              <a:t>recognition</a:t>
            </a:r>
            <a:r>
              <a:rPr lang="es-ES" dirty="0" smtClean="0"/>
              <a:t>? </a:t>
            </a:r>
            <a:r>
              <a:rPr lang="es-ES" dirty="0" err="1" smtClean="0"/>
              <a:t>Basically</a:t>
            </a:r>
            <a:r>
              <a:rPr lang="es-ES" dirty="0" smtClean="0"/>
              <a:t>, </a:t>
            </a:r>
            <a:r>
              <a:rPr lang="es-ES" dirty="0" err="1" smtClean="0"/>
              <a:t>gesture</a:t>
            </a:r>
            <a:r>
              <a:rPr lang="es-ES" dirty="0" smtClean="0"/>
              <a:t> </a:t>
            </a:r>
            <a:r>
              <a:rPr lang="es-ES" dirty="0" err="1" smtClean="0"/>
              <a:t>recognition</a:t>
            </a:r>
            <a:r>
              <a:rPr lang="es-ES" dirty="0" smtClean="0"/>
              <a:t> </a:t>
            </a:r>
            <a:r>
              <a:rPr lang="es-ES" dirty="0" err="1" smtClean="0"/>
              <a:t>is</a:t>
            </a:r>
            <a:r>
              <a:rPr lang="es-ES" dirty="0" smtClean="0"/>
              <a:t> </a:t>
            </a:r>
            <a:r>
              <a:rPr lang="es-ES" dirty="0" err="1" smtClean="0"/>
              <a:t>about</a:t>
            </a:r>
            <a:r>
              <a:rPr lang="es-ES" dirty="0" smtClean="0"/>
              <a:t> </a:t>
            </a:r>
            <a:r>
              <a:rPr lang="es-ES" dirty="0" err="1" smtClean="0"/>
              <a:t>processing</a:t>
            </a:r>
            <a:r>
              <a:rPr lang="es-ES" dirty="0" smtClean="0"/>
              <a:t> a</a:t>
            </a:r>
            <a:r>
              <a:rPr lang="es-ES" baseline="0" dirty="0" smtClean="0"/>
              <a:t> video </a:t>
            </a:r>
            <a:r>
              <a:rPr lang="es-ES" baseline="0" dirty="0" err="1" smtClean="0"/>
              <a:t>sequence</a:t>
            </a:r>
            <a:r>
              <a:rPr lang="es-ES" baseline="0" dirty="0" smtClean="0"/>
              <a:t> of a </a:t>
            </a:r>
            <a:r>
              <a:rPr lang="es-ES" baseline="0" dirty="0" err="1" smtClean="0"/>
              <a:t>person</a:t>
            </a:r>
            <a:r>
              <a:rPr lang="es-ES" baseline="0" dirty="0" smtClean="0"/>
              <a:t> </a:t>
            </a:r>
            <a:r>
              <a:rPr lang="es-ES" baseline="0" dirty="0" err="1" smtClean="0"/>
              <a:t>performing</a:t>
            </a:r>
            <a:r>
              <a:rPr lang="es-ES" baseline="0" dirty="0" smtClean="0"/>
              <a:t> a </a:t>
            </a:r>
            <a:r>
              <a:rPr lang="es-ES" baseline="0" dirty="0" err="1" smtClean="0"/>
              <a:t>gesture</a:t>
            </a:r>
            <a:r>
              <a:rPr lang="es-ES" baseline="0" dirty="0" smtClean="0"/>
              <a:t>, and </a:t>
            </a:r>
            <a:r>
              <a:rPr lang="es-ES" baseline="0" dirty="0" err="1" smtClean="0"/>
              <a:t>predicting</a:t>
            </a:r>
            <a:r>
              <a:rPr lang="es-ES" baseline="0" dirty="0" smtClean="0"/>
              <a:t> a </a:t>
            </a:r>
            <a:r>
              <a:rPr lang="es-ES" baseline="0" dirty="0" err="1" smtClean="0"/>
              <a:t>label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that</a:t>
            </a:r>
            <a:r>
              <a:rPr lang="es-ES" baseline="0" dirty="0" smtClean="0"/>
              <a:t> describes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performed</a:t>
            </a:r>
            <a:r>
              <a:rPr lang="es-ES" baseline="0" dirty="0" smtClean="0"/>
              <a:t> </a:t>
            </a:r>
            <a:r>
              <a:rPr lang="es-ES" baseline="0" dirty="0" err="1" smtClean="0"/>
              <a:t>gesture</a:t>
            </a:r>
            <a:r>
              <a:rPr lang="es-ES" baseline="0" dirty="0" smtClean="0"/>
              <a:t>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s-ES" baseline="0" dirty="0" err="1" smtClean="0"/>
              <a:t>However</a:t>
            </a:r>
            <a:r>
              <a:rPr lang="es-ES" baseline="0" dirty="0" smtClean="0"/>
              <a:t>, </a:t>
            </a:r>
            <a:r>
              <a:rPr lang="es-ES" baseline="0" dirty="0" err="1" smtClean="0"/>
              <a:t>usually</a:t>
            </a:r>
            <a:r>
              <a:rPr lang="es-ES" baseline="0" dirty="0" smtClean="0"/>
              <a:t>, a video </a:t>
            </a:r>
            <a:r>
              <a:rPr lang="es-ES" baseline="0" dirty="0" err="1" smtClean="0"/>
              <a:t>sequence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may</a:t>
            </a:r>
            <a:r>
              <a:rPr lang="es-ES" baseline="0" dirty="0" smtClean="0"/>
              <a:t> </a:t>
            </a:r>
            <a:r>
              <a:rPr lang="es-ES" baseline="0" dirty="0" err="1" smtClean="0"/>
              <a:t>contain</a:t>
            </a:r>
            <a:r>
              <a:rPr lang="es-ES" baseline="0" dirty="0" smtClean="0"/>
              <a:t> </a:t>
            </a:r>
            <a:r>
              <a:rPr lang="es-ES" baseline="0" dirty="0" err="1" smtClean="0"/>
              <a:t>different</a:t>
            </a:r>
            <a:r>
              <a:rPr lang="es-ES" baseline="0" dirty="0" smtClean="0"/>
              <a:t> </a:t>
            </a:r>
            <a:r>
              <a:rPr lang="es-ES" baseline="0" dirty="0" err="1" smtClean="0"/>
              <a:t>gestures</a:t>
            </a:r>
            <a:r>
              <a:rPr lang="es-ES" baseline="0" dirty="0" smtClean="0"/>
              <a:t>, so in </a:t>
            </a:r>
            <a:r>
              <a:rPr lang="es-ES" baseline="0" dirty="0" err="1" smtClean="0"/>
              <a:t>such</a:t>
            </a:r>
            <a:r>
              <a:rPr lang="es-ES" baseline="0" dirty="0" smtClean="0"/>
              <a:t> cases, </a:t>
            </a:r>
            <a:r>
              <a:rPr lang="es-ES" baseline="0" dirty="0" err="1" smtClean="0"/>
              <a:t>gesture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segmentation</a:t>
            </a:r>
            <a:r>
              <a:rPr lang="es-ES" baseline="0" dirty="0" smtClean="0"/>
              <a:t> </a:t>
            </a:r>
            <a:r>
              <a:rPr lang="es-ES" baseline="0" dirty="0" err="1" smtClean="0"/>
              <a:t>must</a:t>
            </a:r>
            <a:r>
              <a:rPr lang="es-ES" baseline="0" dirty="0" smtClean="0"/>
              <a:t> be </a:t>
            </a:r>
            <a:r>
              <a:rPr lang="es-ES" baseline="0" dirty="0" err="1" smtClean="0"/>
              <a:t>performed</a:t>
            </a:r>
            <a:r>
              <a:rPr lang="es-ES" baseline="0" dirty="0" smtClean="0"/>
              <a:t> </a:t>
            </a:r>
            <a:r>
              <a:rPr lang="es-ES" baseline="0" dirty="0" smtClean="0"/>
              <a:t>to </a:t>
            </a:r>
            <a:r>
              <a:rPr lang="es-ES" baseline="0" dirty="0" err="1" smtClean="0"/>
              <a:t>find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beginning</a:t>
            </a:r>
            <a:r>
              <a:rPr lang="es-ES" baseline="0" dirty="0" smtClean="0"/>
              <a:t> and </a:t>
            </a:r>
            <a:r>
              <a:rPr lang="es-ES" baseline="0" dirty="0" err="1" smtClean="0"/>
              <a:t>end</a:t>
            </a:r>
            <a:r>
              <a:rPr lang="es-ES" baseline="0" dirty="0" smtClean="0"/>
              <a:t> of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gestures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over</a:t>
            </a:r>
            <a:r>
              <a:rPr lang="es-ES" baseline="0" dirty="0" smtClean="0"/>
              <a:t> </a:t>
            </a:r>
            <a:r>
              <a:rPr lang="es-ES" baseline="0" dirty="0" smtClean="0"/>
              <a:t>time.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s-ES" baseline="0" dirty="0" err="1" smtClean="0"/>
              <a:t>Besides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usual </a:t>
            </a:r>
            <a:r>
              <a:rPr lang="es-ES" baseline="0" dirty="0" err="1" smtClean="0"/>
              <a:t>problems</a:t>
            </a:r>
            <a:r>
              <a:rPr lang="es-ES" baseline="0" dirty="0" smtClean="0"/>
              <a:t> in </a:t>
            </a:r>
            <a:r>
              <a:rPr lang="es-ES" baseline="0" dirty="0" err="1" smtClean="0"/>
              <a:t>computer</a:t>
            </a:r>
            <a:r>
              <a:rPr lang="es-ES" baseline="0" dirty="0" smtClean="0"/>
              <a:t> </a:t>
            </a:r>
            <a:r>
              <a:rPr lang="es-ES" baseline="0" dirty="0" err="1" smtClean="0"/>
              <a:t>vision</a:t>
            </a:r>
            <a:r>
              <a:rPr lang="es-ES" baseline="0" dirty="0" smtClean="0"/>
              <a:t> </a:t>
            </a:r>
            <a:r>
              <a:rPr lang="es-ES" baseline="0" dirty="0" err="1" smtClean="0"/>
              <a:t>like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background</a:t>
            </a:r>
            <a:r>
              <a:rPr lang="es-ES" baseline="0" dirty="0" smtClean="0"/>
              <a:t> </a:t>
            </a:r>
            <a:r>
              <a:rPr lang="es-ES" baseline="0" dirty="0" err="1" smtClean="0"/>
              <a:t>clutter</a:t>
            </a:r>
            <a:r>
              <a:rPr lang="es-ES" baseline="0" dirty="0" smtClean="0"/>
              <a:t>, </a:t>
            </a:r>
            <a:r>
              <a:rPr lang="es-ES" baseline="0" dirty="0" err="1" smtClean="0"/>
              <a:t>or</a:t>
            </a:r>
            <a:r>
              <a:rPr lang="es-ES" baseline="0" dirty="0" smtClean="0"/>
              <a:t> </a:t>
            </a:r>
            <a:r>
              <a:rPr lang="es-ES" baseline="0" dirty="0" err="1" smtClean="0"/>
              <a:t>occlusions</a:t>
            </a:r>
            <a:r>
              <a:rPr lang="es-ES" baseline="0" dirty="0" smtClean="0"/>
              <a:t>, </a:t>
            </a:r>
            <a:r>
              <a:rPr lang="es-ES" baseline="0" dirty="0" err="1" smtClean="0"/>
              <a:t>we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also</a:t>
            </a:r>
            <a:endParaRPr lang="es-ES" baseline="0" dirty="0" smtClean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s-ES" baseline="0" dirty="0" err="1" smtClean="0"/>
              <a:t>Have</a:t>
            </a:r>
            <a:r>
              <a:rPr lang="es-ES" baseline="0" dirty="0" smtClean="0"/>
              <a:t> to </a:t>
            </a:r>
            <a:r>
              <a:rPr lang="es-ES" baseline="0" dirty="0" err="1" smtClean="0"/>
              <a:t>deal</a:t>
            </a:r>
            <a:r>
              <a:rPr lang="es-ES" baseline="0" dirty="0" smtClean="0"/>
              <a:t> </a:t>
            </a:r>
            <a:r>
              <a:rPr lang="es-ES" baseline="0" dirty="0" err="1" smtClean="0"/>
              <a:t>not</a:t>
            </a:r>
            <a:r>
              <a:rPr lang="es-ES" baseline="0" dirty="0" smtClean="0"/>
              <a:t> </a:t>
            </a:r>
            <a:r>
              <a:rPr lang="es-ES" baseline="0" dirty="0" err="1" smtClean="0"/>
              <a:t>only</a:t>
            </a:r>
            <a:r>
              <a:rPr lang="es-ES" baseline="0" dirty="0" smtClean="0"/>
              <a:t> </a:t>
            </a:r>
            <a:r>
              <a:rPr lang="es-ES" baseline="0" dirty="0" err="1" smtClean="0"/>
              <a:t>with</a:t>
            </a:r>
            <a:r>
              <a:rPr lang="es-ES" baseline="0" dirty="0" smtClean="0"/>
              <a:t> </a:t>
            </a:r>
            <a:r>
              <a:rPr lang="es-ES" baseline="0" dirty="0" err="1" smtClean="0"/>
              <a:t>appearance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variations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on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trajectories</a:t>
            </a:r>
            <a:r>
              <a:rPr lang="es-ES" baseline="0" dirty="0" smtClean="0"/>
              <a:t> of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body</a:t>
            </a:r>
            <a:r>
              <a:rPr lang="es-ES" baseline="0" dirty="0" smtClean="0"/>
              <a:t> </a:t>
            </a:r>
            <a:r>
              <a:rPr lang="es-ES" baseline="0" dirty="0" err="1" smtClean="0"/>
              <a:t>limbs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from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actors</a:t>
            </a:r>
            <a:r>
              <a:rPr lang="es-ES" baseline="0" dirty="0" smtClean="0"/>
              <a:t>,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s-ES" baseline="0" dirty="0" err="1" smtClean="0"/>
              <a:t>But</a:t>
            </a:r>
            <a:r>
              <a:rPr lang="es-ES" baseline="0" dirty="0" smtClean="0"/>
              <a:t> </a:t>
            </a:r>
            <a:r>
              <a:rPr lang="es-ES" baseline="0" dirty="0" err="1" smtClean="0"/>
              <a:t>also</a:t>
            </a:r>
            <a:r>
              <a:rPr lang="es-ES" baseline="0" dirty="0" smtClean="0"/>
              <a:t> </a:t>
            </a:r>
            <a:r>
              <a:rPr lang="es-ES" baseline="0" dirty="0" err="1" smtClean="0"/>
              <a:t>with</a:t>
            </a:r>
            <a:r>
              <a:rPr lang="es-ES" baseline="0" dirty="0" smtClean="0"/>
              <a:t> temporal </a:t>
            </a:r>
            <a:r>
              <a:rPr lang="es-ES" baseline="0" dirty="0" err="1" smtClean="0"/>
              <a:t>variations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caused</a:t>
            </a:r>
            <a:r>
              <a:rPr lang="es-ES" baseline="0" dirty="0" smtClean="0"/>
              <a:t> </a:t>
            </a:r>
            <a:r>
              <a:rPr lang="es-ES" baseline="0" dirty="0" err="1" smtClean="0"/>
              <a:t>by</a:t>
            </a:r>
            <a:r>
              <a:rPr lang="es-ES" baseline="0" dirty="0" smtClean="0"/>
              <a:t> </a:t>
            </a:r>
            <a:r>
              <a:rPr lang="es-ES" baseline="0" dirty="0" err="1" smtClean="0"/>
              <a:t>performing</a:t>
            </a:r>
            <a:r>
              <a:rPr lang="es-ES" baseline="0" dirty="0" smtClean="0"/>
              <a:t> </a:t>
            </a:r>
            <a:r>
              <a:rPr lang="es-ES" baseline="0" dirty="0" err="1" smtClean="0"/>
              <a:t>gestures</a:t>
            </a:r>
            <a:r>
              <a:rPr lang="es-ES" baseline="0" dirty="0" smtClean="0"/>
              <a:t> at </a:t>
            </a:r>
            <a:r>
              <a:rPr lang="es-ES" baseline="0" dirty="0" err="1" smtClean="0"/>
              <a:t>different</a:t>
            </a:r>
            <a:r>
              <a:rPr lang="es-ES" baseline="0" dirty="0" smtClean="0"/>
              <a:t> </a:t>
            </a:r>
            <a:r>
              <a:rPr lang="es-ES" baseline="0" dirty="0" err="1" smtClean="0"/>
              <a:t>speeds</a:t>
            </a:r>
            <a:r>
              <a:rPr lang="es-ES" baseline="0" dirty="0" smtClean="0"/>
              <a:t>.</a:t>
            </a:r>
            <a:endParaRPr lang="es-E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B88FD2-67C6-4A1F-A719-72B78FBFFCCC}" type="slidenum">
              <a:rPr lang="es-ES" smtClean="0"/>
              <a:t>58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428569803"/>
      </p:ext>
    </p:extLst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s-ES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motivation</a:t>
            </a:r>
            <a:r>
              <a:rPr lang="es-ES" baseline="0" dirty="0" smtClean="0"/>
              <a:t> of </a:t>
            </a:r>
            <a:r>
              <a:rPr lang="es-ES" baseline="0" dirty="0" err="1" smtClean="0"/>
              <a:t>our</a:t>
            </a:r>
            <a:r>
              <a:rPr lang="es-ES" baseline="0" dirty="0" smtClean="0"/>
              <a:t> </a:t>
            </a:r>
            <a:r>
              <a:rPr lang="es-ES" baseline="0" dirty="0" err="1" smtClean="0"/>
              <a:t>first</a:t>
            </a:r>
            <a:r>
              <a:rPr lang="es-ES" baseline="0" dirty="0" smtClean="0"/>
              <a:t> </a:t>
            </a:r>
            <a:r>
              <a:rPr lang="es-ES" baseline="0" dirty="0" err="1" smtClean="0"/>
              <a:t>contribution</a:t>
            </a:r>
            <a:r>
              <a:rPr lang="es-ES" baseline="0" dirty="0" smtClean="0"/>
              <a:t> </a:t>
            </a:r>
            <a:r>
              <a:rPr lang="es-ES" baseline="0" dirty="0" err="1" smtClean="0"/>
              <a:t>for</a:t>
            </a:r>
            <a:r>
              <a:rPr lang="es-ES" baseline="0" dirty="0" smtClean="0"/>
              <a:t> </a:t>
            </a:r>
            <a:r>
              <a:rPr lang="es-ES" baseline="0" dirty="0" err="1" smtClean="0"/>
              <a:t>gesture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recognition</a:t>
            </a:r>
            <a:r>
              <a:rPr lang="es-ES" baseline="0" dirty="0" smtClean="0"/>
              <a:t> </a:t>
            </a:r>
            <a:r>
              <a:rPr lang="es-ES" baseline="0" dirty="0" err="1" smtClean="0"/>
              <a:t>is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precisely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that</a:t>
            </a:r>
            <a:r>
              <a:rPr lang="es-ES" baseline="0" dirty="0" smtClean="0"/>
              <a:t> </a:t>
            </a:r>
            <a:r>
              <a:rPr lang="es-ES" baseline="0" dirty="0" err="1" smtClean="0"/>
              <a:t>gestures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may</a:t>
            </a:r>
            <a:r>
              <a:rPr lang="es-ES" baseline="0" dirty="0" smtClean="0"/>
              <a:t> </a:t>
            </a:r>
            <a:r>
              <a:rPr lang="es-ES" baseline="0" dirty="0" err="1" smtClean="0"/>
              <a:t>suffer</a:t>
            </a:r>
            <a:r>
              <a:rPr lang="es-ES" baseline="0" dirty="0" smtClean="0"/>
              <a:t> temporal </a:t>
            </a:r>
            <a:r>
              <a:rPr lang="es-ES" baseline="0" dirty="0" err="1" smtClean="0"/>
              <a:t>variations</a:t>
            </a:r>
            <a:r>
              <a:rPr lang="es-ES" baseline="0" dirty="0" smtClean="0"/>
              <a:t>, so </a:t>
            </a:r>
            <a:r>
              <a:rPr lang="es-ES" baseline="0" dirty="0" err="1" smtClean="0"/>
              <a:t>frame-wise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representations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may</a:t>
            </a:r>
            <a:r>
              <a:rPr lang="es-ES" baseline="0" dirty="0" smtClean="0"/>
              <a:t> </a:t>
            </a:r>
            <a:r>
              <a:rPr lang="es-ES" baseline="0" dirty="0" err="1" smtClean="0"/>
              <a:t>seem</a:t>
            </a:r>
            <a:r>
              <a:rPr lang="es-ES" baseline="0" dirty="0" smtClean="0"/>
              <a:t> </a:t>
            </a:r>
            <a:r>
              <a:rPr lang="es-ES" baseline="0" dirty="0" err="1" smtClean="0"/>
              <a:t>inapropriate</a:t>
            </a:r>
            <a:r>
              <a:rPr lang="es-ES" baseline="0" dirty="0" smtClean="0"/>
              <a:t>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s-ES" baseline="0" dirty="0" smtClean="0"/>
              <a:t>In </a:t>
            </a:r>
            <a:r>
              <a:rPr lang="es-ES" baseline="0" dirty="0" err="1" smtClean="0"/>
              <a:t>this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sense</a:t>
            </a:r>
            <a:r>
              <a:rPr lang="es-ES" baseline="0" dirty="0" smtClean="0"/>
              <a:t>, </a:t>
            </a:r>
            <a:r>
              <a:rPr lang="es-ES" baseline="0" dirty="0" err="1" smtClean="0"/>
              <a:t>we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propose</a:t>
            </a:r>
            <a:r>
              <a:rPr lang="es-ES" baseline="0" dirty="0" smtClean="0"/>
              <a:t> a Bag-of-visual-and-</a:t>
            </a:r>
            <a:r>
              <a:rPr lang="es-ES" baseline="0" dirty="0" err="1" smtClean="0"/>
              <a:t>depth</a:t>
            </a:r>
            <a:r>
              <a:rPr lang="es-ES" baseline="0" dirty="0" smtClean="0"/>
              <a:t>-</a:t>
            </a:r>
            <a:r>
              <a:rPr lang="es-ES" baseline="0" dirty="0" err="1" smtClean="0"/>
              <a:t>words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methodology</a:t>
            </a:r>
            <a:r>
              <a:rPr lang="es-ES" baseline="0" dirty="0" smtClean="0"/>
              <a:t>, </a:t>
            </a:r>
            <a:r>
              <a:rPr lang="es-ES" baseline="0" dirty="0" err="1" smtClean="0"/>
              <a:t>that</a:t>
            </a:r>
            <a:r>
              <a:rPr lang="es-ES" baseline="0" dirty="0" smtClean="0"/>
              <a:t> </a:t>
            </a:r>
            <a:r>
              <a:rPr lang="es-ES" baseline="0" dirty="0" err="1" smtClean="0"/>
              <a:t>provides</a:t>
            </a:r>
            <a:r>
              <a:rPr lang="es-ES" baseline="0" dirty="0" smtClean="0"/>
              <a:t> a </a:t>
            </a:r>
            <a:r>
              <a:rPr lang="es-ES" baseline="0" dirty="0" err="1" smtClean="0"/>
              <a:t>fixed</a:t>
            </a:r>
            <a:r>
              <a:rPr lang="es-ES" baseline="0" dirty="0" smtClean="0"/>
              <a:t> </a:t>
            </a:r>
            <a:r>
              <a:rPr lang="es-ES" baseline="0" dirty="0" err="1" smtClean="0"/>
              <a:t>length</a:t>
            </a:r>
            <a:r>
              <a:rPr lang="es-ES" baseline="0" dirty="0" smtClean="0"/>
              <a:t> </a:t>
            </a:r>
            <a:r>
              <a:rPr lang="es-ES" baseline="0" dirty="0" err="1" smtClean="0"/>
              <a:t>representation</a:t>
            </a:r>
            <a:r>
              <a:rPr lang="es-ES" baseline="0" dirty="0" smtClean="0"/>
              <a:t> </a:t>
            </a:r>
            <a:r>
              <a:rPr lang="es-ES" baseline="0" dirty="0" err="1" smtClean="0"/>
              <a:t>for</a:t>
            </a:r>
            <a:r>
              <a:rPr lang="es-ES" baseline="0" dirty="0" smtClean="0"/>
              <a:t> video </a:t>
            </a:r>
            <a:r>
              <a:rPr lang="es-ES" baseline="0" dirty="0" err="1" smtClean="0"/>
              <a:t>sequences</a:t>
            </a:r>
            <a:r>
              <a:rPr lang="es-ES" baseline="0" dirty="0" smtClean="0"/>
              <a:t>, and at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same</a:t>
            </a:r>
            <a:r>
              <a:rPr lang="es-ES" baseline="0" dirty="0" smtClean="0"/>
              <a:t> time combines RGB and </a:t>
            </a:r>
            <a:r>
              <a:rPr lang="es-ES" baseline="0" dirty="0" err="1" smtClean="0"/>
              <a:t>depth</a:t>
            </a:r>
            <a:r>
              <a:rPr lang="es-ES" baseline="0" dirty="0" smtClean="0"/>
              <a:t> </a:t>
            </a:r>
            <a:r>
              <a:rPr lang="es-ES" baseline="0" dirty="0" err="1" smtClean="0"/>
              <a:t>image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modalities</a:t>
            </a:r>
            <a:r>
              <a:rPr lang="es-ES" baseline="0" dirty="0" smtClean="0"/>
              <a:t>.</a:t>
            </a:r>
            <a:endParaRPr lang="es-E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B88FD2-67C6-4A1F-A719-72B78FBFFCCC}" type="slidenum">
              <a:rPr lang="es-ES" smtClean="0"/>
              <a:t>59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55163732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s-ES" dirty="0" err="1" smtClean="0"/>
              <a:t>Secondly</a:t>
            </a:r>
            <a:r>
              <a:rPr lang="es-ES" dirty="0" smtClean="0"/>
              <a:t>, </a:t>
            </a:r>
            <a:r>
              <a:rPr lang="es-ES" dirty="0" err="1" smtClean="0"/>
              <a:t>such</a:t>
            </a:r>
            <a:r>
              <a:rPr lang="es-ES" baseline="0" dirty="0" smtClean="0"/>
              <a:t> </a:t>
            </a:r>
            <a:r>
              <a:rPr lang="es-ES" baseline="0" dirty="0" err="1" smtClean="0"/>
              <a:t>objects</a:t>
            </a:r>
            <a:r>
              <a:rPr lang="es-ES" baseline="0" dirty="0" smtClean="0"/>
              <a:t> of </a:t>
            </a:r>
            <a:r>
              <a:rPr lang="es-ES" baseline="0" dirty="0" err="1" smtClean="0"/>
              <a:t>interest</a:t>
            </a:r>
            <a:r>
              <a:rPr lang="es-ES" baseline="0" dirty="0" smtClean="0"/>
              <a:t> </a:t>
            </a:r>
            <a:r>
              <a:rPr lang="es-ES" baseline="0" dirty="0" err="1" smtClean="0"/>
              <a:t>may</a:t>
            </a:r>
            <a:r>
              <a:rPr lang="es-ES" baseline="0" dirty="0" smtClean="0"/>
              <a:t> </a:t>
            </a:r>
            <a:r>
              <a:rPr lang="es-ES" baseline="0" dirty="0" err="1" smtClean="0"/>
              <a:t>have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variations</a:t>
            </a:r>
            <a:r>
              <a:rPr lang="es-ES" baseline="0" dirty="0" smtClean="0"/>
              <a:t>. </a:t>
            </a:r>
            <a:r>
              <a:rPr lang="es-ES" baseline="0" dirty="0" err="1" smtClean="0"/>
              <a:t>W</a:t>
            </a:r>
            <a:r>
              <a:rPr lang="es-ES" dirty="0" err="1" smtClean="0"/>
              <a:t>hile</a:t>
            </a:r>
            <a:r>
              <a:rPr lang="es-ES" dirty="0" smtClean="0"/>
              <a:t> </a:t>
            </a:r>
            <a:r>
              <a:rPr lang="es-ES" dirty="0" err="1" smtClean="0"/>
              <a:t>some</a:t>
            </a:r>
            <a:r>
              <a:rPr lang="es-ES" dirty="0" smtClean="0"/>
              <a:t> </a:t>
            </a:r>
            <a:r>
              <a:rPr lang="es-ES" dirty="0" err="1" smtClean="0"/>
              <a:t>objects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like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pears</a:t>
            </a:r>
            <a:r>
              <a:rPr lang="es-ES" baseline="0" dirty="0" smtClean="0"/>
              <a:t> /</a:t>
            </a:r>
            <a:r>
              <a:rPr lang="es-ES" baseline="0" dirty="0" err="1" smtClean="0"/>
              <a:t>pers</a:t>
            </a:r>
            <a:r>
              <a:rPr lang="es-ES" baseline="0" dirty="0" smtClean="0"/>
              <a:t>/ </a:t>
            </a:r>
            <a:r>
              <a:rPr lang="es-ES" baseline="0" dirty="0" err="1" smtClean="0"/>
              <a:t>may</a:t>
            </a:r>
            <a:r>
              <a:rPr lang="es-ES" baseline="0" dirty="0" smtClean="0"/>
              <a:t> </a:t>
            </a:r>
            <a:r>
              <a:rPr lang="es-ES" baseline="0" dirty="0" err="1" smtClean="0"/>
              <a:t>have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little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variations</a:t>
            </a:r>
            <a:r>
              <a:rPr lang="es-ES" baseline="0" dirty="0" smtClean="0"/>
              <a:t> in </a:t>
            </a:r>
            <a:r>
              <a:rPr lang="es-ES" baseline="0" dirty="0" err="1" smtClean="0"/>
              <a:t>shape</a:t>
            </a:r>
            <a:r>
              <a:rPr lang="es-ES" baseline="0" dirty="0" smtClean="0"/>
              <a:t>,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s-ES" baseline="0" dirty="0" err="1" smtClean="0"/>
              <a:t>some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other</a:t>
            </a:r>
            <a:r>
              <a:rPr lang="es-ES" baseline="0" dirty="0" smtClean="0"/>
              <a:t> </a:t>
            </a:r>
            <a:r>
              <a:rPr lang="es-ES" baseline="0" dirty="0" err="1" smtClean="0"/>
              <a:t>articulated</a:t>
            </a:r>
            <a:r>
              <a:rPr lang="es-ES" baseline="0" dirty="0" smtClean="0"/>
              <a:t> </a:t>
            </a:r>
            <a:r>
              <a:rPr lang="es-ES" baseline="0" dirty="0" err="1" smtClean="0"/>
              <a:t>objects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like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this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mannequin</a:t>
            </a:r>
            <a:r>
              <a:rPr lang="es-ES" baseline="0" dirty="0" smtClean="0"/>
              <a:t>, can </a:t>
            </a:r>
            <a:r>
              <a:rPr lang="es-ES" baseline="0" dirty="0" err="1" smtClean="0"/>
              <a:t>suffer</a:t>
            </a:r>
            <a:r>
              <a:rPr lang="es-ES" baseline="0" dirty="0" smtClean="0"/>
              <a:t> considerable </a:t>
            </a:r>
            <a:r>
              <a:rPr lang="es-ES" baseline="0" dirty="0" err="1" smtClean="0"/>
              <a:t>deformations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that</a:t>
            </a:r>
            <a:r>
              <a:rPr lang="es-ES" baseline="0" dirty="0" smtClean="0"/>
              <a:t> lead to a </a:t>
            </a:r>
            <a:r>
              <a:rPr lang="es-ES" baseline="0" dirty="0" err="1" smtClean="0"/>
              <a:t>change</a:t>
            </a:r>
            <a:r>
              <a:rPr lang="es-ES" baseline="0" dirty="0" smtClean="0"/>
              <a:t> in </a:t>
            </a:r>
            <a:r>
              <a:rPr lang="es-ES" baseline="0" dirty="0" err="1" smtClean="0"/>
              <a:t>their</a:t>
            </a:r>
            <a:r>
              <a:rPr lang="es-ES" baseline="0" dirty="0" smtClean="0"/>
              <a:t> </a:t>
            </a:r>
            <a:r>
              <a:rPr lang="es-ES" baseline="0" dirty="0" err="1" smtClean="0"/>
              <a:t>shape</a:t>
            </a:r>
            <a:r>
              <a:rPr lang="es-ES" baseline="0" dirty="0" smtClean="0"/>
              <a:t>. In </a:t>
            </a:r>
            <a:r>
              <a:rPr lang="es-ES" baseline="0" dirty="0" err="1" smtClean="0"/>
              <a:t>consequence</a:t>
            </a:r>
            <a:r>
              <a:rPr lang="es-ES" baseline="0" dirty="0" smtClean="0"/>
              <a:t>, </a:t>
            </a:r>
            <a:r>
              <a:rPr lang="es-ES" baseline="0" dirty="0" err="1" smtClean="0"/>
              <a:t>recognizing</a:t>
            </a:r>
            <a:r>
              <a:rPr lang="es-ES" baseline="0" dirty="0" smtClean="0"/>
              <a:t> </a:t>
            </a:r>
            <a:r>
              <a:rPr lang="es-ES" baseline="0" dirty="0" err="1" smtClean="0"/>
              <a:t>such</a:t>
            </a:r>
            <a:r>
              <a:rPr lang="es-ES" baseline="0" dirty="0" smtClean="0"/>
              <a:t> </a:t>
            </a:r>
            <a:r>
              <a:rPr lang="es-ES" baseline="0" dirty="0" err="1" smtClean="0"/>
              <a:t>articulated</a:t>
            </a:r>
            <a:r>
              <a:rPr lang="es-ES" baseline="0" dirty="0" smtClean="0"/>
              <a:t> </a:t>
            </a:r>
            <a:r>
              <a:rPr lang="es-ES" baseline="0" dirty="0" err="1" smtClean="0"/>
              <a:t>objects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is</a:t>
            </a:r>
            <a:r>
              <a:rPr lang="es-ES" baseline="0" dirty="0" smtClean="0"/>
              <a:t> more </a:t>
            </a:r>
            <a:r>
              <a:rPr lang="es-ES" baseline="0" dirty="0" err="1" smtClean="0"/>
              <a:t>difficult</a:t>
            </a:r>
            <a:r>
              <a:rPr lang="es-ES" baseline="0" dirty="0" smtClean="0"/>
              <a:t>.</a:t>
            </a:r>
            <a:endParaRPr lang="es-E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B88FD2-67C6-4A1F-A719-72B78FBFFCCC}" type="slidenum">
              <a:rPr lang="es-ES" smtClean="0"/>
              <a:t>6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858514069"/>
      </p:ext>
    </p:extLst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s-ES" dirty="0" err="1" smtClean="0"/>
              <a:t>The</a:t>
            </a:r>
            <a:r>
              <a:rPr lang="es-ES" dirty="0" smtClean="0"/>
              <a:t> </a:t>
            </a:r>
            <a:r>
              <a:rPr lang="es-ES" dirty="0" err="1" smtClean="0"/>
              <a:t>proposed</a:t>
            </a:r>
            <a:r>
              <a:rPr lang="es-ES" baseline="0" dirty="0" smtClean="0"/>
              <a:t> </a:t>
            </a:r>
            <a:r>
              <a:rPr lang="es-ES" baseline="0" dirty="0" err="1" smtClean="0"/>
              <a:t>methodology</a:t>
            </a:r>
            <a:r>
              <a:rPr lang="es-ES" baseline="0" dirty="0" smtClean="0"/>
              <a:t> </a:t>
            </a:r>
            <a:r>
              <a:rPr lang="es-ES" baseline="0" dirty="0" err="1" smtClean="0"/>
              <a:t>follows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standard pipeline of bag of visual </a:t>
            </a:r>
            <a:r>
              <a:rPr lang="es-ES" baseline="0" dirty="0" err="1" smtClean="0"/>
              <a:t>words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approaches</a:t>
            </a:r>
            <a:r>
              <a:rPr lang="es-ES" baseline="0" dirty="0" smtClean="0"/>
              <a:t>: </a:t>
            </a:r>
            <a:r>
              <a:rPr lang="es-ES" baseline="0" dirty="0" err="1" smtClean="0"/>
              <a:t>Given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this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spatio</a:t>
            </a:r>
            <a:r>
              <a:rPr lang="es-ES" baseline="0" dirty="0" smtClean="0"/>
              <a:t>-temporal </a:t>
            </a:r>
            <a:r>
              <a:rPr lang="es-ES" baseline="0" dirty="0" err="1" smtClean="0"/>
              <a:t>volume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containing</a:t>
            </a:r>
            <a:r>
              <a:rPr lang="es-ES" baseline="0" dirty="0" smtClean="0"/>
              <a:t> </a:t>
            </a:r>
            <a:r>
              <a:rPr lang="es-ES" baseline="0" dirty="0" err="1" smtClean="0"/>
              <a:t>multi</a:t>
            </a:r>
            <a:r>
              <a:rPr lang="es-ES" baseline="0" dirty="0" smtClean="0"/>
              <a:t>-modal RGB and </a:t>
            </a:r>
            <a:r>
              <a:rPr lang="es-ES" baseline="0" dirty="0" err="1" smtClean="0"/>
              <a:t>depth</a:t>
            </a:r>
            <a:r>
              <a:rPr lang="es-ES" baseline="0" dirty="0" smtClean="0"/>
              <a:t> data,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s-ES" baseline="0" dirty="0" err="1" smtClean="0"/>
              <a:t>We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first</a:t>
            </a:r>
            <a:r>
              <a:rPr lang="es-ES" baseline="0" dirty="0" smtClean="0"/>
              <a:t> </a:t>
            </a:r>
            <a:r>
              <a:rPr lang="es-ES" baseline="0" dirty="0" err="1" smtClean="0"/>
              <a:t>detect</a:t>
            </a:r>
            <a:r>
              <a:rPr lang="es-ES" baseline="0" dirty="0" smtClean="0"/>
              <a:t> </a:t>
            </a:r>
            <a:r>
              <a:rPr lang="es-ES" baseline="0" dirty="0" err="1" smtClean="0"/>
              <a:t>some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interest</a:t>
            </a:r>
            <a:r>
              <a:rPr lang="es-ES" baseline="0" dirty="0" smtClean="0"/>
              <a:t> </a:t>
            </a:r>
            <a:r>
              <a:rPr lang="es-ES" baseline="0" dirty="0" err="1" smtClean="0"/>
              <a:t>points</a:t>
            </a:r>
            <a:r>
              <a:rPr lang="es-ES" baseline="0" dirty="0" smtClean="0"/>
              <a:t>, and </a:t>
            </a:r>
            <a:r>
              <a:rPr lang="es-ES" baseline="0" dirty="0" err="1" smtClean="0"/>
              <a:t>extract</a:t>
            </a:r>
            <a:r>
              <a:rPr lang="es-ES" baseline="0" dirty="0" smtClean="0"/>
              <a:t> </a:t>
            </a:r>
            <a:r>
              <a:rPr lang="es-ES" baseline="0" dirty="0" err="1" smtClean="0"/>
              <a:t>some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descriptors</a:t>
            </a:r>
            <a:endParaRPr lang="es-ES" baseline="0" dirty="0" smtClean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s-ES" baseline="0" dirty="0" err="1" smtClean="0"/>
              <a:t>Then</a:t>
            </a:r>
            <a:r>
              <a:rPr lang="es-ES" baseline="0" dirty="0" smtClean="0"/>
              <a:t> </a:t>
            </a:r>
            <a:r>
              <a:rPr lang="es-ES" baseline="0" dirty="0" err="1" smtClean="0"/>
              <a:t>we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generate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different</a:t>
            </a:r>
            <a:r>
              <a:rPr lang="es-ES" baseline="0" dirty="0" smtClean="0"/>
              <a:t> visual </a:t>
            </a:r>
            <a:r>
              <a:rPr lang="es-ES" baseline="0" dirty="0" err="1" smtClean="0"/>
              <a:t>vocabularies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for</a:t>
            </a:r>
            <a:r>
              <a:rPr lang="es-ES" baseline="0" dirty="0" smtClean="0"/>
              <a:t> </a:t>
            </a:r>
            <a:r>
              <a:rPr lang="es-ES" baseline="0" dirty="0" err="1" smtClean="0"/>
              <a:t>each</a:t>
            </a:r>
            <a:r>
              <a:rPr lang="es-ES" baseline="0" dirty="0" smtClean="0"/>
              <a:t> data </a:t>
            </a:r>
            <a:r>
              <a:rPr lang="es-ES" baseline="0" dirty="0" err="1" smtClean="0"/>
              <a:t>modality</a:t>
            </a:r>
            <a:r>
              <a:rPr lang="es-ES" baseline="0" dirty="0" smtClean="0"/>
              <a:t>, and </a:t>
            </a:r>
            <a:r>
              <a:rPr lang="es-ES" baseline="0" dirty="0" err="1" smtClean="0"/>
              <a:t>represent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video </a:t>
            </a:r>
            <a:r>
              <a:rPr lang="es-ES" baseline="0" dirty="0" err="1" smtClean="0"/>
              <a:t>sequence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with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corresponding</a:t>
            </a:r>
            <a:r>
              <a:rPr lang="es-ES" baseline="0" dirty="0" smtClean="0"/>
              <a:t> </a:t>
            </a:r>
            <a:r>
              <a:rPr lang="es-ES" baseline="0" dirty="0" err="1" smtClean="0"/>
              <a:t>histograms</a:t>
            </a:r>
            <a:r>
              <a:rPr lang="es-ES" baseline="0" dirty="0" smtClean="0"/>
              <a:t> of visual Word </a:t>
            </a:r>
            <a:r>
              <a:rPr lang="es-ES" baseline="0" dirty="0" err="1" smtClean="0"/>
              <a:t>frequencies</a:t>
            </a:r>
            <a:r>
              <a:rPr lang="es-ES" baseline="0" dirty="0" smtClean="0"/>
              <a:t>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s-ES" baseline="0" dirty="0" err="1" smtClean="0"/>
              <a:t>Finally</a:t>
            </a:r>
            <a:r>
              <a:rPr lang="es-ES" baseline="0" dirty="0" smtClean="0"/>
              <a:t>,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classification</a:t>
            </a:r>
            <a:r>
              <a:rPr lang="es-ES" baseline="0" dirty="0" smtClean="0"/>
              <a:t> </a:t>
            </a:r>
            <a:r>
              <a:rPr lang="es-ES" baseline="0" dirty="0" err="1" smtClean="0"/>
              <a:t>step</a:t>
            </a:r>
            <a:r>
              <a:rPr lang="es-ES" baseline="0" dirty="0" smtClean="0"/>
              <a:t> </a:t>
            </a:r>
            <a:r>
              <a:rPr lang="es-ES" baseline="0" dirty="0" err="1" smtClean="0"/>
              <a:t>predicts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label</a:t>
            </a:r>
            <a:r>
              <a:rPr lang="es-ES" baseline="0" dirty="0" smtClean="0"/>
              <a:t> of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gesture</a:t>
            </a:r>
            <a:endParaRPr lang="es-E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B88FD2-67C6-4A1F-A719-72B78FBFFCCC}" type="slidenum">
              <a:rPr lang="es-ES" smtClean="0"/>
              <a:t>60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144031173"/>
      </p:ext>
    </p:extLst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s-ES" dirty="0" err="1" smtClean="0"/>
              <a:t>Let’s</a:t>
            </a:r>
            <a:r>
              <a:rPr lang="es-ES" dirty="0" smtClean="0"/>
              <a:t> </a:t>
            </a:r>
            <a:r>
              <a:rPr lang="es-ES" dirty="0" err="1" smtClean="0"/>
              <a:t>start</a:t>
            </a:r>
            <a:r>
              <a:rPr lang="es-ES" baseline="0" dirty="0" smtClean="0"/>
              <a:t> </a:t>
            </a:r>
            <a:r>
              <a:rPr lang="es-ES" baseline="0" dirty="0" err="1" smtClean="0"/>
              <a:t>with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point</a:t>
            </a:r>
            <a:r>
              <a:rPr lang="es-ES" baseline="0" dirty="0" smtClean="0"/>
              <a:t> </a:t>
            </a:r>
            <a:r>
              <a:rPr lang="es-ES" baseline="0" dirty="0" err="1" smtClean="0"/>
              <a:t>detection</a:t>
            </a:r>
            <a:r>
              <a:rPr lang="es-ES" baseline="0" dirty="0" smtClean="0"/>
              <a:t>. In </a:t>
            </a:r>
            <a:r>
              <a:rPr lang="es-ES" baseline="0" dirty="0" err="1" smtClean="0"/>
              <a:t>this</a:t>
            </a:r>
            <a:r>
              <a:rPr lang="es-ES" baseline="0" dirty="0" smtClean="0"/>
              <a:t> case, </a:t>
            </a:r>
            <a:r>
              <a:rPr lang="es-ES" baseline="0" dirty="0" err="1" smtClean="0"/>
              <a:t>we</a:t>
            </a:r>
            <a:r>
              <a:rPr lang="es-ES" baseline="0" dirty="0" smtClean="0"/>
              <a:t> use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Spatio</a:t>
            </a:r>
            <a:r>
              <a:rPr lang="es-ES" baseline="0" dirty="0" smtClean="0"/>
              <a:t>-temporal </a:t>
            </a:r>
            <a:r>
              <a:rPr lang="es-ES" baseline="0" dirty="0" err="1" smtClean="0"/>
              <a:t>interest</a:t>
            </a:r>
            <a:r>
              <a:rPr lang="es-ES" baseline="0" dirty="0" smtClean="0"/>
              <a:t> </a:t>
            </a:r>
            <a:r>
              <a:rPr lang="es-ES" baseline="0" dirty="0" err="1" smtClean="0"/>
              <a:t>points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from</a:t>
            </a:r>
            <a:r>
              <a:rPr lang="es-ES" baseline="0" dirty="0" smtClean="0"/>
              <a:t> Laptev, </a:t>
            </a:r>
            <a:r>
              <a:rPr lang="es-ES" baseline="0" dirty="0" err="1" smtClean="0"/>
              <a:t>which</a:t>
            </a:r>
            <a:r>
              <a:rPr lang="es-ES" baseline="0" dirty="0" smtClean="0"/>
              <a:t> </a:t>
            </a:r>
            <a:r>
              <a:rPr lang="es-ES" baseline="0" dirty="0" err="1" smtClean="0"/>
              <a:t>is</a:t>
            </a:r>
            <a:r>
              <a:rPr lang="es-ES" baseline="0" dirty="0" smtClean="0"/>
              <a:t> a temporal </a:t>
            </a:r>
            <a:r>
              <a:rPr lang="es-ES" baseline="0" dirty="0" err="1" smtClean="0"/>
              <a:t>extension</a:t>
            </a:r>
            <a:r>
              <a:rPr lang="es-ES" baseline="0" dirty="0" smtClean="0"/>
              <a:t> of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Harris </a:t>
            </a:r>
            <a:r>
              <a:rPr lang="es-ES" baseline="0" dirty="0" err="1" smtClean="0"/>
              <a:t>operator</a:t>
            </a:r>
            <a:r>
              <a:rPr lang="es-ES" baseline="0" dirty="0" smtClean="0"/>
              <a:t>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s-ES" baseline="0" dirty="0" smtClean="0"/>
              <a:t>So </a:t>
            </a:r>
            <a:r>
              <a:rPr lang="es-ES" baseline="0" dirty="0" err="1" smtClean="0"/>
              <a:t>basically</a:t>
            </a:r>
            <a:r>
              <a:rPr lang="es-ES" baseline="0" dirty="0" smtClean="0"/>
              <a:t>, </a:t>
            </a:r>
            <a:r>
              <a:rPr lang="es-ES" baseline="0" dirty="0" err="1" smtClean="0"/>
              <a:t>this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method</a:t>
            </a:r>
            <a:r>
              <a:rPr lang="es-ES" baseline="0" dirty="0" smtClean="0"/>
              <a:t> </a:t>
            </a:r>
            <a:r>
              <a:rPr lang="es-ES" baseline="0" dirty="0" err="1" smtClean="0"/>
              <a:t>finds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interest</a:t>
            </a:r>
            <a:r>
              <a:rPr lang="es-ES" baseline="0" dirty="0" smtClean="0"/>
              <a:t> </a:t>
            </a:r>
            <a:r>
              <a:rPr lang="es-ES" baseline="0" dirty="0" err="1" smtClean="0"/>
              <a:t>points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with</a:t>
            </a:r>
            <a:r>
              <a:rPr lang="es-ES" baseline="0" dirty="0" smtClean="0"/>
              <a:t> local </a:t>
            </a:r>
            <a:r>
              <a:rPr lang="es-ES" baseline="0" dirty="0" err="1" smtClean="0"/>
              <a:t>variations</a:t>
            </a:r>
            <a:r>
              <a:rPr lang="es-ES" baseline="0" dirty="0" smtClean="0"/>
              <a:t> in </a:t>
            </a:r>
            <a:r>
              <a:rPr lang="es-ES" baseline="0" dirty="0" err="1" smtClean="0"/>
              <a:t>space</a:t>
            </a:r>
            <a:r>
              <a:rPr lang="es-ES" baseline="0" dirty="0" smtClean="0"/>
              <a:t> and time</a:t>
            </a:r>
            <a:endParaRPr lang="es-E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B88FD2-67C6-4A1F-A719-72B78FBFFCCC}" type="slidenum">
              <a:rPr lang="es-ES" smtClean="0"/>
              <a:t>61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119430566"/>
      </p:ext>
    </p:extLst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s-ES" dirty="0" smtClean="0"/>
              <a:t>In </a:t>
            </a:r>
            <a:r>
              <a:rPr lang="es-ES" dirty="0" err="1" smtClean="0"/>
              <a:t>order</a:t>
            </a:r>
            <a:r>
              <a:rPr lang="es-ES" dirty="0" smtClean="0"/>
              <a:t> to describe </a:t>
            </a:r>
            <a:r>
              <a:rPr lang="es-ES" dirty="0" err="1" smtClean="0"/>
              <a:t>the</a:t>
            </a:r>
            <a:r>
              <a:rPr lang="es-ES" dirty="0" smtClean="0"/>
              <a:t> </a:t>
            </a:r>
            <a:r>
              <a:rPr lang="es-ES" dirty="0" err="1" smtClean="0"/>
              <a:t>points</a:t>
            </a:r>
            <a:r>
              <a:rPr lang="es-ES" dirty="0" smtClean="0"/>
              <a:t>, </a:t>
            </a:r>
            <a:r>
              <a:rPr lang="es-ES" dirty="0" err="1" smtClean="0"/>
              <a:t>we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review</a:t>
            </a:r>
            <a:r>
              <a:rPr lang="es-ES" baseline="0" dirty="0" smtClean="0"/>
              <a:t> </a:t>
            </a:r>
            <a:r>
              <a:rPr lang="es-ES" baseline="0" dirty="0" err="1" smtClean="0"/>
              <a:t>some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shape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descriptors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applied</a:t>
            </a:r>
            <a:r>
              <a:rPr lang="es-ES" baseline="0" dirty="0" smtClean="0"/>
              <a:t> to </a:t>
            </a:r>
            <a:r>
              <a:rPr lang="es-ES" baseline="0" dirty="0" err="1" smtClean="0"/>
              <a:t>point</a:t>
            </a:r>
            <a:r>
              <a:rPr lang="es-ES" baseline="0" dirty="0" smtClean="0"/>
              <a:t> </a:t>
            </a:r>
            <a:r>
              <a:rPr lang="es-ES" baseline="0" dirty="0" err="1" smtClean="0"/>
              <a:t>clouds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computed</a:t>
            </a:r>
            <a:r>
              <a:rPr lang="es-ES" baseline="0" dirty="0" smtClean="0"/>
              <a:t> </a:t>
            </a:r>
            <a:r>
              <a:rPr lang="es-ES" baseline="0" dirty="0" err="1" smtClean="0"/>
              <a:t>from</a:t>
            </a:r>
            <a:r>
              <a:rPr lang="es-ES" baseline="0" dirty="0" smtClean="0"/>
              <a:t> </a:t>
            </a:r>
            <a:r>
              <a:rPr lang="es-ES" baseline="0" dirty="0" err="1" smtClean="0"/>
              <a:t>depth</a:t>
            </a:r>
            <a:r>
              <a:rPr lang="es-ES" baseline="0" dirty="0" smtClean="0"/>
              <a:t> data. </a:t>
            </a:r>
            <a:r>
              <a:rPr lang="es-ES" baseline="0" dirty="0" err="1" smtClean="0"/>
              <a:t>First</a:t>
            </a:r>
            <a:r>
              <a:rPr lang="es-ES" baseline="0" dirty="0" smtClean="0"/>
              <a:t>,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viewpoint</a:t>
            </a:r>
            <a:r>
              <a:rPr lang="es-ES" baseline="0" dirty="0" smtClean="0"/>
              <a:t> </a:t>
            </a:r>
            <a:r>
              <a:rPr lang="es-ES" baseline="0" dirty="0" err="1" smtClean="0"/>
              <a:t>feature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histogram</a:t>
            </a:r>
            <a:r>
              <a:rPr lang="es-ES" baseline="0" dirty="0" smtClean="0"/>
              <a:t> computes a </a:t>
            </a:r>
            <a:r>
              <a:rPr lang="es-ES" baseline="0" dirty="0" err="1" smtClean="0"/>
              <a:t>histogram</a:t>
            </a:r>
            <a:r>
              <a:rPr lang="es-ES" baseline="0" dirty="0" smtClean="0"/>
              <a:t> of </a:t>
            </a:r>
            <a:r>
              <a:rPr lang="es-ES" baseline="0" dirty="0" err="1" smtClean="0"/>
              <a:t>angles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between</a:t>
            </a:r>
            <a:r>
              <a:rPr lang="es-ES" baseline="0" dirty="0" smtClean="0"/>
              <a:t> Surface </a:t>
            </a:r>
            <a:r>
              <a:rPr lang="es-ES" baseline="0" dirty="0" err="1" smtClean="0"/>
              <a:t>normals</a:t>
            </a:r>
            <a:r>
              <a:rPr lang="es-ES" baseline="0" dirty="0" smtClean="0"/>
              <a:t> of </a:t>
            </a:r>
            <a:r>
              <a:rPr lang="es-ES" baseline="0" dirty="0" err="1" smtClean="0"/>
              <a:t>an</a:t>
            </a:r>
            <a:r>
              <a:rPr lang="es-ES" baseline="0" dirty="0" smtClean="0"/>
              <a:t> </a:t>
            </a:r>
            <a:r>
              <a:rPr lang="es-ES" baseline="0" dirty="0" err="1" smtClean="0"/>
              <a:t>object</a:t>
            </a:r>
            <a:r>
              <a:rPr lang="es-ES" baseline="0" dirty="0" smtClean="0"/>
              <a:t>, and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viewpoint</a:t>
            </a:r>
            <a:r>
              <a:rPr lang="es-ES" baseline="0" dirty="0" smtClean="0"/>
              <a:t> </a:t>
            </a:r>
            <a:r>
              <a:rPr lang="es-ES" baseline="0" dirty="0" err="1" smtClean="0"/>
              <a:t>direction</a:t>
            </a:r>
            <a:r>
              <a:rPr lang="es-ES" baseline="0" dirty="0" smtClean="0"/>
              <a:t>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s-ES" baseline="0" dirty="0" smtClean="0"/>
              <a:t>In </a:t>
            </a:r>
            <a:r>
              <a:rPr lang="es-ES" baseline="0" dirty="0" err="1" smtClean="0"/>
              <a:t>consequence</a:t>
            </a:r>
            <a:r>
              <a:rPr lang="es-ES" baseline="0" dirty="0" smtClean="0"/>
              <a:t>, </a:t>
            </a:r>
            <a:r>
              <a:rPr lang="es-ES" baseline="0" dirty="0" err="1" smtClean="0"/>
              <a:t>this</a:t>
            </a:r>
            <a:r>
              <a:rPr lang="es-ES" baseline="0" dirty="0" smtClean="0"/>
              <a:t> descriptor </a:t>
            </a:r>
            <a:r>
              <a:rPr lang="es-ES" baseline="0" dirty="0" err="1" smtClean="0"/>
              <a:t>is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invariant</a:t>
            </a:r>
            <a:r>
              <a:rPr lang="es-ES" baseline="0" dirty="0" smtClean="0"/>
              <a:t> to </a:t>
            </a:r>
            <a:r>
              <a:rPr lang="es-ES" baseline="0" dirty="0" err="1" smtClean="0"/>
              <a:t>rotations</a:t>
            </a:r>
            <a:r>
              <a:rPr lang="es-ES" baseline="0" dirty="0" smtClean="0"/>
              <a:t> in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roll axis of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camera.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s-ES" baseline="0" dirty="0" err="1" smtClean="0"/>
              <a:t>On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other</a:t>
            </a:r>
            <a:r>
              <a:rPr lang="es-ES" baseline="0" dirty="0" smtClean="0"/>
              <a:t> </a:t>
            </a:r>
            <a:r>
              <a:rPr lang="es-ES" baseline="0" dirty="0" err="1" smtClean="0"/>
              <a:t>hand</a:t>
            </a:r>
            <a:r>
              <a:rPr lang="es-ES" baseline="0" dirty="0" smtClean="0"/>
              <a:t>,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camera roll </a:t>
            </a:r>
            <a:r>
              <a:rPr lang="es-ES" baseline="0" dirty="0" err="1" smtClean="0"/>
              <a:t>histogram</a:t>
            </a:r>
            <a:r>
              <a:rPr lang="es-ES" baseline="0" dirty="0" smtClean="0"/>
              <a:t> captures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rotation</a:t>
            </a:r>
            <a:r>
              <a:rPr lang="es-ES" baseline="0" dirty="0" smtClean="0"/>
              <a:t> of </a:t>
            </a:r>
            <a:r>
              <a:rPr lang="es-ES" baseline="0" dirty="0" err="1" smtClean="0"/>
              <a:t>an</a:t>
            </a:r>
            <a:r>
              <a:rPr lang="es-ES" baseline="0" dirty="0" smtClean="0"/>
              <a:t> </a:t>
            </a:r>
            <a:r>
              <a:rPr lang="es-ES" baseline="0" dirty="0" err="1" smtClean="0"/>
              <a:t>object</a:t>
            </a:r>
            <a:r>
              <a:rPr lang="es-ES" baseline="0" dirty="0" smtClean="0"/>
              <a:t> </a:t>
            </a:r>
            <a:r>
              <a:rPr lang="es-ES" baseline="0" dirty="0" err="1" smtClean="0"/>
              <a:t>along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roll axis, </a:t>
            </a:r>
            <a:r>
              <a:rPr lang="es-ES" baseline="0" dirty="0" err="1" smtClean="0"/>
              <a:t>which</a:t>
            </a:r>
            <a:r>
              <a:rPr lang="es-ES" baseline="0" dirty="0" smtClean="0"/>
              <a:t> </a:t>
            </a:r>
            <a:r>
              <a:rPr lang="es-ES" baseline="0" dirty="0" err="1" smtClean="0"/>
              <a:t>is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represented</a:t>
            </a:r>
            <a:r>
              <a:rPr lang="es-ES" baseline="0" dirty="0" smtClean="0"/>
              <a:t> as a </a:t>
            </a:r>
            <a:r>
              <a:rPr lang="es-ES" baseline="0" dirty="0" err="1" smtClean="0"/>
              <a:t>shift</a:t>
            </a:r>
            <a:r>
              <a:rPr lang="es-ES" baseline="0" dirty="0" smtClean="0"/>
              <a:t> in </a:t>
            </a:r>
            <a:r>
              <a:rPr lang="es-ES" baseline="0" dirty="0" err="1" smtClean="0"/>
              <a:t>its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histogram</a:t>
            </a:r>
            <a:r>
              <a:rPr lang="es-ES" baseline="0" dirty="0" smtClean="0"/>
              <a:t> </a:t>
            </a:r>
            <a:r>
              <a:rPr lang="es-ES" baseline="0" dirty="0" err="1" smtClean="0"/>
              <a:t>representation</a:t>
            </a:r>
            <a:r>
              <a:rPr lang="es-ES" baseline="0" dirty="0" smtClean="0"/>
              <a:t>.</a:t>
            </a:r>
            <a:endParaRPr lang="es-E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B88FD2-67C6-4A1F-A719-72B78FBFFCCC}" type="slidenum">
              <a:rPr lang="es-ES" smtClean="0"/>
              <a:t>62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028262678"/>
      </p:ext>
    </p:extLst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s-ES" dirty="0" smtClean="0"/>
              <a:t>In </a:t>
            </a:r>
            <a:r>
              <a:rPr lang="es-ES" dirty="0" err="1" smtClean="0"/>
              <a:t>our</a:t>
            </a:r>
            <a:r>
              <a:rPr lang="es-ES" baseline="0" dirty="0" smtClean="0"/>
              <a:t> case, </a:t>
            </a:r>
            <a:r>
              <a:rPr lang="es-ES" baseline="0" dirty="0" err="1" smtClean="0"/>
              <a:t>we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propose</a:t>
            </a:r>
            <a:r>
              <a:rPr lang="es-ES" baseline="0" dirty="0" smtClean="0"/>
              <a:t> to </a:t>
            </a:r>
            <a:r>
              <a:rPr lang="es-ES" baseline="0" dirty="0" err="1" smtClean="0"/>
              <a:t>concatenate</a:t>
            </a:r>
            <a:r>
              <a:rPr lang="es-ES" baseline="0" dirty="0" smtClean="0"/>
              <a:t> VFH and CRH in </a:t>
            </a:r>
            <a:r>
              <a:rPr lang="es-ES" baseline="0" dirty="0" err="1" smtClean="0"/>
              <a:t>order</a:t>
            </a:r>
            <a:r>
              <a:rPr lang="es-ES" baseline="0" dirty="0" smtClean="0"/>
              <a:t> to be </a:t>
            </a:r>
            <a:r>
              <a:rPr lang="es-ES" baseline="0" dirty="0" err="1" smtClean="0"/>
              <a:t>able</a:t>
            </a:r>
            <a:r>
              <a:rPr lang="es-ES" baseline="0" dirty="0" smtClean="0"/>
              <a:t> to </a:t>
            </a:r>
            <a:r>
              <a:rPr lang="es-ES" baseline="0" dirty="0" err="1" smtClean="0"/>
              <a:t>easily</a:t>
            </a:r>
            <a:r>
              <a:rPr lang="es-ES" baseline="0" dirty="0" smtClean="0"/>
              <a:t> </a:t>
            </a:r>
            <a:r>
              <a:rPr lang="es-ES" baseline="0" dirty="0" err="1" smtClean="0"/>
              <a:t>discriminate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between</a:t>
            </a:r>
            <a:r>
              <a:rPr lang="es-ES" baseline="0" dirty="0" smtClean="0"/>
              <a:t> similar </a:t>
            </a:r>
            <a:r>
              <a:rPr lang="es-ES" baseline="0" dirty="0" err="1" smtClean="0"/>
              <a:t>objects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with</a:t>
            </a:r>
            <a:r>
              <a:rPr lang="es-ES" baseline="0" dirty="0" smtClean="0"/>
              <a:t> </a:t>
            </a:r>
            <a:r>
              <a:rPr lang="es-ES" baseline="0" dirty="0" err="1" smtClean="0"/>
              <a:t>different</a:t>
            </a:r>
            <a:r>
              <a:rPr lang="es-ES" baseline="0" dirty="0" smtClean="0"/>
              <a:t> roll </a:t>
            </a:r>
            <a:r>
              <a:rPr lang="es-ES" baseline="0" dirty="0" err="1" smtClean="0"/>
              <a:t>angles</a:t>
            </a:r>
            <a:r>
              <a:rPr lang="es-ES" baseline="0" dirty="0" smtClean="0"/>
              <a:t>, </a:t>
            </a:r>
            <a:r>
              <a:rPr lang="es-ES" baseline="0" dirty="0" err="1" smtClean="0"/>
              <a:t>like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hands</a:t>
            </a:r>
            <a:r>
              <a:rPr lang="es-ES" baseline="0" dirty="0" smtClean="0"/>
              <a:t> in </a:t>
            </a:r>
            <a:r>
              <a:rPr lang="es-ES" baseline="0" dirty="0" err="1" smtClean="0"/>
              <a:t>this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example</a:t>
            </a:r>
            <a:r>
              <a:rPr lang="es-ES" baseline="0" dirty="0" smtClean="0"/>
              <a:t>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s-ES" baseline="0" dirty="0" smtClean="0"/>
              <a:t>As </a:t>
            </a:r>
            <a:r>
              <a:rPr lang="es-ES" baseline="0" dirty="0" err="1" smtClean="0"/>
              <a:t>you</a:t>
            </a:r>
            <a:r>
              <a:rPr lang="es-ES" baseline="0" dirty="0" smtClean="0"/>
              <a:t> can </a:t>
            </a:r>
            <a:r>
              <a:rPr lang="es-ES" baseline="0" dirty="0" err="1" smtClean="0"/>
              <a:t>see</a:t>
            </a:r>
            <a:r>
              <a:rPr lang="es-ES" baseline="0" dirty="0" smtClean="0"/>
              <a:t>,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VFH descriptor of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two</a:t>
            </a:r>
            <a:r>
              <a:rPr lang="es-ES" baseline="0" dirty="0" smtClean="0"/>
              <a:t> </a:t>
            </a:r>
            <a:r>
              <a:rPr lang="es-ES" baseline="0" dirty="0" err="1" smtClean="0"/>
              <a:t>hands</a:t>
            </a:r>
            <a:r>
              <a:rPr lang="es-ES" baseline="0" dirty="0" smtClean="0"/>
              <a:t> are </a:t>
            </a:r>
            <a:r>
              <a:rPr lang="es-ES" baseline="0" dirty="0" err="1" smtClean="0"/>
              <a:t>very</a:t>
            </a:r>
            <a:r>
              <a:rPr lang="es-ES" baseline="0" dirty="0" smtClean="0"/>
              <a:t> similar, </a:t>
            </a:r>
            <a:r>
              <a:rPr lang="es-ES" baseline="0" dirty="0" err="1" smtClean="0"/>
              <a:t>but</a:t>
            </a:r>
            <a:r>
              <a:rPr lang="es-ES" baseline="0" dirty="0" smtClean="0"/>
              <a:t> CRH </a:t>
            </a:r>
            <a:r>
              <a:rPr lang="es-ES" baseline="0" dirty="0" err="1" smtClean="0"/>
              <a:t>includes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discriminative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information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that</a:t>
            </a:r>
            <a:r>
              <a:rPr lang="es-ES" baseline="0" dirty="0" smtClean="0"/>
              <a:t> </a:t>
            </a:r>
            <a:r>
              <a:rPr lang="es-ES" baseline="0" dirty="0" err="1" smtClean="0"/>
              <a:t>helps</a:t>
            </a:r>
            <a:r>
              <a:rPr lang="es-ES" baseline="0" dirty="0" smtClean="0"/>
              <a:t> to </a:t>
            </a:r>
            <a:r>
              <a:rPr lang="es-ES" baseline="0" dirty="0" err="1" smtClean="0"/>
              <a:t>distinguish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them</a:t>
            </a:r>
            <a:r>
              <a:rPr lang="es-ES" baseline="0" dirty="0" smtClean="0"/>
              <a:t>.</a:t>
            </a:r>
            <a:endParaRPr lang="es-E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B88FD2-67C6-4A1F-A719-72B78FBFFCCC}" type="slidenum">
              <a:rPr lang="es-ES" smtClean="0"/>
              <a:t>63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743895958"/>
      </p:ext>
    </p:extLst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s-ES" dirty="0" err="1" smtClean="0"/>
              <a:t>For</a:t>
            </a:r>
            <a:r>
              <a:rPr lang="es-ES" dirty="0" smtClean="0"/>
              <a:t> </a:t>
            </a:r>
            <a:r>
              <a:rPr lang="es-ES" dirty="0" err="1" smtClean="0"/>
              <a:t>the</a:t>
            </a:r>
            <a:r>
              <a:rPr lang="es-ES" dirty="0" smtClean="0"/>
              <a:t> </a:t>
            </a:r>
            <a:r>
              <a:rPr lang="es-ES" dirty="0" err="1" smtClean="0"/>
              <a:t>generation</a:t>
            </a:r>
            <a:r>
              <a:rPr lang="es-ES" baseline="0" dirty="0" smtClean="0"/>
              <a:t> of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visual </a:t>
            </a:r>
            <a:r>
              <a:rPr lang="es-ES" baseline="0" dirty="0" err="1" smtClean="0"/>
              <a:t>vocabulary</a:t>
            </a:r>
            <a:r>
              <a:rPr lang="es-ES" baseline="0" dirty="0" smtClean="0"/>
              <a:t>, </a:t>
            </a:r>
            <a:r>
              <a:rPr lang="es-ES" baseline="0" dirty="0" err="1" smtClean="0"/>
              <a:t>we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simply</a:t>
            </a:r>
            <a:r>
              <a:rPr lang="es-ES" baseline="0" dirty="0" smtClean="0"/>
              <a:t> </a:t>
            </a:r>
            <a:r>
              <a:rPr lang="es-ES" baseline="0" dirty="0" err="1" smtClean="0"/>
              <a:t>apply</a:t>
            </a:r>
            <a:r>
              <a:rPr lang="es-ES" baseline="0" dirty="0" smtClean="0"/>
              <a:t> k-</a:t>
            </a:r>
            <a:r>
              <a:rPr lang="es-ES" baseline="0" dirty="0" err="1" smtClean="0"/>
              <a:t>means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on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descriptors</a:t>
            </a:r>
            <a:r>
              <a:rPr lang="es-ES" baseline="0" dirty="0" smtClean="0"/>
              <a:t>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s-ES" baseline="0" dirty="0" err="1" smtClean="0"/>
              <a:t>But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then</a:t>
            </a:r>
            <a:r>
              <a:rPr lang="es-ES" baseline="0" dirty="0" smtClean="0"/>
              <a:t>, </a:t>
            </a:r>
            <a:r>
              <a:rPr lang="es-ES" baseline="0" dirty="0" err="1" smtClean="0"/>
              <a:t>we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apply</a:t>
            </a:r>
            <a:r>
              <a:rPr lang="es-ES" baseline="0" dirty="0" smtClean="0"/>
              <a:t> </a:t>
            </a:r>
            <a:r>
              <a:rPr lang="es-ES" baseline="0" dirty="0" err="1" smtClean="0"/>
              <a:t>spatio</a:t>
            </a:r>
            <a:r>
              <a:rPr lang="es-ES" baseline="0" dirty="0" smtClean="0"/>
              <a:t>-temporal </a:t>
            </a:r>
            <a:r>
              <a:rPr lang="es-ES" baseline="0" dirty="0" err="1" smtClean="0"/>
              <a:t>pyramids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for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histogram</a:t>
            </a:r>
            <a:r>
              <a:rPr lang="es-ES" baseline="0" dirty="0" smtClean="0"/>
              <a:t> </a:t>
            </a:r>
            <a:r>
              <a:rPr lang="es-ES" baseline="0" dirty="0" err="1" smtClean="0"/>
              <a:t>representation</a:t>
            </a:r>
            <a:r>
              <a:rPr lang="es-ES" baseline="0" dirty="0" smtClean="0"/>
              <a:t>. In </a:t>
            </a:r>
            <a:r>
              <a:rPr lang="es-ES" baseline="0" dirty="0" err="1" smtClean="0"/>
              <a:t>addition</a:t>
            </a:r>
            <a:r>
              <a:rPr lang="es-ES" baseline="0" dirty="0" smtClean="0"/>
              <a:t> to a </a:t>
            </a:r>
            <a:r>
              <a:rPr lang="es-ES" baseline="0" dirty="0" err="1" smtClean="0"/>
              <a:t>histogram</a:t>
            </a:r>
            <a:r>
              <a:rPr lang="es-ES" baseline="0" dirty="0" smtClean="0"/>
              <a:t> </a:t>
            </a:r>
            <a:r>
              <a:rPr lang="es-ES" baseline="0" dirty="0" err="1" smtClean="0"/>
              <a:t>computed</a:t>
            </a:r>
            <a:r>
              <a:rPr lang="es-ES" baseline="0" dirty="0" smtClean="0"/>
              <a:t> </a:t>
            </a:r>
            <a:r>
              <a:rPr lang="es-ES" baseline="0" dirty="0" err="1" smtClean="0"/>
              <a:t>from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whole</a:t>
            </a:r>
            <a:r>
              <a:rPr lang="es-ES" baseline="0" dirty="0" smtClean="0"/>
              <a:t> video </a:t>
            </a:r>
            <a:r>
              <a:rPr lang="es-ES" baseline="0" dirty="0" err="1" smtClean="0"/>
              <a:t>sequence</a:t>
            </a:r>
            <a:r>
              <a:rPr lang="es-ES" baseline="0" dirty="0" smtClean="0"/>
              <a:t>, </a:t>
            </a:r>
            <a:r>
              <a:rPr lang="es-ES" baseline="0" dirty="0" err="1" smtClean="0"/>
              <a:t>we</a:t>
            </a:r>
            <a:r>
              <a:rPr lang="es-ES" baseline="0" dirty="0" smtClean="0"/>
              <a:t> divide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spatio</a:t>
            </a:r>
            <a:r>
              <a:rPr lang="es-ES" baseline="0" dirty="0" smtClean="0"/>
              <a:t>-temporal </a:t>
            </a:r>
            <a:r>
              <a:rPr lang="es-ES" baseline="0" dirty="0" err="1" smtClean="0"/>
              <a:t>volume</a:t>
            </a:r>
            <a:r>
              <a:rPr lang="es-ES" baseline="0" dirty="0" smtClean="0"/>
              <a:t> in </a:t>
            </a:r>
            <a:r>
              <a:rPr lang="es-ES" baseline="0" dirty="0" err="1" smtClean="0"/>
              <a:t>different</a:t>
            </a:r>
            <a:r>
              <a:rPr lang="es-ES" baseline="0" dirty="0" smtClean="0"/>
              <a:t> </a:t>
            </a:r>
            <a:r>
              <a:rPr lang="es-ES" baseline="0" dirty="0" err="1" smtClean="0"/>
              <a:t>bins</a:t>
            </a:r>
            <a:r>
              <a:rPr lang="es-ES" baseline="0" dirty="0" smtClean="0"/>
              <a:t>, and compute </a:t>
            </a:r>
            <a:r>
              <a:rPr lang="es-ES" baseline="0" dirty="0" err="1" smtClean="0"/>
              <a:t>separate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histograms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that</a:t>
            </a:r>
            <a:r>
              <a:rPr lang="es-ES" baseline="0" dirty="0" smtClean="0"/>
              <a:t> are </a:t>
            </a:r>
            <a:r>
              <a:rPr lang="es-ES" baseline="0" dirty="0" err="1" smtClean="0"/>
              <a:t>concatenated</a:t>
            </a:r>
            <a:r>
              <a:rPr lang="es-ES" baseline="0" dirty="0" smtClean="0"/>
              <a:t> to </a:t>
            </a:r>
            <a:r>
              <a:rPr lang="es-ES" baseline="0" dirty="0" err="1" smtClean="0"/>
              <a:t>generate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final </a:t>
            </a:r>
            <a:r>
              <a:rPr lang="es-ES" baseline="0" dirty="0" err="1" smtClean="0"/>
              <a:t>histogram</a:t>
            </a:r>
            <a:r>
              <a:rPr lang="es-ES" baseline="0" dirty="0" smtClean="0"/>
              <a:t>.</a:t>
            </a:r>
            <a:endParaRPr lang="es-E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B88FD2-67C6-4A1F-A719-72B78FBFFCCC}" type="slidenum">
              <a:rPr lang="es-ES" smtClean="0"/>
              <a:t>64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574611850"/>
      </p:ext>
    </p:extLst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s-ES" dirty="0" err="1" smtClean="0"/>
              <a:t>Finally</a:t>
            </a:r>
            <a:r>
              <a:rPr lang="es-ES" dirty="0" smtClean="0"/>
              <a:t>,</a:t>
            </a:r>
            <a:r>
              <a:rPr lang="es-ES" baseline="0" dirty="0" smtClean="0"/>
              <a:t> </a:t>
            </a:r>
            <a:r>
              <a:rPr lang="es-ES" baseline="0" dirty="0" err="1" smtClean="0"/>
              <a:t>classification</a:t>
            </a:r>
            <a:r>
              <a:rPr lang="es-ES" baseline="0" dirty="0" smtClean="0"/>
              <a:t> </a:t>
            </a:r>
            <a:r>
              <a:rPr lang="es-ES" baseline="0" dirty="0" err="1" smtClean="0"/>
              <a:t>is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performed</a:t>
            </a:r>
            <a:r>
              <a:rPr lang="es-ES" baseline="0" dirty="0" smtClean="0"/>
              <a:t> </a:t>
            </a:r>
            <a:r>
              <a:rPr lang="es-ES" baseline="0" dirty="0" err="1" smtClean="0"/>
              <a:t>by</a:t>
            </a:r>
            <a:r>
              <a:rPr lang="es-ES" baseline="0" dirty="0" smtClean="0"/>
              <a:t> a k-</a:t>
            </a:r>
            <a:r>
              <a:rPr lang="es-ES" baseline="0" dirty="0" err="1" smtClean="0"/>
              <a:t>nearest</a:t>
            </a:r>
            <a:r>
              <a:rPr lang="es-ES" baseline="0" dirty="0" smtClean="0"/>
              <a:t> </a:t>
            </a:r>
            <a:r>
              <a:rPr lang="es-ES" baseline="0" dirty="0" err="1" smtClean="0"/>
              <a:t>neighbor</a:t>
            </a:r>
            <a:r>
              <a:rPr lang="es-ES" baseline="0" dirty="0" smtClean="0"/>
              <a:t> </a:t>
            </a:r>
            <a:r>
              <a:rPr lang="es-ES" baseline="0" dirty="0" err="1" smtClean="0"/>
              <a:t>classifier</a:t>
            </a:r>
            <a:r>
              <a:rPr lang="es-ES" baseline="0" dirty="0" smtClean="0"/>
              <a:t>.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distance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function</a:t>
            </a:r>
            <a:r>
              <a:rPr lang="es-ES" baseline="0" dirty="0" smtClean="0"/>
              <a:t> </a:t>
            </a:r>
            <a:r>
              <a:rPr lang="es-ES" baseline="0" dirty="0" err="1" smtClean="0"/>
              <a:t>is</a:t>
            </a:r>
            <a:r>
              <a:rPr lang="es-ES" baseline="0" dirty="0" smtClean="0"/>
              <a:t> a </a:t>
            </a:r>
            <a:r>
              <a:rPr lang="es-ES" baseline="0" dirty="0" err="1" smtClean="0"/>
              <a:t>weighted</a:t>
            </a:r>
            <a:r>
              <a:rPr lang="es-ES" baseline="0" dirty="0" smtClean="0"/>
              <a:t> </a:t>
            </a:r>
            <a:r>
              <a:rPr lang="es-ES" baseline="0" dirty="0" err="1" smtClean="0"/>
              <a:t>combination</a:t>
            </a:r>
            <a:r>
              <a:rPr lang="es-ES" baseline="0" dirty="0" smtClean="0"/>
              <a:t> of </a:t>
            </a:r>
            <a:r>
              <a:rPr lang="es-ES" baseline="0" dirty="0" err="1" smtClean="0"/>
              <a:t>distances</a:t>
            </a:r>
            <a:r>
              <a:rPr lang="es-ES" baseline="0" dirty="0" smtClean="0"/>
              <a:t> in RGB and </a:t>
            </a:r>
            <a:r>
              <a:rPr lang="es-ES" baseline="0" dirty="0" err="1" smtClean="0"/>
              <a:t>depth</a:t>
            </a:r>
            <a:r>
              <a:rPr lang="es-ES" baseline="0" dirty="0" smtClean="0"/>
              <a:t> </a:t>
            </a:r>
            <a:r>
              <a:rPr lang="es-ES" baseline="0" dirty="0" err="1" smtClean="0"/>
              <a:t>modalities</a:t>
            </a:r>
            <a:r>
              <a:rPr lang="es-ES" baseline="0" dirty="0" smtClean="0"/>
              <a:t>, </a:t>
            </a:r>
            <a:r>
              <a:rPr lang="es-ES" baseline="0" dirty="0" err="1" smtClean="0"/>
              <a:t>following</a:t>
            </a:r>
            <a:r>
              <a:rPr lang="es-ES" baseline="0" dirty="0" smtClean="0"/>
              <a:t> a late </a:t>
            </a:r>
            <a:r>
              <a:rPr lang="es-ES" baseline="0" dirty="0" err="1" smtClean="0"/>
              <a:t>fusion</a:t>
            </a:r>
            <a:r>
              <a:rPr lang="es-ES" baseline="0" dirty="0" smtClean="0"/>
              <a:t> </a:t>
            </a:r>
            <a:r>
              <a:rPr lang="es-ES" baseline="0" dirty="0" err="1" smtClean="0"/>
              <a:t>paradigm</a:t>
            </a:r>
            <a:r>
              <a:rPr lang="es-ES" baseline="0" dirty="0" smtClean="0"/>
              <a:t>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s-ES" baseline="0" dirty="0" smtClean="0"/>
              <a:t>So, </a:t>
            </a:r>
            <a:r>
              <a:rPr lang="es-ES" baseline="0" dirty="0" err="1" smtClean="0"/>
              <a:t>given</a:t>
            </a:r>
            <a:r>
              <a:rPr lang="es-ES" baseline="0" dirty="0" smtClean="0"/>
              <a:t> a video </a:t>
            </a:r>
            <a:r>
              <a:rPr lang="es-ES" baseline="0" dirty="0" err="1" smtClean="0"/>
              <a:t>sequence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we</a:t>
            </a:r>
            <a:r>
              <a:rPr lang="es-ES" baseline="0" dirty="0" smtClean="0"/>
              <a:t> compute </a:t>
            </a:r>
            <a:r>
              <a:rPr lang="es-ES" baseline="0" dirty="0" err="1" smtClean="0"/>
              <a:t>two</a:t>
            </a:r>
            <a:r>
              <a:rPr lang="es-ES" baseline="0" dirty="0" smtClean="0"/>
              <a:t> </a:t>
            </a:r>
            <a:r>
              <a:rPr lang="es-ES" baseline="0" dirty="0" err="1" smtClean="0"/>
              <a:t>histograms</a:t>
            </a:r>
            <a:r>
              <a:rPr lang="es-ES" baseline="0" dirty="0" smtClean="0"/>
              <a:t>, </a:t>
            </a:r>
            <a:r>
              <a:rPr lang="es-ES" baseline="0" dirty="0" err="1" smtClean="0"/>
              <a:t>one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from</a:t>
            </a:r>
            <a:r>
              <a:rPr lang="es-ES" baseline="0" dirty="0" smtClean="0"/>
              <a:t> RGB and </a:t>
            </a:r>
            <a:r>
              <a:rPr lang="es-ES" baseline="0" dirty="0" err="1" smtClean="0"/>
              <a:t>another</a:t>
            </a:r>
            <a:r>
              <a:rPr lang="es-ES" baseline="0" dirty="0" smtClean="0"/>
              <a:t> </a:t>
            </a:r>
            <a:r>
              <a:rPr lang="es-ES" baseline="0" dirty="0" err="1" smtClean="0"/>
              <a:t>one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from</a:t>
            </a:r>
            <a:r>
              <a:rPr lang="es-ES" baseline="0" dirty="0" smtClean="0"/>
              <a:t> </a:t>
            </a:r>
            <a:r>
              <a:rPr lang="es-ES" baseline="0" dirty="0" err="1" smtClean="0"/>
              <a:t>depth</a:t>
            </a:r>
            <a:r>
              <a:rPr lang="es-ES" baseline="0" dirty="0" smtClean="0"/>
              <a:t> </a:t>
            </a:r>
            <a:r>
              <a:rPr lang="es-ES" baseline="0" dirty="0" err="1" smtClean="0"/>
              <a:t>modality</a:t>
            </a:r>
            <a:r>
              <a:rPr lang="es-ES" baseline="0" dirty="0" smtClean="0"/>
              <a:t>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distance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for</a:t>
            </a:r>
            <a:r>
              <a:rPr lang="es-ES" baseline="0" dirty="0" smtClean="0"/>
              <a:t> </a:t>
            </a:r>
            <a:r>
              <a:rPr lang="es-ES" baseline="0" dirty="0" err="1" smtClean="0"/>
              <a:t>each</a:t>
            </a:r>
            <a:r>
              <a:rPr lang="es-ES" baseline="0" dirty="0" smtClean="0"/>
              <a:t> </a:t>
            </a:r>
            <a:r>
              <a:rPr lang="es-ES" baseline="0" dirty="0" err="1" smtClean="0"/>
              <a:t>modality</a:t>
            </a:r>
            <a:r>
              <a:rPr lang="es-ES" baseline="0" dirty="0" smtClean="0"/>
              <a:t> </a:t>
            </a:r>
            <a:r>
              <a:rPr lang="es-ES" baseline="0" dirty="0" err="1" smtClean="0"/>
              <a:t>is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then</a:t>
            </a:r>
            <a:r>
              <a:rPr lang="es-ES" baseline="0" dirty="0" smtClean="0"/>
              <a:t> </a:t>
            </a:r>
            <a:r>
              <a:rPr lang="es-ES" baseline="0" dirty="0" err="1" smtClean="0"/>
              <a:t>defined</a:t>
            </a:r>
            <a:r>
              <a:rPr lang="es-ES" baseline="0" dirty="0" smtClean="0"/>
              <a:t> as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histogram</a:t>
            </a:r>
            <a:r>
              <a:rPr lang="es-ES" baseline="0" dirty="0" smtClean="0"/>
              <a:t> </a:t>
            </a:r>
            <a:r>
              <a:rPr lang="es-ES" baseline="0" dirty="0" err="1" smtClean="0"/>
              <a:t>intersection</a:t>
            </a:r>
            <a:r>
              <a:rPr lang="es-ES" baseline="0" dirty="0" smtClean="0"/>
              <a:t> </a:t>
            </a:r>
            <a:r>
              <a:rPr lang="es-ES" baseline="0" dirty="0" err="1" smtClean="0"/>
              <a:t>between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gesture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model</a:t>
            </a:r>
            <a:r>
              <a:rPr lang="es-ES" baseline="0" dirty="0" smtClean="0"/>
              <a:t> and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new </a:t>
            </a:r>
            <a:r>
              <a:rPr lang="es-ES" baseline="0" dirty="0" err="1" smtClean="0"/>
              <a:t>gesture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we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want</a:t>
            </a:r>
            <a:r>
              <a:rPr lang="es-ES" baseline="0" dirty="0" smtClean="0"/>
              <a:t> to </a:t>
            </a:r>
            <a:r>
              <a:rPr lang="es-ES" baseline="0" dirty="0" err="1" smtClean="0"/>
              <a:t>classify</a:t>
            </a:r>
            <a:r>
              <a:rPr lang="es-ES" baseline="0" dirty="0" smtClean="0"/>
              <a:t>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B88FD2-67C6-4A1F-A719-72B78FBFFCCC}" type="slidenum">
              <a:rPr lang="es-ES" smtClean="0"/>
              <a:t>65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87700824"/>
      </p:ext>
    </p:extLst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s-ES" dirty="0" err="1" smtClean="0"/>
              <a:t>We</a:t>
            </a:r>
            <a:r>
              <a:rPr lang="es-ES" dirty="0" smtClean="0"/>
              <a:t> </a:t>
            </a:r>
            <a:r>
              <a:rPr lang="es-ES" dirty="0" err="1" smtClean="0"/>
              <a:t>performed</a:t>
            </a:r>
            <a:r>
              <a:rPr lang="es-ES" dirty="0" smtClean="0"/>
              <a:t> </a:t>
            </a:r>
            <a:r>
              <a:rPr lang="es-ES" dirty="0" err="1" smtClean="0"/>
              <a:t>experiments</a:t>
            </a:r>
            <a:r>
              <a:rPr lang="es-ES" dirty="0" smtClean="0"/>
              <a:t> in </a:t>
            </a:r>
            <a:r>
              <a:rPr lang="es-ES" dirty="0" err="1" smtClean="0"/>
              <a:t>the</a:t>
            </a:r>
            <a:r>
              <a:rPr lang="es-ES" dirty="0" smtClean="0"/>
              <a:t> </a:t>
            </a:r>
            <a:r>
              <a:rPr lang="es-ES" dirty="0" err="1" smtClean="0"/>
              <a:t>ChaLearn</a:t>
            </a:r>
            <a:r>
              <a:rPr lang="es-ES" dirty="0" smtClean="0"/>
              <a:t> </a:t>
            </a:r>
            <a:r>
              <a:rPr lang="es-ES" dirty="0" err="1" smtClean="0"/>
              <a:t>gesture</a:t>
            </a:r>
            <a:r>
              <a:rPr lang="es-ES" dirty="0" smtClean="0"/>
              <a:t> </a:t>
            </a:r>
            <a:r>
              <a:rPr lang="es-ES" dirty="0" err="1" smtClean="0"/>
              <a:t>recognition</a:t>
            </a:r>
            <a:r>
              <a:rPr lang="es-ES" dirty="0" smtClean="0"/>
              <a:t> dataset, </a:t>
            </a:r>
            <a:r>
              <a:rPr lang="es-ES" dirty="0" err="1" smtClean="0"/>
              <a:t>using</a:t>
            </a:r>
            <a:r>
              <a:rPr lang="es-ES" dirty="0" smtClean="0"/>
              <a:t> pre-</a:t>
            </a:r>
            <a:r>
              <a:rPr lang="es-ES" dirty="0" err="1" smtClean="0"/>
              <a:t>segmented</a:t>
            </a:r>
            <a:r>
              <a:rPr lang="es-ES" dirty="0" smtClean="0"/>
              <a:t> </a:t>
            </a:r>
            <a:r>
              <a:rPr lang="es-ES" dirty="0" err="1" smtClean="0"/>
              <a:t>multi</a:t>
            </a:r>
            <a:r>
              <a:rPr lang="es-ES" dirty="0" smtClean="0"/>
              <a:t>-modal</a:t>
            </a:r>
            <a:r>
              <a:rPr lang="es-ES" baseline="0" dirty="0" smtClean="0"/>
              <a:t> RGBD </a:t>
            </a:r>
            <a:r>
              <a:rPr lang="es-ES" baseline="0" dirty="0" err="1" smtClean="0"/>
              <a:t>sequences</a:t>
            </a:r>
            <a:endParaRPr lang="es-ES" baseline="0" dirty="0" smtClean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s-ES" baseline="0" dirty="0" err="1" smtClean="0"/>
              <a:t>These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sequences</a:t>
            </a:r>
            <a:r>
              <a:rPr lang="es-ES" baseline="0" dirty="0" smtClean="0"/>
              <a:t> are </a:t>
            </a:r>
            <a:r>
              <a:rPr lang="es-ES" baseline="0" dirty="0" err="1" smtClean="0"/>
              <a:t>organized</a:t>
            </a:r>
            <a:r>
              <a:rPr lang="es-ES" baseline="0" dirty="0" smtClean="0"/>
              <a:t> in </a:t>
            </a:r>
            <a:r>
              <a:rPr lang="es-ES" baseline="0" dirty="0" err="1" smtClean="0"/>
              <a:t>different</a:t>
            </a:r>
            <a:r>
              <a:rPr lang="es-ES" baseline="0" dirty="0" smtClean="0"/>
              <a:t> </a:t>
            </a:r>
            <a:r>
              <a:rPr lang="es-ES" baseline="0" dirty="0" err="1" smtClean="0"/>
              <a:t>batches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containing</a:t>
            </a:r>
            <a:r>
              <a:rPr lang="es-ES" baseline="0" dirty="0" smtClean="0"/>
              <a:t> </a:t>
            </a:r>
            <a:r>
              <a:rPr lang="es-ES" baseline="0" dirty="0" err="1" smtClean="0"/>
              <a:t>gestures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drawn</a:t>
            </a:r>
            <a:r>
              <a:rPr lang="es-ES" baseline="0" dirty="0" smtClean="0"/>
              <a:t> </a:t>
            </a:r>
            <a:r>
              <a:rPr lang="es-ES" baseline="0" dirty="0" err="1" smtClean="0"/>
              <a:t>from</a:t>
            </a:r>
            <a:r>
              <a:rPr lang="es-ES" baseline="0" dirty="0" smtClean="0"/>
              <a:t> a </a:t>
            </a:r>
            <a:r>
              <a:rPr lang="es-ES" baseline="0" dirty="0" err="1" smtClean="0"/>
              <a:t>specific</a:t>
            </a:r>
            <a:r>
              <a:rPr lang="es-ES" baseline="0" dirty="0" smtClean="0"/>
              <a:t> </a:t>
            </a:r>
            <a:r>
              <a:rPr lang="es-ES" baseline="0" dirty="0" err="1" smtClean="0"/>
              <a:t>lexicon</a:t>
            </a:r>
            <a:r>
              <a:rPr lang="es-ES" baseline="0" dirty="0" smtClean="0"/>
              <a:t> and </a:t>
            </a:r>
            <a:r>
              <a:rPr lang="es-ES" baseline="0" dirty="0" err="1" smtClean="0"/>
              <a:t>performed</a:t>
            </a:r>
            <a:r>
              <a:rPr lang="es-ES" baseline="0" dirty="0" smtClean="0"/>
              <a:t> </a:t>
            </a:r>
            <a:r>
              <a:rPr lang="es-ES" baseline="0" dirty="0" err="1" smtClean="0"/>
              <a:t>by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same</a:t>
            </a:r>
            <a:r>
              <a:rPr lang="es-ES" baseline="0" dirty="0" smtClean="0"/>
              <a:t> actor,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s-ES" baseline="0" dirty="0" smtClean="0"/>
              <a:t>And </a:t>
            </a:r>
            <a:r>
              <a:rPr lang="es-ES" baseline="0" dirty="0" err="1" smtClean="0"/>
              <a:t>finally</a:t>
            </a:r>
            <a:r>
              <a:rPr lang="es-ES" baseline="0" dirty="0" smtClean="0"/>
              <a:t> </a:t>
            </a:r>
            <a:r>
              <a:rPr lang="es-ES" baseline="0" dirty="0" err="1" smtClean="0"/>
              <a:t>we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only</a:t>
            </a:r>
            <a:r>
              <a:rPr lang="es-ES" baseline="0" dirty="0" smtClean="0"/>
              <a:t> </a:t>
            </a:r>
            <a:r>
              <a:rPr lang="es-ES" baseline="0" dirty="0" err="1" smtClean="0"/>
              <a:t>have</a:t>
            </a:r>
            <a:r>
              <a:rPr lang="es-ES" baseline="0" dirty="0" smtClean="0"/>
              <a:t> 1 training </a:t>
            </a:r>
            <a:r>
              <a:rPr lang="es-ES" baseline="0" dirty="0" err="1" smtClean="0"/>
              <a:t>sample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available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for</a:t>
            </a:r>
            <a:r>
              <a:rPr lang="es-ES" baseline="0" dirty="0" smtClean="0"/>
              <a:t> </a:t>
            </a:r>
            <a:r>
              <a:rPr lang="es-ES" baseline="0" dirty="0" err="1" smtClean="0"/>
              <a:t>each</a:t>
            </a:r>
            <a:r>
              <a:rPr lang="es-ES" baseline="0" dirty="0" smtClean="0"/>
              <a:t> </a:t>
            </a:r>
            <a:r>
              <a:rPr lang="es-ES" baseline="0" dirty="0" err="1" smtClean="0"/>
              <a:t>gesture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class</a:t>
            </a:r>
            <a:r>
              <a:rPr lang="es-ES" baseline="0" dirty="0" smtClean="0"/>
              <a:t>.</a:t>
            </a:r>
            <a:endParaRPr lang="es-E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B88FD2-67C6-4A1F-A719-72B78FBFFCCC}" type="slidenum">
              <a:rPr lang="es-ES" smtClean="0"/>
              <a:t>66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772858640"/>
      </p:ext>
    </p:extLst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s-ES" dirty="0" smtClean="0"/>
              <a:t>In </a:t>
            </a:r>
            <a:r>
              <a:rPr lang="es-ES" dirty="0" err="1" smtClean="0"/>
              <a:t>order</a:t>
            </a:r>
            <a:r>
              <a:rPr lang="es-ES" dirty="0" smtClean="0"/>
              <a:t> to </a:t>
            </a:r>
            <a:r>
              <a:rPr lang="es-ES" dirty="0" err="1" smtClean="0"/>
              <a:t>evaluate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performance, </a:t>
            </a:r>
            <a:r>
              <a:rPr lang="es-ES" baseline="0" dirty="0" err="1" smtClean="0"/>
              <a:t>we</a:t>
            </a:r>
            <a:r>
              <a:rPr lang="es-ES" baseline="0" dirty="0" smtClean="0"/>
              <a:t> use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Levenshtein</a:t>
            </a:r>
            <a:r>
              <a:rPr lang="es-ES" baseline="0" dirty="0" smtClean="0"/>
              <a:t> </a:t>
            </a:r>
            <a:r>
              <a:rPr lang="es-ES" baseline="0" dirty="0" err="1" smtClean="0"/>
              <a:t>distance</a:t>
            </a:r>
            <a:r>
              <a:rPr lang="es-ES" baseline="0" dirty="0" smtClean="0"/>
              <a:t>, </a:t>
            </a:r>
            <a:r>
              <a:rPr lang="es-ES" baseline="0" dirty="0" err="1" smtClean="0"/>
              <a:t>which</a:t>
            </a:r>
            <a:r>
              <a:rPr lang="es-ES" baseline="0" dirty="0" smtClean="0"/>
              <a:t> </a:t>
            </a:r>
            <a:r>
              <a:rPr lang="es-ES" baseline="0" dirty="0" err="1" smtClean="0"/>
              <a:t>is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measure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defined</a:t>
            </a:r>
            <a:r>
              <a:rPr lang="es-ES" baseline="0" dirty="0" smtClean="0"/>
              <a:t> </a:t>
            </a:r>
            <a:r>
              <a:rPr lang="es-ES" baseline="0" dirty="0" err="1" smtClean="0"/>
              <a:t>by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chalearn</a:t>
            </a:r>
            <a:r>
              <a:rPr lang="es-ES" baseline="0" dirty="0" smtClean="0"/>
              <a:t> </a:t>
            </a:r>
            <a:r>
              <a:rPr lang="es-ES" baseline="0" dirty="0" err="1" smtClean="0"/>
              <a:t>challenge</a:t>
            </a:r>
            <a:r>
              <a:rPr lang="es-ES" baseline="0" dirty="0" smtClean="0"/>
              <a:t>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s-ES" baseline="0" dirty="0" err="1" smtClean="0"/>
              <a:t>First</a:t>
            </a:r>
            <a:r>
              <a:rPr lang="es-ES" baseline="0" dirty="0" smtClean="0"/>
              <a:t>, </a:t>
            </a:r>
            <a:r>
              <a:rPr lang="es-ES" baseline="0" dirty="0" err="1" smtClean="0"/>
              <a:t>we</a:t>
            </a:r>
            <a:r>
              <a:rPr lang="es-ES" baseline="0" dirty="0" smtClean="0"/>
              <a:t> compare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performance of </a:t>
            </a:r>
            <a:r>
              <a:rPr lang="es-ES" baseline="0" dirty="0" err="1" smtClean="0"/>
              <a:t>different</a:t>
            </a:r>
            <a:r>
              <a:rPr lang="es-ES" baseline="0" dirty="0" smtClean="0"/>
              <a:t> </a:t>
            </a:r>
            <a:r>
              <a:rPr lang="es-ES" baseline="0" dirty="0" err="1" smtClean="0"/>
              <a:t>state</a:t>
            </a:r>
            <a:r>
              <a:rPr lang="es-ES" baseline="0" dirty="0" smtClean="0"/>
              <a:t>-of-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-art RGB </a:t>
            </a:r>
            <a:r>
              <a:rPr lang="es-ES" baseline="0" dirty="0" err="1" smtClean="0"/>
              <a:t>descriptors</a:t>
            </a:r>
            <a:r>
              <a:rPr lang="es-ES" baseline="0" dirty="0" smtClean="0"/>
              <a:t>, </a:t>
            </a:r>
            <a:r>
              <a:rPr lang="es-ES" baseline="0" dirty="0" err="1" smtClean="0"/>
              <a:t>being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early</a:t>
            </a:r>
            <a:r>
              <a:rPr lang="es-ES" baseline="0" dirty="0" smtClean="0"/>
              <a:t> </a:t>
            </a:r>
            <a:r>
              <a:rPr lang="es-ES" baseline="0" dirty="0" err="1" smtClean="0"/>
              <a:t>concatenation</a:t>
            </a:r>
            <a:r>
              <a:rPr lang="es-ES" baseline="0" dirty="0" smtClean="0"/>
              <a:t> of HOG and HOF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one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performing</a:t>
            </a:r>
            <a:r>
              <a:rPr lang="es-ES" baseline="0" dirty="0" smtClean="0"/>
              <a:t> </a:t>
            </a:r>
            <a:r>
              <a:rPr lang="es-ES" baseline="0" dirty="0" err="1" smtClean="0"/>
              <a:t>best</a:t>
            </a:r>
            <a:r>
              <a:rPr lang="es-ES" baseline="0" dirty="0" smtClean="0"/>
              <a:t>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s-ES" baseline="0" dirty="0" err="1" smtClean="0"/>
              <a:t>Secondly</a:t>
            </a:r>
            <a:r>
              <a:rPr lang="es-ES" baseline="0" dirty="0" smtClean="0"/>
              <a:t>, </a:t>
            </a:r>
            <a:r>
              <a:rPr lang="es-ES" baseline="0" dirty="0" err="1" smtClean="0"/>
              <a:t>we</a:t>
            </a:r>
            <a:r>
              <a:rPr lang="es-ES" baseline="0" dirty="0" smtClean="0"/>
              <a:t> compare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performance of </a:t>
            </a:r>
            <a:r>
              <a:rPr lang="es-ES" baseline="0" dirty="0" err="1" smtClean="0"/>
              <a:t>our</a:t>
            </a:r>
            <a:r>
              <a:rPr lang="es-ES" baseline="0" dirty="0" smtClean="0"/>
              <a:t> </a:t>
            </a:r>
            <a:r>
              <a:rPr lang="es-ES" baseline="0" dirty="0" err="1" smtClean="0"/>
              <a:t>proposed</a:t>
            </a:r>
            <a:r>
              <a:rPr lang="es-ES" baseline="0" dirty="0" smtClean="0"/>
              <a:t> VFHCRH </a:t>
            </a:r>
            <a:r>
              <a:rPr lang="es-ES" baseline="0" dirty="0" err="1" smtClean="0"/>
              <a:t>depth</a:t>
            </a:r>
            <a:r>
              <a:rPr lang="es-ES" baseline="0" dirty="0" smtClean="0"/>
              <a:t> descriptor </a:t>
            </a:r>
            <a:r>
              <a:rPr lang="es-ES" baseline="0" dirty="0" err="1" smtClean="0"/>
              <a:t>with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simpler</a:t>
            </a:r>
            <a:r>
              <a:rPr lang="es-ES" baseline="0" dirty="0" smtClean="0"/>
              <a:t> VFH, </a:t>
            </a:r>
            <a:r>
              <a:rPr lang="es-ES" baseline="0" dirty="0" err="1" smtClean="0"/>
              <a:t>obtaining</a:t>
            </a:r>
            <a:r>
              <a:rPr lang="es-ES" baseline="0" dirty="0" smtClean="0"/>
              <a:t> a 0,1 </a:t>
            </a:r>
            <a:r>
              <a:rPr lang="es-ES" baseline="0" dirty="0" err="1" smtClean="0"/>
              <a:t>improvement</a:t>
            </a:r>
            <a:r>
              <a:rPr lang="es-ES" baseline="0" dirty="0" smtClean="0"/>
              <a:t> in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levenshtein</a:t>
            </a:r>
            <a:r>
              <a:rPr lang="es-ES" baseline="0" dirty="0" smtClean="0"/>
              <a:t> </a:t>
            </a:r>
            <a:r>
              <a:rPr lang="es-ES" baseline="0" dirty="0" err="1" smtClean="0"/>
              <a:t>distance</a:t>
            </a:r>
            <a:r>
              <a:rPr lang="es-ES" baseline="0" dirty="0" smtClean="0"/>
              <a:t>.</a:t>
            </a:r>
            <a:endParaRPr lang="es-E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B88FD2-67C6-4A1F-A719-72B78FBFFCCC}" type="slidenum">
              <a:rPr lang="es-ES" smtClean="0"/>
              <a:t>67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138286533"/>
      </p:ext>
    </p:extLst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s-ES" dirty="0" err="1" smtClean="0"/>
              <a:t>Finally</a:t>
            </a:r>
            <a:r>
              <a:rPr lang="es-ES" dirty="0" smtClean="0"/>
              <a:t>, </a:t>
            </a:r>
            <a:r>
              <a:rPr lang="es-ES" dirty="0" err="1" smtClean="0"/>
              <a:t>we</a:t>
            </a:r>
            <a:r>
              <a:rPr lang="es-ES" dirty="0" smtClean="0"/>
              <a:t> show</a:t>
            </a:r>
            <a:r>
              <a:rPr lang="es-ES" baseline="0" dirty="0" smtClean="0"/>
              <a:t> </a:t>
            </a:r>
            <a:r>
              <a:rPr lang="es-ES" baseline="0" dirty="0" err="1" smtClean="0"/>
              <a:t>results</a:t>
            </a:r>
            <a:r>
              <a:rPr lang="es-ES" baseline="0" dirty="0" smtClean="0"/>
              <a:t> of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late </a:t>
            </a:r>
            <a:r>
              <a:rPr lang="es-ES" baseline="0" dirty="0" err="1" smtClean="0"/>
              <a:t>fusion</a:t>
            </a:r>
            <a:r>
              <a:rPr lang="es-ES" baseline="0" dirty="0" smtClean="0"/>
              <a:t> </a:t>
            </a:r>
            <a:r>
              <a:rPr lang="es-ES" baseline="0" dirty="0" err="1" smtClean="0"/>
              <a:t>between</a:t>
            </a:r>
            <a:r>
              <a:rPr lang="es-ES" baseline="0" dirty="0" smtClean="0"/>
              <a:t> RGB and </a:t>
            </a:r>
            <a:r>
              <a:rPr lang="es-ES" baseline="0" dirty="0" err="1" smtClean="0"/>
              <a:t>depth</a:t>
            </a:r>
            <a:r>
              <a:rPr lang="es-ES" baseline="0" dirty="0" smtClean="0"/>
              <a:t> </a:t>
            </a:r>
            <a:r>
              <a:rPr lang="es-ES" baseline="0" dirty="0" err="1" smtClean="0"/>
              <a:t>modalities</a:t>
            </a:r>
            <a:r>
              <a:rPr lang="es-ES" baseline="0" dirty="0" smtClean="0"/>
              <a:t>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s-ES" baseline="0" dirty="0" err="1" smtClean="0"/>
              <a:t>These</a:t>
            </a:r>
            <a:r>
              <a:rPr lang="es-ES" baseline="0" dirty="0" smtClean="0"/>
              <a:t> are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best</a:t>
            </a:r>
            <a:r>
              <a:rPr lang="es-ES" baseline="0" dirty="0" smtClean="0"/>
              <a:t> </a:t>
            </a:r>
            <a:r>
              <a:rPr lang="es-ES" baseline="0" dirty="0" err="1" smtClean="0"/>
              <a:t>performing</a:t>
            </a:r>
            <a:r>
              <a:rPr lang="es-ES" baseline="0" dirty="0" smtClean="0"/>
              <a:t> </a:t>
            </a:r>
            <a:r>
              <a:rPr lang="es-ES" baseline="0" dirty="0" err="1" smtClean="0"/>
              <a:t>descriptors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from</a:t>
            </a:r>
            <a:r>
              <a:rPr lang="es-ES" baseline="0" dirty="0" smtClean="0"/>
              <a:t> </a:t>
            </a:r>
            <a:r>
              <a:rPr lang="es-ES" baseline="0" dirty="0" err="1" smtClean="0"/>
              <a:t>each</a:t>
            </a:r>
            <a:r>
              <a:rPr lang="es-ES" baseline="0" dirty="0" smtClean="0"/>
              <a:t> </a:t>
            </a:r>
            <a:r>
              <a:rPr lang="es-ES" baseline="0" dirty="0" err="1" smtClean="0"/>
              <a:t>modality</a:t>
            </a:r>
            <a:r>
              <a:rPr lang="es-ES" baseline="0" dirty="0" smtClean="0"/>
              <a:t>, and </a:t>
            </a:r>
            <a:r>
              <a:rPr lang="es-ES" baseline="0" dirty="0" err="1" smtClean="0"/>
              <a:t>when</a:t>
            </a:r>
            <a:r>
              <a:rPr lang="es-ES" baseline="0" dirty="0" smtClean="0"/>
              <a:t> </a:t>
            </a:r>
            <a:r>
              <a:rPr lang="es-ES" baseline="0" dirty="0" err="1" smtClean="0"/>
              <a:t>applying</a:t>
            </a:r>
            <a:r>
              <a:rPr lang="es-ES" baseline="0" dirty="0" smtClean="0"/>
              <a:t> late </a:t>
            </a:r>
            <a:r>
              <a:rPr lang="es-ES" baseline="0" dirty="0" err="1" smtClean="0"/>
              <a:t>fusion</a:t>
            </a:r>
            <a:r>
              <a:rPr lang="es-ES" baseline="0" dirty="0" smtClean="0"/>
              <a:t> </a:t>
            </a:r>
            <a:r>
              <a:rPr lang="es-ES" baseline="0" dirty="0" err="1" smtClean="0"/>
              <a:t>among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them</a:t>
            </a:r>
            <a:r>
              <a:rPr lang="es-ES" baseline="0" dirty="0" smtClean="0"/>
              <a:t>, </a:t>
            </a:r>
            <a:r>
              <a:rPr lang="es-ES" baseline="0" dirty="0" err="1" smtClean="0"/>
              <a:t>we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improve</a:t>
            </a:r>
            <a:r>
              <a:rPr lang="es-ES" baseline="0" dirty="0" smtClean="0"/>
              <a:t> performance to 0,27.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s-ES" baseline="0" dirty="0" smtClean="0"/>
              <a:t>In </a:t>
            </a:r>
            <a:r>
              <a:rPr lang="es-ES" baseline="0" dirty="0" err="1" smtClean="0"/>
              <a:t>addition</a:t>
            </a:r>
            <a:r>
              <a:rPr lang="es-ES" baseline="0" dirty="0" smtClean="0"/>
              <a:t>, </a:t>
            </a:r>
            <a:r>
              <a:rPr lang="es-ES" baseline="0" dirty="0" err="1" smtClean="0"/>
              <a:t>we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perform</a:t>
            </a:r>
            <a:r>
              <a:rPr lang="es-ES" baseline="0" dirty="0" smtClean="0"/>
              <a:t> </a:t>
            </a:r>
            <a:r>
              <a:rPr lang="es-ES" baseline="0" dirty="0" err="1" smtClean="0"/>
              <a:t>an</a:t>
            </a:r>
            <a:r>
              <a:rPr lang="es-ES" baseline="0" dirty="0" smtClean="0"/>
              <a:t> </a:t>
            </a:r>
            <a:r>
              <a:rPr lang="es-ES" baseline="0" dirty="0" err="1" smtClean="0"/>
              <a:t>additional</a:t>
            </a:r>
            <a:r>
              <a:rPr lang="es-ES" baseline="0" dirty="0" smtClean="0"/>
              <a:t> </a:t>
            </a:r>
            <a:r>
              <a:rPr lang="es-ES" baseline="0" dirty="0" err="1" smtClean="0"/>
              <a:t>experiment</a:t>
            </a:r>
            <a:r>
              <a:rPr lang="es-ES" baseline="0" dirty="0" smtClean="0"/>
              <a:t> in </a:t>
            </a:r>
            <a:r>
              <a:rPr lang="es-ES" baseline="0" dirty="0" err="1" smtClean="0"/>
              <a:t>which</a:t>
            </a:r>
            <a:r>
              <a:rPr lang="es-ES" baseline="0" dirty="0" smtClean="0"/>
              <a:t> </a:t>
            </a:r>
            <a:r>
              <a:rPr lang="es-ES" baseline="0" dirty="0" err="1" smtClean="0"/>
              <a:t>we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build</a:t>
            </a:r>
            <a:r>
              <a:rPr lang="es-ES" baseline="0" dirty="0" smtClean="0"/>
              <a:t> </a:t>
            </a:r>
            <a:r>
              <a:rPr lang="es-ES" baseline="0" dirty="0" err="1" smtClean="0"/>
              <a:t>separate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vocabularies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for</a:t>
            </a:r>
            <a:r>
              <a:rPr lang="es-ES" baseline="0" dirty="0" smtClean="0"/>
              <a:t> HOG, HOF, and </a:t>
            </a:r>
            <a:r>
              <a:rPr lang="es-ES" baseline="0" dirty="0" err="1" smtClean="0"/>
              <a:t>our</a:t>
            </a:r>
            <a:r>
              <a:rPr lang="es-ES" baseline="0" dirty="0" smtClean="0"/>
              <a:t> </a:t>
            </a:r>
            <a:r>
              <a:rPr lang="es-ES" baseline="0" dirty="0" err="1" smtClean="0"/>
              <a:t>proposed</a:t>
            </a:r>
            <a:r>
              <a:rPr lang="es-ES" baseline="0" dirty="0" smtClean="0"/>
              <a:t> </a:t>
            </a:r>
            <a:r>
              <a:rPr lang="es-ES" baseline="0" dirty="0" err="1" smtClean="0"/>
              <a:t>depth</a:t>
            </a:r>
            <a:r>
              <a:rPr lang="es-ES" baseline="0" dirty="0" smtClean="0"/>
              <a:t> descriptor, </a:t>
            </a:r>
            <a:r>
              <a:rPr lang="es-ES" baseline="0" dirty="0" err="1" smtClean="0"/>
              <a:t>that’s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what</a:t>
            </a:r>
            <a:r>
              <a:rPr lang="es-ES" baseline="0" dirty="0" smtClean="0"/>
              <a:t> </a:t>
            </a:r>
            <a:r>
              <a:rPr lang="es-ES" baseline="0" dirty="0" err="1" smtClean="0"/>
              <a:t>we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called</a:t>
            </a:r>
            <a:r>
              <a:rPr lang="es-ES" baseline="0" dirty="0" smtClean="0"/>
              <a:t> 3-fold late </a:t>
            </a:r>
            <a:r>
              <a:rPr lang="es-ES" baseline="0" dirty="0" err="1" smtClean="0"/>
              <a:t>fusion</a:t>
            </a:r>
            <a:r>
              <a:rPr lang="es-ES" baseline="0" dirty="0" smtClean="0"/>
              <a:t> </a:t>
            </a:r>
            <a:r>
              <a:rPr lang="es-ES" baseline="0" dirty="0" err="1" smtClean="0"/>
              <a:t>achieving</a:t>
            </a:r>
            <a:r>
              <a:rPr lang="es-ES" baseline="0" dirty="0" smtClean="0"/>
              <a:t> a </a:t>
            </a:r>
            <a:r>
              <a:rPr lang="es-ES" baseline="0" dirty="0" err="1" smtClean="0"/>
              <a:t>slight</a:t>
            </a:r>
            <a:r>
              <a:rPr lang="es-ES" baseline="0" dirty="0" smtClean="0"/>
              <a:t> </a:t>
            </a:r>
            <a:r>
              <a:rPr lang="es-ES" baseline="0" dirty="0" err="1" smtClean="0"/>
              <a:t>improvement</a:t>
            </a:r>
            <a:r>
              <a:rPr lang="es-ES" baseline="0" dirty="0" smtClean="0"/>
              <a:t>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s-ES" baseline="0" dirty="0" err="1" smtClean="0"/>
              <a:t>Finally</a:t>
            </a:r>
            <a:r>
              <a:rPr lang="es-ES" baseline="0" dirty="0" smtClean="0"/>
              <a:t>, </a:t>
            </a:r>
            <a:r>
              <a:rPr lang="es-ES" baseline="0" dirty="0" err="1" smtClean="0"/>
              <a:t>we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also</a:t>
            </a:r>
            <a:r>
              <a:rPr lang="es-ES" baseline="0" dirty="0" smtClean="0"/>
              <a:t> compare </a:t>
            </a:r>
            <a:r>
              <a:rPr lang="es-ES" baseline="0" dirty="0" err="1" smtClean="0"/>
              <a:t>with</a:t>
            </a:r>
            <a:r>
              <a:rPr lang="es-ES" baseline="0" dirty="0" smtClean="0"/>
              <a:t> a </a:t>
            </a:r>
            <a:r>
              <a:rPr lang="es-ES" baseline="0" dirty="0" err="1" smtClean="0"/>
              <a:t>baseline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methodology</a:t>
            </a:r>
            <a:r>
              <a:rPr lang="es-ES" baseline="0" dirty="0" smtClean="0"/>
              <a:t> </a:t>
            </a:r>
            <a:r>
              <a:rPr lang="es-ES" baseline="0" dirty="0" err="1" smtClean="0"/>
              <a:t>from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chalearn</a:t>
            </a:r>
            <a:r>
              <a:rPr lang="es-ES" baseline="0" dirty="0" smtClean="0"/>
              <a:t> </a:t>
            </a:r>
            <a:r>
              <a:rPr lang="es-ES" baseline="0" dirty="0" err="1" smtClean="0"/>
              <a:t>challenge</a:t>
            </a:r>
            <a:r>
              <a:rPr lang="es-ES" baseline="0" dirty="0" smtClean="0"/>
              <a:t>, </a:t>
            </a:r>
            <a:r>
              <a:rPr lang="es-ES" baseline="0" dirty="0" err="1" smtClean="0"/>
              <a:t>which</a:t>
            </a:r>
            <a:r>
              <a:rPr lang="es-ES" baseline="0" dirty="0" smtClean="0"/>
              <a:t> </a:t>
            </a:r>
            <a:r>
              <a:rPr lang="es-ES" baseline="0" dirty="0" err="1" smtClean="0"/>
              <a:t>obtains</a:t>
            </a:r>
            <a:r>
              <a:rPr lang="es-ES" baseline="0" dirty="0" smtClean="0"/>
              <a:t> a mean </a:t>
            </a:r>
            <a:r>
              <a:rPr lang="es-ES" baseline="0" dirty="0" err="1" smtClean="0"/>
              <a:t>levenshtein</a:t>
            </a:r>
            <a:r>
              <a:rPr lang="es-ES" baseline="0" dirty="0" smtClean="0"/>
              <a:t> </a:t>
            </a:r>
            <a:r>
              <a:rPr lang="es-ES" baseline="0" dirty="0" err="1" smtClean="0"/>
              <a:t>distance</a:t>
            </a:r>
            <a:r>
              <a:rPr lang="es-ES" baseline="0" dirty="0" smtClean="0"/>
              <a:t> of 0,5</a:t>
            </a:r>
            <a:endParaRPr lang="es-E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B88FD2-67C6-4A1F-A719-72B78FBFFCCC}" type="slidenum">
              <a:rPr lang="es-ES" smtClean="0"/>
              <a:t>68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429888398"/>
      </p:ext>
    </p:extLst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s-ES" dirty="0" smtClean="0"/>
              <a:t>As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discussion</a:t>
            </a:r>
            <a:r>
              <a:rPr lang="es-ES" baseline="0" dirty="0" smtClean="0"/>
              <a:t>, </a:t>
            </a:r>
            <a:r>
              <a:rPr lang="es-ES" baseline="0" dirty="0" err="1" smtClean="0"/>
              <a:t>we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have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seen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that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concatenation</a:t>
            </a:r>
            <a:r>
              <a:rPr lang="es-ES" baseline="0" dirty="0" smtClean="0"/>
              <a:t> of VFH and CRH </a:t>
            </a:r>
            <a:r>
              <a:rPr lang="es-ES" baseline="0" dirty="0" err="1" smtClean="0"/>
              <a:t>provides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richer</a:t>
            </a:r>
            <a:r>
              <a:rPr lang="es-ES" baseline="0" dirty="0" smtClean="0"/>
              <a:t> </a:t>
            </a:r>
            <a:r>
              <a:rPr lang="es-ES" baseline="0" dirty="0" err="1" smtClean="0"/>
              <a:t>information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than</a:t>
            </a:r>
            <a:r>
              <a:rPr lang="es-ES" baseline="0" dirty="0" smtClean="0"/>
              <a:t> VFH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s-ES" baseline="0" dirty="0" err="1" smtClean="0"/>
              <a:t>We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have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also</a:t>
            </a:r>
            <a:r>
              <a:rPr lang="es-ES" baseline="0" dirty="0" smtClean="0"/>
              <a:t> </a:t>
            </a:r>
            <a:r>
              <a:rPr lang="es-ES" baseline="0" dirty="0" err="1" smtClean="0"/>
              <a:t>seen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that</a:t>
            </a:r>
            <a:r>
              <a:rPr lang="es-ES" baseline="0" dirty="0" smtClean="0"/>
              <a:t> RGB and </a:t>
            </a:r>
            <a:r>
              <a:rPr lang="es-ES" baseline="0" dirty="0" err="1" smtClean="0"/>
              <a:t>depth</a:t>
            </a:r>
            <a:r>
              <a:rPr lang="es-ES" baseline="0" dirty="0" smtClean="0"/>
              <a:t> </a:t>
            </a:r>
            <a:r>
              <a:rPr lang="es-ES" baseline="0" dirty="0" err="1" smtClean="0"/>
              <a:t>features</a:t>
            </a:r>
            <a:r>
              <a:rPr lang="es-ES" baseline="0" dirty="0" smtClean="0"/>
              <a:t> are </a:t>
            </a:r>
            <a:r>
              <a:rPr lang="es-ES" baseline="0" dirty="0" err="1" smtClean="0"/>
              <a:t>complementary</a:t>
            </a:r>
            <a:r>
              <a:rPr lang="es-ES" baseline="0" dirty="0" smtClean="0"/>
              <a:t>, and late </a:t>
            </a:r>
            <a:r>
              <a:rPr lang="es-ES" baseline="0" dirty="0" err="1" smtClean="0"/>
              <a:t>fusion</a:t>
            </a:r>
            <a:r>
              <a:rPr lang="es-ES" baseline="0" dirty="0" smtClean="0"/>
              <a:t> </a:t>
            </a:r>
            <a:r>
              <a:rPr lang="es-ES" baseline="0" dirty="0" err="1" smtClean="0"/>
              <a:t>provides</a:t>
            </a:r>
            <a:r>
              <a:rPr lang="es-ES" baseline="0" dirty="0" smtClean="0"/>
              <a:t> a flexible </a:t>
            </a:r>
            <a:r>
              <a:rPr lang="es-ES" baseline="0" dirty="0" err="1" smtClean="0"/>
              <a:t>way</a:t>
            </a:r>
            <a:r>
              <a:rPr lang="es-ES" baseline="0" dirty="0" smtClean="0"/>
              <a:t> to combine </a:t>
            </a:r>
            <a:r>
              <a:rPr lang="es-ES" baseline="0" dirty="0" err="1" smtClean="0"/>
              <a:t>them</a:t>
            </a:r>
            <a:endParaRPr lang="es-ES" baseline="0" dirty="0" smtClean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s-ES" baseline="0" dirty="0" smtClean="0"/>
              <a:t>As </a:t>
            </a:r>
            <a:r>
              <a:rPr lang="es-ES" baseline="0" dirty="0" err="1" smtClean="0"/>
              <a:t>future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work</a:t>
            </a:r>
            <a:r>
              <a:rPr lang="es-ES" baseline="0" dirty="0" smtClean="0"/>
              <a:t>, </a:t>
            </a:r>
            <a:r>
              <a:rPr lang="es-ES" baseline="0" dirty="0" err="1" smtClean="0"/>
              <a:t>it</a:t>
            </a:r>
            <a:r>
              <a:rPr lang="es-ES" baseline="0" dirty="0" smtClean="0"/>
              <a:t> </a:t>
            </a:r>
            <a:r>
              <a:rPr lang="es-ES" baseline="0" dirty="0" err="1" smtClean="0"/>
              <a:t>would</a:t>
            </a:r>
            <a:r>
              <a:rPr lang="es-ES" baseline="0" dirty="0" smtClean="0"/>
              <a:t> be </a:t>
            </a:r>
            <a:r>
              <a:rPr lang="es-ES" baseline="0" dirty="0" err="1" smtClean="0"/>
              <a:t>interesting</a:t>
            </a:r>
            <a:r>
              <a:rPr lang="es-ES" baseline="0" dirty="0" smtClean="0"/>
              <a:t> to </a:t>
            </a:r>
            <a:r>
              <a:rPr lang="es-ES" baseline="0" dirty="0" err="1" smtClean="0"/>
              <a:t>study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behavior</a:t>
            </a:r>
            <a:r>
              <a:rPr lang="es-ES" baseline="0" dirty="0" smtClean="0"/>
              <a:t> of late </a:t>
            </a:r>
            <a:r>
              <a:rPr lang="es-ES" baseline="0" dirty="0" err="1" smtClean="0"/>
              <a:t>fusion</a:t>
            </a:r>
            <a:r>
              <a:rPr lang="es-ES" baseline="0" dirty="0" smtClean="0"/>
              <a:t> </a:t>
            </a:r>
            <a:r>
              <a:rPr lang="es-ES" baseline="0" dirty="0" err="1" smtClean="0"/>
              <a:t>when</a:t>
            </a:r>
            <a:r>
              <a:rPr lang="es-ES" baseline="0" dirty="0" smtClean="0"/>
              <a:t> </a:t>
            </a:r>
            <a:r>
              <a:rPr lang="es-ES" baseline="0" dirty="0" err="1" smtClean="0"/>
              <a:t>addiing</a:t>
            </a:r>
            <a:r>
              <a:rPr lang="es-ES" baseline="0" dirty="0" smtClean="0"/>
              <a:t> more </a:t>
            </a:r>
            <a:r>
              <a:rPr lang="es-ES" baseline="0" dirty="0" err="1" smtClean="0"/>
              <a:t>descriptors</a:t>
            </a:r>
            <a:r>
              <a:rPr lang="es-ES" baseline="0" dirty="0" smtClean="0"/>
              <a:t> and test </a:t>
            </a:r>
            <a:r>
              <a:rPr lang="es-ES" baseline="0" dirty="0" err="1" smtClean="0"/>
              <a:t>its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limitations</a:t>
            </a:r>
            <a:endParaRPr lang="es-E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B88FD2-67C6-4A1F-A719-72B78FBFFCCC}" type="slidenum">
              <a:rPr lang="es-ES" smtClean="0"/>
              <a:t>69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06483590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s-ES" dirty="0" smtClean="0"/>
              <a:t>In </a:t>
            </a:r>
            <a:r>
              <a:rPr lang="es-ES" dirty="0" err="1" smtClean="0"/>
              <a:t>addition</a:t>
            </a:r>
            <a:r>
              <a:rPr lang="es-ES" dirty="0" smtClean="0"/>
              <a:t>,</a:t>
            </a:r>
            <a:r>
              <a:rPr lang="es-ES" baseline="0" dirty="0" smtClean="0"/>
              <a:t> </a:t>
            </a:r>
            <a:r>
              <a:rPr lang="es-ES" dirty="0" err="1" smtClean="0"/>
              <a:t>Other</a:t>
            </a:r>
            <a:r>
              <a:rPr lang="es-ES" dirty="0" smtClean="0"/>
              <a:t> </a:t>
            </a:r>
            <a:r>
              <a:rPr lang="es-ES" dirty="0" err="1" smtClean="0"/>
              <a:t>problems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related</a:t>
            </a:r>
            <a:r>
              <a:rPr lang="es-ES" baseline="0" dirty="0" smtClean="0"/>
              <a:t> to </a:t>
            </a:r>
            <a:r>
              <a:rPr lang="es-ES" baseline="0" dirty="0" err="1" smtClean="0"/>
              <a:t>articulated</a:t>
            </a:r>
            <a:r>
              <a:rPr lang="es-ES" baseline="0" dirty="0" smtClean="0"/>
              <a:t> </a:t>
            </a:r>
            <a:r>
              <a:rPr lang="es-ES" baseline="0" dirty="0" err="1" smtClean="0"/>
              <a:t>objects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like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human </a:t>
            </a:r>
            <a:r>
              <a:rPr lang="es-ES" baseline="0" dirty="0" err="1" smtClean="0"/>
              <a:t>body</a:t>
            </a:r>
            <a:r>
              <a:rPr lang="es-ES" baseline="0" dirty="0" smtClean="0"/>
              <a:t> are </a:t>
            </a:r>
            <a:r>
              <a:rPr lang="es-ES" baseline="0" dirty="0" err="1" smtClean="0"/>
              <a:t>self-occlusions</a:t>
            </a:r>
            <a:r>
              <a:rPr lang="es-ES" baseline="0" dirty="0" smtClean="0"/>
              <a:t>. In </a:t>
            </a:r>
            <a:r>
              <a:rPr lang="es-ES" baseline="0" dirty="0" err="1" smtClean="0"/>
              <a:t>this</a:t>
            </a:r>
            <a:r>
              <a:rPr lang="es-ES" baseline="0" dirty="0" smtClean="0"/>
              <a:t> case, </a:t>
            </a:r>
            <a:r>
              <a:rPr lang="es-ES" baseline="0" dirty="0" err="1" smtClean="0"/>
              <a:t>some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parts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may</a:t>
            </a:r>
            <a:r>
              <a:rPr lang="es-ES" baseline="0" dirty="0" smtClean="0"/>
              <a:t> </a:t>
            </a:r>
            <a:r>
              <a:rPr lang="es-ES" baseline="0" dirty="0" err="1" smtClean="0"/>
              <a:t>occlude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others</a:t>
            </a:r>
            <a:r>
              <a:rPr lang="es-ES" baseline="0" dirty="0" smtClean="0"/>
              <a:t>, </a:t>
            </a:r>
            <a:r>
              <a:rPr lang="es-ES" baseline="0" dirty="0" err="1" smtClean="0"/>
              <a:t>difficulting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detection</a:t>
            </a:r>
            <a:r>
              <a:rPr lang="es-ES" baseline="0" dirty="0" smtClean="0"/>
              <a:t> of </a:t>
            </a:r>
            <a:r>
              <a:rPr lang="es-ES" baseline="0" dirty="0" err="1" smtClean="0"/>
              <a:t>such</a:t>
            </a:r>
            <a:r>
              <a:rPr lang="es-ES" baseline="0" dirty="0" smtClean="0"/>
              <a:t> </a:t>
            </a:r>
            <a:r>
              <a:rPr lang="es-ES" baseline="0" dirty="0" err="1" smtClean="0"/>
              <a:t>occluded</a:t>
            </a:r>
            <a:r>
              <a:rPr lang="es-ES" baseline="0" dirty="0" smtClean="0"/>
              <a:t> </a:t>
            </a:r>
            <a:r>
              <a:rPr lang="es-ES" baseline="0" dirty="0" err="1" smtClean="0"/>
              <a:t>parts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like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elbow</a:t>
            </a:r>
            <a:r>
              <a:rPr lang="es-ES" baseline="0" dirty="0" smtClean="0"/>
              <a:t> in </a:t>
            </a:r>
            <a:r>
              <a:rPr lang="es-ES" baseline="0" dirty="0" err="1" smtClean="0"/>
              <a:t>this</a:t>
            </a:r>
            <a:r>
              <a:rPr lang="es-ES" baseline="0" dirty="0" smtClean="0"/>
              <a:t> case.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s-ES" baseline="0" dirty="0" err="1" smtClean="0"/>
              <a:t>Moreover</a:t>
            </a:r>
            <a:r>
              <a:rPr lang="es-ES" baseline="0" dirty="0" smtClean="0"/>
              <a:t>, </a:t>
            </a:r>
            <a:r>
              <a:rPr lang="es-ES" baseline="0" dirty="0" err="1" smtClean="0"/>
              <a:t>foreshortening</a:t>
            </a:r>
            <a:r>
              <a:rPr lang="es-ES" baseline="0" dirty="0" smtClean="0"/>
              <a:t>  </a:t>
            </a:r>
            <a:r>
              <a:rPr lang="es-ES" baseline="0" dirty="0" err="1" smtClean="0"/>
              <a:t>may</a:t>
            </a:r>
            <a:r>
              <a:rPr lang="es-ES" baseline="0" dirty="0" smtClean="0"/>
              <a:t> cause considerable </a:t>
            </a:r>
            <a:r>
              <a:rPr lang="es-ES" baseline="0" dirty="0" err="1" smtClean="0"/>
              <a:t>variations</a:t>
            </a:r>
            <a:r>
              <a:rPr lang="es-ES" baseline="0" dirty="0" smtClean="0"/>
              <a:t> in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appearance</a:t>
            </a:r>
            <a:r>
              <a:rPr lang="es-ES" baseline="0" dirty="0" smtClean="0"/>
              <a:t> of </a:t>
            </a:r>
            <a:r>
              <a:rPr lang="es-ES" baseline="0" dirty="0" err="1" smtClean="0"/>
              <a:t>some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parts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like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upper</a:t>
            </a:r>
            <a:r>
              <a:rPr lang="es-ES" baseline="0" dirty="0" smtClean="0"/>
              <a:t> </a:t>
            </a:r>
            <a:r>
              <a:rPr lang="es-ES" baseline="0" dirty="0" err="1" smtClean="0"/>
              <a:t>leg</a:t>
            </a:r>
            <a:r>
              <a:rPr lang="es-ES" baseline="0" dirty="0" smtClean="0"/>
              <a:t> in </a:t>
            </a:r>
            <a:r>
              <a:rPr lang="es-ES" baseline="0" dirty="0" err="1" smtClean="0"/>
              <a:t>this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example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due</a:t>
            </a:r>
            <a:r>
              <a:rPr lang="es-ES" baseline="0" dirty="0" smtClean="0"/>
              <a:t> to </a:t>
            </a:r>
            <a:r>
              <a:rPr lang="es-ES" baseline="0" dirty="0" err="1" smtClean="0"/>
              <a:t>changes</a:t>
            </a:r>
            <a:r>
              <a:rPr lang="es-ES" baseline="0" dirty="0" smtClean="0"/>
              <a:t> in </a:t>
            </a:r>
            <a:r>
              <a:rPr lang="es-ES" baseline="0" dirty="0" err="1" smtClean="0"/>
              <a:t>viewpoint</a:t>
            </a:r>
            <a:r>
              <a:rPr lang="es-ES" baseline="0" dirty="0" smtClean="0"/>
              <a:t> and pose.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s-ES" baseline="0" dirty="0" smtClean="0"/>
              <a:t>So, </a:t>
            </a:r>
            <a:r>
              <a:rPr lang="es-ES" baseline="0" dirty="0" err="1" smtClean="0"/>
              <a:t>having</a:t>
            </a:r>
            <a:r>
              <a:rPr lang="es-ES" baseline="0" dirty="0" smtClean="0"/>
              <a:t> </a:t>
            </a:r>
            <a:r>
              <a:rPr lang="es-ES" baseline="0" dirty="0" err="1" smtClean="0"/>
              <a:t>seen</a:t>
            </a:r>
            <a:r>
              <a:rPr lang="es-ES" baseline="0" dirty="0" smtClean="0"/>
              <a:t> </a:t>
            </a:r>
            <a:r>
              <a:rPr lang="es-ES" baseline="0" dirty="0" err="1" smtClean="0"/>
              <a:t>all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these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problems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we</a:t>
            </a:r>
            <a:r>
              <a:rPr lang="es-ES" baseline="0" dirty="0" smtClean="0"/>
              <a:t> can </a:t>
            </a:r>
            <a:r>
              <a:rPr lang="es-ES" baseline="0" dirty="0" err="1" smtClean="0"/>
              <a:t>now</a:t>
            </a:r>
            <a:r>
              <a:rPr lang="es-ES" baseline="0" dirty="0" smtClean="0"/>
              <a:t> </a:t>
            </a:r>
            <a:r>
              <a:rPr lang="es-ES" baseline="0" dirty="0" err="1" smtClean="0"/>
              <a:t>better</a:t>
            </a:r>
            <a:r>
              <a:rPr lang="es-ES" baseline="0" dirty="0" smtClean="0"/>
              <a:t> </a:t>
            </a:r>
            <a:r>
              <a:rPr lang="es-ES" baseline="0" dirty="0" err="1" smtClean="0"/>
              <a:t>understand</a:t>
            </a:r>
            <a:r>
              <a:rPr lang="es-ES" baseline="0" dirty="0" smtClean="0"/>
              <a:t> </a:t>
            </a:r>
            <a:r>
              <a:rPr lang="es-ES" baseline="0" dirty="0" err="1" smtClean="0"/>
              <a:t>how</a:t>
            </a:r>
            <a:r>
              <a:rPr lang="es-ES" baseline="0" dirty="0" smtClean="0"/>
              <a:t> </a:t>
            </a:r>
            <a:r>
              <a:rPr lang="es-ES" baseline="0" dirty="0" err="1" smtClean="0"/>
              <a:t>challenging</a:t>
            </a:r>
            <a:r>
              <a:rPr lang="es-ES" baseline="0" dirty="0" smtClean="0"/>
              <a:t> </a:t>
            </a:r>
            <a:r>
              <a:rPr lang="es-ES" baseline="0" dirty="0" err="1" smtClean="0"/>
              <a:t>is</a:t>
            </a:r>
            <a:r>
              <a:rPr lang="es-ES" baseline="0" dirty="0" smtClean="0"/>
              <a:t> to </a:t>
            </a:r>
            <a:r>
              <a:rPr lang="es-ES" baseline="0" dirty="0" err="1" smtClean="0"/>
              <a:t>perform</a:t>
            </a:r>
            <a:r>
              <a:rPr lang="es-ES" baseline="0" dirty="0" smtClean="0"/>
              <a:t> human </a:t>
            </a:r>
            <a:r>
              <a:rPr lang="es-ES" baseline="0" dirty="0" err="1" smtClean="0"/>
              <a:t>analysis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from</a:t>
            </a:r>
            <a:r>
              <a:rPr lang="es-ES" baseline="0" dirty="0" smtClean="0"/>
              <a:t> </a:t>
            </a:r>
            <a:r>
              <a:rPr lang="es-ES" baseline="0" dirty="0" err="1" smtClean="0"/>
              <a:t>images</a:t>
            </a:r>
            <a:endParaRPr lang="es-E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B88FD2-67C6-4A1F-A719-72B78FBFFCCC}" type="slidenum">
              <a:rPr lang="es-ES" smtClean="0"/>
              <a:t>7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702484113"/>
      </p:ext>
    </p:extLst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s-ES" dirty="0" err="1" smtClean="0"/>
              <a:t>The</a:t>
            </a:r>
            <a:r>
              <a:rPr lang="es-ES" dirty="0" smtClean="0"/>
              <a:t> </a:t>
            </a:r>
            <a:r>
              <a:rPr lang="es-ES" dirty="0" err="1" smtClean="0"/>
              <a:t>second</a:t>
            </a:r>
            <a:r>
              <a:rPr lang="es-ES" dirty="0" smtClean="0"/>
              <a:t> </a:t>
            </a:r>
            <a:r>
              <a:rPr lang="es-ES" dirty="0" err="1" smtClean="0"/>
              <a:t>contribution</a:t>
            </a:r>
            <a:r>
              <a:rPr lang="es-ES" dirty="0" smtClean="0"/>
              <a:t> </a:t>
            </a:r>
            <a:r>
              <a:rPr lang="es-ES" dirty="0" err="1" smtClean="0"/>
              <a:t>on</a:t>
            </a:r>
            <a:r>
              <a:rPr lang="es-ES" dirty="0" smtClean="0"/>
              <a:t> </a:t>
            </a:r>
            <a:r>
              <a:rPr lang="es-ES" dirty="0" err="1" smtClean="0"/>
              <a:t>gesture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recognition</a:t>
            </a:r>
            <a:r>
              <a:rPr lang="es-ES" baseline="0" dirty="0" smtClean="0"/>
              <a:t> </a:t>
            </a:r>
            <a:r>
              <a:rPr lang="es-ES" baseline="0" dirty="0" err="1" smtClean="0"/>
              <a:t>is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also</a:t>
            </a:r>
            <a:r>
              <a:rPr lang="es-ES" baseline="0" dirty="0" smtClean="0"/>
              <a:t> </a:t>
            </a:r>
            <a:r>
              <a:rPr lang="es-ES" baseline="0" dirty="0" err="1" smtClean="0"/>
              <a:t>motivated</a:t>
            </a:r>
            <a:r>
              <a:rPr lang="es-ES" baseline="0" dirty="0" smtClean="0"/>
              <a:t> </a:t>
            </a:r>
            <a:r>
              <a:rPr lang="es-ES" baseline="0" dirty="0" err="1" smtClean="0"/>
              <a:t>by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temporal </a:t>
            </a:r>
            <a:r>
              <a:rPr lang="es-ES" baseline="0" dirty="0" err="1" smtClean="0"/>
              <a:t>variability</a:t>
            </a:r>
            <a:r>
              <a:rPr lang="es-ES" baseline="0" dirty="0" smtClean="0"/>
              <a:t> of </a:t>
            </a:r>
            <a:r>
              <a:rPr lang="es-ES" baseline="0" dirty="0" err="1" smtClean="0"/>
              <a:t>gestures</a:t>
            </a:r>
            <a:r>
              <a:rPr lang="es-ES" baseline="0" dirty="0" smtClean="0"/>
              <a:t>. In </a:t>
            </a:r>
            <a:r>
              <a:rPr lang="es-ES" baseline="0" dirty="0" err="1" smtClean="0"/>
              <a:t>this</a:t>
            </a:r>
            <a:r>
              <a:rPr lang="es-ES" baseline="0" dirty="0" smtClean="0"/>
              <a:t> case, </a:t>
            </a:r>
            <a:r>
              <a:rPr lang="es-ES" baseline="0" dirty="0" err="1" smtClean="0"/>
              <a:t>we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consider</a:t>
            </a:r>
            <a:r>
              <a:rPr lang="es-ES" baseline="0" dirty="0" smtClean="0"/>
              <a:t> </a:t>
            </a:r>
            <a:r>
              <a:rPr lang="es-ES" baseline="0" dirty="0" err="1" smtClean="0"/>
              <a:t>string</a:t>
            </a:r>
            <a:r>
              <a:rPr lang="es-ES" baseline="0" dirty="0" smtClean="0"/>
              <a:t> </a:t>
            </a:r>
            <a:r>
              <a:rPr lang="es-ES" baseline="0" dirty="0" err="1" smtClean="0"/>
              <a:t>matching</a:t>
            </a:r>
            <a:r>
              <a:rPr lang="es-ES" baseline="0" dirty="0" smtClean="0"/>
              <a:t> </a:t>
            </a:r>
            <a:r>
              <a:rPr lang="es-ES" baseline="0" dirty="0" err="1" smtClean="0"/>
              <a:t>algorithms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like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Dynamic</a:t>
            </a:r>
            <a:r>
              <a:rPr lang="es-ES" baseline="0" dirty="0" smtClean="0"/>
              <a:t> time </a:t>
            </a:r>
            <a:r>
              <a:rPr lang="es-ES" baseline="0" dirty="0" err="1" smtClean="0"/>
              <a:t>warping</a:t>
            </a:r>
            <a:r>
              <a:rPr lang="es-ES" baseline="0" dirty="0" smtClean="0"/>
              <a:t>, </a:t>
            </a:r>
            <a:r>
              <a:rPr lang="es-ES" baseline="0" dirty="0" err="1" smtClean="0"/>
              <a:t>which</a:t>
            </a:r>
            <a:r>
              <a:rPr lang="es-ES" baseline="0" dirty="0" smtClean="0"/>
              <a:t> can </a:t>
            </a:r>
            <a:r>
              <a:rPr lang="es-ES" baseline="0" dirty="0" err="1" smtClean="0"/>
              <a:t>effectively</a:t>
            </a:r>
            <a:r>
              <a:rPr lang="es-ES" baseline="0" dirty="0" smtClean="0"/>
              <a:t> cope </a:t>
            </a:r>
            <a:r>
              <a:rPr lang="es-ES" baseline="0" dirty="0" err="1" smtClean="0"/>
              <a:t>with</a:t>
            </a:r>
            <a:r>
              <a:rPr lang="es-ES" baseline="0" dirty="0" smtClean="0"/>
              <a:t> temporal </a:t>
            </a:r>
            <a:r>
              <a:rPr lang="es-ES" baseline="0" dirty="0" err="1" smtClean="0"/>
              <a:t>variations</a:t>
            </a:r>
            <a:r>
              <a:rPr lang="es-ES" baseline="0" dirty="0" smtClean="0"/>
              <a:t>, </a:t>
            </a:r>
            <a:r>
              <a:rPr lang="es-ES" baseline="0" dirty="0" err="1" smtClean="0"/>
              <a:t>but</a:t>
            </a:r>
            <a:r>
              <a:rPr lang="es-ES" baseline="0" dirty="0" smtClean="0"/>
              <a:t> in </a:t>
            </a:r>
            <a:r>
              <a:rPr lang="es-ES" baseline="0" dirty="0" err="1" smtClean="0"/>
              <a:t>contrast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they</a:t>
            </a:r>
            <a:r>
              <a:rPr lang="es-ES" baseline="0" dirty="0" smtClean="0"/>
              <a:t> do </a:t>
            </a:r>
            <a:r>
              <a:rPr lang="es-ES" baseline="0" dirty="0" err="1" smtClean="0"/>
              <a:t>not</a:t>
            </a:r>
            <a:r>
              <a:rPr lang="es-ES" baseline="0" dirty="0" smtClean="0"/>
              <a:t> </a:t>
            </a:r>
            <a:r>
              <a:rPr lang="es-ES" baseline="0" dirty="0" err="1" smtClean="0"/>
              <a:t>explicitly</a:t>
            </a:r>
            <a:r>
              <a:rPr lang="es-ES" baseline="0" dirty="0" smtClean="0"/>
              <a:t> </a:t>
            </a:r>
            <a:r>
              <a:rPr lang="es-ES" baseline="0" dirty="0" err="1" smtClean="0"/>
              <a:t>model</a:t>
            </a:r>
            <a:r>
              <a:rPr lang="es-ES" baseline="0" dirty="0" smtClean="0"/>
              <a:t> </a:t>
            </a:r>
            <a:r>
              <a:rPr lang="es-ES" baseline="0" dirty="0" err="1" smtClean="0"/>
              <a:t>appearance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variations</a:t>
            </a:r>
            <a:r>
              <a:rPr lang="es-ES" baseline="0" dirty="0" smtClean="0"/>
              <a:t>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s-ES" baseline="0" dirty="0" err="1" smtClean="0"/>
              <a:t>Here</a:t>
            </a:r>
            <a:r>
              <a:rPr lang="es-ES" baseline="0" dirty="0" smtClean="0"/>
              <a:t>, </a:t>
            </a:r>
            <a:r>
              <a:rPr lang="es-ES" baseline="0" dirty="0" err="1" smtClean="0"/>
              <a:t>we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propose</a:t>
            </a:r>
            <a:r>
              <a:rPr lang="es-ES" baseline="0" dirty="0" smtClean="0"/>
              <a:t> a </a:t>
            </a:r>
            <a:r>
              <a:rPr lang="es-ES" baseline="0" dirty="0" err="1" smtClean="0"/>
              <a:t>probabilistic</a:t>
            </a:r>
            <a:r>
              <a:rPr lang="es-ES" baseline="0" dirty="0" smtClean="0"/>
              <a:t> </a:t>
            </a:r>
            <a:r>
              <a:rPr lang="es-ES" baseline="0" dirty="0" err="1" smtClean="0"/>
              <a:t>modification</a:t>
            </a:r>
            <a:r>
              <a:rPr lang="es-ES" baseline="0" dirty="0" smtClean="0"/>
              <a:t> of </a:t>
            </a:r>
            <a:r>
              <a:rPr lang="es-ES" baseline="0" dirty="0" err="1" smtClean="0"/>
              <a:t>dynamic</a:t>
            </a:r>
            <a:r>
              <a:rPr lang="es-ES" baseline="0" dirty="0" smtClean="0"/>
              <a:t> time </a:t>
            </a:r>
            <a:r>
              <a:rPr lang="es-ES" baseline="0" dirty="0" err="1" smtClean="0"/>
              <a:t>warping</a:t>
            </a:r>
            <a:r>
              <a:rPr lang="es-ES" baseline="0" dirty="0" smtClean="0"/>
              <a:t> to </a:t>
            </a:r>
            <a:r>
              <a:rPr lang="es-ES" baseline="0" dirty="0" err="1" smtClean="0"/>
              <a:t>model</a:t>
            </a:r>
            <a:r>
              <a:rPr lang="es-ES" baseline="0" dirty="0" smtClean="0"/>
              <a:t> </a:t>
            </a:r>
            <a:r>
              <a:rPr lang="es-ES" baseline="0" dirty="0" err="1" smtClean="0"/>
              <a:t>such</a:t>
            </a:r>
            <a:r>
              <a:rPr lang="es-ES" baseline="0" dirty="0" smtClean="0"/>
              <a:t> </a:t>
            </a:r>
            <a:r>
              <a:rPr lang="es-ES" baseline="0" dirty="0" err="1" smtClean="0"/>
              <a:t>variations</a:t>
            </a:r>
            <a:r>
              <a:rPr lang="es-ES" baseline="0" dirty="0" smtClean="0"/>
              <a:t> in </a:t>
            </a:r>
            <a:r>
              <a:rPr lang="es-ES" baseline="0" dirty="0" err="1" smtClean="0"/>
              <a:t>appearance</a:t>
            </a:r>
            <a:r>
              <a:rPr lang="es-ES" baseline="0" dirty="0" smtClean="0"/>
              <a:t>.</a:t>
            </a:r>
            <a:endParaRPr lang="es-E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B88FD2-67C6-4A1F-A719-72B78FBFFCCC}" type="slidenum">
              <a:rPr lang="es-ES" smtClean="0"/>
              <a:t>70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526753410"/>
      </p:ext>
    </p:extLst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s-ES" dirty="0" err="1" smtClean="0"/>
              <a:t>This</a:t>
            </a:r>
            <a:r>
              <a:rPr lang="es-ES" dirty="0" smtClean="0"/>
              <a:t> </a:t>
            </a:r>
            <a:r>
              <a:rPr lang="es-ES" dirty="0" err="1" smtClean="0"/>
              <a:t>is</a:t>
            </a:r>
            <a:r>
              <a:rPr lang="es-ES" dirty="0" smtClean="0"/>
              <a:t> </a:t>
            </a:r>
            <a:r>
              <a:rPr lang="es-ES" dirty="0" err="1" smtClean="0"/>
              <a:t>the</a:t>
            </a:r>
            <a:r>
              <a:rPr lang="es-ES" dirty="0" smtClean="0"/>
              <a:t> pipeline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we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propose</a:t>
            </a:r>
            <a:r>
              <a:rPr lang="es-ES" baseline="0" dirty="0" smtClean="0"/>
              <a:t>: </a:t>
            </a:r>
            <a:r>
              <a:rPr lang="es-ES" baseline="0" dirty="0" err="1" smtClean="0"/>
              <a:t>given</a:t>
            </a:r>
            <a:r>
              <a:rPr lang="es-ES" baseline="0" dirty="0" smtClean="0"/>
              <a:t> a </a:t>
            </a:r>
            <a:r>
              <a:rPr lang="es-ES" baseline="0" smtClean="0"/>
              <a:t>sample</a:t>
            </a:r>
            <a:r>
              <a:rPr lang="es-ES" baseline="0" dirty="0" smtClean="0"/>
              <a:t> of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gesture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we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want</a:t>
            </a:r>
            <a:r>
              <a:rPr lang="es-ES" baseline="0" dirty="0" smtClean="0"/>
              <a:t> to </a:t>
            </a:r>
            <a:r>
              <a:rPr lang="es-ES" baseline="0" dirty="0" err="1" smtClean="0"/>
              <a:t>detect</a:t>
            </a:r>
            <a:r>
              <a:rPr lang="es-ES" baseline="0" dirty="0" smtClean="0"/>
              <a:t> and </a:t>
            </a:r>
            <a:r>
              <a:rPr lang="es-ES" baseline="0" dirty="0" err="1" smtClean="0"/>
              <a:t>an</a:t>
            </a:r>
            <a:r>
              <a:rPr lang="es-ES" baseline="0" dirty="0" smtClean="0"/>
              <a:t> input </a:t>
            </a:r>
            <a:r>
              <a:rPr lang="es-ES" baseline="0" dirty="0" err="1" smtClean="0"/>
              <a:t>sequence</a:t>
            </a:r>
            <a:r>
              <a:rPr lang="es-ES" baseline="0" dirty="0" smtClean="0"/>
              <a:t>, </a:t>
            </a:r>
            <a:r>
              <a:rPr lang="es-ES" baseline="0" dirty="0" err="1" smtClean="0"/>
              <a:t>we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first</a:t>
            </a:r>
            <a:r>
              <a:rPr lang="es-ES" baseline="0" dirty="0" smtClean="0"/>
              <a:t> </a:t>
            </a:r>
            <a:r>
              <a:rPr lang="es-ES" baseline="0" dirty="0" err="1" smtClean="0"/>
              <a:t>need</a:t>
            </a:r>
            <a:r>
              <a:rPr lang="es-ES" baseline="0" dirty="0" smtClean="0"/>
              <a:t> to </a:t>
            </a:r>
            <a:r>
              <a:rPr lang="es-ES" baseline="0" dirty="0" err="1" smtClean="0"/>
              <a:t>extract</a:t>
            </a:r>
            <a:r>
              <a:rPr lang="es-ES" baseline="0" dirty="0" smtClean="0"/>
              <a:t> </a:t>
            </a:r>
            <a:r>
              <a:rPr lang="es-ES" baseline="0" dirty="0" err="1" smtClean="0"/>
              <a:t>some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descriptors</a:t>
            </a:r>
            <a:r>
              <a:rPr lang="es-ES" baseline="0" dirty="0" smtClean="0"/>
              <a:t>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s-ES" baseline="0" dirty="0" smtClean="0"/>
              <a:t>In </a:t>
            </a:r>
            <a:r>
              <a:rPr lang="es-ES" baseline="0" dirty="0" err="1" smtClean="0"/>
              <a:t>addition</a:t>
            </a:r>
            <a:r>
              <a:rPr lang="es-ES" baseline="0" dirty="0" smtClean="0"/>
              <a:t>, </a:t>
            </a:r>
            <a:r>
              <a:rPr lang="es-ES" baseline="0" dirty="0" err="1" smtClean="0"/>
              <a:t>we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propose</a:t>
            </a:r>
            <a:r>
              <a:rPr lang="es-ES" baseline="0" dirty="0" smtClean="0"/>
              <a:t> to use more </a:t>
            </a:r>
            <a:r>
              <a:rPr lang="es-ES" baseline="0" dirty="0" err="1" smtClean="0"/>
              <a:t>than</a:t>
            </a:r>
            <a:r>
              <a:rPr lang="es-ES" baseline="0" dirty="0" smtClean="0"/>
              <a:t> 1 </a:t>
            </a:r>
            <a:r>
              <a:rPr lang="es-ES" baseline="0" dirty="0" err="1" smtClean="0"/>
              <a:t>sample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for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gesture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model</a:t>
            </a:r>
            <a:r>
              <a:rPr lang="es-ES" baseline="0" dirty="0" smtClean="0"/>
              <a:t>, so </a:t>
            </a:r>
            <a:r>
              <a:rPr lang="es-ES" baseline="0" dirty="0" err="1" smtClean="0"/>
              <a:t>we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first</a:t>
            </a:r>
            <a:r>
              <a:rPr lang="es-ES" baseline="0" dirty="0" smtClean="0"/>
              <a:t> </a:t>
            </a:r>
            <a:r>
              <a:rPr lang="es-ES" baseline="0" dirty="0" err="1" smtClean="0"/>
              <a:t>need</a:t>
            </a:r>
            <a:r>
              <a:rPr lang="es-ES" baseline="0" dirty="0" smtClean="0"/>
              <a:t> to </a:t>
            </a:r>
            <a:r>
              <a:rPr lang="es-ES" baseline="0" dirty="0" err="1" smtClean="0"/>
              <a:t>align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them</a:t>
            </a:r>
            <a:r>
              <a:rPr lang="es-ES" baseline="0" dirty="0" smtClean="0"/>
              <a:t>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s-ES" baseline="0" dirty="0" err="1" smtClean="0"/>
              <a:t>After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this</a:t>
            </a:r>
            <a:r>
              <a:rPr lang="es-ES" baseline="0" dirty="0" smtClean="0"/>
              <a:t>, </a:t>
            </a:r>
            <a:r>
              <a:rPr lang="es-ES" baseline="0" dirty="0" err="1" smtClean="0"/>
              <a:t>we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model</a:t>
            </a:r>
            <a:r>
              <a:rPr lang="es-ES" baseline="0" dirty="0" smtClean="0"/>
              <a:t> </a:t>
            </a:r>
            <a:r>
              <a:rPr lang="es-ES" baseline="0" dirty="0" err="1" smtClean="0"/>
              <a:t>each</a:t>
            </a:r>
            <a:r>
              <a:rPr lang="es-ES" baseline="0" dirty="0" smtClean="0"/>
              <a:t> </a:t>
            </a:r>
            <a:r>
              <a:rPr lang="es-ES" baseline="0" dirty="0" err="1" smtClean="0"/>
              <a:t>gesture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with</a:t>
            </a:r>
            <a:r>
              <a:rPr lang="es-ES" baseline="0" dirty="0" smtClean="0"/>
              <a:t> a set of </a:t>
            </a:r>
            <a:r>
              <a:rPr lang="es-ES" baseline="0" dirty="0" err="1" smtClean="0"/>
              <a:t>gaussian</a:t>
            </a:r>
            <a:r>
              <a:rPr lang="es-ES" baseline="0" dirty="0" smtClean="0"/>
              <a:t> mixture </a:t>
            </a:r>
            <a:r>
              <a:rPr lang="es-ES" baseline="0" dirty="0" err="1" smtClean="0"/>
              <a:t>models</a:t>
            </a:r>
            <a:r>
              <a:rPr lang="es-ES" baseline="0" dirty="0" smtClean="0"/>
              <a:t>,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s-ES" b="0" baseline="0" dirty="0" smtClean="0"/>
              <a:t>And</a:t>
            </a:r>
            <a:r>
              <a:rPr lang="es-ES" baseline="0" dirty="0" smtClean="0"/>
              <a:t> </a:t>
            </a:r>
            <a:r>
              <a:rPr lang="es-ES" baseline="0" dirty="0" err="1" smtClean="0"/>
              <a:t>finally</a:t>
            </a:r>
            <a:r>
              <a:rPr lang="es-ES" baseline="0" dirty="0" smtClean="0"/>
              <a:t> </a:t>
            </a:r>
            <a:r>
              <a:rPr lang="es-ES" baseline="0" dirty="0" err="1" smtClean="0"/>
              <a:t>appy</a:t>
            </a:r>
            <a:r>
              <a:rPr lang="es-ES" baseline="0" dirty="0" smtClean="0"/>
              <a:t> </a:t>
            </a:r>
            <a:r>
              <a:rPr lang="es-ES" baseline="0" dirty="0" err="1" smtClean="0"/>
              <a:t>dynamic</a:t>
            </a:r>
            <a:r>
              <a:rPr lang="es-ES" baseline="0" dirty="0" smtClean="0"/>
              <a:t> time </a:t>
            </a:r>
            <a:r>
              <a:rPr lang="es-ES" baseline="0" dirty="0" err="1" smtClean="0"/>
              <a:t>warping</a:t>
            </a:r>
            <a:r>
              <a:rPr lang="es-ES" baseline="0" dirty="0" smtClean="0"/>
              <a:t> </a:t>
            </a:r>
            <a:r>
              <a:rPr lang="es-ES" baseline="0" dirty="0" err="1" smtClean="0"/>
              <a:t>using</a:t>
            </a:r>
            <a:r>
              <a:rPr lang="es-ES" baseline="0" dirty="0" smtClean="0"/>
              <a:t> a </a:t>
            </a:r>
            <a:r>
              <a:rPr lang="es-ES" baseline="0" dirty="0" err="1" smtClean="0"/>
              <a:t>probability-based</a:t>
            </a:r>
            <a:r>
              <a:rPr lang="es-ES" baseline="0" dirty="0" smtClean="0"/>
              <a:t> </a:t>
            </a:r>
            <a:r>
              <a:rPr lang="es-ES" baseline="0" dirty="0" err="1" smtClean="0"/>
              <a:t>soft</a:t>
            </a:r>
            <a:r>
              <a:rPr lang="es-ES" baseline="0" dirty="0" smtClean="0"/>
              <a:t> </a:t>
            </a:r>
            <a:r>
              <a:rPr lang="es-ES" baseline="0" dirty="0" err="1" smtClean="0"/>
              <a:t>distance</a:t>
            </a:r>
            <a:r>
              <a:rPr lang="es-ES" baseline="0" dirty="0" smtClean="0"/>
              <a:t> to </a:t>
            </a:r>
            <a:r>
              <a:rPr lang="es-ES" baseline="0" dirty="0" err="1" smtClean="0"/>
              <a:t>find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beginning</a:t>
            </a:r>
            <a:r>
              <a:rPr lang="es-ES" baseline="0" dirty="0" smtClean="0"/>
              <a:t> and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end</a:t>
            </a:r>
            <a:endParaRPr lang="es-E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B88FD2-67C6-4A1F-A719-72B78FBFFCCC}" type="slidenum">
              <a:rPr lang="es-ES" smtClean="0"/>
              <a:t>71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95695176"/>
      </p:ext>
    </p:extLst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s-ES" dirty="0" err="1" smtClean="0"/>
              <a:t>Considering</a:t>
            </a:r>
            <a:r>
              <a:rPr lang="es-ES" dirty="0" smtClean="0"/>
              <a:t> </a:t>
            </a:r>
            <a:r>
              <a:rPr lang="es-ES" dirty="0" err="1" smtClean="0"/>
              <a:t>that</a:t>
            </a:r>
            <a:r>
              <a:rPr lang="es-ES" dirty="0" smtClean="0"/>
              <a:t> </a:t>
            </a:r>
            <a:r>
              <a:rPr lang="es-ES" dirty="0" err="1" smtClean="0"/>
              <a:t>we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have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already</a:t>
            </a:r>
            <a:r>
              <a:rPr lang="es-ES" baseline="0" dirty="0" smtClean="0"/>
              <a:t> </a:t>
            </a:r>
            <a:r>
              <a:rPr lang="es-ES" baseline="0" dirty="0" err="1" smtClean="0"/>
              <a:t>extracted</a:t>
            </a:r>
            <a:r>
              <a:rPr lang="es-ES" baseline="0" dirty="0" smtClean="0"/>
              <a:t> </a:t>
            </a:r>
            <a:r>
              <a:rPr lang="es-ES" baseline="0" dirty="0" err="1" smtClean="0"/>
              <a:t>some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descriptors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from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trianing</a:t>
            </a:r>
            <a:r>
              <a:rPr lang="es-ES" baseline="0" dirty="0" smtClean="0"/>
              <a:t> </a:t>
            </a:r>
            <a:r>
              <a:rPr lang="es-ES" baseline="0" dirty="0" err="1" smtClean="0"/>
              <a:t>sequences</a:t>
            </a:r>
            <a:r>
              <a:rPr lang="es-ES" baseline="0" dirty="0" smtClean="0"/>
              <a:t>, </a:t>
            </a:r>
            <a:r>
              <a:rPr lang="es-ES" baseline="0" dirty="0" err="1" smtClean="0"/>
              <a:t>we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now</a:t>
            </a:r>
            <a:r>
              <a:rPr lang="es-ES" baseline="0" dirty="0" smtClean="0"/>
              <a:t> </a:t>
            </a:r>
            <a:r>
              <a:rPr lang="es-ES" baseline="0" dirty="0" err="1" smtClean="0"/>
              <a:t>need</a:t>
            </a:r>
            <a:r>
              <a:rPr lang="es-ES" baseline="0" dirty="0" smtClean="0"/>
              <a:t> to </a:t>
            </a:r>
            <a:r>
              <a:rPr lang="es-ES" baseline="0" dirty="0" err="1" smtClean="0"/>
              <a:t>align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them</a:t>
            </a:r>
            <a:r>
              <a:rPr lang="es-ES" baseline="0" dirty="0" smtClean="0"/>
              <a:t>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s-ES" baseline="0" dirty="0" smtClean="0"/>
              <a:t>To do </a:t>
            </a:r>
            <a:r>
              <a:rPr lang="es-ES" baseline="0" dirty="0" err="1" smtClean="0"/>
              <a:t>that</a:t>
            </a:r>
            <a:r>
              <a:rPr lang="es-ES" baseline="0" dirty="0" smtClean="0"/>
              <a:t>, </a:t>
            </a:r>
            <a:r>
              <a:rPr lang="es-ES" baseline="0" dirty="0" err="1" smtClean="0"/>
              <a:t>we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take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sample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with</a:t>
            </a:r>
            <a:r>
              <a:rPr lang="es-ES" baseline="0" dirty="0" smtClean="0"/>
              <a:t> median </a:t>
            </a:r>
            <a:r>
              <a:rPr lang="es-ES" baseline="0" dirty="0" err="1" smtClean="0"/>
              <a:t>length</a:t>
            </a:r>
            <a:r>
              <a:rPr lang="es-ES" baseline="0" dirty="0" smtClean="0"/>
              <a:t>, and use </a:t>
            </a:r>
            <a:r>
              <a:rPr lang="es-ES" baseline="0" dirty="0" err="1" smtClean="0"/>
              <a:t>common</a:t>
            </a:r>
            <a:r>
              <a:rPr lang="es-ES" baseline="0" dirty="0" smtClean="0"/>
              <a:t> </a:t>
            </a:r>
            <a:r>
              <a:rPr lang="es-ES" baseline="0" dirty="0" err="1" smtClean="0"/>
              <a:t>dynamic</a:t>
            </a:r>
            <a:r>
              <a:rPr lang="es-ES" baseline="0" dirty="0" smtClean="0"/>
              <a:t> time </a:t>
            </a:r>
            <a:r>
              <a:rPr lang="es-ES" baseline="0" dirty="0" err="1" smtClean="0"/>
              <a:t>warping</a:t>
            </a:r>
            <a:r>
              <a:rPr lang="es-ES" baseline="0" dirty="0" smtClean="0"/>
              <a:t> to </a:t>
            </a:r>
            <a:r>
              <a:rPr lang="es-ES" baseline="0" dirty="0" err="1" smtClean="0"/>
              <a:t>align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rest</a:t>
            </a:r>
            <a:r>
              <a:rPr lang="es-ES" baseline="0" dirty="0" smtClean="0"/>
              <a:t> of training </a:t>
            </a:r>
            <a:r>
              <a:rPr lang="es-ES" baseline="0" dirty="0" err="1" smtClean="0"/>
              <a:t>samples</a:t>
            </a:r>
            <a:r>
              <a:rPr lang="es-ES" baseline="0" dirty="0" smtClean="0"/>
              <a:t>, so </a:t>
            </a:r>
            <a:r>
              <a:rPr lang="es-ES" baseline="0" dirty="0" err="1" smtClean="0"/>
              <a:t>they</a:t>
            </a:r>
            <a:r>
              <a:rPr lang="es-ES" baseline="0" dirty="0" smtClean="0"/>
              <a:t> </a:t>
            </a:r>
            <a:r>
              <a:rPr lang="es-ES" baseline="0" dirty="0" err="1" smtClean="0"/>
              <a:t>end</a:t>
            </a:r>
            <a:r>
              <a:rPr lang="es-ES" baseline="0" dirty="0" smtClean="0"/>
              <a:t> up </a:t>
            </a:r>
            <a:r>
              <a:rPr lang="es-ES" baseline="0" dirty="0" err="1" smtClean="0"/>
              <a:t>having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same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length</a:t>
            </a:r>
            <a:endParaRPr lang="es-E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B88FD2-67C6-4A1F-A719-72B78FBFFCCC}" type="slidenum">
              <a:rPr lang="es-ES" smtClean="0"/>
              <a:t>72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519416025"/>
      </p:ext>
    </p:extLst>
  </p:cSld>
  <p:clrMapOvr>
    <a:masterClrMapping/>
  </p:clrMapOvr>
</p:notes>
</file>

<file path=ppt/notesSlides/notesSlide7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ES" dirty="0" smtClean="0"/>
              <a:t>Once </a:t>
            </a:r>
            <a:r>
              <a:rPr lang="es-ES" dirty="0" err="1" smtClean="0"/>
              <a:t>we</a:t>
            </a:r>
            <a:r>
              <a:rPr lang="es-ES" dirty="0" smtClean="0"/>
              <a:t> </a:t>
            </a:r>
            <a:r>
              <a:rPr lang="es-ES" dirty="0" err="1" smtClean="0"/>
              <a:t>have</a:t>
            </a:r>
            <a:r>
              <a:rPr lang="es-ES" dirty="0" smtClean="0"/>
              <a:t> </a:t>
            </a:r>
            <a:r>
              <a:rPr lang="es-ES" dirty="0" err="1" smtClean="0"/>
              <a:t>all</a:t>
            </a:r>
            <a:r>
              <a:rPr lang="es-ES" dirty="0" smtClean="0"/>
              <a:t> </a:t>
            </a:r>
            <a:r>
              <a:rPr lang="es-ES" dirty="0" err="1" smtClean="0"/>
              <a:t>the</a:t>
            </a:r>
            <a:r>
              <a:rPr lang="es-ES" baseline="0" dirty="0" smtClean="0"/>
              <a:t> training </a:t>
            </a:r>
            <a:r>
              <a:rPr lang="es-ES" baseline="0" dirty="0" err="1" smtClean="0"/>
              <a:t>samples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aligned</a:t>
            </a:r>
            <a:r>
              <a:rPr lang="es-ES" baseline="0" dirty="0" smtClean="0"/>
              <a:t>, </a:t>
            </a:r>
            <a:r>
              <a:rPr lang="es-ES" baseline="0" dirty="0" err="1" smtClean="0"/>
              <a:t>we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estimate</a:t>
            </a:r>
            <a:r>
              <a:rPr lang="es-ES" baseline="0" dirty="0" smtClean="0"/>
              <a:t> a </a:t>
            </a:r>
            <a:r>
              <a:rPr lang="es-ES" baseline="0" dirty="0" err="1" smtClean="0"/>
              <a:t>different</a:t>
            </a:r>
            <a:r>
              <a:rPr lang="es-ES" baseline="0" dirty="0" smtClean="0"/>
              <a:t> </a:t>
            </a:r>
            <a:r>
              <a:rPr lang="es-ES" baseline="0" dirty="0" err="1" smtClean="0"/>
              <a:t>gaussian</a:t>
            </a:r>
            <a:r>
              <a:rPr lang="es-ES" baseline="0" dirty="0" smtClean="0"/>
              <a:t> mixture </a:t>
            </a:r>
            <a:r>
              <a:rPr lang="es-ES" baseline="0" dirty="0" err="1" smtClean="0"/>
              <a:t>model</a:t>
            </a:r>
            <a:r>
              <a:rPr lang="es-ES" baseline="0" dirty="0" smtClean="0"/>
              <a:t> </a:t>
            </a:r>
            <a:r>
              <a:rPr lang="es-ES" baseline="0" dirty="0" err="1" smtClean="0"/>
              <a:t>for</a:t>
            </a:r>
            <a:r>
              <a:rPr lang="es-ES" baseline="0" dirty="0" smtClean="0"/>
              <a:t> </a:t>
            </a:r>
            <a:r>
              <a:rPr lang="es-ES" baseline="0" dirty="0" err="1" smtClean="0"/>
              <a:t>each</a:t>
            </a:r>
            <a:r>
              <a:rPr lang="es-ES" baseline="0" dirty="0" smtClean="0"/>
              <a:t> time </a:t>
            </a:r>
            <a:r>
              <a:rPr lang="es-ES" baseline="0" dirty="0" err="1" smtClean="0"/>
              <a:t>instant</a:t>
            </a:r>
            <a:r>
              <a:rPr lang="es-ES" baseline="0" dirty="0" smtClean="0"/>
              <a:t> of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sequences</a:t>
            </a:r>
            <a:r>
              <a:rPr lang="es-ES" baseline="0" dirty="0" smtClean="0"/>
              <a:t>, </a:t>
            </a:r>
            <a:r>
              <a:rPr lang="es-ES" baseline="0" dirty="0" err="1" smtClean="0"/>
              <a:t>such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that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they</a:t>
            </a:r>
            <a:r>
              <a:rPr lang="es-ES" baseline="0" dirty="0" smtClean="0"/>
              <a:t> can capture </a:t>
            </a:r>
            <a:r>
              <a:rPr lang="es-ES" baseline="0" dirty="0" err="1" smtClean="0"/>
              <a:t>appearance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variations</a:t>
            </a:r>
            <a:r>
              <a:rPr lang="es-ES" baseline="0" dirty="0" smtClean="0"/>
              <a:t>.</a:t>
            </a:r>
            <a:endParaRPr lang="es-E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B88FD2-67C6-4A1F-A719-72B78FBFFCCC}" type="slidenum">
              <a:rPr lang="es-ES" smtClean="0"/>
              <a:t>73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199479043"/>
      </p:ext>
    </p:extLst>
  </p:cSld>
  <p:clrMapOvr>
    <a:masterClrMapping/>
  </p:clrMapOvr>
</p:notes>
</file>

<file path=ppt/notesSlides/notesSlide7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s-ES" dirty="0" err="1" smtClean="0"/>
              <a:t>Finally</a:t>
            </a:r>
            <a:r>
              <a:rPr lang="es-ES" dirty="0" smtClean="0"/>
              <a:t>, </a:t>
            </a:r>
            <a:r>
              <a:rPr lang="es-ES" dirty="0" err="1" smtClean="0"/>
              <a:t>with</a:t>
            </a:r>
            <a:r>
              <a:rPr lang="es-ES" dirty="0" smtClean="0"/>
              <a:t> </a:t>
            </a:r>
            <a:r>
              <a:rPr lang="es-ES" dirty="0" err="1" smtClean="0"/>
              <a:t>these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gaussian</a:t>
            </a:r>
            <a:r>
              <a:rPr lang="es-ES" baseline="0" dirty="0" smtClean="0"/>
              <a:t> mixture </a:t>
            </a:r>
            <a:r>
              <a:rPr lang="es-ES" baseline="0" dirty="0" err="1" smtClean="0"/>
              <a:t>models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we</a:t>
            </a:r>
            <a:r>
              <a:rPr lang="es-ES" baseline="0" dirty="0" smtClean="0"/>
              <a:t> define a </a:t>
            </a:r>
            <a:r>
              <a:rPr lang="es-ES" baseline="0" dirty="0" err="1" smtClean="0"/>
              <a:t>distance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metric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that</a:t>
            </a:r>
            <a:r>
              <a:rPr lang="es-ES" baseline="0" dirty="0" smtClean="0"/>
              <a:t> </a:t>
            </a:r>
            <a:r>
              <a:rPr lang="es-ES" baseline="0" dirty="0" err="1" smtClean="0"/>
              <a:t>depends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on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their</a:t>
            </a:r>
            <a:r>
              <a:rPr lang="es-ES" baseline="0" dirty="0" smtClean="0"/>
              <a:t> </a:t>
            </a:r>
            <a:r>
              <a:rPr lang="es-ES" baseline="0" dirty="0" err="1" smtClean="0"/>
              <a:t>probability</a:t>
            </a:r>
            <a:r>
              <a:rPr lang="es-ES" baseline="0" dirty="0" smtClean="0"/>
              <a:t> </a:t>
            </a:r>
            <a:r>
              <a:rPr lang="es-ES" baseline="0" dirty="0" err="1" smtClean="0"/>
              <a:t>density</a:t>
            </a:r>
            <a:r>
              <a:rPr lang="es-ES" baseline="0" dirty="0" smtClean="0"/>
              <a:t> </a:t>
            </a:r>
            <a:r>
              <a:rPr lang="es-ES" baseline="0" dirty="0" err="1" smtClean="0"/>
              <a:t>functions</a:t>
            </a:r>
            <a:r>
              <a:rPr lang="es-ES" baseline="0" dirty="0" smtClean="0"/>
              <a:t>. More </a:t>
            </a:r>
            <a:r>
              <a:rPr lang="es-ES" baseline="0" dirty="0" err="1" smtClean="0"/>
              <a:t>specifically</a:t>
            </a:r>
            <a:r>
              <a:rPr lang="es-ES" baseline="0" dirty="0" smtClean="0"/>
              <a:t>, </a:t>
            </a:r>
            <a:r>
              <a:rPr lang="es-ES" baseline="0" dirty="0" err="1" smtClean="0"/>
              <a:t>we</a:t>
            </a:r>
            <a:r>
              <a:rPr lang="es-ES" baseline="0" dirty="0" smtClean="0"/>
              <a:t> define </a:t>
            </a:r>
            <a:r>
              <a:rPr lang="es-ES" baseline="0" dirty="0" err="1" smtClean="0"/>
              <a:t>this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distance</a:t>
            </a:r>
            <a:r>
              <a:rPr lang="es-ES" baseline="0" dirty="0" smtClean="0"/>
              <a:t> as </a:t>
            </a:r>
            <a:r>
              <a:rPr lang="es-ES" baseline="0" dirty="0" err="1" smtClean="0"/>
              <a:t>an</a:t>
            </a:r>
            <a:r>
              <a:rPr lang="es-ES" baseline="0" dirty="0" smtClean="0"/>
              <a:t> </a:t>
            </a:r>
            <a:r>
              <a:rPr lang="es-ES" baseline="0" dirty="0" err="1" smtClean="0"/>
              <a:t>exponential</a:t>
            </a:r>
            <a:r>
              <a:rPr lang="es-ES" baseline="0" dirty="0" smtClean="0"/>
              <a:t> </a:t>
            </a:r>
            <a:r>
              <a:rPr lang="es-ES" baseline="0" dirty="0" err="1" smtClean="0"/>
              <a:t>function</a:t>
            </a:r>
            <a:r>
              <a:rPr lang="es-ES" baseline="0" dirty="0" smtClean="0"/>
              <a:t> of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negative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probability</a:t>
            </a:r>
            <a:r>
              <a:rPr lang="es-ES" baseline="0" dirty="0" smtClean="0"/>
              <a:t> </a:t>
            </a:r>
            <a:r>
              <a:rPr lang="es-ES" baseline="0" dirty="0" err="1" smtClean="0"/>
              <a:t>values</a:t>
            </a:r>
            <a:r>
              <a:rPr lang="es-ES" baseline="0" dirty="0" smtClean="0"/>
              <a:t>,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s-ES" baseline="0" dirty="0" smtClean="0"/>
              <a:t>and </a:t>
            </a:r>
            <a:r>
              <a:rPr lang="es-ES" baseline="0" dirty="0" err="1" smtClean="0"/>
              <a:t>finally</a:t>
            </a:r>
            <a:r>
              <a:rPr lang="es-ES" baseline="0" dirty="0" smtClean="0"/>
              <a:t> </a:t>
            </a:r>
            <a:r>
              <a:rPr lang="es-ES" baseline="0" dirty="0" err="1" smtClean="0"/>
              <a:t>apply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usual </a:t>
            </a:r>
            <a:r>
              <a:rPr lang="es-ES" baseline="0" dirty="0" err="1" smtClean="0"/>
              <a:t>dynamic</a:t>
            </a:r>
            <a:r>
              <a:rPr lang="es-ES" baseline="0" dirty="0" smtClean="0"/>
              <a:t> time </a:t>
            </a:r>
            <a:r>
              <a:rPr lang="es-ES" baseline="0" dirty="0" err="1" smtClean="0"/>
              <a:t>warping</a:t>
            </a:r>
            <a:r>
              <a:rPr lang="es-ES" baseline="0" dirty="0" smtClean="0"/>
              <a:t> </a:t>
            </a:r>
            <a:r>
              <a:rPr lang="es-ES" baseline="0" dirty="0" err="1" smtClean="0"/>
              <a:t>algoritm</a:t>
            </a:r>
            <a:r>
              <a:rPr lang="es-ES" baseline="0" dirty="0" smtClean="0"/>
              <a:t> to </a:t>
            </a:r>
            <a:r>
              <a:rPr lang="es-ES" baseline="0" dirty="0" err="1" smtClean="0"/>
              <a:t>perform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matching</a:t>
            </a:r>
            <a:r>
              <a:rPr lang="es-ES" baseline="0" dirty="0" smtClean="0"/>
              <a:t> of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video </a:t>
            </a:r>
            <a:r>
              <a:rPr lang="es-ES" baseline="0" dirty="0" err="1" smtClean="0"/>
              <a:t>sequences</a:t>
            </a:r>
            <a:r>
              <a:rPr lang="es-ES" baseline="0" dirty="0" smtClean="0"/>
              <a:t>.</a:t>
            </a:r>
            <a:endParaRPr lang="es-E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B88FD2-67C6-4A1F-A719-72B78FBFFCCC}" type="slidenum">
              <a:rPr lang="es-ES" smtClean="0"/>
              <a:t>74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397925195"/>
      </p:ext>
    </p:extLst>
  </p:cSld>
  <p:clrMapOvr>
    <a:masterClrMapping/>
  </p:clrMapOvr>
</p:notes>
</file>

<file path=ppt/notesSlides/notesSlide7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s-ES" dirty="0" err="1" smtClean="0"/>
              <a:t>For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experimental </a:t>
            </a:r>
            <a:r>
              <a:rPr lang="es-ES" baseline="0" dirty="0" err="1" smtClean="0"/>
              <a:t>setup</a:t>
            </a:r>
            <a:r>
              <a:rPr lang="es-ES" baseline="0" dirty="0" smtClean="0"/>
              <a:t> </a:t>
            </a:r>
            <a:r>
              <a:rPr lang="es-ES" baseline="0" dirty="0" err="1" smtClean="0"/>
              <a:t>we</a:t>
            </a:r>
            <a:r>
              <a:rPr lang="es-ES" baseline="0" dirty="0" smtClean="0"/>
              <a:t> use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chalearn</a:t>
            </a:r>
            <a:r>
              <a:rPr lang="es-ES" baseline="0" dirty="0" smtClean="0"/>
              <a:t> </a:t>
            </a:r>
            <a:r>
              <a:rPr lang="es-ES" baseline="0" dirty="0" err="1" smtClean="0"/>
              <a:t>gesture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recognition</a:t>
            </a:r>
            <a:r>
              <a:rPr lang="es-ES" baseline="0" dirty="0" smtClean="0"/>
              <a:t> dataset </a:t>
            </a:r>
            <a:r>
              <a:rPr lang="es-ES" baseline="0" dirty="0" err="1" smtClean="0"/>
              <a:t>again</a:t>
            </a:r>
            <a:r>
              <a:rPr lang="es-ES" baseline="0" dirty="0" smtClean="0"/>
              <a:t>, </a:t>
            </a:r>
            <a:r>
              <a:rPr lang="es-ES" baseline="0" dirty="0" err="1" smtClean="0"/>
              <a:t>but</a:t>
            </a:r>
            <a:r>
              <a:rPr lang="es-ES" baseline="0" dirty="0" smtClean="0"/>
              <a:t> in </a:t>
            </a:r>
            <a:r>
              <a:rPr lang="es-ES" baseline="0" dirty="0" err="1" smtClean="0"/>
              <a:t>this</a:t>
            </a:r>
            <a:r>
              <a:rPr lang="es-ES" baseline="0" dirty="0" smtClean="0"/>
              <a:t> case </a:t>
            </a:r>
            <a:r>
              <a:rPr lang="es-ES" baseline="0" dirty="0" err="1" smtClean="0"/>
              <a:t>we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want</a:t>
            </a:r>
            <a:r>
              <a:rPr lang="es-ES" baseline="0" dirty="0" smtClean="0"/>
              <a:t> to </a:t>
            </a:r>
            <a:r>
              <a:rPr lang="es-ES" baseline="0" dirty="0" err="1" smtClean="0"/>
              <a:t>model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idle </a:t>
            </a:r>
            <a:r>
              <a:rPr lang="es-ES" baseline="0" dirty="0" err="1" smtClean="0"/>
              <a:t>or</a:t>
            </a:r>
            <a:r>
              <a:rPr lang="es-ES" baseline="0" dirty="0" smtClean="0"/>
              <a:t> </a:t>
            </a:r>
            <a:r>
              <a:rPr lang="es-ES" baseline="0" dirty="0" err="1" smtClean="0"/>
              <a:t>resting</a:t>
            </a:r>
            <a:r>
              <a:rPr lang="es-ES" baseline="0" dirty="0" smtClean="0"/>
              <a:t> </a:t>
            </a:r>
            <a:r>
              <a:rPr lang="es-ES" baseline="0" dirty="0" err="1" smtClean="0"/>
              <a:t>gesture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that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actors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perform</a:t>
            </a:r>
            <a:r>
              <a:rPr lang="es-ES" baseline="0" dirty="0" smtClean="0"/>
              <a:t> in </a:t>
            </a:r>
            <a:r>
              <a:rPr lang="es-ES" baseline="0" dirty="0" err="1" smtClean="0"/>
              <a:t>order</a:t>
            </a:r>
            <a:r>
              <a:rPr lang="es-ES" baseline="0" dirty="0" smtClean="0"/>
              <a:t> to </a:t>
            </a:r>
            <a:r>
              <a:rPr lang="es-ES" baseline="0" dirty="0" err="1" smtClean="0"/>
              <a:t>mark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beginning</a:t>
            </a:r>
            <a:r>
              <a:rPr lang="es-ES" baseline="0" dirty="0" smtClean="0"/>
              <a:t> and </a:t>
            </a:r>
            <a:r>
              <a:rPr lang="es-ES" baseline="0" dirty="0" err="1" smtClean="0"/>
              <a:t>end</a:t>
            </a:r>
            <a:r>
              <a:rPr lang="es-ES" baseline="0" dirty="0" smtClean="0"/>
              <a:t> of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actual </a:t>
            </a:r>
            <a:r>
              <a:rPr lang="es-ES" baseline="0" dirty="0" err="1" smtClean="0"/>
              <a:t>gestures</a:t>
            </a:r>
            <a:r>
              <a:rPr lang="es-ES" baseline="0" dirty="0" smtClean="0"/>
              <a:t> in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dataset, so </a:t>
            </a:r>
            <a:r>
              <a:rPr lang="es-ES" baseline="0" dirty="0" err="1" smtClean="0"/>
              <a:t>this</a:t>
            </a:r>
            <a:r>
              <a:rPr lang="es-ES" baseline="0" dirty="0" smtClean="0"/>
              <a:t> can be </a:t>
            </a:r>
            <a:r>
              <a:rPr lang="es-ES" baseline="0" dirty="0" err="1" smtClean="0"/>
              <a:t>seen</a:t>
            </a:r>
            <a:r>
              <a:rPr lang="es-ES" baseline="0" dirty="0" smtClean="0"/>
              <a:t> as a temporal </a:t>
            </a:r>
            <a:r>
              <a:rPr lang="es-ES" baseline="0" dirty="0" err="1" smtClean="0"/>
              <a:t>gesture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segmentation</a:t>
            </a:r>
            <a:r>
              <a:rPr lang="es-ES" baseline="0" dirty="0" smtClean="0"/>
              <a:t> </a:t>
            </a:r>
            <a:r>
              <a:rPr lang="es-ES" baseline="0" dirty="0" err="1" smtClean="0"/>
              <a:t>method</a:t>
            </a:r>
            <a:r>
              <a:rPr lang="es-ES" baseline="0" dirty="0" smtClean="0"/>
              <a:t>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s-ES" baseline="0" dirty="0" smtClean="0"/>
              <a:t>And in </a:t>
            </a:r>
            <a:r>
              <a:rPr lang="es-ES" baseline="0" dirty="0" err="1" smtClean="0"/>
              <a:t>order</a:t>
            </a:r>
            <a:r>
              <a:rPr lang="es-ES" baseline="0" dirty="0" smtClean="0"/>
              <a:t> to describe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video </a:t>
            </a:r>
            <a:r>
              <a:rPr lang="es-ES" baseline="0" dirty="0" err="1" smtClean="0"/>
              <a:t>sequences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we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extract</a:t>
            </a:r>
            <a:r>
              <a:rPr lang="es-ES" baseline="0" dirty="0" smtClean="0"/>
              <a:t> </a:t>
            </a:r>
            <a:r>
              <a:rPr lang="es-ES" baseline="0" dirty="0" err="1" smtClean="0"/>
              <a:t>hog</a:t>
            </a:r>
            <a:r>
              <a:rPr lang="es-ES" baseline="0" dirty="0" smtClean="0"/>
              <a:t> and </a:t>
            </a:r>
            <a:r>
              <a:rPr lang="es-ES" baseline="0" dirty="0" err="1" smtClean="0"/>
              <a:t>hof</a:t>
            </a:r>
            <a:r>
              <a:rPr lang="es-ES" baseline="0" dirty="0" smtClean="0"/>
              <a:t> </a:t>
            </a:r>
            <a:r>
              <a:rPr lang="es-ES" baseline="0" dirty="0" err="1" smtClean="0"/>
              <a:t>following</a:t>
            </a:r>
            <a:r>
              <a:rPr lang="es-ES" baseline="0" dirty="0" smtClean="0"/>
              <a:t> a </a:t>
            </a:r>
            <a:r>
              <a:rPr lang="es-ES" baseline="0" dirty="0" err="1" smtClean="0"/>
              <a:t>grid</a:t>
            </a:r>
            <a:r>
              <a:rPr lang="es-ES" baseline="0" dirty="0" smtClean="0"/>
              <a:t> </a:t>
            </a:r>
            <a:r>
              <a:rPr lang="es-ES" baseline="0" dirty="0" err="1" smtClean="0"/>
              <a:t>sampling</a:t>
            </a:r>
            <a:endParaRPr lang="es-E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B88FD2-67C6-4A1F-A719-72B78FBFFCCC}" type="slidenum">
              <a:rPr lang="es-ES" smtClean="0"/>
              <a:t>75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796615114"/>
      </p:ext>
    </p:extLst>
  </p:cSld>
  <p:clrMapOvr>
    <a:masterClrMapping/>
  </p:clrMapOvr>
</p:notes>
</file>

<file path=ppt/notesSlides/notesSlide7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s-ES" dirty="0" err="1" smtClean="0"/>
              <a:t>We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first</a:t>
            </a:r>
            <a:r>
              <a:rPr lang="es-ES" baseline="0" dirty="0" smtClean="0"/>
              <a:t> </a:t>
            </a:r>
            <a:r>
              <a:rPr lang="es-ES" baseline="0" dirty="0" err="1" smtClean="0"/>
              <a:t>evaluate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temporal </a:t>
            </a:r>
            <a:r>
              <a:rPr lang="es-ES" baseline="0" dirty="0" err="1" smtClean="0"/>
              <a:t>overlapping</a:t>
            </a:r>
            <a:r>
              <a:rPr lang="es-ES" baseline="0" dirty="0" smtClean="0"/>
              <a:t> </a:t>
            </a:r>
            <a:r>
              <a:rPr lang="es-ES" baseline="0" dirty="0" err="1" smtClean="0"/>
              <a:t>between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predicted</a:t>
            </a:r>
            <a:r>
              <a:rPr lang="es-ES" baseline="0" dirty="0" smtClean="0"/>
              <a:t> </a:t>
            </a:r>
            <a:r>
              <a:rPr lang="es-ES" baseline="0" dirty="0" err="1" smtClean="0"/>
              <a:t>beginning</a:t>
            </a:r>
            <a:r>
              <a:rPr lang="es-ES" baseline="0" dirty="0" smtClean="0"/>
              <a:t> and </a:t>
            </a:r>
            <a:r>
              <a:rPr lang="es-ES" baseline="0" dirty="0" err="1" smtClean="0"/>
              <a:t>end</a:t>
            </a:r>
            <a:r>
              <a:rPr lang="es-ES" baseline="0" dirty="0" smtClean="0"/>
              <a:t> </a:t>
            </a:r>
            <a:r>
              <a:rPr lang="es-ES" baseline="0" dirty="0" err="1" smtClean="0"/>
              <a:t>labels</a:t>
            </a:r>
            <a:r>
              <a:rPr lang="es-ES" baseline="0" dirty="0" smtClean="0"/>
              <a:t> and </a:t>
            </a:r>
            <a:r>
              <a:rPr lang="es-ES" baseline="0" dirty="0" err="1" smtClean="0"/>
              <a:t>those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from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ground-truth</a:t>
            </a:r>
            <a:r>
              <a:rPr lang="es-ES" baseline="0" dirty="0" smtClean="0"/>
              <a:t>. </a:t>
            </a:r>
            <a:r>
              <a:rPr lang="es-ES" baseline="0" dirty="0" err="1" smtClean="0"/>
              <a:t>W</a:t>
            </a:r>
            <a:r>
              <a:rPr lang="es-ES" dirty="0" err="1" smtClean="0"/>
              <a:t>e</a:t>
            </a:r>
            <a:r>
              <a:rPr lang="es-ES" dirty="0" smtClean="0"/>
              <a:t> can </a:t>
            </a:r>
            <a:r>
              <a:rPr lang="es-ES" dirty="0" err="1" smtClean="0"/>
              <a:t>see</a:t>
            </a:r>
            <a:r>
              <a:rPr lang="es-ES" dirty="0" smtClean="0"/>
              <a:t> </a:t>
            </a:r>
            <a:r>
              <a:rPr lang="es-ES" dirty="0" err="1" smtClean="0"/>
              <a:t>that</a:t>
            </a:r>
            <a:r>
              <a:rPr lang="es-ES" dirty="0" smtClean="0"/>
              <a:t> </a:t>
            </a:r>
            <a:r>
              <a:rPr lang="es-ES" dirty="0" err="1" smtClean="0"/>
              <a:t>our</a:t>
            </a:r>
            <a:r>
              <a:rPr lang="es-ES" dirty="0" smtClean="0"/>
              <a:t> </a:t>
            </a:r>
            <a:r>
              <a:rPr lang="es-ES" dirty="0" err="1" smtClean="0"/>
              <a:t>proposed</a:t>
            </a:r>
            <a:r>
              <a:rPr lang="es-ES" dirty="0" smtClean="0"/>
              <a:t> </a:t>
            </a:r>
            <a:r>
              <a:rPr lang="es-ES" dirty="0" err="1" smtClean="0"/>
              <a:t>probabilistic</a:t>
            </a:r>
            <a:r>
              <a:rPr lang="es-ES" dirty="0" smtClean="0"/>
              <a:t> </a:t>
            </a:r>
            <a:r>
              <a:rPr lang="es-ES" dirty="0" err="1" smtClean="0"/>
              <a:t>version</a:t>
            </a:r>
            <a:r>
              <a:rPr lang="es-ES" baseline="0" dirty="0" smtClean="0"/>
              <a:t> of </a:t>
            </a:r>
            <a:r>
              <a:rPr lang="es-ES" baseline="0" dirty="0" err="1" smtClean="0"/>
              <a:t>dynamic</a:t>
            </a:r>
            <a:r>
              <a:rPr lang="es-ES" baseline="0" dirty="0" smtClean="0"/>
              <a:t> time </a:t>
            </a:r>
            <a:r>
              <a:rPr lang="es-ES" baseline="0" dirty="0" err="1" smtClean="0"/>
              <a:t>warping</a:t>
            </a:r>
            <a:r>
              <a:rPr lang="es-ES" baseline="0" dirty="0" smtClean="0"/>
              <a:t> </a:t>
            </a:r>
            <a:r>
              <a:rPr lang="es-ES" baseline="0" dirty="0" err="1" smtClean="0"/>
              <a:t>obtains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not</a:t>
            </a:r>
            <a:r>
              <a:rPr lang="es-ES" baseline="0" dirty="0" smtClean="0"/>
              <a:t> </a:t>
            </a:r>
            <a:r>
              <a:rPr lang="es-ES" baseline="0" dirty="0" err="1" smtClean="0"/>
              <a:t>only</a:t>
            </a:r>
            <a:r>
              <a:rPr lang="es-ES" baseline="0" dirty="0" smtClean="0"/>
              <a:t> a </a:t>
            </a:r>
            <a:r>
              <a:rPr lang="es-ES" baseline="0" dirty="0" err="1" smtClean="0"/>
              <a:t>higher</a:t>
            </a:r>
            <a:r>
              <a:rPr lang="es-ES" baseline="0" dirty="0" smtClean="0"/>
              <a:t> mean </a:t>
            </a:r>
            <a:r>
              <a:rPr lang="es-ES" baseline="0" dirty="0" err="1" smtClean="0"/>
              <a:t>overlap</a:t>
            </a:r>
            <a:r>
              <a:rPr lang="es-ES" baseline="0" dirty="0" smtClean="0"/>
              <a:t>, </a:t>
            </a:r>
            <a:r>
              <a:rPr lang="es-ES" baseline="0" dirty="0" err="1" smtClean="0"/>
              <a:t>but</a:t>
            </a:r>
            <a:r>
              <a:rPr lang="es-ES" baseline="0" dirty="0" smtClean="0"/>
              <a:t> </a:t>
            </a:r>
            <a:r>
              <a:rPr lang="es-ES" baseline="0" dirty="0" err="1" smtClean="0"/>
              <a:t>also</a:t>
            </a:r>
            <a:r>
              <a:rPr lang="es-ES" baseline="0" dirty="0" smtClean="0"/>
              <a:t> a </a:t>
            </a:r>
            <a:r>
              <a:rPr lang="es-ES" baseline="0" dirty="0" err="1" smtClean="0"/>
              <a:t>lower</a:t>
            </a:r>
            <a:r>
              <a:rPr lang="es-ES" baseline="0" dirty="0" smtClean="0"/>
              <a:t> standard </a:t>
            </a:r>
            <a:r>
              <a:rPr lang="es-ES" baseline="0" dirty="0" err="1" smtClean="0"/>
              <a:t>deviation</a:t>
            </a:r>
            <a:r>
              <a:rPr lang="es-ES" baseline="0" dirty="0" smtClean="0"/>
              <a:t>, </a:t>
            </a:r>
            <a:r>
              <a:rPr lang="es-ES" baseline="0" dirty="0" err="1" smtClean="0"/>
              <a:t>compared</a:t>
            </a:r>
            <a:r>
              <a:rPr lang="es-ES" baseline="0" dirty="0" smtClean="0"/>
              <a:t> to </a:t>
            </a:r>
            <a:r>
              <a:rPr lang="es-ES" baseline="0" dirty="0" err="1" smtClean="0"/>
              <a:t>euclidean</a:t>
            </a:r>
            <a:r>
              <a:rPr lang="es-ES" baseline="0" dirty="0" smtClean="0"/>
              <a:t> </a:t>
            </a:r>
            <a:r>
              <a:rPr lang="es-ES" baseline="0" dirty="0" err="1" smtClean="0"/>
              <a:t>dynamic</a:t>
            </a:r>
            <a:r>
              <a:rPr lang="es-ES" baseline="0" dirty="0" smtClean="0"/>
              <a:t> time </a:t>
            </a:r>
            <a:r>
              <a:rPr lang="es-ES" baseline="0" dirty="0" err="1" smtClean="0"/>
              <a:t>warping</a:t>
            </a:r>
            <a:r>
              <a:rPr lang="es-ES" baseline="0" dirty="0" smtClean="0"/>
              <a:t> </a:t>
            </a:r>
            <a:r>
              <a:rPr lang="es-ES" baseline="0" dirty="0" err="1" smtClean="0"/>
              <a:t>or</a:t>
            </a:r>
            <a:r>
              <a:rPr lang="es-ES" baseline="0" dirty="0" smtClean="0"/>
              <a:t> </a:t>
            </a:r>
            <a:r>
              <a:rPr lang="es-ES" baseline="0" dirty="0" err="1" smtClean="0"/>
              <a:t>even</a:t>
            </a:r>
            <a:r>
              <a:rPr lang="es-ES" baseline="0" dirty="0" smtClean="0"/>
              <a:t> a </a:t>
            </a:r>
            <a:r>
              <a:rPr lang="es-ES" baseline="0" dirty="0" err="1" smtClean="0"/>
              <a:t>hidden</a:t>
            </a:r>
            <a:r>
              <a:rPr lang="es-ES" baseline="0" dirty="0" smtClean="0"/>
              <a:t> </a:t>
            </a:r>
            <a:r>
              <a:rPr lang="es-ES" baseline="0" dirty="0" err="1" smtClean="0"/>
              <a:t>markov</a:t>
            </a:r>
            <a:r>
              <a:rPr lang="es-ES" baseline="0" dirty="0" smtClean="0"/>
              <a:t> </a:t>
            </a:r>
            <a:r>
              <a:rPr lang="es-ES" baseline="0" dirty="0" err="1" smtClean="0"/>
              <a:t>model</a:t>
            </a:r>
            <a:r>
              <a:rPr lang="es-ES" baseline="0" dirty="0" smtClean="0"/>
              <a:t> </a:t>
            </a:r>
            <a:r>
              <a:rPr lang="es-ES" baseline="0" dirty="0" err="1" smtClean="0"/>
              <a:t>baseline</a:t>
            </a:r>
            <a:r>
              <a:rPr lang="es-ES" baseline="0" dirty="0" smtClean="0"/>
              <a:t>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s-ES" baseline="0" dirty="0" smtClean="0"/>
              <a:t>In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same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way</a:t>
            </a:r>
            <a:r>
              <a:rPr lang="es-ES" baseline="0" dirty="0" smtClean="0"/>
              <a:t>, </a:t>
            </a:r>
            <a:r>
              <a:rPr lang="es-ES" baseline="0" dirty="0" err="1" smtClean="0"/>
              <a:t>we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outperform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methods</a:t>
            </a:r>
            <a:r>
              <a:rPr lang="es-ES" baseline="0" dirty="0" smtClean="0"/>
              <a:t> in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comparative</a:t>
            </a:r>
            <a:r>
              <a:rPr lang="es-ES" baseline="0" dirty="0" smtClean="0"/>
              <a:t> in </a:t>
            </a:r>
            <a:r>
              <a:rPr lang="es-ES" baseline="0" dirty="0" err="1" smtClean="0"/>
              <a:t>terms</a:t>
            </a:r>
            <a:r>
              <a:rPr lang="es-ES" baseline="0" dirty="0" smtClean="0"/>
              <a:t> of </a:t>
            </a:r>
            <a:r>
              <a:rPr lang="es-ES" baseline="0" dirty="0" err="1" smtClean="0"/>
              <a:t>accuracy</a:t>
            </a:r>
            <a:r>
              <a:rPr lang="es-ES" baseline="0" dirty="0" smtClean="0"/>
              <a:t>, </a:t>
            </a:r>
            <a:r>
              <a:rPr lang="es-ES" baseline="0" dirty="0" err="1" smtClean="0"/>
              <a:t>considering</a:t>
            </a:r>
            <a:r>
              <a:rPr lang="es-ES" baseline="0" dirty="0" smtClean="0"/>
              <a:t> a match </a:t>
            </a:r>
            <a:r>
              <a:rPr lang="es-ES" baseline="0" dirty="0" err="1" smtClean="0"/>
              <a:t>if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overlap</a:t>
            </a:r>
            <a:r>
              <a:rPr lang="es-ES" baseline="0" dirty="0" smtClean="0"/>
              <a:t> </a:t>
            </a:r>
            <a:r>
              <a:rPr lang="es-ES" baseline="0" dirty="0" err="1" smtClean="0"/>
              <a:t>is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greater</a:t>
            </a:r>
            <a:r>
              <a:rPr lang="es-ES" baseline="0" dirty="0" smtClean="0"/>
              <a:t> tan 0.6.</a:t>
            </a:r>
            <a:endParaRPr lang="es-E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B88FD2-67C6-4A1F-A719-72B78FBFFCCC}" type="slidenum">
              <a:rPr lang="es-ES" smtClean="0"/>
              <a:t>76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241879345"/>
      </p:ext>
    </p:extLst>
  </p:cSld>
  <p:clrMapOvr>
    <a:masterClrMapping/>
  </p:clrMapOvr>
</p:notes>
</file>

<file path=ppt/notesSlides/notesSlide7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s-ES" dirty="0" smtClean="0"/>
              <a:t>So, </a:t>
            </a:r>
            <a:r>
              <a:rPr lang="es-ES" dirty="0" err="1" smtClean="0"/>
              <a:t>summarizing</a:t>
            </a:r>
            <a:r>
              <a:rPr lang="es-ES" dirty="0" smtClean="0"/>
              <a:t>, </a:t>
            </a:r>
            <a:r>
              <a:rPr lang="es-ES" dirty="0" err="1" smtClean="0"/>
              <a:t>we</a:t>
            </a:r>
            <a:r>
              <a:rPr lang="es-ES" dirty="0" smtClean="0"/>
              <a:t> </a:t>
            </a:r>
            <a:r>
              <a:rPr lang="es-ES" dirty="0" err="1" smtClean="0"/>
              <a:t>have</a:t>
            </a:r>
            <a:r>
              <a:rPr lang="es-ES" dirty="0" smtClean="0"/>
              <a:t> </a:t>
            </a:r>
            <a:r>
              <a:rPr lang="es-ES" dirty="0" err="1" smtClean="0"/>
              <a:t>seen</a:t>
            </a:r>
            <a:r>
              <a:rPr lang="es-ES" dirty="0" smtClean="0"/>
              <a:t> </a:t>
            </a:r>
            <a:r>
              <a:rPr lang="es-ES" dirty="0" err="1" smtClean="0"/>
              <a:t>that</a:t>
            </a:r>
            <a:r>
              <a:rPr lang="es-ES" dirty="0" smtClean="0"/>
              <a:t> </a:t>
            </a:r>
            <a:r>
              <a:rPr lang="es-ES" dirty="0" err="1" smtClean="0"/>
              <a:t>the</a:t>
            </a:r>
            <a:r>
              <a:rPr lang="es-ES" dirty="0" smtClean="0"/>
              <a:t> </a:t>
            </a:r>
            <a:r>
              <a:rPr lang="es-ES" dirty="0" err="1" smtClean="0"/>
              <a:t>proposed</a:t>
            </a:r>
            <a:r>
              <a:rPr lang="es-ES" dirty="0" smtClean="0"/>
              <a:t> </a:t>
            </a:r>
            <a:r>
              <a:rPr lang="es-ES" dirty="0" err="1" smtClean="0"/>
              <a:t>method</a:t>
            </a:r>
            <a:r>
              <a:rPr lang="es-ES" dirty="0" smtClean="0"/>
              <a:t> </a:t>
            </a:r>
            <a:r>
              <a:rPr lang="es-ES" dirty="0" err="1" smtClean="0"/>
              <a:t>outperforms</a:t>
            </a:r>
            <a:r>
              <a:rPr lang="es-ES" dirty="0" smtClean="0"/>
              <a:t> </a:t>
            </a:r>
            <a:r>
              <a:rPr lang="es-ES" dirty="0" err="1" smtClean="0"/>
              <a:t>classical</a:t>
            </a:r>
            <a:r>
              <a:rPr lang="es-ES" dirty="0" smtClean="0"/>
              <a:t> </a:t>
            </a:r>
            <a:r>
              <a:rPr lang="es-ES" dirty="0" err="1" smtClean="0"/>
              <a:t>dynamic</a:t>
            </a:r>
            <a:r>
              <a:rPr lang="es-ES" dirty="0" smtClean="0"/>
              <a:t> time </a:t>
            </a:r>
            <a:r>
              <a:rPr lang="es-ES" dirty="0" err="1" smtClean="0"/>
              <a:t>warping</a:t>
            </a:r>
            <a:r>
              <a:rPr lang="es-ES" dirty="0" smtClean="0"/>
              <a:t> and </a:t>
            </a:r>
            <a:r>
              <a:rPr lang="es-ES" dirty="0" err="1" smtClean="0"/>
              <a:t>hidden</a:t>
            </a:r>
            <a:r>
              <a:rPr lang="es-ES" baseline="0" dirty="0" smtClean="0"/>
              <a:t> </a:t>
            </a:r>
            <a:r>
              <a:rPr lang="es-ES" baseline="0" dirty="0" err="1" smtClean="0"/>
              <a:t>markov</a:t>
            </a:r>
            <a:r>
              <a:rPr lang="es-ES" baseline="0" dirty="0" smtClean="0"/>
              <a:t> </a:t>
            </a:r>
            <a:r>
              <a:rPr lang="es-ES" baseline="0" dirty="0" err="1" smtClean="0"/>
              <a:t>model</a:t>
            </a:r>
            <a:r>
              <a:rPr lang="es-ES" baseline="0" dirty="0" smtClean="0"/>
              <a:t> </a:t>
            </a:r>
            <a:r>
              <a:rPr lang="es-ES" baseline="0" dirty="0" err="1" smtClean="0"/>
              <a:t>baseline</a:t>
            </a:r>
            <a:r>
              <a:rPr lang="es-ES" baseline="0" dirty="0" smtClean="0"/>
              <a:t>,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s-ES" baseline="0" dirty="0" err="1" smtClean="0"/>
              <a:t>given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that</a:t>
            </a:r>
            <a:r>
              <a:rPr lang="es-ES" baseline="0" dirty="0" smtClean="0"/>
              <a:t> </a:t>
            </a:r>
            <a:r>
              <a:rPr lang="es-ES" baseline="0" dirty="0" err="1" smtClean="0"/>
              <a:t>we</a:t>
            </a:r>
            <a:r>
              <a:rPr lang="es-ES" baseline="0" dirty="0" smtClean="0"/>
              <a:t> are </a:t>
            </a:r>
            <a:r>
              <a:rPr lang="es-ES" baseline="0" dirty="0" err="1" smtClean="0"/>
              <a:t>able</a:t>
            </a:r>
            <a:r>
              <a:rPr lang="es-ES" baseline="0" dirty="0" smtClean="0"/>
              <a:t> to </a:t>
            </a:r>
            <a:r>
              <a:rPr lang="es-ES" baseline="0" dirty="0" err="1" smtClean="0"/>
              <a:t>model</a:t>
            </a:r>
            <a:r>
              <a:rPr lang="es-ES" baseline="0" dirty="0" smtClean="0"/>
              <a:t> </a:t>
            </a:r>
            <a:r>
              <a:rPr lang="es-ES" baseline="0" dirty="0" err="1" smtClean="0"/>
              <a:t>spatial</a:t>
            </a:r>
            <a:r>
              <a:rPr lang="es-ES" baseline="0" dirty="0" smtClean="0"/>
              <a:t> </a:t>
            </a:r>
            <a:r>
              <a:rPr lang="es-ES" baseline="0" dirty="0" err="1" smtClean="0"/>
              <a:t>variations</a:t>
            </a:r>
            <a:r>
              <a:rPr lang="es-ES" baseline="0" dirty="0" smtClean="0"/>
              <a:t> in </a:t>
            </a:r>
            <a:r>
              <a:rPr lang="es-ES" baseline="0" dirty="0" err="1" smtClean="0"/>
              <a:t>addition</a:t>
            </a:r>
            <a:r>
              <a:rPr lang="es-ES" baseline="0" dirty="0" smtClean="0"/>
              <a:t> to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temporal </a:t>
            </a:r>
            <a:r>
              <a:rPr lang="es-ES" baseline="0" dirty="0" err="1" smtClean="0"/>
              <a:t>shifts</a:t>
            </a:r>
            <a:r>
              <a:rPr lang="es-ES" baseline="0" dirty="0" smtClean="0"/>
              <a:t>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s-ES" baseline="0" dirty="0" smtClean="0"/>
              <a:t>As futre </a:t>
            </a:r>
            <a:r>
              <a:rPr lang="es-ES" baseline="0" dirty="0" err="1" smtClean="0"/>
              <a:t>work</a:t>
            </a:r>
            <a:r>
              <a:rPr lang="es-ES" baseline="0" dirty="0" smtClean="0"/>
              <a:t>, </a:t>
            </a:r>
            <a:r>
              <a:rPr lang="es-ES" baseline="0" dirty="0" err="1" smtClean="0"/>
              <a:t>it</a:t>
            </a:r>
            <a:r>
              <a:rPr lang="es-ES" baseline="0" dirty="0" smtClean="0"/>
              <a:t> </a:t>
            </a:r>
            <a:r>
              <a:rPr lang="es-ES" baseline="0" dirty="0" err="1" smtClean="0"/>
              <a:t>would</a:t>
            </a:r>
            <a:r>
              <a:rPr lang="es-ES" baseline="0" dirty="0" smtClean="0"/>
              <a:t> be </a:t>
            </a:r>
            <a:r>
              <a:rPr lang="es-ES" baseline="0" dirty="0" err="1" smtClean="0"/>
              <a:t>interesting</a:t>
            </a:r>
            <a:r>
              <a:rPr lang="es-ES" baseline="0" dirty="0" smtClean="0"/>
              <a:t> to use more </a:t>
            </a:r>
            <a:r>
              <a:rPr lang="es-ES" baseline="0" dirty="0" err="1" smtClean="0"/>
              <a:t>complex</a:t>
            </a:r>
            <a:r>
              <a:rPr lang="es-ES" baseline="0" dirty="0" smtClean="0"/>
              <a:t> </a:t>
            </a:r>
            <a:r>
              <a:rPr lang="es-ES" baseline="0" dirty="0" err="1" smtClean="0"/>
              <a:t>feature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extraction</a:t>
            </a:r>
            <a:r>
              <a:rPr lang="es-ES" baseline="0" dirty="0" smtClean="0"/>
              <a:t> </a:t>
            </a:r>
            <a:r>
              <a:rPr lang="es-ES" baseline="0" dirty="0" err="1" smtClean="0"/>
              <a:t>methods</a:t>
            </a:r>
            <a:r>
              <a:rPr lang="es-ES" baseline="0" dirty="0" smtClean="0"/>
              <a:t>, </a:t>
            </a:r>
            <a:r>
              <a:rPr lang="es-ES" baseline="0" dirty="0" err="1" smtClean="0"/>
              <a:t>for</a:t>
            </a:r>
            <a:r>
              <a:rPr lang="es-ES" baseline="0" dirty="0" smtClean="0"/>
              <a:t> </a:t>
            </a:r>
            <a:r>
              <a:rPr lang="es-ES" baseline="0" dirty="0" err="1" smtClean="0"/>
              <a:t>example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using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body</a:t>
            </a:r>
            <a:r>
              <a:rPr lang="es-ES" baseline="0" dirty="0" smtClean="0"/>
              <a:t> </a:t>
            </a:r>
            <a:r>
              <a:rPr lang="es-ES" baseline="0" dirty="0" err="1" smtClean="0"/>
              <a:t>limb</a:t>
            </a:r>
            <a:r>
              <a:rPr lang="es-ES" baseline="0" dirty="0" smtClean="0"/>
              <a:t> </a:t>
            </a:r>
            <a:r>
              <a:rPr lang="es-ES" baseline="0" dirty="0" err="1" smtClean="0"/>
              <a:t>segmentation</a:t>
            </a:r>
            <a:r>
              <a:rPr lang="es-ES" baseline="0" dirty="0" smtClean="0"/>
              <a:t> </a:t>
            </a:r>
            <a:r>
              <a:rPr lang="es-ES" baseline="0" dirty="0" err="1" smtClean="0"/>
              <a:t>masks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from</a:t>
            </a:r>
            <a:r>
              <a:rPr lang="es-ES" baseline="0" dirty="0" smtClean="0"/>
              <a:t> </a:t>
            </a:r>
            <a:r>
              <a:rPr lang="es-ES" baseline="0" dirty="0" err="1" smtClean="0"/>
              <a:t>part</a:t>
            </a:r>
            <a:r>
              <a:rPr lang="es-ES" baseline="0" dirty="0" smtClean="0"/>
              <a:t> I, </a:t>
            </a:r>
            <a:r>
              <a:rPr lang="es-ES" baseline="0" dirty="0" err="1" smtClean="0"/>
              <a:t>or</a:t>
            </a:r>
            <a:r>
              <a:rPr lang="es-ES" baseline="0" dirty="0" smtClean="0"/>
              <a:t> </a:t>
            </a:r>
            <a:r>
              <a:rPr lang="es-ES" baseline="0" dirty="0" err="1" smtClean="0"/>
              <a:t>aggregating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skeletal</a:t>
            </a:r>
            <a:r>
              <a:rPr lang="es-ES" baseline="0" dirty="0" smtClean="0"/>
              <a:t> </a:t>
            </a:r>
            <a:r>
              <a:rPr lang="es-ES" baseline="0" dirty="0" err="1" smtClean="0"/>
              <a:t>models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from</a:t>
            </a:r>
            <a:r>
              <a:rPr lang="es-ES" baseline="0" dirty="0" smtClean="0"/>
              <a:t> </a:t>
            </a:r>
            <a:r>
              <a:rPr lang="es-ES" baseline="0" dirty="0" err="1" smtClean="0"/>
              <a:t>part</a:t>
            </a:r>
            <a:r>
              <a:rPr lang="es-ES" baseline="0" dirty="0" smtClean="0"/>
              <a:t> II </a:t>
            </a:r>
            <a:r>
              <a:rPr lang="es-ES" baseline="0" dirty="0" err="1" smtClean="0"/>
              <a:t>over</a:t>
            </a:r>
            <a:r>
              <a:rPr lang="es-ES" baseline="0" dirty="0" smtClean="0"/>
              <a:t> time.</a:t>
            </a:r>
          </a:p>
          <a:p>
            <a:endParaRPr lang="es-E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B88FD2-67C6-4A1F-A719-72B78FBFFCCC}" type="slidenum">
              <a:rPr lang="es-ES" smtClean="0"/>
              <a:t>77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578521869"/>
      </p:ext>
    </p:extLst>
  </p:cSld>
  <p:clrMapOvr>
    <a:masterClrMapping/>
  </p:clrMapOvr>
</p:notes>
</file>

<file path=ppt/notesSlides/notesSlide7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ES" dirty="0" smtClean="0"/>
              <a:t>So</a:t>
            </a:r>
            <a:r>
              <a:rPr lang="es-ES" baseline="0" dirty="0" smtClean="0"/>
              <a:t> </a:t>
            </a:r>
            <a:r>
              <a:rPr lang="es-ES" baseline="0" dirty="0" err="1" smtClean="0"/>
              <a:t>let</a:t>
            </a:r>
            <a:r>
              <a:rPr lang="es-ES" baseline="0" dirty="0" smtClean="0"/>
              <a:t> me </a:t>
            </a:r>
            <a:r>
              <a:rPr lang="es-ES" baseline="0" dirty="0" err="1" smtClean="0"/>
              <a:t>finish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this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presentation</a:t>
            </a:r>
            <a:r>
              <a:rPr lang="es-ES" baseline="0" dirty="0" smtClean="0"/>
              <a:t> </a:t>
            </a:r>
            <a:r>
              <a:rPr lang="es-ES" baseline="0" dirty="0" err="1" smtClean="0"/>
              <a:t>with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conclusions</a:t>
            </a:r>
            <a:endParaRPr lang="es-E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B88FD2-67C6-4A1F-A719-72B78FBFFCCC}" type="slidenum">
              <a:rPr lang="es-ES" smtClean="0"/>
              <a:t>78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22090438"/>
      </p:ext>
    </p:extLst>
  </p:cSld>
  <p:clrMapOvr>
    <a:masterClrMapping/>
  </p:clrMapOvr>
</p:notes>
</file>

<file path=ppt/notesSlides/notesSlide7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ES" dirty="0" err="1" smtClean="0"/>
              <a:t>We</a:t>
            </a:r>
            <a:r>
              <a:rPr lang="es-ES" dirty="0" smtClean="0"/>
              <a:t> </a:t>
            </a:r>
            <a:r>
              <a:rPr lang="es-ES" dirty="0" err="1" smtClean="0"/>
              <a:t>have</a:t>
            </a:r>
            <a:r>
              <a:rPr lang="es-ES" dirty="0" smtClean="0"/>
              <a:t> </a:t>
            </a:r>
            <a:r>
              <a:rPr lang="es-ES" dirty="0" err="1" smtClean="0"/>
              <a:t>used</a:t>
            </a:r>
            <a:r>
              <a:rPr lang="es-ES" dirty="0" smtClean="0"/>
              <a:t> and </a:t>
            </a:r>
            <a:r>
              <a:rPr lang="es-ES" dirty="0" err="1" smtClean="0"/>
              <a:t>compared</a:t>
            </a:r>
            <a:r>
              <a:rPr lang="es-ES" baseline="0" dirty="0" smtClean="0"/>
              <a:t> </a:t>
            </a:r>
            <a:r>
              <a:rPr lang="es-ES" baseline="0" dirty="0" err="1" smtClean="0"/>
              <a:t>different</a:t>
            </a:r>
            <a:r>
              <a:rPr lang="es-ES" baseline="0" dirty="0" smtClean="0"/>
              <a:t> </a:t>
            </a:r>
            <a:r>
              <a:rPr lang="es-ES" baseline="0" dirty="0" err="1" smtClean="0"/>
              <a:t>modalities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like</a:t>
            </a:r>
            <a:r>
              <a:rPr lang="es-ES" baseline="0" dirty="0" smtClean="0"/>
              <a:t> RGB </a:t>
            </a:r>
            <a:r>
              <a:rPr lang="es-ES" baseline="0" dirty="0" smtClean="0"/>
              <a:t>and </a:t>
            </a:r>
            <a:r>
              <a:rPr lang="es-ES" baseline="0" dirty="0" err="1" smtClean="0"/>
              <a:t>depth</a:t>
            </a:r>
            <a:r>
              <a:rPr lang="es-ES" baseline="0" dirty="0" smtClean="0"/>
              <a:t>, and </a:t>
            </a:r>
            <a:r>
              <a:rPr lang="es-ES" baseline="0" dirty="0" err="1" smtClean="0"/>
              <a:t>we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have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seen</a:t>
            </a:r>
            <a:endParaRPr lang="es-ES" baseline="0" dirty="0" smtClean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s-ES" baseline="0" dirty="0" err="1" smtClean="0"/>
              <a:t>that</a:t>
            </a:r>
            <a:r>
              <a:rPr lang="es-ES" baseline="0" dirty="0" smtClean="0"/>
              <a:t> </a:t>
            </a:r>
            <a:r>
              <a:rPr lang="es-ES" baseline="0" dirty="0" err="1" smtClean="0"/>
              <a:t>depth</a:t>
            </a:r>
            <a:r>
              <a:rPr lang="es-ES" baseline="0" dirty="0" smtClean="0"/>
              <a:t> </a:t>
            </a:r>
            <a:r>
              <a:rPr lang="es-ES" baseline="0" dirty="0" err="1" smtClean="0"/>
              <a:t>images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provide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relevant</a:t>
            </a:r>
            <a:r>
              <a:rPr lang="es-ES" baseline="0" dirty="0" smtClean="0"/>
              <a:t> </a:t>
            </a:r>
            <a:r>
              <a:rPr lang="es-ES" baseline="0" dirty="0" err="1" smtClean="0"/>
              <a:t>information</a:t>
            </a:r>
            <a:r>
              <a:rPr lang="es-ES" baseline="0" dirty="0" smtClean="0"/>
              <a:t> </a:t>
            </a:r>
            <a:r>
              <a:rPr lang="es-ES" baseline="0" dirty="0" err="1" smtClean="0"/>
              <a:t>about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shape</a:t>
            </a:r>
            <a:r>
              <a:rPr lang="es-ES" baseline="0" dirty="0" smtClean="0"/>
              <a:t> of </a:t>
            </a:r>
            <a:r>
              <a:rPr lang="es-ES" baseline="0" dirty="0" err="1" smtClean="0"/>
              <a:t>objects</a:t>
            </a:r>
            <a:r>
              <a:rPr lang="es-ES" baseline="0" dirty="0" smtClean="0"/>
              <a:t>,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s-ES" baseline="0" dirty="0" err="1" smtClean="0"/>
              <a:t>while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rgb</a:t>
            </a:r>
            <a:r>
              <a:rPr lang="es-ES" baseline="0" dirty="0" smtClean="0"/>
              <a:t> captures </a:t>
            </a:r>
            <a:r>
              <a:rPr lang="es-ES" baseline="0" dirty="0" err="1" smtClean="0"/>
              <a:t>information</a:t>
            </a:r>
            <a:r>
              <a:rPr lang="es-ES" baseline="0" dirty="0" smtClean="0"/>
              <a:t> </a:t>
            </a:r>
            <a:r>
              <a:rPr lang="es-ES" baseline="0" dirty="0" err="1" smtClean="0"/>
              <a:t>about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color and </a:t>
            </a:r>
            <a:r>
              <a:rPr lang="es-ES" baseline="0" dirty="0" err="1" smtClean="0"/>
              <a:t>texture</a:t>
            </a:r>
            <a:r>
              <a:rPr lang="es-ES" baseline="0" dirty="0" smtClean="0"/>
              <a:t> of </a:t>
            </a:r>
            <a:r>
              <a:rPr lang="es-ES" baseline="0" dirty="0" err="1" smtClean="0"/>
              <a:t>objects</a:t>
            </a:r>
            <a:r>
              <a:rPr lang="es-ES" baseline="0" dirty="0" smtClean="0"/>
              <a:t>,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s-ES" baseline="0" dirty="0" smtClean="0"/>
              <a:t>And </a:t>
            </a:r>
            <a:r>
              <a:rPr lang="es-ES" baseline="0" dirty="0" err="1" smtClean="0"/>
              <a:t>finally</a:t>
            </a:r>
            <a:r>
              <a:rPr lang="es-ES" baseline="0" dirty="0" smtClean="0"/>
              <a:t> </a:t>
            </a:r>
            <a:r>
              <a:rPr lang="es-ES" baseline="0" dirty="0" err="1" smtClean="0"/>
              <a:t>we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have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seen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that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combination</a:t>
            </a:r>
            <a:r>
              <a:rPr lang="es-ES" baseline="0" dirty="0" smtClean="0"/>
              <a:t> of </a:t>
            </a:r>
            <a:r>
              <a:rPr lang="es-ES" baseline="0" dirty="0" err="1" smtClean="0"/>
              <a:t>both</a:t>
            </a:r>
            <a:r>
              <a:rPr lang="es-ES" baseline="0" dirty="0" smtClean="0"/>
              <a:t> </a:t>
            </a:r>
            <a:r>
              <a:rPr lang="es-ES" baseline="0" dirty="0" err="1" smtClean="0"/>
              <a:t>modalities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is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complementary</a:t>
            </a:r>
            <a:r>
              <a:rPr lang="es-ES" baseline="0" dirty="0" smtClean="0"/>
              <a:t>, </a:t>
            </a:r>
            <a:r>
              <a:rPr lang="es-ES" baseline="0" dirty="0" err="1" smtClean="0"/>
              <a:t>yielding</a:t>
            </a:r>
            <a:r>
              <a:rPr lang="es-ES" baseline="0" dirty="0" smtClean="0"/>
              <a:t> </a:t>
            </a:r>
            <a:r>
              <a:rPr lang="es-ES" baseline="0" dirty="0" err="1" smtClean="0"/>
              <a:t>better</a:t>
            </a:r>
            <a:r>
              <a:rPr lang="es-ES" baseline="0" dirty="0" smtClean="0"/>
              <a:t> </a:t>
            </a:r>
            <a:r>
              <a:rPr lang="es-ES" baseline="0" dirty="0" err="1" smtClean="0"/>
              <a:t>results</a:t>
            </a:r>
            <a:endParaRPr lang="es-ES" baseline="0" dirty="0" smtClean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s-ES" baseline="0" dirty="0" err="1" smtClean="0"/>
              <a:t>We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have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presented</a:t>
            </a:r>
            <a:r>
              <a:rPr lang="es-ES" baseline="0" dirty="0" smtClean="0"/>
              <a:t> </a:t>
            </a:r>
            <a:r>
              <a:rPr lang="es-ES" baseline="0" dirty="0" err="1" smtClean="0"/>
              <a:t>different</a:t>
            </a:r>
            <a:r>
              <a:rPr lang="es-ES" baseline="0" dirty="0" smtClean="0"/>
              <a:t> visual </a:t>
            </a:r>
            <a:r>
              <a:rPr lang="es-ES" baseline="0" dirty="0" err="1" smtClean="0"/>
              <a:t>representations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for</a:t>
            </a:r>
            <a:r>
              <a:rPr lang="es-ES" baseline="0" dirty="0" smtClean="0"/>
              <a:t> human </a:t>
            </a:r>
            <a:r>
              <a:rPr lang="es-ES" baseline="0" dirty="0" err="1" smtClean="0"/>
              <a:t>analysis</a:t>
            </a:r>
            <a:endParaRPr lang="es-ES" baseline="0" dirty="0" smtClean="0"/>
          </a:p>
          <a:p>
            <a:endParaRPr lang="es-E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B88FD2-67C6-4A1F-A719-72B78FBFFCCC}" type="slidenum">
              <a:rPr lang="es-ES" smtClean="0"/>
              <a:t>79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4434326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s-ES" baseline="0" dirty="0" err="1" smtClean="0"/>
              <a:t>However</a:t>
            </a:r>
            <a:r>
              <a:rPr lang="es-ES" baseline="0" dirty="0" smtClean="0"/>
              <a:t>,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launch</a:t>
            </a:r>
            <a:r>
              <a:rPr lang="es-ES" baseline="0" dirty="0" smtClean="0"/>
              <a:t> of </a:t>
            </a:r>
            <a:r>
              <a:rPr lang="es-ES" baseline="0" dirty="0" err="1" smtClean="0"/>
              <a:t>low-cost</a:t>
            </a:r>
            <a:r>
              <a:rPr lang="es-ES" baseline="0" dirty="0" smtClean="0"/>
              <a:t> </a:t>
            </a:r>
            <a:r>
              <a:rPr lang="es-ES" baseline="0" dirty="0" err="1" smtClean="0"/>
              <a:t>range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imaging</a:t>
            </a:r>
            <a:r>
              <a:rPr lang="es-ES" baseline="0" dirty="0" smtClean="0"/>
              <a:t> </a:t>
            </a:r>
            <a:r>
              <a:rPr lang="es-ES" baseline="0" dirty="0" err="1" smtClean="0"/>
              <a:t>systems</a:t>
            </a:r>
            <a:r>
              <a:rPr lang="es-ES" baseline="0" dirty="0" smtClean="0"/>
              <a:t> in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last</a:t>
            </a:r>
            <a:r>
              <a:rPr lang="es-ES" baseline="0" dirty="0" smtClean="0"/>
              <a:t> </a:t>
            </a:r>
            <a:r>
              <a:rPr lang="es-ES" baseline="0" dirty="0" err="1" smtClean="0"/>
              <a:t>few</a:t>
            </a:r>
            <a:r>
              <a:rPr lang="es-ES" baseline="0" dirty="0" smtClean="0"/>
              <a:t> </a:t>
            </a:r>
            <a:r>
              <a:rPr lang="es-ES" baseline="0" dirty="0" err="1" smtClean="0"/>
              <a:t>years</a:t>
            </a:r>
            <a:r>
              <a:rPr lang="es-ES" baseline="0" dirty="0" smtClean="0"/>
              <a:t>, </a:t>
            </a:r>
            <a:r>
              <a:rPr lang="es-ES" baseline="0" dirty="0" err="1" smtClean="0"/>
              <a:t>supposed</a:t>
            </a:r>
            <a:r>
              <a:rPr lang="es-ES" baseline="0" dirty="0" smtClean="0"/>
              <a:t> a </a:t>
            </a:r>
            <a:r>
              <a:rPr lang="es-ES" baseline="0" dirty="0" err="1" smtClean="0"/>
              <a:t>change</a:t>
            </a:r>
            <a:r>
              <a:rPr lang="es-ES" baseline="0" dirty="0" smtClean="0"/>
              <a:t> in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computer</a:t>
            </a:r>
            <a:r>
              <a:rPr lang="es-ES" baseline="0" dirty="0" smtClean="0"/>
              <a:t> </a:t>
            </a:r>
            <a:r>
              <a:rPr lang="es-ES" baseline="0" dirty="0" err="1" smtClean="0"/>
              <a:t>vision</a:t>
            </a:r>
            <a:r>
              <a:rPr lang="es-ES" baseline="0" dirty="0" smtClean="0"/>
              <a:t> </a:t>
            </a:r>
            <a:r>
              <a:rPr lang="es-ES" baseline="0" dirty="0" err="1" smtClean="0"/>
              <a:t>community</a:t>
            </a:r>
            <a:r>
              <a:rPr lang="es-ES" baseline="0" dirty="0" smtClean="0"/>
              <a:t>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s-ES" baseline="0" dirty="0" err="1" smtClean="0"/>
              <a:t>These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devices</a:t>
            </a:r>
            <a:r>
              <a:rPr lang="es-ES" baseline="0" dirty="0" smtClean="0"/>
              <a:t> are </a:t>
            </a:r>
            <a:r>
              <a:rPr lang="es-ES" baseline="0" dirty="0" err="1" smtClean="0"/>
              <a:t>able</a:t>
            </a:r>
            <a:r>
              <a:rPr lang="es-ES" baseline="0" dirty="0" smtClean="0"/>
              <a:t> to </a:t>
            </a:r>
            <a:r>
              <a:rPr lang="es-ES" baseline="0" dirty="0" err="1" smtClean="0"/>
              <a:t>provide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not</a:t>
            </a:r>
            <a:r>
              <a:rPr lang="es-ES" baseline="0" dirty="0" smtClean="0"/>
              <a:t> </a:t>
            </a:r>
            <a:r>
              <a:rPr lang="es-ES" baseline="0" dirty="0" err="1" smtClean="0"/>
              <a:t>only</a:t>
            </a:r>
            <a:r>
              <a:rPr lang="es-ES" baseline="0" dirty="0" smtClean="0"/>
              <a:t> RGB </a:t>
            </a:r>
            <a:r>
              <a:rPr lang="es-ES" baseline="0" dirty="0" err="1" smtClean="0"/>
              <a:t>images</a:t>
            </a:r>
            <a:r>
              <a:rPr lang="es-ES" baseline="0" dirty="0" smtClean="0"/>
              <a:t>, </a:t>
            </a:r>
            <a:r>
              <a:rPr lang="es-ES" baseline="0" dirty="0" err="1" smtClean="0"/>
              <a:t>but</a:t>
            </a:r>
            <a:r>
              <a:rPr lang="es-ES" baseline="0" dirty="0" smtClean="0"/>
              <a:t> </a:t>
            </a:r>
            <a:r>
              <a:rPr lang="es-ES" baseline="0" dirty="0" err="1" smtClean="0"/>
              <a:t>also</a:t>
            </a:r>
            <a:r>
              <a:rPr lang="es-ES" baseline="0" dirty="0" smtClean="0"/>
              <a:t> </a:t>
            </a:r>
            <a:r>
              <a:rPr lang="es-ES" baseline="0" dirty="0" err="1" smtClean="0"/>
              <a:t>provide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with</a:t>
            </a:r>
            <a:r>
              <a:rPr lang="es-ES" baseline="0" dirty="0" smtClean="0"/>
              <a:t> </a:t>
            </a:r>
            <a:r>
              <a:rPr lang="es-ES" baseline="0" dirty="0" err="1" smtClean="0"/>
              <a:t>depth</a:t>
            </a:r>
            <a:r>
              <a:rPr lang="es-ES" baseline="0" dirty="0" smtClean="0"/>
              <a:t> </a:t>
            </a:r>
            <a:r>
              <a:rPr lang="es-ES" baseline="0" dirty="0" err="1" smtClean="0"/>
              <a:t>maps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that</a:t>
            </a:r>
            <a:r>
              <a:rPr lang="es-ES" baseline="0" dirty="0" smtClean="0"/>
              <a:t> capture a 2.5-D </a:t>
            </a:r>
            <a:r>
              <a:rPr lang="es-ES" baseline="0" dirty="0" err="1" smtClean="0"/>
              <a:t>projection</a:t>
            </a:r>
            <a:r>
              <a:rPr lang="es-ES" baseline="0" dirty="0" smtClean="0"/>
              <a:t> of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real </a:t>
            </a:r>
            <a:r>
              <a:rPr lang="es-ES" baseline="0" dirty="0" err="1" smtClean="0"/>
              <a:t>world</a:t>
            </a:r>
            <a:r>
              <a:rPr lang="es-ES" baseline="0" dirty="0" smtClean="0"/>
              <a:t>, in </a:t>
            </a:r>
            <a:r>
              <a:rPr lang="es-ES" baseline="0" dirty="0" err="1" smtClean="0"/>
              <a:t>contrast</a:t>
            </a:r>
            <a:r>
              <a:rPr lang="es-ES" baseline="0" dirty="0" smtClean="0"/>
              <a:t> to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two</a:t>
            </a:r>
            <a:r>
              <a:rPr lang="es-ES" baseline="0" dirty="0" smtClean="0"/>
              <a:t> dimensional </a:t>
            </a:r>
            <a:r>
              <a:rPr lang="es-ES" baseline="0" dirty="0" err="1" smtClean="0"/>
              <a:t>projection</a:t>
            </a:r>
            <a:r>
              <a:rPr lang="es-ES" baseline="0" dirty="0" smtClean="0"/>
              <a:t> of </a:t>
            </a:r>
            <a:r>
              <a:rPr lang="es-ES" baseline="0" dirty="0" err="1" smtClean="0"/>
              <a:t>rgb</a:t>
            </a:r>
            <a:r>
              <a:rPr lang="es-ES" baseline="0" dirty="0" smtClean="0"/>
              <a:t> </a:t>
            </a:r>
            <a:r>
              <a:rPr lang="es-ES" baseline="0" dirty="0" err="1" smtClean="0"/>
              <a:t>images</a:t>
            </a:r>
            <a:r>
              <a:rPr lang="es-ES" baseline="0" dirty="0" smtClean="0"/>
              <a:t>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s-ES" baseline="0" dirty="0" smtClean="0"/>
              <a:t>And </a:t>
            </a:r>
            <a:r>
              <a:rPr lang="es-ES" baseline="0" dirty="0" err="1" smtClean="0"/>
              <a:t>this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additional</a:t>
            </a:r>
            <a:r>
              <a:rPr lang="es-ES" baseline="0" dirty="0" smtClean="0"/>
              <a:t> </a:t>
            </a:r>
            <a:r>
              <a:rPr lang="es-ES" baseline="0" dirty="0" err="1" smtClean="0"/>
              <a:t>information</a:t>
            </a:r>
            <a:r>
              <a:rPr lang="es-ES" baseline="0" dirty="0" smtClean="0"/>
              <a:t> can be </a:t>
            </a:r>
            <a:r>
              <a:rPr lang="es-ES" baseline="0" dirty="0" err="1" smtClean="0"/>
              <a:t>very</a:t>
            </a:r>
            <a:r>
              <a:rPr lang="es-ES" baseline="0" dirty="0" smtClean="0"/>
              <a:t> </a:t>
            </a:r>
            <a:r>
              <a:rPr lang="es-ES" baseline="0" dirty="0" err="1" smtClean="0"/>
              <a:t>useful</a:t>
            </a:r>
            <a:r>
              <a:rPr lang="es-ES" baseline="0" dirty="0" smtClean="0"/>
              <a:t> </a:t>
            </a:r>
            <a:r>
              <a:rPr lang="es-ES" baseline="0" dirty="0" err="1" smtClean="0"/>
              <a:t>for</a:t>
            </a:r>
            <a:r>
              <a:rPr lang="es-ES" baseline="0" dirty="0" smtClean="0"/>
              <a:t> </a:t>
            </a:r>
            <a:r>
              <a:rPr lang="es-ES" baseline="0" dirty="0" err="1" smtClean="0"/>
              <a:t>solving</a:t>
            </a:r>
            <a:r>
              <a:rPr lang="es-ES" baseline="0" dirty="0" smtClean="0"/>
              <a:t> </a:t>
            </a:r>
            <a:r>
              <a:rPr lang="es-ES" baseline="0" dirty="0" err="1" smtClean="0"/>
              <a:t>some</a:t>
            </a:r>
            <a:r>
              <a:rPr lang="es-ES" baseline="0" dirty="0" smtClean="0"/>
              <a:t> of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aforementioned</a:t>
            </a:r>
            <a:r>
              <a:rPr lang="es-ES" baseline="0" dirty="0" smtClean="0"/>
              <a:t> </a:t>
            </a:r>
            <a:r>
              <a:rPr lang="es-ES" baseline="0" dirty="0" err="1" smtClean="0"/>
              <a:t>problems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like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background</a:t>
            </a:r>
            <a:r>
              <a:rPr lang="es-ES" baseline="0" dirty="0" smtClean="0"/>
              <a:t> </a:t>
            </a:r>
            <a:r>
              <a:rPr lang="es-ES" baseline="0" dirty="0" err="1" smtClean="0"/>
              <a:t>clutter</a:t>
            </a:r>
            <a:r>
              <a:rPr lang="es-ES" baseline="0" dirty="0" smtClean="0"/>
              <a:t> </a:t>
            </a:r>
            <a:r>
              <a:rPr lang="es-ES" baseline="0" dirty="0" err="1" smtClean="0"/>
              <a:t>or</a:t>
            </a:r>
            <a:r>
              <a:rPr lang="es-ES" baseline="0" dirty="0" smtClean="0"/>
              <a:t> </a:t>
            </a:r>
            <a:r>
              <a:rPr lang="es-ES" baseline="0" dirty="0" err="1" smtClean="0"/>
              <a:t>occlusions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for</a:t>
            </a:r>
            <a:r>
              <a:rPr lang="es-ES" baseline="0" dirty="0" smtClean="0"/>
              <a:t> </a:t>
            </a:r>
            <a:r>
              <a:rPr lang="es-ES" baseline="0" dirty="0" err="1" smtClean="0"/>
              <a:t>example</a:t>
            </a:r>
            <a:endParaRPr lang="es-E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B88FD2-67C6-4A1F-A719-72B78FBFFCCC}" type="slidenum">
              <a:rPr lang="es-ES" smtClean="0"/>
              <a:t>8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325979200"/>
      </p:ext>
    </p:extLst>
  </p:cSld>
  <p:clrMapOvr>
    <a:masterClrMapping/>
  </p:clrMapOvr>
</p:notes>
</file>

<file path=ppt/notesSlides/notesSlide8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s-ES" dirty="0" smtClean="0"/>
              <a:t>In </a:t>
            </a:r>
            <a:r>
              <a:rPr lang="es-ES" dirty="0" err="1" smtClean="0"/>
              <a:t>the</a:t>
            </a:r>
            <a:r>
              <a:rPr lang="es-ES" dirty="0" smtClean="0"/>
              <a:t> </a:t>
            </a:r>
            <a:r>
              <a:rPr lang="es-ES" dirty="0" err="1" smtClean="0"/>
              <a:t>first</a:t>
            </a:r>
            <a:r>
              <a:rPr lang="es-ES" dirty="0" smtClean="0"/>
              <a:t> </a:t>
            </a:r>
            <a:r>
              <a:rPr lang="es-ES" dirty="0" err="1" smtClean="0"/>
              <a:t>part</a:t>
            </a:r>
            <a:r>
              <a:rPr lang="es-ES" baseline="0" dirty="0" smtClean="0"/>
              <a:t> </a:t>
            </a:r>
            <a:r>
              <a:rPr lang="es-ES" baseline="0" dirty="0" err="1" smtClean="0"/>
              <a:t>we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saw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that</a:t>
            </a:r>
            <a:r>
              <a:rPr lang="es-ES" baseline="0" dirty="0" smtClean="0"/>
              <a:t> </a:t>
            </a:r>
            <a:r>
              <a:rPr lang="es-ES" baseline="0" dirty="0" err="1" smtClean="0"/>
              <a:t>binary</a:t>
            </a:r>
            <a:r>
              <a:rPr lang="es-ES" baseline="0" dirty="0" smtClean="0"/>
              <a:t> </a:t>
            </a:r>
            <a:r>
              <a:rPr lang="es-ES" baseline="0" dirty="0" err="1" smtClean="0"/>
              <a:t>segmentation</a:t>
            </a:r>
            <a:r>
              <a:rPr lang="es-ES" baseline="0" dirty="0" smtClean="0"/>
              <a:t> can </a:t>
            </a:r>
            <a:r>
              <a:rPr lang="es-ES" baseline="0" dirty="0" err="1" smtClean="0"/>
              <a:t>improve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other</a:t>
            </a:r>
            <a:r>
              <a:rPr lang="es-ES" baseline="0" dirty="0" smtClean="0"/>
              <a:t> visual </a:t>
            </a:r>
            <a:r>
              <a:rPr lang="es-ES" baseline="0" dirty="0" err="1" smtClean="0"/>
              <a:t>tasks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related</a:t>
            </a:r>
            <a:r>
              <a:rPr lang="es-ES" baseline="0" dirty="0" smtClean="0"/>
              <a:t> to human </a:t>
            </a:r>
            <a:r>
              <a:rPr lang="es-ES" baseline="0" dirty="0" err="1" smtClean="0"/>
              <a:t>analysis</a:t>
            </a:r>
            <a:r>
              <a:rPr lang="es-ES" baseline="0" dirty="0" smtClean="0"/>
              <a:t>, </a:t>
            </a:r>
            <a:r>
              <a:rPr lang="es-ES" baseline="0" dirty="0" err="1" smtClean="0"/>
              <a:t>like</a:t>
            </a:r>
            <a:r>
              <a:rPr lang="es-ES" baseline="0" dirty="0" smtClean="0"/>
              <a:t> human pose </a:t>
            </a:r>
            <a:r>
              <a:rPr lang="es-ES" baseline="0" dirty="0" err="1" smtClean="0"/>
              <a:t>estimation</a:t>
            </a:r>
            <a:r>
              <a:rPr lang="es-ES" baseline="0" dirty="0" smtClean="0"/>
              <a:t> </a:t>
            </a:r>
            <a:r>
              <a:rPr lang="es-ES" baseline="0" dirty="0" err="1" smtClean="0"/>
              <a:t>or</a:t>
            </a:r>
            <a:r>
              <a:rPr lang="es-ES" baseline="0" dirty="0" smtClean="0"/>
              <a:t> </a:t>
            </a:r>
            <a:r>
              <a:rPr lang="es-ES" baseline="0" dirty="0" err="1" smtClean="0"/>
              <a:t>face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alignment</a:t>
            </a:r>
            <a:r>
              <a:rPr lang="es-ES" baseline="0" dirty="0" smtClean="0"/>
              <a:t>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s-ES" baseline="0" dirty="0" err="1" smtClean="0"/>
              <a:t>We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have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also</a:t>
            </a:r>
            <a:r>
              <a:rPr lang="es-ES" baseline="0" dirty="0" smtClean="0"/>
              <a:t> </a:t>
            </a:r>
            <a:r>
              <a:rPr lang="es-ES" baseline="0" dirty="0" err="1" smtClean="0"/>
              <a:t>seen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that</a:t>
            </a:r>
            <a:r>
              <a:rPr lang="es-ES" baseline="0" dirty="0" smtClean="0"/>
              <a:t> </a:t>
            </a:r>
            <a:r>
              <a:rPr lang="es-ES" baseline="0" dirty="0" err="1" smtClean="0"/>
              <a:t>enforicing</a:t>
            </a:r>
            <a:r>
              <a:rPr lang="es-ES" baseline="0" dirty="0" smtClean="0"/>
              <a:t> </a:t>
            </a:r>
            <a:r>
              <a:rPr lang="es-ES" baseline="0" dirty="0" err="1" smtClean="0"/>
              <a:t>spatio</a:t>
            </a:r>
            <a:r>
              <a:rPr lang="es-ES" baseline="0" dirty="0" smtClean="0"/>
              <a:t>-temporal </a:t>
            </a:r>
            <a:r>
              <a:rPr lang="es-ES" baseline="0" dirty="0" err="1" smtClean="0"/>
              <a:t>constraints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yield</a:t>
            </a:r>
            <a:r>
              <a:rPr lang="es-ES" baseline="0" dirty="0" smtClean="0"/>
              <a:t> </a:t>
            </a:r>
            <a:r>
              <a:rPr lang="es-ES" baseline="0" dirty="0" err="1" smtClean="0"/>
              <a:t>better</a:t>
            </a:r>
            <a:r>
              <a:rPr lang="es-ES" baseline="0" dirty="0" smtClean="0"/>
              <a:t> performance, and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s-ES" baseline="0" dirty="0" err="1" smtClean="0"/>
              <a:t>Graph</a:t>
            </a:r>
            <a:r>
              <a:rPr lang="es-ES" baseline="0" dirty="0" smtClean="0"/>
              <a:t> </a:t>
            </a:r>
            <a:r>
              <a:rPr lang="es-ES" baseline="0" dirty="0" err="1" smtClean="0"/>
              <a:t>cuts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optimization</a:t>
            </a:r>
            <a:r>
              <a:rPr lang="es-ES" baseline="0" dirty="0" smtClean="0"/>
              <a:t> </a:t>
            </a:r>
            <a:r>
              <a:rPr lang="es-ES" baseline="0" dirty="0" err="1" smtClean="0"/>
              <a:t>provides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tools</a:t>
            </a:r>
            <a:r>
              <a:rPr lang="es-ES" baseline="0" dirty="0" smtClean="0"/>
              <a:t> to </a:t>
            </a:r>
            <a:r>
              <a:rPr lang="es-ES" baseline="0" dirty="0" err="1" smtClean="0"/>
              <a:t>enforce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such</a:t>
            </a:r>
            <a:r>
              <a:rPr lang="es-ES" baseline="0" dirty="0" smtClean="0"/>
              <a:t> </a:t>
            </a:r>
            <a:r>
              <a:rPr lang="es-ES" baseline="0" dirty="0" err="1" smtClean="0"/>
              <a:t>constraints</a:t>
            </a:r>
            <a:endParaRPr lang="es-E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B88FD2-67C6-4A1F-A719-72B78FBFFCCC}" type="slidenum">
              <a:rPr lang="es-ES" smtClean="0"/>
              <a:t>80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559112542"/>
      </p:ext>
    </p:extLst>
  </p:cSld>
  <p:clrMapOvr>
    <a:masterClrMapping/>
  </p:clrMapOvr>
</p:notes>
</file>

<file path=ppt/notesSlides/notesSlide8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s-ES" dirty="0" smtClean="0"/>
              <a:t>In </a:t>
            </a:r>
            <a:r>
              <a:rPr lang="es-ES" dirty="0" err="1" smtClean="0"/>
              <a:t>the</a:t>
            </a:r>
            <a:r>
              <a:rPr lang="es-ES" dirty="0" smtClean="0"/>
              <a:t> </a:t>
            </a:r>
            <a:r>
              <a:rPr lang="es-ES" dirty="0" err="1" smtClean="0"/>
              <a:t>second</a:t>
            </a:r>
            <a:r>
              <a:rPr lang="es-ES" dirty="0" smtClean="0"/>
              <a:t> </a:t>
            </a:r>
            <a:r>
              <a:rPr lang="es-ES" dirty="0" err="1" smtClean="0"/>
              <a:t>part</a:t>
            </a:r>
            <a:r>
              <a:rPr lang="es-ES" dirty="0" smtClean="0"/>
              <a:t>, </a:t>
            </a:r>
            <a:r>
              <a:rPr lang="es-ES" dirty="0" err="1" smtClean="0"/>
              <a:t>we</a:t>
            </a:r>
            <a:r>
              <a:rPr lang="es-ES" dirty="0" smtClean="0"/>
              <a:t> </a:t>
            </a:r>
            <a:r>
              <a:rPr lang="es-ES" dirty="0" err="1" smtClean="0"/>
              <a:t>saw</a:t>
            </a:r>
            <a:r>
              <a:rPr lang="es-ES" dirty="0" smtClean="0"/>
              <a:t> </a:t>
            </a:r>
            <a:r>
              <a:rPr lang="es-ES" dirty="0" err="1" smtClean="0"/>
              <a:t>that</a:t>
            </a:r>
            <a:r>
              <a:rPr lang="es-ES" baseline="0" dirty="0" smtClean="0"/>
              <a:t> </a:t>
            </a:r>
            <a:r>
              <a:rPr lang="es-ES" baseline="0" dirty="0" err="1" smtClean="0"/>
              <a:t>pictorial</a:t>
            </a:r>
            <a:r>
              <a:rPr lang="es-ES" baseline="0" dirty="0" smtClean="0"/>
              <a:t> </a:t>
            </a:r>
            <a:r>
              <a:rPr lang="es-ES" baseline="0" dirty="0" err="1" smtClean="0"/>
              <a:t>structures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suffer</a:t>
            </a:r>
            <a:r>
              <a:rPr lang="es-ES" baseline="0" dirty="0" smtClean="0"/>
              <a:t> </a:t>
            </a:r>
            <a:r>
              <a:rPr lang="es-ES" baseline="0" dirty="0" err="1" smtClean="0"/>
              <a:t>from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double-counting</a:t>
            </a:r>
            <a:r>
              <a:rPr lang="es-ES" baseline="0" dirty="0" smtClean="0"/>
              <a:t> </a:t>
            </a:r>
            <a:r>
              <a:rPr lang="es-ES" baseline="0" dirty="0" err="1" smtClean="0"/>
              <a:t>problem</a:t>
            </a:r>
            <a:r>
              <a:rPr lang="es-ES" baseline="0" dirty="0" smtClean="0"/>
              <a:t>, and </a:t>
            </a:r>
            <a:r>
              <a:rPr lang="es-ES" baseline="0" dirty="0" err="1" smtClean="0"/>
              <a:t>we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proposed</a:t>
            </a:r>
            <a:r>
              <a:rPr lang="es-ES" baseline="0" dirty="0" smtClean="0"/>
              <a:t> a </a:t>
            </a:r>
            <a:r>
              <a:rPr lang="es-ES" baseline="0" dirty="0" err="1" smtClean="0"/>
              <a:t>method</a:t>
            </a:r>
            <a:r>
              <a:rPr lang="es-ES" baseline="0" dirty="0" smtClean="0"/>
              <a:t> to </a:t>
            </a:r>
            <a:r>
              <a:rPr lang="es-ES" baseline="0" dirty="0" err="1" smtClean="0"/>
              <a:t>overcome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it</a:t>
            </a:r>
            <a:r>
              <a:rPr lang="es-ES" baseline="0" dirty="0" smtClean="0"/>
              <a:t>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s-ES" baseline="0" dirty="0" smtClean="0"/>
              <a:t>In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first</a:t>
            </a:r>
            <a:r>
              <a:rPr lang="es-ES" baseline="0" dirty="0" smtClean="0"/>
              <a:t> place </a:t>
            </a:r>
            <a:r>
              <a:rPr lang="es-ES" baseline="0" dirty="0" err="1" smtClean="0"/>
              <a:t>we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saw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that</a:t>
            </a:r>
            <a:r>
              <a:rPr lang="es-ES" baseline="0" dirty="0" smtClean="0"/>
              <a:t> </a:t>
            </a:r>
            <a:r>
              <a:rPr lang="es-ES" baseline="0" dirty="0" err="1" smtClean="0"/>
              <a:t>Poselets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encode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spatial</a:t>
            </a:r>
            <a:r>
              <a:rPr lang="es-ES" baseline="0" dirty="0" smtClean="0"/>
              <a:t> </a:t>
            </a:r>
            <a:r>
              <a:rPr lang="es-ES" baseline="0" dirty="0" err="1" smtClean="0"/>
              <a:t>distribution</a:t>
            </a:r>
            <a:r>
              <a:rPr lang="es-ES" baseline="0" dirty="0" smtClean="0"/>
              <a:t> of </a:t>
            </a:r>
            <a:r>
              <a:rPr lang="es-ES" baseline="0" dirty="0" err="1" smtClean="0"/>
              <a:t>body</a:t>
            </a:r>
            <a:r>
              <a:rPr lang="es-ES" baseline="0" dirty="0" smtClean="0"/>
              <a:t> </a:t>
            </a:r>
            <a:r>
              <a:rPr lang="es-ES" baseline="0" dirty="0" err="1" smtClean="0"/>
              <a:t>joints</a:t>
            </a:r>
            <a:r>
              <a:rPr lang="es-ES" baseline="0" dirty="0" smtClean="0"/>
              <a:t>, </a:t>
            </a:r>
            <a:r>
              <a:rPr lang="es-ES" baseline="0" dirty="0" err="1" smtClean="0"/>
              <a:t>from</a:t>
            </a:r>
            <a:r>
              <a:rPr lang="es-ES" baseline="0" dirty="0" smtClean="0"/>
              <a:t> a top-</a:t>
            </a:r>
            <a:r>
              <a:rPr lang="es-ES" baseline="0" dirty="0" err="1" smtClean="0"/>
              <a:t>down</a:t>
            </a:r>
            <a:r>
              <a:rPr lang="es-ES" baseline="0" dirty="0" smtClean="0"/>
              <a:t> </a:t>
            </a:r>
            <a:r>
              <a:rPr lang="es-ES" baseline="0" dirty="0" err="1" smtClean="0"/>
              <a:t>point</a:t>
            </a:r>
            <a:r>
              <a:rPr lang="es-ES" baseline="0" dirty="0" smtClean="0"/>
              <a:t> of </a:t>
            </a:r>
            <a:r>
              <a:rPr lang="es-ES" baseline="0" dirty="0" err="1" smtClean="0"/>
              <a:t>view</a:t>
            </a:r>
            <a:endParaRPr lang="es-ES" baseline="0" dirty="0" smtClean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s-ES" baseline="0" dirty="0" smtClean="0"/>
              <a:t>And </a:t>
            </a:r>
            <a:r>
              <a:rPr lang="es-ES" baseline="0" dirty="0" err="1" smtClean="0"/>
              <a:t>SetBoost</a:t>
            </a:r>
            <a:r>
              <a:rPr lang="es-ES" baseline="0" dirty="0" smtClean="0"/>
              <a:t> </a:t>
            </a:r>
            <a:r>
              <a:rPr lang="es-ES" baseline="0" dirty="0" err="1" smtClean="0"/>
              <a:t>is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able</a:t>
            </a:r>
            <a:r>
              <a:rPr lang="es-ES" baseline="0" dirty="0" smtClean="0"/>
              <a:t> to </a:t>
            </a:r>
            <a:r>
              <a:rPr lang="es-ES" baseline="0" dirty="0" err="1" smtClean="0"/>
              <a:t>include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this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information</a:t>
            </a:r>
            <a:r>
              <a:rPr lang="es-ES" baseline="0" dirty="0" smtClean="0"/>
              <a:t> in a </a:t>
            </a:r>
            <a:r>
              <a:rPr lang="es-ES" baseline="0" dirty="0" err="1" smtClean="0"/>
              <a:t>pictorial</a:t>
            </a:r>
            <a:r>
              <a:rPr lang="es-ES" baseline="0" dirty="0" smtClean="0"/>
              <a:t> </a:t>
            </a:r>
            <a:r>
              <a:rPr lang="es-ES" baseline="0" dirty="0" err="1" smtClean="0"/>
              <a:t>structure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framework</a:t>
            </a:r>
            <a:r>
              <a:rPr lang="es-ES" baseline="0" dirty="0" smtClean="0"/>
              <a:t> </a:t>
            </a:r>
            <a:r>
              <a:rPr lang="es-ES" baseline="0" dirty="0" err="1" smtClean="0"/>
              <a:t>while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keeping</a:t>
            </a:r>
            <a:r>
              <a:rPr lang="es-ES" baseline="0" dirty="0" smtClean="0"/>
              <a:t> a </a:t>
            </a:r>
            <a:r>
              <a:rPr lang="es-ES" baseline="0" dirty="0" err="1" smtClean="0"/>
              <a:t>tree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structure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for</a:t>
            </a:r>
            <a:r>
              <a:rPr lang="es-ES" baseline="0" dirty="0" smtClean="0"/>
              <a:t> </a:t>
            </a:r>
            <a:r>
              <a:rPr lang="es-ES" baseline="0" dirty="0" err="1" smtClean="0"/>
              <a:t>efficient</a:t>
            </a:r>
            <a:r>
              <a:rPr lang="es-ES" baseline="0" dirty="0" smtClean="0"/>
              <a:t> </a:t>
            </a:r>
            <a:r>
              <a:rPr lang="es-ES" baseline="0" dirty="0" err="1" smtClean="0"/>
              <a:t>inference</a:t>
            </a:r>
            <a:r>
              <a:rPr lang="es-ES" baseline="0" dirty="0" smtClean="0"/>
              <a:t>.</a:t>
            </a:r>
            <a:endParaRPr lang="es-E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B88FD2-67C6-4A1F-A719-72B78FBFFCCC}" type="slidenum">
              <a:rPr lang="es-ES" smtClean="0"/>
              <a:t>81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127554463"/>
      </p:ext>
    </p:extLst>
  </p:cSld>
  <p:clrMapOvr>
    <a:masterClrMapping/>
  </p:clrMapOvr>
</p:notes>
</file>

<file path=ppt/notesSlides/notesSlide8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s-ES" dirty="0" err="1" smtClean="0"/>
              <a:t>Finally</a:t>
            </a:r>
            <a:r>
              <a:rPr lang="es-ES" dirty="0" smtClean="0"/>
              <a:t>, in </a:t>
            </a:r>
            <a:r>
              <a:rPr lang="es-ES" dirty="0" err="1" smtClean="0"/>
              <a:t>the</a:t>
            </a:r>
            <a:r>
              <a:rPr lang="es-ES" dirty="0" smtClean="0"/>
              <a:t> </a:t>
            </a:r>
            <a:r>
              <a:rPr lang="es-ES" dirty="0" err="1" smtClean="0"/>
              <a:t>third</a:t>
            </a:r>
            <a:r>
              <a:rPr lang="es-ES" dirty="0" smtClean="0"/>
              <a:t> </a:t>
            </a:r>
            <a:r>
              <a:rPr lang="es-ES" dirty="0" err="1" smtClean="0"/>
              <a:t>part</a:t>
            </a:r>
            <a:r>
              <a:rPr lang="es-ES" dirty="0" smtClean="0"/>
              <a:t> </a:t>
            </a:r>
            <a:r>
              <a:rPr lang="es-ES" dirty="0" err="1" smtClean="0"/>
              <a:t>on</a:t>
            </a:r>
            <a:r>
              <a:rPr lang="es-ES" dirty="0" smtClean="0"/>
              <a:t> </a:t>
            </a:r>
            <a:r>
              <a:rPr lang="es-ES" dirty="0" err="1" smtClean="0"/>
              <a:t>gesture</a:t>
            </a:r>
            <a:r>
              <a:rPr lang="es-ES" dirty="0" smtClean="0"/>
              <a:t> </a:t>
            </a:r>
            <a:r>
              <a:rPr lang="es-ES" dirty="0" err="1" smtClean="0"/>
              <a:t>recognition</a:t>
            </a:r>
            <a:r>
              <a:rPr lang="es-ES" dirty="0" smtClean="0"/>
              <a:t> </a:t>
            </a:r>
            <a:r>
              <a:rPr lang="es-ES" dirty="0" err="1" smtClean="0"/>
              <a:t>we</a:t>
            </a:r>
            <a:r>
              <a:rPr lang="es-ES" dirty="0" smtClean="0"/>
              <a:t> </a:t>
            </a:r>
            <a:r>
              <a:rPr lang="es-ES" dirty="0" err="1" smtClean="0"/>
              <a:t>presented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two</a:t>
            </a:r>
            <a:r>
              <a:rPr lang="es-ES" baseline="0" dirty="0" smtClean="0"/>
              <a:t> </a:t>
            </a:r>
            <a:r>
              <a:rPr lang="es-ES" baseline="0" dirty="0" err="1" smtClean="0"/>
              <a:t>methods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that</a:t>
            </a:r>
            <a:r>
              <a:rPr lang="es-ES" baseline="0" dirty="0" smtClean="0"/>
              <a:t> </a:t>
            </a:r>
            <a:r>
              <a:rPr lang="es-ES" baseline="0" dirty="0" err="1" smtClean="0"/>
              <a:t>deal</a:t>
            </a:r>
            <a:r>
              <a:rPr lang="es-ES" baseline="0" dirty="0" smtClean="0"/>
              <a:t> </a:t>
            </a:r>
            <a:r>
              <a:rPr lang="es-ES" baseline="0" dirty="0" err="1" smtClean="0"/>
              <a:t>with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time </a:t>
            </a:r>
            <a:r>
              <a:rPr lang="es-ES" baseline="0" dirty="0" err="1" smtClean="0"/>
              <a:t>deformations</a:t>
            </a:r>
            <a:r>
              <a:rPr lang="es-ES" baseline="0" dirty="0" smtClean="0"/>
              <a:t> of </a:t>
            </a:r>
            <a:r>
              <a:rPr lang="es-ES" baseline="0" dirty="0" err="1" smtClean="0"/>
              <a:t>gestures</a:t>
            </a:r>
            <a:r>
              <a:rPr lang="es-ES" baseline="0" dirty="0" smtClean="0"/>
              <a:t>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s-ES" baseline="0" dirty="0" err="1" smtClean="0"/>
              <a:t>First</a:t>
            </a:r>
            <a:r>
              <a:rPr lang="es-ES" baseline="0" dirty="0" smtClean="0"/>
              <a:t>, </a:t>
            </a:r>
            <a:r>
              <a:rPr lang="es-ES" baseline="0" dirty="0" err="1" smtClean="0"/>
              <a:t>we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saw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that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Bag of visual and </a:t>
            </a:r>
            <a:r>
              <a:rPr lang="es-ES" baseline="0" dirty="0" err="1" smtClean="0"/>
              <a:t>depth</a:t>
            </a:r>
            <a:r>
              <a:rPr lang="es-ES" baseline="0" dirty="0" smtClean="0"/>
              <a:t> </a:t>
            </a:r>
            <a:r>
              <a:rPr lang="es-ES" baseline="0" dirty="0" err="1" smtClean="0"/>
              <a:t>words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provides</a:t>
            </a:r>
            <a:r>
              <a:rPr lang="es-ES" baseline="0" dirty="0" smtClean="0"/>
              <a:t> a </a:t>
            </a:r>
            <a:r>
              <a:rPr lang="es-ES" baseline="0" dirty="0" err="1" smtClean="0"/>
              <a:t>fixed-length</a:t>
            </a:r>
            <a:r>
              <a:rPr lang="es-ES" baseline="0" dirty="0" smtClean="0"/>
              <a:t> </a:t>
            </a:r>
            <a:r>
              <a:rPr lang="es-ES" baseline="0" dirty="0" err="1" smtClean="0"/>
              <a:t>representation</a:t>
            </a:r>
            <a:r>
              <a:rPr lang="es-ES" baseline="0" dirty="0" smtClean="0"/>
              <a:t> of </a:t>
            </a:r>
            <a:r>
              <a:rPr lang="es-ES" baseline="0" dirty="0" err="1" smtClean="0"/>
              <a:t>gestures</a:t>
            </a:r>
            <a:r>
              <a:rPr lang="es-ES" baseline="0" dirty="0" smtClean="0"/>
              <a:t>, </a:t>
            </a:r>
            <a:r>
              <a:rPr lang="es-ES" baseline="0" dirty="0" err="1" smtClean="0"/>
              <a:t>allowing</a:t>
            </a:r>
            <a:r>
              <a:rPr lang="es-ES" baseline="0" dirty="0" smtClean="0"/>
              <a:t> to combine </a:t>
            </a:r>
            <a:r>
              <a:rPr lang="es-ES" baseline="0" dirty="0" err="1" smtClean="0"/>
              <a:t>different</a:t>
            </a:r>
            <a:r>
              <a:rPr lang="es-ES" baseline="0" dirty="0" smtClean="0"/>
              <a:t> </a:t>
            </a:r>
            <a:r>
              <a:rPr lang="es-ES" baseline="0" dirty="0" err="1" smtClean="0"/>
              <a:t>image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modalities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like</a:t>
            </a:r>
            <a:r>
              <a:rPr lang="es-ES" baseline="0" dirty="0" smtClean="0"/>
              <a:t> RGB and </a:t>
            </a:r>
            <a:r>
              <a:rPr lang="es-ES" baseline="0" dirty="0" err="1" smtClean="0"/>
              <a:t>depth</a:t>
            </a:r>
            <a:r>
              <a:rPr lang="es-ES" baseline="0" dirty="0" smtClean="0"/>
              <a:t>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s-ES" baseline="0" dirty="0" err="1" smtClean="0"/>
              <a:t>Secondly</a:t>
            </a:r>
            <a:r>
              <a:rPr lang="es-ES" baseline="0" dirty="0" smtClean="0"/>
              <a:t>, </a:t>
            </a:r>
            <a:r>
              <a:rPr lang="es-ES" baseline="0" dirty="0" err="1" smtClean="0"/>
              <a:t>we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presented</a:t>
            </a:r>
            <a:r>
              <a:rPr lang="es-ES" baseline="0" dirty="0" smtClean="0"/>
              <a:t> a </a:t>
            </a:r>
            <a:r>
              <a:rPr lang="es-ES" baseline="0" dirty="0" err="1" smtClean="0"/>
              <a:t>probabilistic</a:t>
            </a:r>
            <a:r>
              <a:rPr lang="es-ES" baseline="0" dirty="0" smtClean="0"/>
              <a:t> </a:t>
            </a:r>
            <a:r>
              <a:rPr lang="es-ES" baseline="0" dirty="0" err="1" smtClean="0"/>
              <a:t>variation</a:t>
            </a:r>
            <a:r>
              <a:rPr lang="es-ES" baseline="0" dirty="0" smtClean="0"/>
              <a:t> of </a:t>
            </a:r>
            <a:r>
              <a:rPr lang="es-ES" baseline="0" dirty="0" err="1" smtClean="0"/>
              <a:t>dynamic</a:t>
            </a:r>
            <a:r>
              <a:rPr lang="es-ES" baseline="0" dirty="0" smtClean="0"/>
              <a:t> time </a:t>
            </a:r>
            <a:r>
              <a:rPr lang="es-ES" baseline="0" dirty="0" err="1" smtClean="0"/>
              <a:t>warping</a:t>
            </a:r>
            <a:r>
              <a:rPr lang="es-ES" baseline="0" dirty="0" smtClean="0"/>
              <a:t> </a:t>
            </a:r>
            <a:r>
              <a:rPr lang="es-ES" baseline="0" dirty="0" err="1" smtClean="0"/>
              <a:t>for</a:t>
            </a:r>
            <a:r>
              <a:rPr lang="es-ES" baseline="0" dirty="0" smtClean="0"/>
              <a:t> </a:t>
            </a:r>
            <a:r>
              <a:rPr lang="es-ES" baseline="0" dirty="0" err="1" smtClean="0"/>
              <a:t>gesture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recognition</a:t>
            </a:r>
            <a:r>
              <a:rPr lang="es-ES" baseline="0" dirty="0" smtClean="0"/>
              <a:t>, </a:t>
            </a:r>
            <a:r>
              <a:rPr lang="es-ES" baseline="0" dirty="0" err="1" smtClean="0"/>
              <a:t>able</a:t>
            </a:r>
            <a:r>
              <a:rPr lang="es-ES" baseline="0" dirty="0" smtClean="0"/>
              <a:t> to </a:t>
            </a:r>
            <a:r>
              <a:rPr lang="es-ES" baseline="0" dirty="0" err="1" smtClean="0"/>
              <a:t>model</a:t>
            </a:r>
            <a:r>
              <a:rPr lang="es-ES" baseline="0" dirty="0" smtClean="0"/>
              <a:t> </a:t>
            </a:r>
            <a:r>
              <a:rPr lang="es-ES" baseline="0" dirty="0" err="1" smtClean="0"/>
              <a:t>variations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not</a:t>
            </a:r>
            <a:r>
              <a:rPr lang="es-ES" baseline="0" dirty="0" smtClean="0"/>
              <a:t> </a:t>
            </a:r>
            <a:r>
              <a:rPr lang="es-ES" baseline="0" dirty="0" err="1" smtClean="0"/>
              <a:t>only</a:t>
            </a:r>
            <a:r>
              <a:rPr lang="es-ES" baseline="0" dirty="0" smtClean="0"/>
              <a:t> in time </a:t>
            </a:r>
            <a:r>
              <a:rPr lang="es-ES" baseline="0" dirty="0" err="1" smtClean="0"/>
              <a:t>but</a:t>
            </a:r>
            <a:r>
              <a:rPr lang="es-ES" baseline="0" dirty="0" smtClean="0"/>
              <a:t> </a:t>
            </a:r>
            <a:r>
              <a:rPr lang="es-ES" baseline="0" dirty="0" err="1" smtClean="0"/>
              <a:t>also</a:t>
            </a:r>
            <a:r>
              <a:rPr lang="es-ES" baseline="0" dirty="0" smtClean="0"/>
              <a:t> in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spatial</a:t>
            </a:r>
            <a:r>
              <a:rPr lang="es-ES" baseline="0" dirty="0" smtClean="0"/>
              <a:t> </a:t>
            </a:r>
            <a:r>
              <a:rPr lang="es-ES" baseline="0" dirty="0" err="1" smtClean="0"/>
              <a:t>domain</a:t>
            </a:r>
            <a:r>
              <a:rPr lang="es-ES" baseline="0" dirty="0" smtClean="0"/>
              <a:t>.</a:t>
            </a:r>
            <a:endParaRPr lang="es-E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B88FD2-67C6-4A1F-A719-72B78FBFFCCC}" type="slidenum">
              <a:rPr lang="es-ES" smtClean="0"/>
              <a:t>82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049493128"/>
      </p:ext>
    </p:extLst>
  </p:cSld>
  <p:clrMapOvr>
    <a:masterClrMapping/>
  </p:clrMapOvr>
</p:notes>
</file>

<file path=ppt/notesSlides/notesSlide8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ES" dirty="0" err="1" smtClean="0"/>
              <a:t>Finally</a:t>
            </a:r>
            <a:r>
              <a:rPr lang="es-ES" dirty="0" smtClean="0"/>
              <a:t>, </a:t>
            </a:r>
            <a:r>
              <a:rPr lang="es-ES" dirty="0" err="1" smtClean="0"/>
              <a:t>this</a:t>
            </a:r>
            <a:r>
              <a:rPr lang="es-ES" dirty="0" smtClean="0"/>
              <a:t> </a:t>
            </a:r>
            <a:r>
              <a:rPr lang="es-ES" dirty="0" err="1" smtClean="0"/>
              <a:t>is</a:t>
            </a:r>
            <a:r>
              <a:rPr lang="es-ES" dirty="0" smtClean="0"/>
              <a:t> </a:t>
            </a:r>
            <a:r>
              <a:rPr lang="es-ES" dirty="0" err="1" smtClean="0"/>
              <a:t>the</a:t>
            </a:r>
            <a:r>
              <a:rPr lang="es-ES" dirty="0" smtClean="0"/>
              <a:t> </a:t>
            </a:r>
            <a:r>
              <a:rPr lang="es-ES" dirty="0" err="1" smtClean="0"/>
              <a:t>list</a:t>
            </a:r>
            <a:r>
              <a:rPr lang="es-ES" dirty="0" smtClean="0"/>
              <a:t> of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publications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generated</a:t>
            </a:r>
            <a:r>
              <a:rPr lang="es-ES" baseline="0" dirty="0" smtClean="0"/>
              <a:t> as a </a:t>
            </a:r>
            <a:r>
              <a:rPr lang="es-ES" baseline="0" dirty="0" err="1" smtClean="0"/>
              <a:t>result</a:t>
            </a:r>
            <a:r>
              <a:rPr lang="es-ES" baseline="0" dirty="0" smtClean="0"/>
              <a:t> of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conducted</a:t>
            </a:r>
            <a:r>
              <a:rPr lang="es-ES" baseline="0" dirty="0" smtClean="0"/>
              <a:t> </a:t>
            </a:r>
            <a:r>
              <a:rPr lang="es-ES" baseline="0" dirty="0" err="1" smtClean="0"/>
              <a:t>research</a:t>
            </a:r>
            <a:r>
              <a:rPr lang="es-ES" baseline="0" dirty="0" smtClean="0"/>
              <a:t> in </a:t>
            </a:r>
            <a:r>
              <a:rPr lang="es-ES" baseline="0" dirty="0" err="1" smtClean="0"/>
              <a:t>this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dissertation</a:t>
            </a:r>
            <a:r>
              <a:rPr lang="es-ES" baseline="0" dirty="0" smtClean="0"/>
              <a:t>, </a:t>
            </a:r>
            <a:r>
              <a:rPr lang="es-ES" baseline="0" dirty="0" err="1" smtClean="0"/>
              <a:t>separated</a:t>
            </a:r>
            <a:r>
              <a:rPr lang="es-ES" baseline="0" dirty="0" smtClean="0"/>
              <a:t> </a:t>
            </a:r>
            <a:r>
              <a:rPr lang="es-ES" baseline="0" dirty="0" err="1" smtClean="0"/>
              <a:t>by</a:t>
            </a:r>
            <a:r>
              <a:rPr lang="es-ES" baseline="0" dirty="0" smtClean="0"/>
              <a:t> </a:t>
            </a:r>
            <a:r>
              <a:rPr lang="es-ES" baseline="0" dirty="0" err="1" smtClean="0"/>
              <a:t>journal</a:t>
            </a:r>
            <a:r>
              <a:rPr lang="es-ES" baseline="0" dirty="0" smtClean="0"/>
              <a:t> and </a:t>
            </a:r>
            <a:r>
              <a:rPr lang="es-ES" baseline="0" dirty="0" err="1" smtClean="0"/>
              <a:t>conference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papers</a:t>
            </a:r>
            <a:r>
              <a:rPr lang="es-ES" baseline="0" dirty="0" smtClean="0"/>
              <a:t>.</a:t>
            </a:r>
            <a:endParaRPr lang="es-E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B88FD2-67C6-4A1F-A719-72B78FBFFCCC}" type="slidenum">
              <a:rPr lang="es-ES" smtClean="0"/>
              <a:t>83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18533414"/>
      </p:ext>
    </p:extLst>
  </p:cSld>
  <p:clrMapOvr>
    <a:masterClrMapping/>
  </p:clrMapOvr>
</p:notes>
</file>

<file path=ppt/notesSlides/notesSlide8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ES" dirty="0" smtClean="0"/>
              <a:t>And </a:t>
            </a:r>
            <a:r>
              <a:rPr lang="es-ES" dirty="0" err="1" smtClean="0"/>
              <a:t>that’s</a:t>
            </a:r>
            <a:r>
              <a:rPr lang="es-ES" dirty="0" smtClean="0"/>
              <a:t> </a:t>
            </a:r>
            <a:r>
              <a:rPr lang="es-ES" dirty="0" err="1" smtClean="0"/>
              <a:t>it</a:t>
            </a:r>
            <a:r>
              <a:rPr lang="es-ES" dirty="0" smtClean="0"/>
              <a:t>, </a:t>
            </a:r>
            <a:r>
              <a:rPr lang="es-ES" dirty="0" err="1" smtClean="0"/>
              <a:t>Thank</a:t>
            </a:r>
            <a:r>
              <a:rPr lang="es-ES" dirty="0" smtClean="0"/>
              <a:t> </a:t>
            </a:r>
            <a:r>
              <a:rPr lang="es-ES" dirty="0" err="1" smtClean="0"/>
              <a:t>you</a:t>
            </a:r>
            <a:r>
              <a:rPr lang="es-ES" dirty="0" smtClean="0"/>
              <a:t> so </a:t>
            </a:r>
            <a:r>
              <a:rPr lang="es-ES" smtClean="0"/>
              <a:t>much </a:t>
            </a:r>
            <a:r>
              <a:rPr lang="es-ES" dirty="0" err="1" smtClean="0"/>
              <a:t>for</a:t>
            </a:r>
            <a:r>
              <a:rPr lang="es-ES" dirty="0" smtClean="0"/>
              <a:t> </a:t>
            </a:r>
            <a:r>
              <a:rPr lang="es-ES" dirty="0" err="1" smtClean="0"/>
              <a:t>your</a:t>
            </a:r>
            <a:r>
              <a:rPr lang="es-ES" dirty="0" smtClean="0"/>
              <a:t> </a:t>
            </a:r>
            <a:r>
              <a:rPr lang="es-ES" dirty="0" err="1" smtClean="0"/>
              <a:t>attention</a:t>
            </a:r>
            <a:endParaRPr lang="es-E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B88FD2-67C6-4A1F-A719-72B78FBFFCCC}" type="slidenum">
              <a:rPr lang="es-ES" smtClean="0"/>
              <a:t>84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9631910"/>
      </p:ext>
    </p:extLst>
  </p:cSld>
  <p:clrMapOvr>
    <a:masterClrMapping/>
  </p:clrMapOvr>
</p:notes>
</file>

<file path=ppt/notesSlides/notesSlide8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ES" dirty="0" smtClean="0"/>
              <a:t>Haz lo que</a:t>
            </a:r>
            <a:r>
              <a:rPr lang="es-ES" baseline="0" dirty="0" smtClean="0"/>
              <a:t> quieras</a:t>
            </a:r>
            <a:endParaRPr lang="es-E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B88FD2-67C6-4A1F-A719-72B78FBFFCCC}" type="slidenum">
              <a:rPr lang="es-ES" smtClean="0"/>
              <a:t>87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191581141"/>
      </p:ext>
    </p:extLst>
  </p:cSld>
  <p:clrMapOvr>
    <a:masterClrMapping/>
  </p:clrMapOvr>
</p:notes>
</file>

<file path=ppt/notesSlides/notesSlide8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s-ES" dirty="0" err="1" smtClean="0"/>
              <a:t>The</a:t>
            </a:r>
            <a:r>
              <a:rPr lang="es-ES" dirty="0" smtClean="0"/>
              <a:t> </a:t>
            </a:r>
            <a:r>
              <a:rPr lang="es-ES" dirty="0" err="1" smtClean="0"/>
              <a:t>common</a:t>
            </a:r>
            <a:r>
              <a:rPr lang="es-ES" dirty="0" smtClean="0"/>
              <a:t> pipeline to </a:t>
            </a:r>
            <a:r>
              <a:rPr lang="es-ES" dirty="0" err="1" smtClean="0"/>
              <a:t>perform</a:t>
            </a:r>
            <a:r>
              <a:rPr lang="es-ES" baseline="0" dirty="0" smtClean="0"/>
              <a:t> </a:t>
            </a:r>
            <a:r>
              <a:rPr lang="es-ES" baseline="0" dirty="0" err="1" smtClean="0"/>
              <a:t>gesture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recognition</a:t>
            </a:r>
            <a:r>
              <a:rPr lang="es-ES" baseline="0" dirty="0" smtClean="0"/>
              <a:t> </a:t>
            </a:r>
            <a:r>
              <a:rPr lang="es-ES" baseline="0" dirty="0" err="1" smtClean="0"/>
              <a:t>using</a:t>
            </a:r>
            <a:r>
              <a:rPr lang="es-ES" baseline="0" dirty="0" smtClean="0"/>
              <a:t> </a:t>
            </a:r>
            <a:r>
              <a:rPr lang="es-ES" baseline="0" dirty="0" err="1" smtClean="0"/>
              <a:t>dynamic</a:t>
            </a:r>
            <a:r>
              <a:rPr lang="es-ES" baseline="0" dirty="0" smtClean="0"/>
              <a:t> time </a:t>
            </a:r>
            <a:r>
              <a:rPr lang="es-ES" baseline="0" dirty="0" err="1" smtClean="0"/>
              <a:t>wapring</a:t>
            </a:r>
            <a:r>
              <a:rPr lang="es-ES" baseline="0" dirty="0" smtClean="0"/>
              <a:t> </a:t>
            </a:r>
            <a:r>
              <a:rPr lang="es-ES" baseline="0" dirty="0" err="1" smtClean="0"/>
              <a:t>is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following</a:t>
            </a:r>
            <a:r>
              <a:rPr lang="es-ES" baseline="0" dirty="0" smtClean="0"/>
              <a:t>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s-ES" baseline="0" dirty="0" err="1" smtClean="0"/>
              <a:t>we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have</a:t>
            </a:r>
            <a:r>
              <a:rPr lang="es-ES" baseline="0" dirty="0" smtClean="0"/>
              <a:t> a </a:t>
            </a:r>
            <a:r>
              <a:rPr lang="es-ES" baseline="0" dirty="0" err="1" smtClean="0"/>
              <a:t>sample</a:t>
            </a:r>
            <a:r>
              <a:rPr lang="es-ES" baseline="0" dirty="0" smtClean="0"/>
              <a:t> of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gesture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we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want</a:t>
            </a:r>
            <a:r>
              <a:rPr lang="es-ES" baseline="0" dirty="0" smtClean="0"/>
              <a:t> to </a:t>
            </a:r>
            <a:r>
              <a:rPr lang="es-ES" baseline="0" dirty="0" err="1" smtClean="0"/>
              <a:t>detect</a:t>
            </a:r>
            <a:r>
              <a:rPr lang="es-ES" baseline="0" dirty="0" smtClean="0"/>
              <a:t>, as </a:t>
            </a:r>
            <a:r>
              <a:rPr lang="es-ES" baseline="0" dirty="0" err="1" smtClean="0"/>
              <a:t>well</a:t>
            </a:r>
            <a:r>
              <a:rPr lang="es-ES" baseline="0" dirty="0" smtClean="0"/>
              <a:t> as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input </a:t>
            </a:r>
            <a:r>
              <a:rPr lang="es-ES" baseline="0" dirty="0" err="1" smtClean="0"/>
              <a:t>sequence</a:t>
            </a:r>
            <a:r>
              <a:rPr lang="es-ES" baseline="0" dirty="0" smtClean="0"/>
              <a:t>, so </a:t>
            </a:r>
            <a:r>
              <a:rPr lang="es-ES" baseline="0" dirty="0" err="1" smtClean="0"/>
              <a:t>we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First</a:t>
            </a:r>
            <a:r>
              <a:rPr lang="es-ES" baseline="0" dirty="0" smtClean="0"/>
              <a:t> </a:t>
            </a:r>
            <a:r>
              <a:rPr lang="es-ES" baseline="0" dirty="0" err="1" smtClean="0"/>
              <a:t>need</a:t>
            </a:r>
            <a:r>
              <a:rPr lang="es-ES" baseline="0" dirty="0" smtClean="0"/>
              <a:t> to </a:t>
            </a:r>
            <a:r>
              <a:rPr lang="es-ES" baseline="0" dirty="0" err="1" smtClean="0"/>
              <a:t>extract</a:t>
            </a:r>
            <a:r>
              <a:rPr lang="es-ES" baseline="0" dirty="0" smtClean="0"/>
              <a:t> </a:t>
            </a:r>
            <a:r>
              <a:rPr lang="es-ES" baseline="0" dirty="0" err="1" smtClean="0"/>
              <a:t>some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descriptors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from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frames</a:t>
            </a:r>
            <a:r>
              <a:rPr lang="es-ES" baseline="0" dirty="0" smtClean="0"/>
              <a:t> of </a:t>
            </a:r>
            <a:r>
              <a:rPr lang="es-ES" baseline="0" dirty="0" err="1" smtClean="0"/>
              <a:t>each</a:t>
            </a:r>
            <a:r>
              <a:rPr lang="es-ES" baseline="0" dirty="0" smtClean="0"/>
              <a:t> </a:t>
            </a:r>
            <a:r>
              <a:rPr lang="es-ES" baseline="0" dirty="0" err="1" smtClean="0"/>
              <a:t>sequence</a:t>
            </a:r>
            <a:r>
              <a:rPr lang="es-ES" baseline="0" dirty="0" smtClean="0"/>
              <a:t>,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s-ES" baseline="0" dirty="0" smtClean="0"/>
              <a:t>And </a:t>
            </a:r>
            <a:r>
              <a:rPr lang="es-ES" baseline="0" dirty="0" err="1" smtClean="0"/>
              <a:t>then</a:t>
            </a:r>
            <a:r>
              <a:rPr lang="es-ES" baseline="0" dirty="0" smtClean="0"/>
              <a:t> </a:t>
            </a:r>
            <a:r>
              <a:rPr lang="es-ES" baseline="0" dirty="0" err="1" smtClean="0"/>
              <a:t>dynamic</a:t>
            </a:r>
            <a:r>
              <a:rPr lang="es-ES" baseline="0" dirty="0" smtClean="0"/>
              <a:t> time </a:t>
            </a:r>
            <a:r>
              <a:rPr lang="es-ES" baseline="0" dirty="0" err="1" smtClean="0"/>
              <a:t>warping</a:t>
            </a:r>
            <a:r>
              <a:rPr lang="es-ES" baseline="0" dirty="0" smtClean="0"/>
              <a:t> </a:t>
            </a:r>
            <a:r>
              <a:rPr lang="es-ES" baseline="0" dirty="0" err="1" smtClean="0"/>
              <a:t>is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able</a:t>
            </a:r>
            <a:r>
              <a:rPr lang="es-ES" baseline="0" dirty="0" smtClean="0"/>
              <a:t> to </a:t>
            </a:r>
            <a:r>
              <a:rPr lang="es-ES" baseline="0" dirty="0" err="1" smtClean="0"/>
              <a:t>find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beginning</a:t>
            </a:r>
            <a:r>
              <a:rPr lang="es-ES" baseline="0" dirty="0" smtClean="0"/>
              <a:t> and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end</a:t>
            </a:r>
            <a:r>
              <a:rPr lang="es-ES" baseline="0" dirty="0" smtClean="0"/>
              <a:t> of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gesture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by</a:t>
            </a:r>
            <a:r>
              <a:rPr lang="es-ES" baseline="0" dirty="0" smtClean="0"/>
              <a:t> </a:t>
            </a:r>
            <a:r>
              <a:rPr lang="es-ES" baseline="0" dirty="0" err="1" smtClean="0"/>
              <a:t>computing</a:t>
            </a:r>
            <a:r>
              <a:rPr lang="es-ES" baseline="0" dirty="0" smtClean="0"/>
              <a:t> </a:t>
            </a:r>
            <a:r>
              <a:rPr lang="es-ES" baseline="0" dirty="0" err="1" smtClean="0"/>
              <a:t>euclidean</a:t>
            </a:r>
            <a:r>
              <a:rPr lang="es-ES" baseline="0" dirty="0" smtClean="0"/>
              <a:t> </a:t>
            </a:r>
            <a:r>
              <a:rPr lang="es-ES" baseline="0" dirty="0" err="1" smtClean="0"/>
              <a:t>distances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between</a:t>
            </a:r>
            <a:r>
              <a:rPr lang="es-ES" baseline="0" dirty="0" smtClean="0"/>
              <a:t> </a:t>
            </a:r>
            <a:r>
              <a:rPr lang="es-ES" baseline="0" dirty="0" err="1" smtClean="0"/>
              <a:t>each</a:t>
            </a:r>
            <a:r>
              <a:rPr lang="es-ES" baseline="0" dirty="0" smtClean="0"/>
              <a:t> </a:t>
            </a:r>
            <a:r>
              <a:rPr lang="es-ES" baseline="0" dirty="0" err="1" smtClean="0"/>
              <a:t>pair</a:t>
            </a:r>
            <a:r>
              <a:rPr lang="es-ES" baseline="0" dirty="0" smtClean="0"/>
              <a:t> of </a:t>
            </a:r>
            <a:r>
              <a:rPr lang="es-ES" baseline="0" dirty="0" err="1" smtClean="0"/>
              <a:t>frames</a:t>
            </a:r>
            <a:endParaRPr lang="es-E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B88FD2-67C6-4A1F-A719-72B78FBFFCCC}" type="slidenum">
              <a:rPr lang="es-ES" smtClean="0"/>
              <a:t>91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63584541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s-ES" baseline="0" dirty="0" smtClean="0"/>
              <a:t>So, </a:t>
            </a:r>
            <a:r>
              <a:rPr lang="es-ES" baseline="0" dirty="0" err="1" smtClean="0"/>
              <a:t>going</a:t>
            </a:r>
            <a:r>
              <a:rPr lang="es-ES" baseline="0" dirty="0" smtClean="0"/>
              <a:t> back to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visual </a:t>
            </a:r>
            <a:r>
              <a:rPr lang="es-ES" baseline="0" dirty="0" err="1" smtClean="0"/>
              <a:t>tasks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involved</a:t>
            </a:r>
            <a:r>
              <a:rPr lang="es-ES" baseline="0" dirty="0" smtClean="0"/>
              <a:t> in </a:t>
            </a:r>
            <a:r>
              <a:rPr lang="es-ES" baseline="0" dirty="0" err="1" smtClean="0"/>
              <a:t>understanding</a:t>
            </a:r>
            <a:r>
              <a:rPr lang="es-ES" baseline="0" dirty="0" smtClean="0"/>
              <a:t> </a:t>
            </a:r>
            <a:r>
              <a:rPr lang="es-ES" baseline="0" dirty="0" err="1" smtClean="0"/>
              <a:t>scenes</a:t>
            </a:r>
            <a:r>
              <a:rPr lang="es-ES" baseline="0" dirty="0" smtClean="0"/>
              <a:t> of </a:t>
            </a:r>
            <a:r>
              <a:rPr lang="es-ES" baseline="0" dirty="0" err="1" smtClean="0"/>
              <a:t>people</a:t>
            </a:r>
            <a:r>
              <a:rPr lang="es-ES" baseline="0" dirty="0" smtClean="0"/>
              <a:t>, a </a:t>
            </a:r>
            <a:r>
              <a:rPr lang="es-ES" baseline="0" dirty="0" err="1" smtClean="0"/>
              <a:t>common</a:t>
            </a:r>
            <a:r>
              <a:rPr lang="es-ES" baseline="0" dirty="0" smtClean="0"/>
              <a:t> </a:t>
            </a:r>
            <a:r>
              <a:rPr lang="es-ES" baseline="0" dirty="0" err="1" smtClean="0"/>
              <a:t>adopted</a:t>
            </a:r>
            <a:r>
              <a:rPr lang="es-ES" baseline="0" dirty="0" smtClean="0"/>
              <a:t> pipeline </a:t>
            </a:r>
            <a:r>
              <a:rPr lang="es-ES" baseline="0" dirty="0" err="1" smtClean="0"/>
              <a:t>is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following</a:t>
            </a:r>
            <a:r>
              <a:rPr lang="es-ES" baseline="0" dirty="0" smtClean="0"/>
              <a:t>, </a:t>
            </a:r>
            <a:r>
              <a:rPr lang="es-ES" baseline="0" dirty="0" err="1" smtClean="0"/>
              <a:t>composed</a:t>
            </a:r>
            <a:r>
              <a:rPr lang="es-ES" baseline="0" dirty="0" smtClean="0"/>
              <a:t> </a:t>
            </a:r>
            <a:r>
              <a:rPr lang="es-ES" baseline="0" dirty="0" err="1" smtClean="0"/>
              <a:t>by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three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steps</a:t>
            </a:r>
            <a:r>
              <a:rPr lang="es-ES" baseline="0" dirty="0" smtClean="0"/>
              <a:t>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s-ES" baseline="0" dirty="0" err="1" smtClean="0"/>
              <a:t>First</a:t>
            </a:r>
            <a:r>
              <a:rPr lang="es-ES" baseline="0" dirty="0" smtClean="0"/>
              <a:t> of </a:t>
            </a:r>
            <a:r>
              <a:rPr lang="es-ES" baseline="0" dirty="0" err="1" smtClean="0"/>
              <a:t>all</a:t>
            </a:r>
            <a:r>
              <a:rPr lang="es-ES" baseline="0" dirty="0" smtClean="0"/>
              <a:t>, </a:t>
            </a:r>
            <a:r>
              <a:rPr lang="es-ES" baseline="0" dirty="0" err="1" smtClean="0"/>
              <a:t>people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appearing</a:t>
            </a:r>
            <a:r>
              <a:rPr lang="es-ES" baseline="0" dirty="0" smtClean="0"/>
              <a:t> in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scene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is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detected</a:t>
            </a:r>
            <a:r>
              <a:rPr lang="es-ES" baseline="0" dirty="0" smtClean="0"/>
              <a:t>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s-ES" baseline="0" dirty="0" err="1" smtClean="0"/>
              <a:t>Secondly</a:t>
            </a:r>
            <a:r>
              <a:rPr lang="es-ES" baseline="0" dirty="0" smtClean="0"/>
              <a:t>,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body</a:t>
            </a:r>
            <a:r>
              <a:rPr lang="es-ES" baseline="0" dirty="0" smtClean="0"/>
              <a:t> pose of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detected</a:t>
            </a:r>
            <a:r>
              <a:rPr lang="es-ES" baseline="0" dirty="0" smtClean="0"/>
              <a:t> </a:t>
            </a:r>
            <a:r>
              <a:rPr lang="es-ES" baseline="0" dirty="0" err="1" smtClean="0"/>
              <a:t>people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could</a:t>
            </a:r>
            <a:r>
              <a:rPr lang="es-ES" baseline="0" dirty="0" smtClean="0"/>
              <a:t> be </a:t>
            </a:r>
            <a:r>
              <a:rPr lang="es-ES" baseline="0" dirty="0" err="1" smtClean="0"/>
              <a:t>estimated</a:t>
            </a:r>
            <a:r>
              <a:rPr lang="es-ES" baseline="0" dirty="0" smtClean="0"/>
              <a:t> </a:t>
            </a:r>
            <a:r>
              <a:rPr lang="es-ES" baseline="0" dirty="0" err="1" smtClean="0"/>
              <a:t>by</a:t>
            </a:r>
            <a:r>
              <a:rPr lang="es-ES" baseline="0" dirty="0" smtClean="0"/>
              <a:t> </a:t>
            </a:r>
            <a:r>
              <a:rPr lang="es-ES" baseline="0" dirty="0" err="1" smtClean="0"/>
              <a:t>locating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different</a:t>
            </a:r>
            <a:r>
              <a:rPr lang="es-ES" baseline="0" dirty="0" smtClean="0"/>
              <a:t> </a:t>
            </a:r>
            <a:r>
              <a:rPr lang="es-ES" baseline="0" dirty="0" err="1" smtClean="0"/>
              <a:t>parts</a:t>
            </a:r>
            <a:r>
              <a:rPr lang="es-ES" baseline="0" dirty="0" smtClean="0"/>
              <a:t> of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body</a:t>
            </a:r>
            <a:r>
              <a:rPr lang="es-ES" baseline="0" dirty="0" smtClean="0"/>
              <a:t>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s-ES" baseline="0" dirty="0" smtClean="0"/>
              <a:t>And </a:t>
            </a:r>
            <a:r>
              <a:rPr lang="es-ES" baseline="0" dirty="0" err="1" smtClean="0"/>
              <a:t>finally</a:t>
            </a:r>
            <a:r>
              <a:rPr lang="es-ES" baseline="0" dirty="0" smtClean="0"/>
              <a:t>, </a:t>
            </a:r>
            <a:r>
              <a:rPr lang="es-ES" baseline="0" dirty="0" err="1" smtClean="0"/>
              <a:t>actions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or</a:t>
            </a:r>
            <a:r>
              <a:rPr lang="es-ES" baseline="0" dirty="0" smtClean="0"/>
              <a:t> </a:t>
            </a:r>
            <a:r>
              <a:rPr lang="es-ES" baseline="0" dirty="0" err="1" smtClean="0"/>
              <a:t>gestures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could</a:t>
            </a:r>
            <a:r>
              <a:rPr lang="es-ES" baseline="0" dirty="0" smtClean="0"/>
              <a:t> be </a:t>
            </a:r>
            <a:r>
              <a:rPr lang="es-ES" baseline="0" dirty="0" err="1" smtClean="0"/>
              <a:t>detected</a:t>
            </a:r>
            <a:r>
              <a:rPr lang="es-ES" baseline="0" dirty="0" smtClean="0"/>
              <a:t> in </a:t>
            </a:r>
            <a:r>
              <a:rPr lang="es-ES" baseline="0" dirty="0" err="1" smtClean="0"/>
              <a:t>order</a:t>
            </a:r>
            <a:r>
              <a:rPr lang="es-ES" baseline="0" dirty="0" smtClean="0"/>
              <a:t> to describe </a:t>
            </a:r>
            <a:r>
              <a:rPr lang="es-ES" baseline="0" dirty="0" err="1" smtClean="0"/>
              <a:t>what</a:t>
            </a:r>
            <a:r>
              <a:rPr lang="es-ES" baseline="0" dirty="0" smtClean="0"/>
              <a:t> </a:t>
            </a:r>
            <a:r>
              <a:rPr lang="es-ES" baseline="0" dirty="0" err="1" smtClean="0"/>
              <a:t>is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people</a:t>
            </a:r>
            <a:r>
              <a:rPr lang="es-ES" baseline="0" dirty="0" smtClean="0"/>
              <a:t> in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scene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doing</a:t>
            </a:r>
            <a:r>
              <a:rPr lang="es-ES" baseline="0" dirty="0" smtClean="0"/>
              <a:t>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B88FD2-67C6-4A1F-A719-72B78FBFFCCC}" type="slidenum">
              <a:rPr lang="es-ES" smtClean="0"/>
              <a:t>9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7413158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C8D6BB-4056-4579-8370-E818C2DAD8F7}" type="datetime1">
              <a:rPr lang="es-ES" smtClean="0"/>
              <a:t>06/03/2015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" smtClean="0"/>
              <a:t>&lt;#&gt;/ 84</a:t>
            </a:r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860AB8-BB39-4E0E-8905-3E931B52FC0E}" type="slidenum">
              <a:rPr lang="es-ES" smtClean="0"/>
              <a:pPr/>
              <a:t>‹#›</a:t>
            </a:fld>
            <a:r>
              <a:rPr lang="es-ES" dirty="0" smtClean="0"/>
              <a:t> / 84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50551594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7A4CBC-45F9-4477-8DE7-A9D497F842D9}" type="datetime1">
              <a:rPr lang="es-ES" smtClean="0"/>
              <a:t>06/03/2015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" smtClean="0"/>
              <a:t>&lt;#&gt;/ 84</a:t>
            </a:r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860AB8-BB39-4E0E-8905-3E931B52FC0E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9927289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6E8589-6363-4968-82BC-09B6CD0180AF}" type="datetime1">
              <a:rPr lang="es-ES" smtClean="0"/>
              <a:t>06/03/2015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" smtClean="0"/>
              <a:t>&lt;#&gt;/ 84</a:t>
            </a:r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860AB8-BB39-4E0E-8905-3E931B52FC0E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87810674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F2922A-3F2C-4278-99D8-2454222555F6}" type="datetime1">
              <a:rPr lang="es-ES" smtClean="0"/>
              <a:t>06/03/2015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" smtClean="0"/>
              <a:t>&lt;#&gt;/ 84</a:t>
            </a:r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1">
                <a:solidFill>
                  <a:schemeClr val="tx1"/>
                </a:solidFill>
              </a:defRPr>
            </a:lvl1pPr>
          </a:lstStyle>
          <a:p>
            <a:fld id="{E7860AB8-BB39-4E0E-8905-3E931B52FC0E}" type="slidenum">
              <a:rPr lang="es-ES" smtClean="0"/>
              <a:pPr/>
              <a:t>‹#›</a:t>
            </a:fld>
            <a:r>
              <a:rPr lang="es-ES" dirty="0" smtClean="0"/>
              <a:t> / 84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08090592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B7B22D-65B9-4355-B9D8-AF8DB9E67951}" type="datetime1">
              <a:rPr lang="es-ES" smtClean="0"/>
              <a:t>06/03/2015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" smtClean="0"/>
              <a:t>&lt;#&gt;/ 84</a:t>
            </a:r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860AB8-BB39-4E0E-8905-3E931B52FC0E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96947754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512E5F-E598-442B-8488-CB91EB8776A1}" type="datetime1">
              <a:rPr lang="es-ES" smtClean="0"/>
              <a:t>06/03/2015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" smtClean="0"/>
              <a:t>&lt;#&gt;/ 84</a:t>
            </a:r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860AB8-BB39-4E0E-8905-3E931B52FC0E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02270223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27FCAA-0A49-4D1F-92E9-916B707EC17D}" type="datetime1">
              <a:rPr lang="es-ES" smtClean="0"/>
              <a:t>06/03/2015</a:t>
            </a:fld>
            <a:endParaRPr lang="es-E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" smtClean="0"/>
              <a:t>&lt;#&gt;/ 84</a:t>
            </a:r>
            <a:endParaRPr lang="es-E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860AB8-BB39-4E0E-8905-3E931B52FC0E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18964449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9A6A19-31F2-4849-A762-D47A89476812}" type="datetime1">
              <a:rPr lang="es-ES" smtClean="0"/>
              <a:t>06/03/2015</a:t>
            </a:fld>
            <a:endParaRPr lang="es-E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" smtClean="0"/>
              <a:t>&lt;#&gt;/ 84</a:t>
            </a:r>
            <a:endParaRPr lang="es-E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860AB8-BB39-4E0E-8905-3E931B52FC0E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49921698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7A99F5-CA9E-45C0-9459-3025A99E56DE}" type="datetime1">
              <a:rPr lang="es-ES" smtClean="0"/>
              <a:t>06/03/2015</a:t>
            </a:fld>
            <a:endParaRPr lang="es-E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" smtClean="0"/>
              <a:t>&lt;#&gt;/ 84</a:t>
            </a:r>
            <a:endParaRPr lang="es-E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860AB8-BB39-4E0E-8905-3E931B52FC0E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24816951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2F3F91-0A3C-413D-BF01-010B7AC5113A}" type="datetime1">
              <a:rPr lang="es-ES" smtClean="0"/>
              <a:t>06/03/2015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" smtClean="0"/>
              <a:t>&lt;#&gt;/ 84</a:t>
            </a:r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860AB8-BB39-4E0E-8905-3E931B52FC0E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3395252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4A13F0-9571-4CC6-AF91-AFB5B9C05B11}" type="datetime1">
              <a:rPr lang="es-ES" smtClean="0"/>
              <a:t>06/03/2015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" smtClean="0"/>
              <a:t>&lt;#&gt;/ 84</a:t>
            </a:r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860AB8-BB39-4E0E-8905-3E931B52FC0E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87770174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6C4AB8D-8498-4700-A6F4-B1FB3315A156}" type="datetime1">
              <a:rPr lang="es-ES" smtClean="0"/>
              <a:t>06/03/2015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s-ES" smtClean="0"/>
              <a:t>&lt;#&gt;/ 84</a:t>
            </a:r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tx1"/>
                </a:solidFill>
              </a:defRPr>
            </a:lvl1pPr>
          </a:lstStyle>
          <a:p>
            <a:fld id="{E7860AB8-BB39-4E0E-8905-3E931B52FC0E}" type="slidenum">
              <a:rPr lang="es-ES" smtClean="0"/>
              <a:pPr/>
              <a:t>‹#›</a:t>
            </a:fld>
            <a:r>
              <a:rPr lang="es-ES" dirty="0" smtClean="0"/>
              <a:t> / 84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4825318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jpeg"/><Relationship Id="rId5" Type="http://schemas.openxmlformats.org/officeDocument/2006/relationships/image" Target="../media/image3.jpg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2.xml"/><Relationship Id="rId13" Type="http://schemas.openxmlformats.org/officeDocument/2006/relationships/image" Target="../media/image32.jpg"/><Relationship Id="rId3" Type="http://schemas.openxmlformats.org/officeDocument/2006/relationships/image" Target="../media/image1.jpeg"/><Relationship Id="rId7" Type="http://schemas.openxmlformats.org/officeDocument/2006/relationships/diagramQuickStyle" Target="../diagrams/quickStyle2.xml"/><Relationship Id="rId12" Type="http://schemas.openxmlformats.org/officeDocument/2006/relationships/image" Target="../media/image3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diagramLayout" Target="../diagrams/layout2.xml"/><Relationship Id="rId11" Type="http://schemas.openxmlformats.org/officeDocument/2006/relationships/image" Target="../media/image30.png"/><Relationship Id="rId5" Type="http://schemas.openxmlformats.org/officeDocument/2006/relationships/diagramData" Target="../diagrams/data2.xml"/><Relationship Id="rId10" Type="http://schemas.openxmlformats.org/officeDocument/2006/relationships/image" Target="../media/image29.png"/><Relationship Id="rId4" Type="http://schemas.openxmlformats.org/officeDocument/2006/relationships/image" Target="../media/image28.jpeg"/><Relationship Id="rId9" Type="http://schemas.microsoft.com/office/2007/relationships/diagramDrawing" Target="../diagrams/drawing2.xml"/><Relationship Id="rId14" Type="http://schemas.openxmlformats.org/officeDocument/2006/relationships/image" Target="../media/image33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3.xml"/><Relationship Id="rId3" Type="http://schemas.openxmlformats.org/officeDocument/2006/relationships/image" Target="../media/image1.jpeg"/><Relationship Id="rId7" Type="http://schemas.openxmlformats.org/officeDocument/2006/relationships/diagramColors" Target="../diagrams/colors3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3.xml"/><Relationship Id="rId5" Type="http://schemas.openxmlformats.org/officeDocument/2006/relationships/diagramLayout" Target="../diagrams/layout3.xml"/><Relationship Id="rId10" Type="http://schemas.openxmlformats.org/officeDocument/2006/relationships/image" Target="../media/image33.jpg"/><Relationship Id="rId4" Type="http://schemas.openxmlformats.org/officeDocument/2006/relationships/diagramData" Target="../diagrams/data3.xml"/><Relationship Id="rId9" Type="http://schemas.openxmlformats.org/officeDocument/2006/relationships/image" Target="../media/image32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7" Type="http://schemas.openxmlformats.org/officeDocument/2006/relationships/image" Target="../media/image37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.png"/><Relationship Id="rId5" Type="http://schemas.openxmlformats.org/officeDocument/2006/relationships/image" Target="../media/image1.jpeg"/><Relationship Id="rId4" Type="http://schemas.openxmlformats.org/officeDocument/2006/relationships/image" Target="../media/image3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0.png"/><Relationship Id="rId3" Type="http://schemas.openxmlformats.org/officeDocument/2006/relationships/image" Target="../media/image1.jpeg"/><Relationship Id="rId7" Type="http://schemas.openxmlformats.org/officeDocument/2006/relationships/image" Target="../media/image320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70.png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80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png"/><Relationship Id="rId3" Type="http://schemas.openxmlformats.org/officeDocument/2006/relationships/image" Target="../media/image1.jpeg"/><Relationship Id="rId7" Type="http://schemas.openxmlformats.org/officeDocument/2006/relationships/image" Target="../media/image43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2.png"/><Relationship Id="rId5" Type="http://schemas.openxmlformats.org/officeDocument/2006/relationships/image" Target="../media/image41.JPG"/><Relationship Id="rId4" Type="http://schemas.openxmlformats.org/officeDocument/2006/relationships/image" Target="../media/image40.JP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6.png"/><Relationship Id="rId4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notesSlide" Target="../notesSlides/notesSlide2.xml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0" Type="http://schemas.openxmlformats.org/officeDocument/2006/relationships/image" Target="../media/image11.jpeg"/><Relationship Id="rId4" Type="http://schemas.openxmlformats.org/officeDocument/2006/relationships/image" Target="../media/image1.jpeg"/><Relationship Id="rId9" Type="http://schemas.openxmlformats.org/officeDocument/2006/relationships/image" Target="../media/image10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JPG"/><Relationship Id="rId3" Type="http://schemas.openxmlformats.org/officeDocument/2006/relationships/image" Target="../media/image1.jpeg"/><Relationship Id="rId7" Type="http://schemas.openxmlformats.org/officeDocument/2006/relationships/image" Target="../media/image48.JP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7.JPG"/><Relationship Id="rId5" Type="http://schemas.openxmlformats.org/officeDocument/2006/relationships/image" Target="../media/image41.JPG"/><Relationship Id="rId4" Type="http://schemas.openxmlformats.org/officeDocument/2006/relationships/image" Target="../media/image47.png"/><Relationship Id="rId9" Type="http://schemas.openxmlformats.org/officeDocument/2006/relationships/image" Target="../media/image5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G"/><Relationship Id="rId7" Type="http://schemas.openxmlformats.org/officeDocument/2006/relationships/image" Target="../media/image54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2.png"/><Relationship Id="rId5" Type="http://schemas.openxmlformats.org/officeDocument/2006/relationships/image" Target="../media/image1.jpeg"/><Relationship Id="rId4" Type="http://schemas.openxmlformats.org/officeDocument/2006/relationships/image" Target="../media/image50.jp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4.jpg"/><Relationship Id="rId5" Type="http://schemas.openxmlformats.org/officeDocument/2006/relationships/image" Target="../media/image53.png"/><Relationship Id="rId4" Type="http://schemas.openxmlformats.org/officeDocument/2006/relationships/image" Target="../media/image51.em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avi"/><Relationship Id="rId1" Type="http://schemas.microsoft.com/office/2007/relationships/media" Target="../media/media1.avi"/><Relationship Id="rId6" Type="http://schemas.openxmlformats.org/officeDocument/2006/relationships/image" Target="../media/image55.png"/><Relationship Id="rId5" Type="http://schemas.openxmlformats.org/officeDocument/2006/relationships/image" Target="../media/image1.jpeg"/><Relationship Id="rId4" Type="http://schemas.openxmlformats.org/officeDocument/2006/relationships/notesSlide" Target="../notesSlides/notesSlide2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6.JP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0.png"/><Relationship Id="rId3" Type="http://schemas.openxmlformats.org/officeDocument/2006/relationships/image" Target="../media/image1.jpeg"/><Relationship Id="rId7" Type="http://schemas.openxmlformats.org/officeDocument/2006/relationships/image" Target="../media/image59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8.png"/><Relationship Id="rId5" Type="http://schemas.openxmlformats.org/officeDocument/2006/relationships/image" Target="../media/image57.png"/><Relationship Id="rId10" Type="http://schemas.openxmlformats.org/officeDocument/2006/relationships/image" Target="../media/image62.png"/><Relationship Id="rId4" Type="http://schemas.openxmlformats.org/officeDocument/2006/relationships/chart" Target="../charts/chart2.xml"/><Relationship Id="rId9" Type="http://schemas.openxmlformats.org/officeDocument/2006/relationships/image" Target="../media/image61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0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3.jpg"/><Relationship Id="rId4" Type="http://schemas.openxmlformats.org/officeDocument/2006/relationships/image" Target="../media/image49.JP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4.png"/><Relationship Id="rId3" Type="http://schemas.openxmlformats.org/officeDocument/2006/relationships/image" Target="../media/image1.jpeg"/><Relationship Id="rId7" Type="http://schemas.openxmlformats.org/officeDocument/2006/relationships/image" Target="../media/image550.png"/><Relationship Id="rId12" Type="http://schemas.openxmlformats.org/officeDocument/2006/relationships/image" Target="../media/image601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20.png"/><Relationship Id="rId11" Type="http://schemas.openxmlformats.org/officeDocument/2006/relationships/image" Target="../media/image590.png"/><Relationship Id="rId5" Type="http://schemas.openxmlformats.org/officeDocument/2006/relationships/image" Target="../media/image49.png"/><Relationship Id="rId10" Type="http://schemas.openxmlformats.org/officeDocument/2006/relationships/image" Target="../media/image65.png"/><Relationship Id="rId4" Type="http://schemas.openxmlformats.org/officeDocument/2006/relationships/image" Target="../media/image63.png"/><Relationship Id="rId9" Type="http://schemas.openxmlformats.org/officeDocument/2006/relationships/image" Target="../media/image57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jpeg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30.png"/><Relationship Id="rId13" Type="http://schemas.openxmlformats.org/officeDocument/2006/relationships/image" Target="../media/image68.png"/><Relationship Id="rId3" Type="http://schemas.openxmlformats.org/officeDocument/2006/relationships/image" Target="../media/image1.jpeg"/><Relationship Id="rId7" Type="http://schemas.openxmlformats.org/officeDocument/2006/relationships/image" Target="../media/image620.png"/><Relationship Id="rId12" Type="http://schemas.openxmlformats.org/officeDocument/2006/relationships/image" Target="../media/image67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10.png"/><Relationship Id="rId11" Type="http://schemas.openxmlformats.org/officeDocument/2006/relationships/image" Target="../media/image66.png"/><Relationship Id="rId5" Type="http://schemas.openxmlformats.org/officeDocument/2006/relationships/image" Target="../media/image600.png"/><Relationship Id="rId10" Type="http://schemas.openxmlformats.org/officeDocument/2006/relationships/image" Target="../media/image650.png"/><Relationship Id="rId4" Type="http://schemas.openxmlformats.org/officeDocument/2006/relationships/image" Target="../media/image63.png"/><Relationship Id="rId9" Type="http://schemas.openxmlformats.org/officeDocument/2006/relationships/image" Target="../media/image640.png"/><Relationship Id="rId14" Type="http://schemas.openxmlformats.org/officeDocument/2006/relationships/image" Target="../media/image69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1.png"/><Relationship Id="rId5" Type="http://schemas.openxmlformats.org/officeDocument/2006/relationships/image" Target="../media/image70.png"/><Relationship Id="rId4" Type="http://schemas.openxmlformats.org/officeDocument/2006/relationships/image" Target="../media/image691.png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4.png"/><Relationship Id="rId3" Type="http://schemas.openxmlformats.org/officeDocument/2006/relationships/image" Target="../media/image1.jpeg"/><Relationship Id="rId7" Type="http://schemas.openxmlformats.org/officeDocument/2006/relationships/image" Target="../media/image77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3.png"/><Relationship Id="rId10" Type="http://schemas.openxmlformats.org/officeDocument/2006/relationships/image" Target="../media/image76.png"/><Relationship Id="rId4" Type="http://schemas.openxmlformats.org/officeDocument/2006/relationships/image" Target="../media/image72.png"/><Relationship Id="rId9" Type="http://schemas.openxmlformats.org/officeDocument/2006/relationships/image" Target="../media/image75.png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5.png"/><Relationship Id="rId3" Type="http://schemas.openxmlformats.org/officeDocument/2006/relationships/image" Target="../media/image1.jpeg"/><Relationship Id="rId7" Type="http://schemas.openxmlformats.org/officeDocument/2006/relationships/image" Target="../media/image65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9.png"/><Relationship Id="rId5" Type="http://schemas.openxmlformats.org/officeDocument/2006/relationships/image" Target="../media/image782.png"/><Relationship Id="rId4" Type="http://schemas.openxmlformats.org/officeDocument/2006/relationships/image" Target="../media/image72.png"/><Relationship Id="rId9" Type="http://schemas.openxmlformats.org/officeDocument/2006/relationships/image" Target="../media/image76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1.emf"/><Relationship Id="rId4" Type="http://schemas.openxmlformats.org/officeDocument/2006/relationships/image" Target="../media/image70.emf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5.png"/><Relationship Id="rId4" Type="http://schemas.openxmlformats.org/officeDocument/2006/relationships/chart" Target="../charts/chart3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5.png"/><Relationship Id="rId4" Type="http://schemas.openxmlformats.org/officeDocument/2006/relationships/chart" Target="../charts/chart4.xml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8.png"/><Relationship Id="rId3" Type="http://schemas.microsoft.com/office/2007/relationships/media" Target="../media/media3.mp4"/><Relationship Id="rId7" Type="http://schemas.openxmlformats.org/officeDocument/2006/relationships/image" Target="../media/image1.jpeg"/><Relationship Id="rId2" Type="http://schemas.openxmlformats.org/officeDocument/2006/relationships/video" Target="../media/media2.avi"/><Relationship Id="rId1" Type="http://schemas.microsoft.com/office/2007/relationships/media" Target="../media/media2.avi"/><Relationship Id="rId6" Type="http://schemas.openxmlformats.org/officeDocument/2006/relationships/notesSlide" Target="../notesSlides/notesSlide37.xml"/><Relationship Id="rId11" Type="http://schemas.openxmlformats.org/officeDocument/2006/relationships/image" Target="../media/image82.png"/><Relationship Id="rId5" Type="http://schemas.openxmlformats.org/officeDocument/2006/relationships/slideLayout" Target="../slideLayouts/slideLayout2.xml"/><Relationship Id="rId10" Type="http://schemas.openxmlformats.org/officeDocument/2006/relationships/image" Target="../media/image81.png"/><Relationship Id="rId4" Type="http://schemas.openxmlformats.org/officeDocument/2006/relationships/video" Target="../media/media3.mp4"/><Relationship Id="rId9" Type="http://schemas.openxmlformats.org/officeDocument/2006/relationships/image" Target="../media/image80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Relationship Id="rId6" Type="http://schemas.openxmlformats.org/officeDocument/2006/relationships/chart" Target="../charts/chart5.xml"/><Relationship Id="rId5" Type="http://schemas.openxmlformats.org/officeDocument/2006/relationships/image" Target="../media/image84.emf"/><Relationship Id="rId4" Type="http://schemas.openxmlformats.org/officeDocument/2006/relationships/image" Target="../media/image83.emf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jpeg"/></Relationships>
</file>

<file path=ppt/slides/_rels/slide40.xml.rels><?xml version="1.0" encoding="UTF-8" standalone="yes"?>
<Relationships xmlns="http://schemas.openxmlformats.org/package/2006/relationships"><Relationship Id="rId8" Type="http://schemas.microsoft.com/office/2007/relationships/diagramDrawing" Target="../diagrams/drawing4.xml"/><Relationship Id="rId3" Type="http://schemas.openxmlformats.org/officeDocument/2006/relationships/image" Target="../media/image1.jpeg"/><Relationship Id="rId7" Type="http://schemas.openxmlformats.org/officeDocument/2006/relationships/diagramColors" Target="../diagrams/colors4.xml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4.xml"/><Relationship Id="rId5" Type="http://schemas.openxmlformats.org/officeDocument/2006/relationships/diagramLayout" Target="../diagrams/layout4.xml"/><Relationship Id="rId10" Type="http://schemas.openxmlformats.org/officeDocument/2006/relationships/image" Target="../media/image30.png"/><Relationship Id="rId4" Type="http://schemas.openxmlformats.org/officeDocument/2006/relationships/diagramData" Target="../diagrams/data4.xml"/><Relationship Id="rId9" Type="http://schemas.openxmlformats.org/officeDocument/2006/relationships/image" Target="../media/image29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88.emf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7.jpeg"/><Relationship Id="rId5" Type="http://schemas.openxmlformats.org/officeDocument/2006/relationships/image" Target="../media/image86.emf"/><Relationship Id="rId4" Type="http://schemas.openxmlformats.org/officeDocument/2006/relationships/image" Target="../media/image85.emf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90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9.jpeg"/><Relationship Id="rId5" Type="http://schemas.openxmlformats.org/officeDocument/2006/relationships/image" Target="../media/image86.emf"/><Relationship Id="rId4" Type="http://schemas.openxmlformats.org/officeDocument/2006/relationships/image" Target="../media/image85.emf"/></Relationships>
</file>

<file path=ppt/slides/_rels/slide4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5.png"/><Relationship Id="rId3" Type="http://schemas.openxmlformats.org/officeDocument/2006/relationships/image" Target="../media/image1.jpeg"/><Relationship Id="rId7" Type="http://schemas.openxmlformats.org/officeDocument/2006/relationships/image" Target="../media/image94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3.png"/><Relationship Id="rId5" Type="http://schemas.openxmlformats.org/officeDocument/2006/relationships/image" Target="../media/image92.png"/><Relationship Id="rId4" Type="http://schemas.openxmlformats.org/officeDocument/2006/relationships/image" Target="../media/image91.png"/></Relationships>
</file>

<file path=ppt/slides/_rels/slide4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0.png"/><Relationship Id="rId3" Type="http://schemas.openxmlformats.org/officeDocument/2006/relationships/image" Target="../media/image1.jpeg"/><Relationship Id="rId7" Type="http://schemas.openxmlformats.org/officeDocument/2006/relationships/image" Target="../media/image99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8.png"/><Relationship Id="rId11" Type="http://schemas.openxmlformats.org/officeDocument/2006/relationships/image" Target="../media/image103.png"/><Relationship Id="rId5" Type="http://schemas.openxmlformats.org/officeDocument/2006/relationships/image" Target="../media/image97.png"/><Relationship Id="rId10" Type="http://schemas.openxmlformats.org/officeDocument/2006/relationships/image" Target="../media/image102.png"/><Relationship Id="rId4" Type="http://schemas.openxmlformats.org/officeDocument/2006/relationships/image" Target="../media/image96.png"/><Relationship Id="rId9" Type="http://schemas.openxmlformats.org/officeDocument/2006/relationships/image" Target="../media/image101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4.jpg"/></Relationships>
</file>

<file path=ppt/slides/_rels/slide4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8.png"/><Relationship Id="rId3" Type="http://schemas.openxmlformats.org/officeDocument/2006/relationships/image" Target="../media/image1.jpeg"/><Relationship Id="rId7" Type="http://schemas.openxmlformats.org/officeDocument/2006/relationships/image" Target="../media/image108.emf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7.emf"/><Relationship Id="rId5" Type="http://schemas.openxmlformats.org/officeDocument/2006/relationships/image" Target="../media/image106.emf"/><Relationship Id="rId10" Type="http://schemas.openxmlformats.org/officeDocument/2006/relationships/image" Target="../media/image109.jpeg"/><Relationship Id="rId4" Type="http://schemas.openxmlformats.org/officeDocument/2006/relationships/image" Target="../media/image105.emf"/><Relationship Id="rId9" Type="http://schemas.openxmlformats.org/officeDocument/2006/relationships/image" Target="../media/image790.png"/></Relationships>
</file>

<file path=ppt/slides/_rels/slide47.xml.rels><?xml version="1.0" encoding="UTF-8" standalone="yes"?>
<Relationships xmlns="http://schemas.openxmlformats.org/package/2006/relationships"><Relationship Id="rId8" Type="http://schemas.openxmlformats.org/officeDocument/2006/relationships/image" Target="../media/image800.png"/><Relationship Id="rId3" Type="http://schemas.openxmlformats.org/officeDocument/2006/relationships/image" Target="../media/image1.jpeg"/><Relationship Id="rId7" Type="http://schemas.openxmlformats.org/officeDocument/2006/relationships/image" Target="../media/image108.emf"/><Relationship Id="rId12" Type="http://schemas.openxmlformats.org/officeDocument/2006/relationships/image" Target="../media/image113.emf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7.emf"/><Relationship Id="rId11" Type="http://schemas.openxmlformats.org/officeDocument/2006/relationships/image" Target="../media/image112.emf"/><Relationship Id="rId5" Type="http://schemas.openxmlformats.org/officeDocument/2006/relationships/image" Target="../media/image106.emf"/><Relationship Id="rId10" Type="http://schemas.openxmlformats.org/officeDocument/2006/relationships/image" Target="../media/image111.emf"/><Relationship Id="rId4" Type="http://schemas.openxmlformats.org/officeDocument/2006/relationships/image" Target="../media/image105.emf"/><Relationship Id="rId9" Type="http://schemas.openxmlformats.org/officeDocument/2006/relationships/image" Target="../media/image110.emf"/></Relationships>
</file>

<file path=ppt/slides/_rels/slide4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01.png"/><Relationship Id="rId3" Type="http://schemas.openxmlformats.org/officeDocument/2006/relationships/image" Target="../media/image1.jpeg"/><Relationship Id="rId7" Type="http://schemas.openxmlformats.org/officeDocument/2006/relationships/image" Target="../media/image113.emf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2.emf"/><Relationship Id="rId5" Type="http://schemas.openxmlformats.org/officeDocument/2006/relationships/image" Target="../media/image111.emf"/><Relationship Id="rId4" Type="http://schemas.openxmlformats.org/officeDocument/2006/relationships/image" Target="../media/image110.emf"/><Relationship Id="rId9" Type="http://schemas.openxmlformats.org/officeDocument/2006/relationships/image" Target="../media/image1010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5.png"/><Relationship Id="rId5" Type="http://schemas.openxmlformats.org/officeDocument/2006/relationships/image" Target="../media/image1030.png"/><Relationship Id="rId4" Type="http://schemas.openxmlformats.org/officeDocument/2006/relationships/image" Target="../media/image114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_rels/slide5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00.png"/><Relationship Id="rId3" Type="http://schemas.openxmlformats.org/officeDocument/2006/relationships/image" Target="../media/image1.jpeg"/><Relationship Id="rId7" Type="http://schemas.openxmlformats.org/officeDocument/2006/relationships/image" Target="../media/image117.pn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6.png"/><Relationship Id="rId5" Type="http://schemas.openxmlformats.org/officeDocument/2006/relationships/image" Target="../media/image970.png"/><Relationship Id="rId4" Type="http://schemas.openxmlformats.org/officeDocument/2006/relationships/image" Target="../media/image960.png"/></Relationships>
</file>

<file path=ppt/slides/_rels/slide5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0.png"/><Relationship Id="rId3" Type="http://schemas.openxmlformats.org/officeDocument/2006/relationships/image" Target="../media/image1170.png"/><Relationship Id="rId7" Type="http://schemas.openxmlformats.org/officeDocument/2006/relationships/image" Target="../media/image119.pn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6.emf"/><Relationship Id="rId5" Type="http://schemas.openxmlformats.org/officeDocument/2006/relationships/image" Target="../media/image118.png"/><Relationship Id="rId10" Type="http://schemas.openxmlformats.org/officeDocument/2006/relationships/image" Target="../media/image122.png"/><Relationship Id="rId4" Type="http://schemas.openxmlformats.org/officeDocument/2006/relationships/image" Target="../media/image1.jpeg"/><Relationship Id="rId9" Type="http://schemas.openxmlformats.org/officeDocument/2006/relationships/image" Target="../media/image121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3.png"/></Relationships>
</file>

<file path=ppt/slides/_rels/slide5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6.png"/><Relationship Id="rId13" Type="http://schemas.openxmlformats.org/officeDocument/2006/relationships/image" Target="../media/image131.emf"/><Relationship Id="rId3" Type="http://schemas.openxmlformats.org/officeDocument/2006/relationships/image" Target="../media/image1.jpeg"/><Relationship Id="rId7" Type="http://schemas.openxmlformats.org/officeDocument/2006/relationships/image" Target="../media/image95.png"/><Relationship Id="rId12" Type="http://schemas.openxmlformats.org/officeDocument/2006/relationships/image" Target="../media/image130.emf"/><Relationship Id="rId2" Type="http://schemas.openxmlformats.org/officeDocument/2006/relationships/notesSlide" Target="../notesSlides/notesSlide53.xml"/><Relationship Id="rId16" Type="http://schemas.openxmlformats.org/officeDocument/2006/relationships/image" Target="../media/image134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5.png"/><Relationship Id="rId11" Type="http://schemas.openxmlformats.org/officeDocument/2006/relationships/image" Target="../media/image129.emf"/><Relationship Id="rId5" Type="http://schemas.openxmlformats.org/officeDocument/2006/relationships/image" Target="../media/image124.png"/><Relationship Id="rId15" Type="http://schemas.openxmlformats.org/officeDocument/2006/relationships/image" Target="../media/image133.emf"/><Relationship Id="rId10" Type="http://schemas.openxmlformats.org/officeDocument/2006/relationships/image" Target="../media/image128.png"/><Relationship Id="rId4" Type="http://schemas.openxmlformats.org/officeDocument/2006/relationships/chart" Target="../charts/chart6.xml"/><Relationship Id="rId9" Type="http://schemas.openxmlformats.org/officeDocument/2006/relationships/image" Target="../media/image127.png"/><Relationship Id="rId14" Type="http://schemas.openxmlformats.org/officeDocument/2006/relationships/image" Target="../media/image132.emf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7.xml"/></Relationships>
</file>

<file path=ppt/slides/_rels/slide5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7.png"/><Relationship Id="rId13" Type="http://schemas.openxmlformats.org/officeDocument/2006/relationships/image" Target="../media/image142.png"/><Relationship Id="rId3" Type="http://schemas.openxmlformats.org/officeDocument/2006/relationships/image" Target="../media/image1.jpeg"/><Relationship Id="rId7" Type="http://schemas.openxmlformats.org/officeDocument/2006/relationships/image" Target="../media/image93.png"/><Relationship Id="rId12" Type="http://schemas.openxmlformats.org/officeDocument/2006/relationships/image" Target="../media/image141.png"/><Relationship Id="rId2" Type="http://schemas.openxmlformats.org/officeDocument/2006/relationships/notesSlide" Target="../notesSlides/notesSlide55.xml"/><Relationship Id="rId16" Type="http://schemas.openxmlformats.org/officeDocument/2006/relationships/image" Target="../media/image14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6.png"/><Relationship Id="rId11" Type="http://schemas.openxmlformats.org/officeDocument/2006/relationships/image" Target="../media/image140.png"/><Relationship Id="rId5" Type="http://schemas.openxmlformats.org/officeDocument/2006/relationships/image" Target="../media/image135.png"/><Relationship Id="rId15" Type="http://schemas.openxmlformats.org/officeDocument/2006/relationships/image" Target="../media/image144.png"/><Relationship Id="rId10" Type="http://schemas.openxmlformats.org/officeDocument/2006/relationships/image" Target="../media/image139.png"/><Relationship Id="rId4" Type="http://schemas.openxmlformats.org/officeDocument/2006/relationships/chart" Target="../charts/chart8.xml"/><Relationship Id="rId9" Type="http://schemas.openxmlformats.org/officeDocument/2006/relationships/image" Target="../media/image138.png"/><Relationship Id="rId14" Type="http://schemas.openxmlformats.org/officeDocument/2006/relationships/image" Target="../media/image143.pn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8" Type="http://schemas.microsoft.com/office/2007/relationships/diagramDrawing" Target="../diagrams/drawing5.xml"/><Relationship Id="rId3" Type="http://schemas.openxmlformats.org/officeDocument/2006/relationships/image" Target="../media/image1.jpeg"/><Relationship Id="rId7" Type="http://schemas.openxmlformats.org/officeDocument/2006/relationships/diagramColors" Target="../diagrams/colors5.xml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5.xml"/><Relationship Id="rId5" Type="http://schemas.openxmlformats.org/officeDocument/2006/relationships/diagramLayout" Target="../diagrams/layout5.xml"/><Relationship Id="rId4" Type="http://schemas.openxmlformats.org/officeDocument/2006/relationships/diagramData" Target="../diagrams/data5.xml"/><Relationship Id="rId9" Type="http://schemas.openxmlformats.org/officeDocument/2006/relationships/image" Target="../media/image31.pn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4.avi"/><Relationship Id="rId1" Type="http://schemas.microsoft.com/office/2007/relationships/media" Target="../media/media4.avi"/><Relationship Id="rId6" Type="http://schemas.openxmlformats.org/officeDocument/2006/relationships/image" Target="../media/image146.png"/><Relationship Id="rId5" Type="http://schemas.openxmlformats.org/officeDocument/2006/relationships/image" Target="../media/image1.jpeg"/><Relationship Id="rId4" Type="http://schemas.openxmlformats.org/officeDocument/2006/relationships/notesSlide" Target="../notesSlides/notesSlide58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7.em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jpeg"/><Relationship Id="rId3" Type="http://schemas.openxmlformats.org/officeDocument/2006/relationships/image" Target="../media/image17.jpg"/><Relationship Id="rId7" Type="http://schemas.openxmlformats.org/officeDocument/2006/relationships/image" Target="../media/image20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.jpeg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8.pn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0.png"/><Relationship Id="rId4" Type="http://schemas.openxmlformats.org/officeDocument/2006/relationships/image" Target="../media/image149.pn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2.png"/><Relationship Id="rId4" Type="http://schemas.openxmlformats.org/officeDocument/2006/relationships/image" Target="../media/image151.png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3.png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chart" Target="../charts/chart11.xml"/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4.png"/><Relationship Id="rId5" Type="http://schemas.openxmlformats.org/officeDocument/2006/relationships/chart" Target="../charts/chart10.xml"/><Relationship Id="rId4" Type="http://schemas.openxmlformats.org/officeDocument/2006/relationships/chart" Target="../charts/chart9.xml"/></Relationships>
</file>

<file path=ppt/slides/_rels/slide65.xml.rels><?xml version="1.0" encoding="UTF-8" standalone="yes"?>
<Relationships xmlns="http://schemas.openxmlformats.org/package/2006/relationships"><Relationship Id="rId8" Type="http://schemas.openxmlformats.org/officeDocument/2006/relationships/chart" Target="../charts/chart15.xml"/><Relationship Id="rId13" Type="http://schemas.openxmlformats.org/officeDocument/2006/relationships/image" Target="../media/image158.png"/><Relationship Id="rId3" Type="http://schemas.openxmlformats.org/officeDocument/2006/relationships/image" Target="../media/image1.jpeg"/><Relationship Id="rId7" Type="http://schemas.openxmlformats.org/officeDocument/2006/relationships/chart" Target="../charts/chart14.xml"/><Relationship Id="rId12" Type="http://schemas.openxmlformats.org/officeDocument/2006/relationships/image" Target="../media/image157.png"/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2.xml"/><Relationship Id="rId6" Type="http://schemas.openxmlformats.org/officeDocument/2006/relationships/chart" Target="../charts/chart13.xml"/><Relationship Id="rId11" Type="http://schemas.openxmlformats.org/officeDocument/2006/relationships/image" Target="../media/image156.png"/><Relationship Id="rId5" Type="http://schemas.openxmlformats.org/officeDocument/2006/relationships/chart" Target="../charts/chart12.xml"/><Relationship Id="rId10" Type="http://schemas.openxmlformats.org/officeDocument/2006/relationships/chart" Target="../charts/chart17.xml"/><Relationship Id="rId4" Type="http://schemas.openxmlformats.org/officeDocument/2006/relationships/image" Target="../media/image154.png"/><Relationship Id="rId9" Type="http://schemas.openxmlformats.org/officeDocument/2006/relationships/chart" Target="../charts/chart16.xml"/><Relationship Id="rId14" Type="http://schemas.openxmlformats.org/officeDocument/2006/relationships/image" Target="../media/image159.png"/></Relationships>
</file>

<file path=ppt/slides/_rels/slide6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6.png"/><Relationship Id="rId3" Type="http://schemas.microsoft.com/office/2007/relationships/media" Target="../media/media5.avi"/><Relationship Id="rId7" Type="http://schemas.openxmlformats.org/officeDocument/2006/relationships/image" Target="../media/image1.jpeg"/><Relationship Id="rId2" Type="http://schemas.openxmlformats.org/officeDocument/2006/relationships/video" Target="../media/media4.avi"/><Relationship Id="rId1" Type="http://schemas.microsoft.com/office/2007/relationships/media" Target="../media/media4.avi"/><Relationship Id="rId6" Type="http://schemas.openxmlformats.org/officeDocument/2006/relationships/notesSlide" Target="../notesSlides/notesSlide66.xml"/><Relationship Id="rId5" Type="http://schemas.openxmlformats.org/officeDocument/2006/relationships/slideLayout" Target="../slideLayouts/slideLayout2.xml"/><Relationship Id="rId4" Type="http://schemas.openxmlformats.org/officeDocument/2006/relationships/video" Target="../media/media5.avi"/><Relationship Id="rId9" Type="http://schemas.openxmlformats.org/officeDocument/2006/relationships/image" Target="../media/image155.png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6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1.png"/><Relationship Id="rId4" Type="http://schemas.openxmlformats.org/officeDocument/2006/relationships/chart" Target="../charts/chart18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6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1.png"/><Relationship Id="rId4" Type="http://schemas.openxmlformats.org/officeDocument/2006/relationships/chart" Target="../charts/chart19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69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7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0.png"/><Relationship Id="rId4" Type="http://schemas.openxmlformats.org/officeDocument/2006/relationships/image" Target="../media/image147.emf"/></Relationships>
</file>

<file path=ppt/slides/_rels/slide7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6.emf"/><Relationship Id="rId3" Type="http://schemas.openxmlformats.org/officeDocument/2006/relationships/image" Target="../media/image1.jpeg"/><Relationship Id="rId7" Type="http://schemas.openxmlformats.org/officeDocument/2006/relationships/image" Target="../media/image165.emf"/><Relationship Id="rId2" Type="http://schemas.openxmlformats.org/officeDocument/2006/relationships/notesSlide" Target="../notesSlides/notesSlide7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4.png"/><Relationship Id="rId5" Type="http://schemas.openxmlformats.org/officeDocument/2006/relationships/image" Target="../media/image163.png"/><Relationship Id="rId10" Type="http://schemas.openxmlformats.org/officeDocument/2006/relationships/image" Target="../media/image168.png"/><Relationship Id="rId4" Type="http://schemas.openxmlformats.org/officeDocument/2006/relationships/image" Target="../media/image162.png"/><Relationship Id="rId9" Type="http://schemas.openxmlformats.org/officeDocument/2006/relationships/image" Target="../media/image167.png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7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0.png"/><Relationship Id="rId4" Type="http://schemas.openxmlformats.org/officeDocument/2006/relationships/image" Target="../media/image169.png"/></Relationships>
</file>

<file path=ppt/slides/_rels/slide7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40.png"/><Relationship Id="rId3" Type="http://schemas.openxmlformats.org/officeDocument/2006/relationships/image" Target="../media/image1.jpeg"/><Relationship Id="rId7" Type="http://schemas.openxmlformats.org/officeDocument/2006/relationships/image" Target="../media/image172.png"/><Relationship Id="rId2" Type="http://schemas.openxmlformats.org/officeDocument/2006/relationships/notesSlide" Target="../notesSlides/notesSlide7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20.png"/><Relationship Id="rId5" Type="http://schemas.openxmlformats.org/officeDocument/2006/relationships/image" Target="../media/image1810.png"/><Relationship Id="rId10" Type="http://schemas.openxmlformats.org/officeDocument/2006/relationships/image" Target="../media/image186.png"/><Relationship Id="rId4" Type="http://schemas.openxmlformats.org/officeDocument/2006/relationships/image" Target="../media/image171.png"/><Relationship Id="rId9" Type="http://schemas.openxmlformats.org/officeDocument/2006/relationships/image" Target="../media/image173.png"/></Relationships>
</file>

<file path=ppt/slides/_rels/slide7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10.png"/><Relationship Id="rId3" Type="http://schemas.openxmlformats.org/officeDocument/2006/relationships/image" Target="../media/image1.jpeg"/><Relationship Id="rId7" Type="http://schemas.openxmlformats.org/officeDocument/2006/relationships/image" Target="../media/image174.png"/><Relationship Id="rId2" Type="http://schemas.openxmlformats.org/officeDocument/2006/relationships/notesSlide" Target="../notesSlides/notesSlide7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41.png"/><Relationship Id="rId5" Type="http://schemas.openxmlformats.org/officeDocument/2006/relationships/image" Target="../media/image1880.png"/><Relationship Id="rId4" Type="http://schemas.openxmlformats.org/officeDocument/2006/relationships/image" Target="../media/image187.png"/></Relationships>
</file>

<file path=ppt/slides/_rels/slide7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6.png"/><Relationship Id="rId3" Type="http://schemas.microsoft.com/office/2007/relationships/media" Target="../media/media5.avi"/><Relationship Id="rId7" Type="http://schemas.openxmlformats.org/officeDocument/2006/relationships/image" Target="../media/image1.jpeg"/><Relationship Id="rId12" Type="http://schemas.openxmlformats.org/officeDocument/2006/relationships/image" Target="../media/image177.png"/><Relationship Id="rId2" Type="http://schemas.openxmlformats.org/officeDocument/2006/relationships/video" Target="../media/media4.avi"/><Relationship Id="rId1" Type="http://schemas.microsoft.com/office/2007/relationships/media" Target="../media/media4.avi"/><Relationship Id="rId6" Type="http://schemas.openxmlformats.org/officeDocument/2006/relationships/notesSlide" Target="../notesSlides/notesSlide75.xml"/><Relationship Id="rId11" Type="http://schemas.openxmlformats.org/officeDocument/2006/relationships/image" Target="../media/image176.png"/><Relationship Id="rId5" Type="http://schemas.openxmlformats.org/officeDocument/2006/relationships/slideLayout" Target="../slideLayouts/slideLayout2.xml"/><Relationship Id="rId10" Type="http://schemas.openxmlformats.org/officeDocument/2006/relationships/image" Target="../media/image175.png"/><Relationship Id="rId4" Type="http://schemas.openxmlformats.org/officeDocument/2006/relationships/video" Target="../media/media5.avi"/><Relationship Id="rId9" Type="http://schemas.openxmlformats.org/officeDocument/2006/relationships/image" Target="../media/image155.png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7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9.emf"/><Relationship Id="rId4" Type="http://schemas.openxmlformats.org/officeDocument/2006/relationships/image" Target="../media/image178.emf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77.xml"/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78.xml"/><Relationship Id="rId1" Type="http://schemas.openxmlformats.org/officeDocument/2006/relationships/slideLayout" Target="../slideLayouts/slideLayout1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79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png"/><Relationship Id="rId5" Type="http://schemas.openxmlformats.org/officeDocument/2006/relationships/image" Target="../media/image1.jpeg"/><Relationship Id="rId4" Type="http://schemas.openxmlformats.org/officeDocument/2006/relationships/image" Target="../media/image26.png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80.xml"/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81.xml"/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82.xml"/><Relationship Id="rId1" Type="http://schemas.openxmlformats.org/officeDocument/2006/relationships/slideLayout" Target="../slideLayouts/slideLayout2.xml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83.xml"/><Relationship Id="rId1" Type="http://schemas.openxmlformats.org/officeDocument/2006/relationships/slideLayout" Target="../slideLayouts/slideLayout2.x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8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jpeg"/><Relationship Id="rId5" Type="http://schemas.openxmlformats.org/officeDocument/2006/relationships/image" Target="../media/image3.jpg"/><Relationship Id="rId4" Type="http://schemas.openxmlformats.org/officeDocument/2006/relationships/image" Target="../media/image2.jpeg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0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1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8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3.png"/><Relationship Id="rId4" Type="http://schemas.openxmlformats.org/officeDocument/2006/relationships/image" Target="../media/image182.png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4.em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20.png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5.em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20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1.xml"/><Relationship Id="rId3" Type="http://schemas.openxmlformats.org/officeDocument/2006/relationships/image" Target="../media/image1.jpeg"/><Relationship Id="rId7" Type="http://schemas.openxmlformats.org/officeDocument/2006/relationships/diagramQuickStyle" Target="../diagrams/quickStyle1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diagramLayout" Target="../diagrams/layout1.xml"/><Relationship Id="rId5" Type="http://schemas.openxmlformats.org/officeDocument/2006/relationships/diagramData" Target="../diagrams/data1.xml"/><Relationship Id="rId4" Type="http://schemas.openxmlformats.org/officeDocument/2006/relationships/image" Target="../media/image28.jpeg"/><Relationship Id="rId9" Type="http://schemas.microsoft.com/office/2007/relationships/diagramDrawing" Target="../diagrams/drawing1.xml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6.em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9.emf"/><Relationship Id="rId5" Type="http://schemas.openxmlformats.org/officeDocument/2006/relationships/image" Target="../media/image188.emf"/><Relationship Id="rId4" Type="http://schemas.openxmlformats.org/officeDocument/2006/relationships/image" Target="../media/image187.emf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168.png"/><Relationship Id="rId2" Type="http://schemas.openxmlformats.org/officeDocument/2006/relationships/notesSlide" Target="../notesSlides/notesSlide8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3.png"/><Relationship Id="rId5" Type="http://schemas.openxmlformats.org/officeDocument/2006/relationships/image" Target="../media/image164.png"/><Relationship Id="rId4" Type="http://schemas.openxmlformats.org/officeDocument/2006/relationships/image" Target="../media/image16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28 Imagen" descr="degradado diapo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5884467"/>
            <a:ext cx="9144000" cy="97889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0099" y="1192097"/>
            <a:ext cx="7312729" cy="1705540"/>
          </a:xfrm>
        </p:spPr>
        <p:txBody>
          <a:bodyPr>
            <a:normAutofit/>
          </a:bodyPr>
          <a:lstStyle/>
          <a:p>
            <a:r>
              <a:rPr lang="es-ES" sz="4000" dirty="0" err="1"/>
              <a:t>From</a:t>
            </a:r>
            <a:r>
              <a:rPr lang="es-ES" sz="4000" dirty="0"/>
              <a:t> </a:t>
            </a:r>
            <a:r>
              <a:rPr lang="es-ES" sz="4000" dirty="0" err="1"/>
              <a:t>pixels</a:t>
            </a:r>
            <a:r>
              <a:rPr lang="es-ES" sz="4000" dirty="0"/>
              <a:t> to </a:t>
            </a:r>
            <a:r>
              <a:rPr lang="es-ES" sz="4000" dirty="0" err="1"/>
              <a:t>gestures</a:t>
            </a:r>
            <a:r>
              <a:rPr lang="es-ES" sz="4000" dirty="0" smtClean="0"/>
              <a:t>:</a:t>
            </a:r>
            <a:br>
              <a:rPr lang="es-ES" sz="4000" dirty="0" smtClean="0"/>
            </a:br>
            <a:r>
              <a:rPr lang="es-ES" sz="1000" dirty="0"/>
              <a:t> </a:t>
            </a:r>
            <a:r>
              <a:rPr lang="es-ES" sz="4800" dirty="0" smtClean="0"/>
              <a:t/>
            </a:r>
            <a:br>
              <a:rPr lang="es-ES" sz="4800" dirty="0" smtClean="0"/>
            </a:br>
            <a:r>
              <a:rPr lang="es-ES" sz="2600" dirty="0" err="1"/>
              <a:t>learning</a:t>
            </a:r>
            <a:r>
              <a:rPr lang="es-ES" sz="2600" dirty="0"/>
              <a:t> visual </a:t>
            </a:r>
            <a:r>
              <a:rPr lang="es-ES" sz="2600" dirty="0" err="1"/>
              <a:t>representations</a:t>
            </a:r>
            <a:r>
              <a:rPr lang="es-ES" sz="2600" dirty="0"/>
              <a:t> </a:t>
            </a:r>
            <a:r>
              <a:rPr lang="es-ES" sz="2600" dirty="0" err="1"/>
              <a:t>for</a:t>
            </a:r>
            <a:r>
              <a:rPr lang="es-ES" sz="2600" dirty="0"/>
              <a:t> human </a:t>
            </a:r>
            <a:r>
              <a:rPr lang="es-ES" sz="2600" dirty="0" err="1"/>
              <a:t>analysis</a:t>
            </a:r>
            <a:r>
              <a:rPr lang="es-ES" sz="2600" dirty="0"/>
              <a:t> in color and </a:t>
            </a:r>
            <a:r>
              <a:rPr lang="es-ES" sz="2600" dirty="0" err="1"/>
              <a:t>depth</a:t>
            </a:r>
            <a:r>
              <a:rPr lang="es-ES" sz="2600" dirty="0"/>
              <a:t> data </a:t>
            </a:r>
            <a:r>
              <a:rPr lang="es-ES" sz="2600" dirty="0" err="1"/>
              <a:t>sequences</a:t>
            </a:r>
            <a:endParaRPr lang="es-ES" sz="26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17464" y="3525625"/>
            <a:ext cx="6858000" cy="1935383"/>
          </a:xfrm>
        </p:spPr>
        <p:txBody>
          <a:bodyPr>
            <a:noAutofit/>
          </a:bodyPr>
          <a:lstStyle/>
          <a:p>
            <a:r>
              <a:rPr lang="es-ES" sz="1800" dirty="0" smtClean="0"/>
              <a:t>Antonio Hernández Vela</a:t>
            </a:r>
          </a:p>
          <a:p>
            <a:endParaRPr lang="es-ES" sz="1400" dirty="0"/>
          </a:p>
          <a:p>
            <a:r>
              <a:rPr lang="es-ES" sz="1400" b="1" dirty="0" err="1" smtClean="0"/>
              <a:t>Advisors</a:t>
            </a:r>
            <a:r>
              <a:rPr lang="es-ES" sz="1400" b="1" dirty="0" smtClean="0"/>
              <a:t>:</a:t>
            </a:r>
          </a:p>
          <a:p>
            <a:r>
              <a:rPr lang="es-ES" sz="1400" dirty="0" smtClean="0"/>
              <a:t>Sergio Escalera</a:t>
            </a:r>
          </a:p>
          <a:p>
            <a:r>
              <a:rPr lang="es-ES" sz="1400" dirty="0" smtClean="0"/>
              <a:t>Stan </a:t>
            </a:r>
            <a:r>
              <a:rPr lang="es-ES" sz="1400" dirty="0" err="1" smtClean="0"/>
              <a:t>Sclaroff</a:t>
            </a:r>
            <a:endParaRPr lang="es-ES" sz="1400" dirty="0"/>
          </a:p>
        </p:txBody>
      </p:sp>
      <p:pic>
        <p:nvPicPr>
          <p:cNvPr id="2050" name="Picture 2" descr="http://www.ub.edu/web/ub/galeries/imatges/sala_premsa/marca/marca_pos_rgb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1461" y="5827447"/>
            <a:ext cx="2653749" cy="7167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888" t="18533" r="14558" b="14850"/>
          <a:stretch/>
        </p:blipFill>
        <p:spPr>
          <a:xfrm>
            <a:off x="7270277" y="5582152"/>
            <a:ext cx="1561076" cy="967770"/>
          </a:xfrm>
          <a:prstGeom prst="rect">
            <a:avLst/>
          </a:prstGeom>
        </p:spPr>
      </p:pic>
      <p:pic>
        <p:nvPicPr>
          <p:cNvPr id="8" name="28 Imagen" descr="degradado diapo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10800000">
            <a:off x="0" y="0"/>
            <a:ext cx="9144000" cy="978892"/>
          </a:xfrm>
          <a:prstGeom prst="rect">
            <a:avLst/>
          </a:prstGeom>
        </p:spPr>
      </p:pic>
      <p:pic>
        <p:nvPicPr>
          <p:cNvPr id="1026" name="Picture 2" descr="http://www.maia.ub.es/~sergio/images/soluciones2001004.jpg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6763" y="5759346"/>
            <a:ext cx="1409700" cy="790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http://upload.wikimedia.org/wikipedia/commons/thumb/b/b1/Boston_University_Wordmark.svg/2000px-Boston_University_Wordmark.svg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08015" y="5799862"/>
            <a:ext cx="1600709" cy="7443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445890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506531"/>
            <a:ext cx="7886700" cy="1325563"/>
          </a:xfrm>
        </p:spPr>
        <p:txBody>
          <a:bodyPr/>
          <a:lstStyle/>
          <a:p>
            <a:r>
              <a:rPr lang="es-ES" dirty="0" err="1" smtClean="0"/>
              <a:t>Objectives</a:t>
            </a:r>
            <a:endParaRPr lang="es-ES" dirty="0"/>
          </a:p>
        </p:txBody>
      </p:sp>
      <p:sp>
        <p:nvSpPr>
          <p:cNvPr id="13" name="Content Placeholder 2"/>
          <p:cNvSpPr>
            <a:spLocks noGrp="1"/>
          </p:cNvSpPr>
          <p:nvPr>
            <p:ph idx="1"/>
          </p:nvPr>
        </p:nvSpPr>
        <p:spPr>
          <a:xfrm>
            <a:off x="628650" y="1740782"/>
            <a:ext cx="7886700" cy="4351338"/>
          </a:xfrm>
        </p:spPr>
        <p:txBody>
          <a:bodyPr>
            <a:normAutofit/>
          </a:bodyPr>
          <a:lstStyle/>
          <a:p>
            <a:r>
              <a:rPr lang="es-ES" dirty="0" err="1" smtClean="0"/>
              <a:t>Learn</a:t>
            </a:r>
            <a:r>
              <a:rPr lang="es-ES" dirty="0" smtClean="0"/>
              <a:t> visual </a:t>
            </a:r>
            <a:r>
              <a:rPr lang="es-ES" dirty="0" err="1" smtClean="0"/>
              <a:t>representations</a:t>
            </a:r>
            <a:r>
              <a:rPr lang="es-ES" dirty="0" smtClean="0"/>
              <a:t> </a:t>
            </a:r>
            <a:r>
              <a:rPr lang="es-ES" dirty="0" err="1" smtClean="0"/>
              <a:t>for</a:t>
            </a:r>
            <a:r>
              <a:rPr lang="es-ES" dirty="0" smtClean="0"/>
              <a:t> human </a:t>
            </a:r>
            <a:r>
              <a:rPr lang="es-ES" dirty="0" err="1" smtClean="0"/>
              <a:t>analysis</a:t>
            </a:r>
            <a:endParaRPr lang="es-ES" dirty="0" smtClean="0"/>
          </a:p>
          <a:p>
            <a:pPr lvl="1"/>
            <a:endParaRPr lang="es-ES" dirty="0" smtClean="0"/>
          </a:p>
        </p:txBody>
      </p:sp>
      <p:pic>
        <p:nvPicPr>
          <p:cNvPr id="10" name="28 Imagen" descr="degradado diapo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5884467"/>
            <a:ext cx="9144000" cy="978892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>
          <a:xfrm>
            <a:off x="0" y="-1"/>
            <a:ext cx="9144000" cy="693227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  <a:effectLst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s-ES" dirty="0" smtClean="0">
              <a:solidFill>
                <a:schemeClr val="tx1"/>
              </a:solidFill>
            </a:endParaRPr>
          </a:p>
          <a:p>
            <a:pPr algn="ctr"/>
            <a:r>
              <a:rPr lang="es-ES" dirty="0" err="1" smtClean="0">
                <a:solidFill>
                  <a:schemeClr val="bg1"/>
                </a:solidFill>
              </a:rPr>
              <a:t>From</a:t>
            </a:r>
            <a:r>
              <a:rPr lang="es-ES" dirty="0" smtClean="0">
                <a:solidFill>
                  <a:schemeClr val="bg1"/>
                </a:solidFill>
              </a:rPr>
              <a:t> </a:t>
            </a:r>
            <a:r>
              <a:rPr lang="es-ES" dirty="0" err="1">
                <a:solidFill>
                  <a:schemeClr val="bg1"/>
                </a:solidFill>
              </a:rPr>
              <a:t>pixels</a:t>
            </a:r>
            <a:r>
              <a:rPr lang="es-ES" dirty="0">
                <a:solidFill>
                  <a:schemeClr val="bg1"/>
                </a:solidFill>
              </a:rPr>
              <a:t> to </a:t>
            </a:r>
            <a:r>
              <a:rPr lang="es-ES" dirty="0" err="1">
                <a:solidFill>
                  <a:schemeClr val="bg1"/>
                </a:solidFill>
              </a:rPr>
              <a:t>gestures</a:t>
            </a:r>
            <a:r>
              <a:rPr lang="es-ES" dirty="0">
                <a:solidFill>
                  <a:schemeClr val="bg1"/>
                </a:solidFill>
              </a:rPr>
              <a:t>:</a:t>
            </a:r>
          </a:p>
          <a:p>
            <a:pPr algn="ctr"/>
            <a:r>
              <a:rPr lang="es-ES" b="1" dirty="0" err="1" smtClean="0">
                <a:solidFill>
                  <a:schemeClr val="tx1"/>
                </a:solidFill>
              </a:rPr>
              <a:t>learning</a:t>
            </a:r>
            <a:r>
              <a:rPr lang="es-ES" b="1" dirty="0" smtClean="0">
                <a:solidFill>
                  <a:schemeClr val="tx1"/>
                </a:solidFill>
              </a:rPr>
              <a:t> </a:t>
            </a:r>
            <a:r>
              <a:rPr lang="es-ES" b="1" dirty="0">
                <a:solidFill>
                  <a:schemeClr val="tx1"/>
                </a:solidFill>
              </a:rPr>
              <a:t>visual </a:t>
            </a:r>
            <a:r>
              <a:rPr lang="es-ES" b="1" dirty="0" err="1">
                <a:solidFill>
                  <a:schemeClr val="tx1"/>
                </a:solidFill>
              </a:rPr>
              <a:t>representations</a:t>
            </a:r>
            <a:r>
              <a:rPr lang="es-ES" dirty="0">
                <a:solidFill>
                  <a:schemeClr val="bg1"/>
                </a:solidFill>
              </a:rPr>
              <a:t> </a:t>
            </a:r>
            <a:r>
              <a:rPr lang="es-ES" dirty="0" err="1">
                <a:solidFill>
                  <a:schemeClr val="bg1"/>
                </a:solidFill>
              </a:rPr>
              <a:t>for</a:t>
            </a:r>
            <a:r>
              <a:rPr lang="es-ES" dirty="0">
                <a:solidFill>
                  <a:schemeClr val="tx1"/>
                </a:solidFill>
              </a:rPr>
              <a:t> </a:t>
            </a:r>
            <a:r>
              <a:rPr lang="es-ES" dirty="0">
                <a:solidFill>
                  <a:schemeClr val="bg1"/>
                </a:solidFill>
              </a:rPr>
              <a:t>human </a:t>
            </a:r>
            <a:r>
              <a:rPr lang="es-ES" dirty="0" err="1">
                <a:solidFill>
                  <a:schemeClr val="bg1"/>
                </a:solidFill>
              </a:rPr>
              <a:t>analysis</a:t>
            </a:r>
            <a:r>
              <a:rPr lang="es-ES" dirty="0">
                <a:solidFill>
                  <a:schemeClr val="bg1"/>
                </a:solidFill>
              </a:rPr>
              <a:t> in color and </a:t>
            </a:r>
            <a:r>
              <a:rPr lang="es-ES" dirty="0" err="1">
                <a:solidFill>
                  <a:schemeClr val="bg1"/>
                </a:solidFill>
              </a:rPr>
              <a:t>depth</a:t>
            </a:r>
            <a:r>
              <a:rPr lang="es-ES" dirty="0">
                <a:solidFill>
                  <a:schemeClr val="bg1"/>
                </a:solidFill>
              </a:rPr>
              <a:t> data </a:t>
            </a:r>
            <a:r>
              <a:rPr lang="es-ES" dirty="0" err="1">
                <a:solidFill>
                  <a:schemeClr val="bg1"/>
                </a:solidFill>
              </a:rPr>
              <a:t>sequences</a:t>
            </a:r>
            <a:endParaRPr lang="es-ES" dirty="0">
              <a:solidFill>
                <a:schemeClr val="bg1"/>
              </a:solidFill>
            </a:endParaRPr>
          </a:p>
          <a:p>
            <a:pPr algn="ctr"/>
            <a:endParaRPr lang="es-ES" dirty="0">
              <a:solidFill>
                <a:schemeClr val="tx1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860AB8-BB39-4E0E-8905-3E931B52FC0E}" type="slidenum">
              <a:rPr lang="es-ES" smtClean="0"/>
              <a:pPr/>
              <a:t>10</a:t>
            </a:fld>
            <a:r>
              <a:rPr lang="es-ES" smtClean="0"/>
              <a:t> / 84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9795923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28 Imagen" descr="degradado diapo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5884467"/>
            <a:ext cx="9144000" cy="978892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3543" y="4958629"/>
            <a:ext cx="2672589" cy="1778377"/>
          </a:xfrm>
          <a:prstGeom prst="rect">
            <a:avLst/>
          </a:prstGeom>
          <a:scene3d>
            <a:camera prst="isometricOffAxis2Top">
              <a:rot lat="18600000" lon="3000000" rev="18141450"/>
            </a:camera>
            <a:lightRig rig="threePt" dir="t"/>
          </a:scene3d>
        </p:spPr>
      </p:pic>
      <p:graphicFrame>
        <p:nvGraphicFramePr>
          <p:cNvPr id="21" name="Diagram 20"/>
          <p:cNvGraphicFramePr/>
          <p:nvPr>
            <p:extLst>
              <p:ext uri="{D42A27DB-BD31-4B8C-83A1-F6EECF244321}">
                <p14:modId xmlns:p14="http://schemas.microsoft.com/office/powerpoint/2010/main" val="700230899"/>
              </p:ext>
            </p:extLst>
          </p:nvPr>
        </p:nvGraphicFramePr>
        <p:xfrm>
          <a:off x="867266" y="2553229"/>
          <a:ext cx="8097626" cy="319532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506531"/>
            <a:ext cx="7886700" cy="1325563"/>
          </a:xfrm>
        </p:spPr>
        <p:txBody>
          <a:bodyPr/>
          <a:lstStyle/>
          <a:p>
            <a:r>
              <a:rPr lang="es-ES" dirty="0" err="1" smtClean="0"/>
              <a:t>Objectives</a:t>
            </a:r>
            <a:endParaRPr lang="es-ES" dirty="0"/>
          </a:p>
        </p:txBody>
      </p:sp>
      <p:sp>
        <p:nvSpPr>
          <p:cNvPr id="11" name="Rectangle 10"/>
          <p:cNvSpPr/>
          <p:nvPr/>
        </p:nvSpPr>
        <p:spPr>
          <a:xfrm>
            <a:off x="0" y="-1"/>
            <a:ext cx="9144000" cy="693227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  <a:effectLst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s-ES" dirty="0" smtClean="0">
              <a:solidFill>
                <a:schemeClr val="tx1"/>
              </a:solidFill>
            </a:endParaRPr>
          </a:p>
          <a:p>
            <a:pPr algn="ctr"/>
            <a:r>
              <a:rPr lang="es-ES" b="1" dirty="0" err="1" smtClean="0">
                <a:solidFill>
                  <a:schemeClr val="tx1"/>
                </a:solidFill>
              </a:rPr>
              <a:t>From</a:t>
            </a:r>
            <a:r>
              <a:rPr lang="es-ES" b="1" dirty="0" smtClean="0">
                <a:solidFill>
                  <a:schemeClr val="tx1"/>
                </a:solidFill>
              </a:rPr>
              <a:t> </a:t>
            </a:r>
            <a:r>
              <a:rPr lang="es-ES" b="1" dirty="0" err="1">
                <a:solidFill>
                  <a:schemeClr val="tx1"/>
                </a:solidFill>
              </a:rPr>
              <a:t>pixels</a:t>
            </a:r>
            <a:r>
              <a:rPr lang="es-ES" b="1" dirty="0">
                <a:solidFill>
                  <a:schemeClr val="tx1"/>
                </a:solidFill>
              </a:rPr>
              <a:t> to </a:t>
            </a:r>
            <a:r>
              <a:rPr lang="es-ES" b="1" dirty="0" err="1">
                <a:solidFill>
                  <a:schemeClr val="tx1"/>
                </a:solidFill>
              </a:rPr>
              <a:t>gestures</a:t>
            </a:r>
            <a:r>
              <a:rPr lang="es-ES" b="1" dirty="0">
                <a:solidFill>
                  <a:schemeClr val="tx1"/>
                </a:solidFill>
              </a:rPr>
              <a:t>:</a:t>
            </a:r>
          </a:p>
          <a:p>
            <a:pPr algn="ctr"/>
            <a:r>
              <a:rPr lang="es-ES" dirty="0" err="1" smtClean="0">
                <a:solidFill>
                  <a:schemeClr val="bg1"/>
                </a:solidFill>
              </a:rPr>
              <a:t>learning</a:t>
            </a:r>
            <a:r>
              <a:rPr lang="es-ES" dirty="0" smtClean="0">
                <a:solidFill>
                  <a:schemeClr val="bg1"/>
                </a:solidFill>
              </a:rPr>
              <a:t> </a:t>
            </a:r>
            <a:r>
              <a:rPr lang="es-ES" dirty="0">
                <a:solidFill>
                  <a:schemeClr val="bg1"/>
                </a:solidFill>
              </a:rPr>
              <a:t>visual </a:t>
            </a:r>
            <a:r>
              <a:rPr lang="es-ES" dirty="0" err="1">
                <a:solidFill>
                  <a:schemeClr val="bg1"/>
                </a:solidFill>
              </a:rPr>
              <a:t>representations</a:t>
            </a:r>
            <a:r>
              <a:rPr lang="es-ES" dirty="0">
                <a:solidFill>
                  <a:schemeClr val="bg1"/>
                </a:solidFill>
              </a:rPr>
              <a:t> </a:t>
            </a:r>
            <a:r>
              <a:rPr lang="es-ES" dirty="0" err="1">
                <a:solidFill>
                  <a:schemeClr val="bg1"/>
                </a:solidFill>
              </a:rPr>
              <a:t>for</a:t>
            </a:r>
            <a:r>
              <a:rPr lang="es-ES" dirty="0">
                <a:solidFill>
                  <a:schemeClr val="tx1"/>
                </a:solidFill>
              </a:rPr>
              <a:t> </a:t>
            </a:r>
            <a:r>
              <a:rPr lang="es-ES" dirty="0">
                <a:solidFill>
                  <a:schemeClr val="bg1"/>
                </a:solidFill>
              </a:rPr>
              <a:t>human </a:t>
            </a:r>
            <a:r>
              <a:rPr lang="es-ES" dirty="0" err="1">
                <a:solidFill>
                  <a:schemeClr val="bg1"/>
                </a:solidFill>
              </a:rPr>
              <a:t>analysis</a:t>
            </a:r>
            <a:r>
              <a:rPr lang="es-ES" dirty="0">
                <a:solidFill>
                  <a:schemeClr val="bg1"/>
                </a:solidFill>
              </a:rPr>
              <a:t> in color and </a:t>
            </a:r>
            <a:r>
              <a:rPr lang="es-ES" dirty="0" err="1">
                <a:solidFill>
                  <a:schemeClr val="bg1"/>
                </a:solidFill>
              </a:rPr>
              <a:t>depth</a:t>
            </a:r>
            <a:r>
              <a:rPr lang="es-ES" dirty="0">
                <a:solidFill>
                  <a:schemeClr val="bg1"/>
                </a:solidFill>
              </a:rPr>
              <a:t> data </a:t>
            </a:r>
            <a:r>
              <a:rPr lang="es-ES" dirty="0" err="1">
                <a:solidFill>
                  <a:schemeClr val="bg1"/>
                </a:solidFill>
              </a:rPr>
              <a:t>sequences</a:t>
            </a:r>
            <a:endParaRPr lang="es-ES" dirty="0">
              <a:solidFill>
                <a:schemeClr val="bg1"/>
              </a:solidFill>
            </a:endParaRPr>
          </a:p>
          <a:p>
            <a:pPr algn="ctr"/>
            <a:endParaRPr lang="es-ES" dirty="0">
              <a:solidFill>
                <a:schemeClr val="tx1"/>
              </a:solidFill>
            </a:endParaRPr>
          </a:p>
        </p:txBody>
      </p:sp>
      <p:grpSp>
        <p:nvGrpSpPr>
          <p:cNvPr id="14" name="Group 13"/>
          <p:cNvGrpSpPr/>
          <p:nvPr/>
        </p:nvGrpSpPr>
        <p:grpSpPr>
          <a:xfrm>
            <a:off x="4780857" y="4656051"/>
            <a:ext cx="2025884" cy="1322686"/>
            <a:chOff x="4455999" y="3621090"/>
            <a:chExt cx="2380665" cy="1533882"/>
          </a:xfrm>
        </p:grpSpPr>
        <p:pic>
          <p:nvPicPr>
            <p:cNvPr id="7" name="Picture 6"/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455999" y="3631429"/>
              <a:ext cx="1173845" cy="1513204"/>
            </a:xfrm>
            <a:prstGeom prst="rect">
              <a:avLst/>
            </a:prstGeom>
          </p:spPr>
        </p:pic>
        <p:pic>
          <p:nvPicPr>
            <p:cNvPr id="8" name="Picture 7"/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728619" y="3621090"/>
              <a:ext cx="1108045" cy="1533882"/>
            </a:xfrm>
            <a:prstGeom prst="rect">
              <a:avLst/>
            </a:prstGeom>
          </p:spPr>
        </p:pic>
      </p:grpSp>
      <p:pic>
        <p:nvPicPr>
          <p:cNvPr id="9" name="Picture 8"/>
          <p:cNvPicPr>
            <a:picLocks noChangeAspect="1"/>
          </p:cNvPicPr>
          <p:nvPr/>
        </p:nvPicPr>
        <p:blipFill>
          <a:blip r:embed="rId1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2639" y="2356822"/>
            <a:ext cx="2143637" cy="1025874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7319164" y="2789828"/>
            <a:ext cx="166458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b="1" dirty="0" err="1" smtClean="0"/>
              <a:t>Scene</a:t>
            </a:r>
            <a:r>
              <a:rPr lang="es-ES" b="1" dirty="0" smtClean="0"/>
              <a:t> </a:t>
            </a:r>
            <a:r>
              <a:rPr lang="es-ES" b="1" dirty="0" err="1" smtClean="0"/>
              <a:t>understanding</a:t>
            </a:r>
            <a:endParaRPr lang="es-ES" b="1" dirty="0"/>
          </a:p>
        </p:txBody>
      </p:sp>
      <p:grpSp>
        <p:nvGrpSpPr>
          <p:cNvPr id="12" name="Group 11"/>
          <p:cNvGrpSpPr/>
          <p:nvPr/>
        </p:nvGrpSpPr>
        <p:grpSpPr>
          <a:xfrm>
            <a:off x="780999" y="3279829"/>
            <a:ext cx="2438660" cy="1265142"/>
            <a:chOff x="4444480" y="2261251"/>
            <a:chExt cx="2438660" cy="1265142"/>
          </a:xfrm>
        </p:grpSpPr>
        <p:pic>
          <p:nvPicPr>
            <p:cNvPr id="6" name="Picture 5"/>
            <p:cNvPicPr>
              <a:picLocks noChangeAspect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444480" y="2349070"/>
              <a:ext cx="1544701" cy="1158526"/>
            </a:xfrm>
            <a:prstGeom prst="rect">
              <a:avLst/>
            </a:prstGeom>
          </p:spPr>
        </p:pic>
        <p:pic>
          <p:nvPicPr>
            <p:cNvPr id="5" name="Picture 4"/>
            <p:cNvPicPr>
              <a:picLocks noChangeAspect="1"/>
            </p:cNvPicPr>
            <p:nvPr/>
          </p:nvPicPr>
          <p:blipFill>
            <a:blip r:embed="rId1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001651" y="2261251"/>
              <a:ext cx="881489" cy="1265142"/>
            </a:xfrm>
            <a:prstGeom prst="rect">
              <a:avLst/>
            </a:prstGeom>
          </p:spPr>
        </p:pic>
      </p:grpSp>
      <p:sp>
        <p:nvSpPr>
          <p:cNvPr id="17" name="Slide Number Placeholder 1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860AB8-BB39-4E0E-8905-3E931B52FC0E}" type="slidenum">
              <a:rPr lang="es-ES" smtClean="0"/>
              <a:pPr/>
              <a:t>11</a:t>
            </a:fld>
            <a:r>
              <a:rPr lang="es-ES" smtClean="0"/>
              <a:t> / 84</a:t>
            </a:r>
            <a:endParaRPr lang="es-ES" dirty="0"/>
          </a:p>
        </p:txBody>
      </p:sp>
      <p:sp>
        <p:nvSpPr>
          <p:cNvPr id="24" name="Content Placeholder 2"/>
          <p:cNvSpPr>
            <a:spLocks noGrp="1"/>
          </p:cNvSpPr>
          <p:nvPr>
            <p:ph idx="1"/>
          </p:nvPr>
        </p:nvSpPr>
        <p:spPr>
          <a:xfrm>
            <a:off x="628650" y="1740782"/>
            <a:ext cx="7886700" cy="4351338"/>
          </a:xfrm>
        </p:spPr>
        <p:txBody>
          <a:bodyPr>
            <a:normAutofit/>
          </a:bodyPr>
          <a:lstStyle/>
          <a:p>
            <a:r>
              <a:rPr lang="es-ES" dirty="0" err="1" smtClean="0"/>
              <a:t>Learn</a:t>
            </a:r>
            <a:r>
              <a:rPr lang="es-ES" dirty="0" smtClean="0"/>
              <a:t> visual </a:t>
            </a:r>
            <a:r>
              <a:rPr lang="es-ES" dirty="0" err="1" smtClean="0"/>
              <a:t>representations</a:t>
            </a:r>
            <a:r>
              <a:rPr lang="es-ES" dirty="0" smtClean="0"/>
              <a:t> </a:t>
            </a:r>
            <a:r>
              <a:rPr lang="es-ES" dirty="0" err="1" smtClean="0"/>
              <a:t>for</a:t>
            </a:r>
            <a:r>
              <a:rPr lang="es-ES" dirty="0" smtClean="0"/>
              <a:t> human </a:t>
            </a:r>
            <a:r>
              <a:rPr lang="es-ES" dirty="0" err="1" smtClean="0"/>
              <a:t>analysis</a:t>
            </a:r>
            <a:endParaRPr lang="es-ES" dirty="0" smtClean="0"/>
          </a:p>
          <a:p>
            <a:pPr lvl="1"/>
            <a:endParaRPr lang="es-ES" dirty="0" smtClean="0"/>
          </a:p>
        </p:txBody>
      </p:sp>
    </p:spTree>
    <p:extLst>
      <p:ext uri="{BB962C8B-B14F-4D97-AF65-F5344CB8AC3E}">
        <p14:creationId xmlns:p14="http://schemas.microsoft.com/office/powerpoint/2010/main" val="33083356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graphicEl>
                                              <a:dgm id="{003A488F-4F49-480A-86A1-D2024FA5A6E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1">
                                            <p:graphicEl>
                                              <a:dgm id="{003A488F-4F49-480A-86A1-D2024FA5A6E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graphicEl>
                                              <a:dgm id="{29F6D71D-EA64-46D5-BCF7-D7676CD2863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1">
                                            <p:graphicEl>
                                              <a:dgm id="{29F6D71D-EA64-46D5-BCF7-D7676CD2863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graphicEl>
                                              <a:dgm id="{22EFE7EC-E79D-42B4-AD07-D0E4AA5328C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1">
                                            <p:graphicEl>
                                              <a:dgm id="{22EFE7EC-E79D-42B4-AD07-D0E4AA5328C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graphicEl>
                                              <a:dgm id="{62182385-D691-47D6-8273-5DF19F4609A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1">
                                            <p:graphicEl>
                                              <a:dgm id="{62182385-D691-47D6-8273-5DF19F4609A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graphicEl>
                                              <a:dgm id="{7BF6208A-BAE0-47D2-B706-1DB7C79394A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1">
                                            <p:graphicEl>
                                              <a:dgm id="{7BF6208A-BAE0-47D2-B706-1DB7C79394A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graphicEl>
                                              <a:dgm id="{690F975A-D399-4ACC-B4B8-63D03FA7730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1">
                                            <p:graphicEl>
                                              <a:dgm id="{690F975A-D399-4ACC-B4B8-63D03FA7730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graphicEl>
                                              <a:dgm id="{B20E585F-C5C3-4725-BC02-85D1F4D1D00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1">
                                            <p:graphicEl>
                                              <a:dgm id="{B20E585F-C5C3-4725-BC02-85D1F4D1D00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1" grpId="0" uiExpand="1">
        <p:bldSub>
          <a:bldDgm bld="one"/>
        </p:bldSub>
      </p:bldGraphic>
      <p:bldP spid="22" grpId="0" uiExpan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506531"/>
            <a:ext cx="7886700" cy="1325563"/>
          </a:xfrm>
        </p:spPr>
        <p:txBody>
          <a:bodyPr/>
          <a:lstStyle/>
          <a:p>
            <a:r>
              <a:rPr lang="es-ES" dirty="0" err="1" smtClean="0"/>
              <a:t>Outline</a:t>
            </a:r>
            <a:endParaRPr lang="es-E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marL="514350" indent="-514350">
              <a:lnSpc>
                <a:spcPct val="120000"/>
              </a:lnSpc>
              <a:buFont typeface="+mj-lt"/>
              <a:buAutoNum type="arabicPeriod"/>
            </a:pPr>
            <a:r>
              <a:rPr lang="es-ES" dirty="0" err="1" smtClean="0"/>
              <a:t>Part</a:t>
            </a:r>
            <a:r>
              <a:rPr lang="es-ES" dirty="0" smtClean="0"/>
              <a:t> I: Human </a:t>
            </a:r>
            <a:r>
              <a:rPr lang="es-ES" dirty="0" err="1" smtClean="0"/>
              <a:t>segmentation</a:t>
            </a:r>
            <a:endParaRPr lang="es-ES" dirty="0" smtClean="0"/>
          </a:p>
          <a:p>
            <a:pPr marL="971550" lvl="1" indent="-514350">
              <a:lnSpc>
                <a:spcPct val="120000"/>
              </a:lnSpc>
              <a:buFont typeface="+mj-lt"/>
              <a:buAutoNum type="arabicPeriod"/>
            </a:pPr>
            <a:r>
              <a:rPr lang="es-ES" dirty="0" err="1" smtClean="0"/>
              <a:t>Binary</a:t>
            </a:r>
            <a:r>
              <a:rPr lang="es-ES" dirty="0" smtClean="0"/>
              <a:t> </a:t>
            </a:r>
            <a:r>
              <a:rPr lang="es-ES" dirty="0" err="1" smtClean="0"/>
              <a:t>segmentation</a:t>
            </a:r>
            <a:endParaRPr lang="es-ES" dirty="0" smtClean="0"/>
          </a:p>
          <a:p>
            <a:pPr marL="971550" lvl="1" indent="-514350">
              <a:lnSpc>
                <a:spcPct val="120000"/>
              </a:lnSpc>
              <a:buFont typeface="+mj-lt"/>
              <a:buAutoNum type="arabicPeriod"/>
            </a:pPr>
            <a:r>
              <a:rPr lang="es-ES" dirty="0" err="1" smtClean="0"/>
              <a:t>Multi-label</a:t>
            </a:r>
            <a:r>
              <a:rPr lang="es-ES" dirty="0" smtClean="0"/>
              <a:t> </a:t>
            </a:r>
            <a:r>
              <a:rPr lang="es-ES" dirty="0" err="1" smtClean="0"/>
              <a:t>segmentation</a:t>
            </a:r>
            <a:endParaRPr lang="es-ES" dirty="0" smtClean="0"/>
          </a:p>
          <a:p>
            <a:pPr marL="514350" indent="-514350">
              <a:lnSpc>
                <a:spcPct val="120000"/>
              </a:lnSpc>
              <a:buFont typeface="+mj-lt"/>
              <a:buAutoNum type="arabicPeriod"/>
            </a:pPr>
            <a:r>
              <a:rPr lang="es-ES" dirty="0" err="1" smtClean="0"/>
              <a:t>Part</a:t>
            </a:r>
            <a:r>
              <a:rPr lang="es-ES" dirty="0" smtClean="0"/>
              <a:t> II: Human pose </a:t>
            </a:r>
            <a:r>
              <a:rPr lang="es-ES" dirty="0" err="1" smtClean="0"/>
              <a:t>estimation</a:t>
            </a:r>
            <a:endParaRPr lang="es-ES" dirty="0" smtClean="0"/>
          </a:p>
          <a:p>
            <a:pPr marL="971550" lvl="1" indent="-514350">
              <a:lnSpc>
                <a:spcPct val="120000"/>
              </a:lnSpc>
              <a:buFont typeface="+mj-lt"/>
              <a:buAutoNum type="arabicPeriod"/>
            </a:pPr>
            <a:r>
              <a:rPr lang="es-ES" dirty="0" smtClean="0"/>
              <a:t>Contextual </a:t>
            </a:r>
            <a:r>
              <a:rPr lang="es-ES" dirty="0" err="1" smtClean="0"/>
              <a:t>rescoring</a:t>
            </a:r>
            <a:endParaRPr lang="es-ES" dirty="0" smtClean="0"/>
          </a:p>
          <a:p>
            <a:pPr marL="971550" lvl="1" indent="-514350">
              <a:lnSpc>
                <a:spcPct val="120000"/>
              </a:lnSpc>
              <a:buFont typeface="+mj-lt"/>
              <a:buAutoNum type="arabicPeriod"/>
            </a:pPr>
            <a:r>
              <a:rPr lang="es-ES" dirty="0" err="1" smtClean="0"/>
              <a:t>Unsupervised</a:t>
            </a:r>
            <a:r>
              <a:rPr lang="es-ES" dirty="0" smtClean="0"/>
              <a:t> </a:t>
            </a:r>
            <a:r>
              <a:rPr lang="es-ES" dirty="0" err="1" smtClean="0"/>
              <a:t>Poselet</a:t>
            </a:r>
            <a:r>
              <a:rPr lang="es-ES" dirty="0" smtClean="0"/>
              <a:t> </a:t>
            </a:r>
            <a:r>
              <a:rPr lang="es-ES" dirty="0" err="1" smtClean="0"/>
              <a:t>discovery</a:t>
            </a:r>
            <a:endParaRPr lang="es-ES" dirty="0" smtClean="0"/>
          </a:p>
          <a:p>
            <a:pPr marL="514350" indent="-514350">
              <a:lnSpc>
                <a:spcPct val="120000"/>
              </a:lnSpc>
              <a:buFont typeface="+mj-lt"/>
              <a:buAutoNum type="arabicPeriod"/>
            </a:pPr>
            <a:r>
              <a:rPr lang="es-ES" dirty="0" err="1" smtClean="0"/>
              <a:t>Part</a:t>
            </a:r>
            <a:r>
              <a:rPr lang="es-ES" dirty="0" smtClean="0"/>
              <a:t> III: </a:t>
            </a:r>
            <a:r>
              <a:rPr lang="es-ES" dirty="0" err="1" smtClean="0"/>
              <a:t>Gesture</a:t>
            </a:r>
            <a:r>
              <a:rPr lang="es-ES" dirty="0" smtClean="0"/>
              <a:t> </a:t>
            </a:r>
            <a:r>
              <a:rPr lang="es-ES" dirty="0" err="1" smtClean="0"/>
              <a:t>recognition</a:t>
            </a:r>
            <a:endParaRPr lang="es-ES" dirty="0" smtClean="0"/>
          </a:p>
          <a:p>
            <a:pPr marL="971550" lvl="1" indent="-514350">
              <a:lnSpc>
                <a:spcPct val="120000"/>
              </a:lnSpc>
              <a:buFont typeface="+mj-lt"/>
              <a:buAutoNum type="arabicPeriod"/>
            </a:pPr>
            <a:r>
              <a:rPr lang="es-ES" dirty="0" smtClean="0"/>
              <a:t>Bag-of-Visual-and-</a:t>
            </a:r>
            <a:r>
              <a:rPr lang="es-ES" dirty="0" err="1" smtClean="0"/>
              <a:t>Depth</a:t>
            </a:r>
            <a:r>
              <a:rPr lang="es-ES" dirty="0" smtClean="0"/>
              <a:t>-</a:t>
            </a:r>
            <a:r>
              <a:rPr lang="es-ES" dirty="0" err="1" smtClean="0"/>
              <a:t>Words</a:t>
            </a:r>
            <a:endParaRPr lang="es-ES" dirty="0" smtClean="0"/>
          </a:p>
          <a:p>
            <a:pPr marL="971550" lvl="1" indent="-514350">
              <a:lnSpc>
                <a:spcPct val="120000"/>
              </a:lnSpc>
              <a:buFont typeface="+mj-lt"/>
              <a:buAutoNum type="arabicPeriod"/>
            </a:pPr>
            <a:r>
              <a:rPr lang="es-ES" dirty="0" err="1" smtClean="0"/>
              <a:t>Probabilistic-Dynamic</a:t>
            </a:r>
            <a:r>
              <a:rPr lang="es-ES" dirty="0" smtClean="0"/>
              <a:t> Time </a:t>
            </a:r>
            <a:r>
              <a:rPr lang="es-ES" dirty="0" err="1" smtClean="0"/>
              <a:t>Warping</a:t>
            </a:r>
            <a:endParaRPr lang="es-ES" dirty="0" smtClean="0"/>
          </a:p>
          <a:p>
            <a:pPr marL="514350" indent="-514350">
              <a:lnSpc>
                <a:spcPct val="120000"/>
              </a:lnSpc>
              <a:buFont typeface="+mj-lt"/>
              <a:buAutoNum type="arabicPeriod"/>
            </a:pPr>
            <a:r>
              <a:rPr lang="es-ES" dirty="0" err="1" smtClean="0"/>
              <a:t>Conclusions</a:t>
            </a:r>
            <a:endParaRPr lang="es-ES" dirty="0"/>
          </a:p>
        </p:txBody>
      </p:sp>
      <p:pic>
        <p:nvPicPr>
          <p:cNvPr id="10" name="28 Imagen" descr="degradado diapo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5884467"/>
            <a:ext cx="9144000" cy="978892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>
          <a:xfrm>
            <a:off x="0" y="-1"/>
            <a:ext cx="9144000" cy="693227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  <a:effectLst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s-ES" dirty="0" smtClean="0">
              <a:solidFill>
                <a:schemeClr val="tx1"/>
              </a:solidFill>
            </a:endParaRPr>
          </a:p>
          <a:p>
            <a:pPr algn="ctr"/>
            <a:r>
              <a:rPr lang="es-ES" b="1" dirty="0" err="1" smtClean="0">
                <a:solidFill>
                  <a:schemeClr val="tx1"/>
                </a:solidFill>
              </a:rPr>
              <a:t>From</a:t>
            </a:r>
            <a:r>
              <a:rPr lang="es-ES" b="1" dirty="0" smtClean="0">
                <a:solidFill>
                  <a:schemeClr val="tx1"/>
                </a:solidFill>
              </a:rPr>
              <a:t> </a:t>
            </a:r>
            <a:r>
              <a:rPr lang="es-ES" b="1" dirty="0" err="1">
                <a:solidFill>
                  <a:schemeClr val="tx1"/>
                </a:solidFill>
              </a:rPr>
              <a:t>pixels</a:t>
            </a:r>
            <a:r>
              <a:rPr lang="es-ES" b="1" dirty="0">
                <a:solidFill>
                  <a:schemeClr val="tx1"/>
                </a:solidFill>
              </a:rPr>
              <a:t> to </a:t>
            </a:r>
            <a:r>
              <a:rPr lang="es-ES" b="1" dirty="0" err="1">
                <a:solidFill>
                  <a:schemeClr val="tx1"/>
                </a:solidFill>
              </a:rPr>
              <a:t>gestures</a:t>
            </a:r>
            <a:r>
              <a:rPr lang="es-ES" b="1" dirty="0">
                <a:solidFill>
                  <a:schemeClr val="tx1"/>
                </a:solidFill>
              </a:rPr>
              <a:t>:</a:t>
            </a:r>
          </a:p>
          <a:p>
            <a:pPr algn="ctr"/>
            <a:r>
              <a:rPr lang="es-ES" b="1" dirty="0" err="1" smtClean="0">
                <a:solidFill>
                  <a:schemeClr val="tx1"/>
                </a:solidFill>
              </a:rPr>
              <a:t>learning</a:t>
            </a:r>
            <a:r>
              <a:rPr lang="es-ES" b="1" dirty="0" smtClean="0">
                <a:solidFill>
                  <a:schemeClr val="tx1"/>
                </a:solidFill>
              </a:rPr>
              <a:t> </a:t>
            </a:r>
            <a:r>
              <a:rPr lang="es-ES" b="1" dirty="0">
                <a:solidFill>
                  <a:schemeClr val="tx1"/>
                </a:solidFill>
              </a:rPr>
              <a:t>visual </a:t>
            </a:r>
            <a:r>
              <a:rPr lang="es-ES" b="1" dirty="0" err="1">
                <a:solidFill>
                  <a:schemeClr val="tx1"/>
                </a:solidFill>
              </a:rPr>
              <a:t>representations</a:t>
            </a:r>
            <a:r>
              <a:rPr lang="es-ES" b="1" dirty="0">
                <a:solidFill>
                  <a:schemeClr val="tx1"/>
                </a:solidFill>
              </a:rPr>
              <a:t> </a:t>
            </a:r>
            <a:r>
              <a:rPr lang="es-ES" b="1" dirty="0" err="1">
                <a:solidFill>
                  <a:schemeClr val="tx1"/>
                </a:solidFill>
              </a:rPr>
              <a:t>for</a:t>
            </a:r>
            <a:r>
              <a:rPr lang="es-ES" b="1" dirty="0">
                <a:solidFill>
                  <a:schemeClr val="tx1"/>
                </a:solidFill>
              </a:rPr>
              <a:t> human </a:t>
            </a:r>
            <a:r>
              <a:rPr lang="es-ES" b="1" dirty="0" err="1">
                <a:solidFill>
                  <a:schemeClr val="tx1"/>
                </a:solidFill>
              </a:rPr>
              <a:t>analysis</a:t>
            </a:r>
            <a:r>
              <a:rPr lang="es-ES" b="1" dirty="0">
                <a:solidFill>
                  <a:schemeClr val="tx1"/>
                </a:solidFill>
              </a:rPr>
              <a:t> in color and </a:t>
            </a:r>
            <a:r>
              <a:rPr lang="es-ES" b="1" dirty="0" err="1">
                <a:solidFill>
                  <a:schemeClr val="tx1"/>
                </a:solidFill>
              </a:rPr>
              <a:t>depth</a:t>
            </a:r>
            <a:r>
              <a:rPr lang="es-ES" b="1" dirty="0">
                <a:solidFill>
                  <a:schemeClr val="tx1"/>
                </a:solidFill>
              </a:rPr>
              <a:t> data </a:t>
            </a:r>
            <a:r>
              <a:rPr lang="es-ES" b="1" dirty="0" err="1">
                <a:solidFill>
                  <a:schemeClr val="tx1"/>
                </a:solidFill>
              </a:rPr>
              <a:t>sequences</a:t>
            </a:r>
            <a:endParaRPr lang="es-ES" b="1" dirty="0">
              <a:solidFill>
                <a:schemeClr val="tx1"/>
              </a:solidFill>
            </a:endParaRPr>
          </a:p>
          <a:p>
            <a:pPr algn="ctr"/>
            <a:endParaRPr lang="es-ES" dirty="0">
              <a:solidFill>
                <a:schemeClr val="tx1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860AB8-BB39-4E0E-8905-3E931B52FC0E}" type="slidenum">
              <a:rPr lang="es-ES" smtClean="0"/>
              <a:pPr/>
              <a:t>12</a:t>
            </a:fld>
            <a:r>
              <a:rPr lang="es-ES" smtClean="0"/>
              <a:t> / 84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26404233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uiExpand="1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3308214"/>
            <a:ext cx="7772400" cy="2387600"/>
          </a:xfrm>
        </p:spPr>
        <p:txBody>
          <a:bodyPr>
            <a:normAutofit/>
          </a:bodyPr>
          <a:lstStyle/>
          <a:p>
            <a:pPr algn="r"/>
            <a:r>
              <a:rPr lang="es-ES" dirty="0" err="1" smtClean="0"/>
              <a:t>Part</a:t>
            </a:r>
            <a:r>
              <a:rPr lang="es-ES" dirty="0" smtClean="0"/>
              <a:t> </a:t>
            </a:r>
            <a:r>
              <a:rPr lang="es-ES" dirty="0"/>
              <a:t>I</a:t>
            </a:r>
            <a:br>
              <a:rPr lang="es-ES" dirty="0"/>
            </a:br>
            <a:r>
              <a:rPr lang="es-ES" sz="4000" dirty="0"/>
              <a:t>Human </a:t>
            </a:r>
            <a:r>
              <a:rPr lang="es-ES" sz="4000" dirty="0" err="1" smtClean="0"/>
              <a:t>Segmentation</a:t>
            </a:r>
            <a:endParaRPr lang="es-ES" sz="4000" dirty="0"/>
          </a:p>
        </p:txBody>
      </p:sp>
      <p:pic>
        <p:nvPicPr>
          <p:cNvPr id="4" name="28 Imagen" descr="degradado diapo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5884467"/>
            <a:ext cx="9144000" cy="978892"/>
          </a:xfrm>
          <a:prstGeom prst="rect">
            <a:avLst/>
          </a:prstGeom>
        </p:spPr>
      </p:pic>
      <p:graphicFrame>
        <p:nvGraphicFramePr>
          <p:cNvPr id="6" name="Diagram 5"/>
          <p:cNvGraphicFramePr/>
          <p:nvPr>
            <p:extLst>
              <p:ext uri="{D42A27DB-BD31-4B8C-83A1-F6EECF244321}">
                <p14:modId xmlns:p14="http://schemas.microsoft.com/office/powerpoint/2010/main" val="1812488465"/>
              </p:ext>
            </p:extLst>
          </p:nvPr>
        </p:nvGraphicFramePr>
        <p:xfrm>
          <a:off x="-339365" y="188334"/>
          <a:ext cx="7239785" cy="382748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grpSp>
        <p:nvGrpSpPr>
          <p:cNvPr id="7" name="Group 6"/>
          <p:cNvGrpSpPr/>
          <p:nvPr/>
        </p:nvGrpSpPr>
        <p:grpSpPr>
          <a:xfrm>
            <a:off x="534248" y="309903"/>
            <a:ext cx="2438660" cy="1265142"/>
            <a:chOff x="4444480" y="2261251"/>
            <a:chExt cx="2438660" cy="1265142"/>
          </a:xfrm>
        </p:grpSpPr>
        <p:pic>
          <p:nvPicPr>
            <p:cNvPr id="8" name="Picture 7"/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444480" y="2349070"/>
              <a:ext cx="1544701" cy="1158526"/>
            </a:xfrm>
            <a:prstGeom prst="rect">
              <a:avLst/>
            </a:prstGeom>
          </p:spPr>
        </p:pic>
        <p:pic>
          <p:nvPicPr>
            <p:cNvPr id="9" name="Picture 8"/>
            <p:cNvPicPr>
              <a:picLocks noChangeAspect="1"/>
            </p:cNvPicPr>
            <p:nvPr/>
          </p:nvPicPr>
          <p:blipFill>
            <a:blip r:embed="rId10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001651" y="2261251"/>
              <a:ext cx="881489" cy="126514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6548992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671846" y="2607516"/>
            <a:ext cx="3758416" cy="2160528"/>
            <a:chOff x="1405890" y="1815639"/>
            <a:chExt cx="5155855" cy="3276600"/>
          </a:xfrm>
        </p:grpSpPr>
        <p:pic>
          <p:nvPicPr>
            <p:cNvPr id="15" name="Picture 1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405890" y="1815639"/>
              <a:ext cx="2552700" cy="3276600"/>
            </a:xfrm>
            <a:prstGeom prst="rect">
              <a:avLst/>
            </a:prstGeom>
          </p:spPr>
        </p:pic>
        <p:pic>
          <p:nvPicPr>
            <p:cNvPr id="16" name="Picture 15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009045" y="1815639"/>
              <a:ext cx="2552700" cy="3267074"/>
            </a:xfrm>
            <a:prstGeom prst="rect">
              <a:avLst/>
            </a:prstGeom>
          </p:spPr>
        </p:pic>
      </p:grpSp>
      <p:pic>
        <p:nvPicPr>
          <p:cNvPr id="9" name="28 Imagen" descr="degradado diapo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-32" y="5888673"/>
            <a:ext cx="9144000" cy="97889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err="1" smtClean="0"/>
              <a:t>Binary</a:t>
            </a:r>
            <a:r>
              <a:rPr lang="es-ES" dirty="0" smtClean="0"/>
              <a:t> human </a:t>
            </a:r>
            <a:r>
              <a:rPr lang="es-ES" dirty="0" err="1" smtClean="0"/>
              <a:t>segmentation</a:t>
            </a:r>
            <a:endParaRPr lang="es-E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825625"/>
            <a:ext cx="7886700" cy="657768"/>
          </a:xfrm>
        </p:spPr>
        <p:txBody>
          <a:bodyPr/>
          <a:lstStyle/>
          <a:p>
            <a:r>
              <a:rPr lang="es-ES" b="1" dirty="0" err="1" smtClean="0"/>
              <a:t>Motivation</a:t>
            </a:r>
            <a:r>
              <a:rPr lang="es-ES" dirty="0" smtClean="0"/>
              <a:t>: </a:t>
            </a:r>
            <a:r>
              <a:rPr lang="es-ES" dirty="0" err="1" smtClean="0"/>
              <a:t>remove</a:t>
            </a:r>
            <a:r>
              <a:rPr lang="es-ES" dirty="0" smtClean="0"/>
              <a:t> </a:t>
            </a:r>
            <a:r>
              <a:rPr lang="es-ES" dirty="0" err="1" smtClean="0"/>
              <a:t>background</a:t>
            </a:r>
            <a:r>
              <a:rPr lang="es-ES" dirty="0" smtClean="0"/>
              <a:t> </a:t>
            </a:r>
            <a:r>
              <a:rPr lang="es-ES" dirty="0" err="1" smtClean="0"/>
              <a:t>clutter</a:t>
            </a:r>
            <a:endParaRPr lang="es-ES" dirty="0"/>
          </a:p>
        </p:txBody>
      </p:sp>
      <p:sp>
        <p:nvSpPr>
          <p:cNvPr id="5" name="Rectangle 4"/>
          <p:cNvSpPr/>
          <p:nvPr/>
        </p:nvSpPr>
        <p:spPr>
          <a:xfrm>
            <a:off x="-32" y="0"/>
            <a:ext cx="2216567" cy="199766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1200" dirty="0" err="1"/>
              <a:t>Part</a:t>
            </a:r>
            <a:r>
              <a:rPr lang="es-ES" sz="1200" dirty="0"/>
              <a:t> I</a:t>
            </a:r>
          </a:p>
        </p:txBody>
      </p:sp>
      <p:sp>
        <p:nvSpPr>
          <p:cNvPr id="6" name="Rectangle 5"/>
          <p:cNvSpPr/>
          <p:nvPr/>
        </p:nvSpPr>
        <p:spPr>
          <a:xfrm>
            <a:off x="2281647" y="0"/>
            <a:ext cx="2224199" cy="200797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1200" dirty="0" err="1"/>
              <a:t>Part</a:t>
            </a:r>
            <a:r>
              <a:rPr lang="es-ES" sz="1200" dirty="0"/>
              <a:t> II</a:t>
            </a:r>
          </a:p>
        </p:txBody>
      </p:sp>
      <p:sp>
        <p:nvSpPr>
          <p:cNvPr id="7" name="Rectangle 6"/>
          <p:cNvSpPr/>
          <p:nvPr/>
        </p:nvSpPr>
        <p:spPr>
          <a:xfrm>
            <a:off x="4570958" y="0"/>
            <a:ext cx="2226044" cy="200797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1200" dirty="0" err="1"/>
              <a:t>Part</a:t>
            </a:r>
            <a:r>
              <a:rPr lang="es-ES" sz="1200" dirty="0"/>
              <a:t> III</a:t>
            </a:r>
          </a:p>
        </p:txBody>
      </p:sp>
      <p:sp>
        <p:nvSpPr>
          <p:cNvPr id="8" name="Rectangle 7"/>
          <p:cNvSpPr/>
          <p:nvPr/>
        </p:nvSpPr>
        <p:spPr>
          <a:xfrm>
            <a:off x="6862114" y="1"/>
            <a:ext cx="2281854" cy="199766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1200" dirty="0" err="1"/>
              <a:t>Conclusions</a:t>
            </a:r>
            <a:endParaRPr lang="es-ES" sz="1200" dirty="0"/>
          </a:p>
        </p:txBody>
      </p:sp>
      <p:grpSp>
        <p:nvGrpSpPr>
          <p:cNvPr id="20" name="Group 19"/>
          <p:cNvGrpSpPr/>
          <p:nvPr/>
        </p:nvGrpSpPr>
        <p:grpSpPr>
          <a:xfrm>
            <a:off x="4933108" y="2586823"/>
            <a:ext cx="3699595" cy="2195632"/>
            <a:chOff x="1426601" y="1825163"/>
            <a:chExt cx="5075163" cy="3329838"/>
          </a:xfrm>
        </p:grpSpPr>
        <p:pic>
          <p:nvPicPr>
            <p:cNvPr id="19" name="Picture 18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3968115" y="1825163"/>
              <a:ext cx="2533649" cy="3305175"/>
            </a:xfrm>
            <a:prstGeom prst="rect">
              <a:avLst/>
            </a:prstGeom>
          </p:spPr>
        </p:pic>
        <p:pic>
          <p:nvPicPr>
            <p:cNvPr id="18" name="Picture 17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426601" y="1830776"/>
              <a:ext cx="2533651" cy="3324225"/>
            </a:xfrm>
            <a:prstGeom prst="rect">
              <a:avLst/>
            </a:prstGeom>
          </p:spPr>
        </p:pic>
      </p:grpSp>
      <p:sp>
        <p:nvSpPr>
          <p:cNvPr id="21" name="Content Placeholder 2"/>
          <p:cNvSpPr txBox="1">
            <a:spLocks/>
          </p:cNvSpPr>
          <p:nvPr/>
        </p:nvSpPr>
        <p:spPr>
          <a:xfrm>
            <a:off x="628650" y="5269454"/>
            <a:ext cx="7886700" cy="9408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" b="1" dirty="0" err="1" smtClean="0"/>
              <a:t>Proposal</a:t>
            </a:r>
            <a:r>
              <a:rPr lang="es-ES" dirty="0" smtClean="0"/>
              <a:t>: </a:t>
            </a:r>
            <a:r>
              <a:rPr lang="es-ES" dirty="0" err="1" smtClean="0"/>
              <a:t>automatic</a:t>
            </a:r>
            <a:r>
              <a:rPr lang="es-ES" dirty="0" smtClean="0"/>
              <a:t> </a:t>
            </a:r>
            <a:r>
              <a:rPr lang="es-ES" dirty="0" err="1" smtClean="0"/>
              <a:t>segmentation</a:t>
            </a:r>
            <a:r>
              <a:rPr lang="es-ES" dirty="0" smtClean="0"/>
              <a:t> of </a:t>
            </a:r>
            <a:r>
              <a:rPr lang="es-ES" dirty="0" err="1" smtClean="0"/>
              <a:t>humans</a:t>
            </a:r>
            <a:r>
              <a:rPr lang="es-ES" dirty="0" smtClean="0"/>
              <a:t> in video </a:t>
            </a:r>
            <a:r>
              <a:rPr lang="es-ES" dirty="0" err="1" smtClean="0"/>
              <a:t>sequences</a:t>
            </a:r>
            <a:endParaRPr lang="es-ES" dirty="0"/>
          </a:p>
        </p:txBody>
      </p:sp>
      <p:sp>
        <p:nvSpPr>
          <p:cNvPr id="22" name="Rectangle 21"/>
          <p:cNvSpPr/>
          <p:nvPr/>
        </p:nvSpPr>
        <p:spPr>
          <a:xfrm>
            <a:off x="0" y="238452"/>
            <a:ext cx="4505846" cy="186224"/>
          </a:xfrm>
          <a:prstGeom prst="rect">
            <a:avLst/>
          </a:prstGeom>
          <a:solidFill>
            <a:schemeClr val="accent1"/>
          </a:solidFill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1200" dirty="0" err="1" smtClean="0"/>
              <a:t>Binary</a:t>
            </a:r>
            <a:r>
              <a:rPr lang="es-ES" sz="1200" dirty="0" smtClean="0"/>
              <a:t> human </a:t>
            </a:r>
            <a:r>
              <a:rPr lang="es-ES" sz="1200" dirty="0" err="1" smtClean="0"/>
              <a:t>segmentation</a:t>
            </a:r>
            <a:endParaRPr lang="es-ES" sz="1200" dirty="0"/>
          </a:p>
        </p:txBody>
      </p:sp>
      <p:sp>
        <p:nvSpPr>
          <p:cNvPr id="23" name="Rectangle 22"/>
          <p:cNvSpPr/>
          <p:nvPr/>
        </p:nvSpPr>
        <p:spPr>
          <a:xfrm>
            <a:off x="4575609" y="238453"/>
            <a:ext cx="4573010" cy="186224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1200" dirty="0" err="1" smtClean="0"/>
              <a:t>Multi-label</a:t>
            </a:r>
            <a:r>
              <a:rPr lang="es-ES" sz="1200" dirty="0" smtClean="0"/>
              <a:t> human </a:t>
            </a:r>
            <a:r>
              <a:rPr lang="es-ES" sz="1200" dirty="0" err="1" smtClean="0"/>
              <a:t>segmentation</a:t>
            </a:r>
            <a:endParaRPr lang="es-ES" sz="1200" dirty="0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860AB8-BB39-4E0E-8905-3E931B52FC0E}" type="slidenum">
              <a:rPr lang="es-ES" smtClean="0"/>
              <a:pPr/>
              <a:t>14</a:t>
            </a:fld>
            <a:r>
              <a:rPr lang="es-ES" smtClean="0"/>
              <a:t> / 84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0372152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28 Imagen" descr="degradado diapo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32" y="5888673"/>
            <a:ext cx="9144000" cy="97889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err="1" smtClean="0"/>
              <a:t>Graph</a:t>
            </a:r>
            <a:r>
              <a:rPr lang="es-ES" dirty="0"/>
              <a:t> </a:t>
            </a:r>
            <a:r>
              <a:rPr lang="es-ES" dirty="0" err="1" smtClean="0"/>
              <a:t>cuts</a:t>
            </a:r>
            <a:r>
              <a:rPr lang="es-ES" dirty="0" smtClean="0"/>
              <a:t> </a:t>
            </a:r>
            <a:r>
              <a:rPr lang="es-ES" dirty="0" err="1" smtClean="0"/>
              <a:t>segmentation</a:t>
            </a:r>
            <a:r>
              <a:rPr lang="es-ES" dirty="0"/>
              <a:t> </a:t>
            </a:r>
            <a:r>
              <a:rPr lang="es-ES" dirty="0" smtClean="0"/>
              <a:t>[1]</a:t>
            </a:r>
            <a:endParaRPr lang="es-ES" dirty="0"/>
          </a:p>
        </p:txBody>
      </p:sp>
      <p:sp>
        <p:nvSpPr>
          <p:cNvPr id="5" name="Rectangle 4"/>
          <p:cNvSpPr/>
          <p:nvPr/>
        </p:nvSpPr>
        <p:spPr>
          <a:xfrm>
            <a:off x="-32" y="0"/>
            <a:ext cx="2216567" cy="199766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1200" dirty="0" err="1"/>
              <a:t>Part</a:t>
            </a:r>
            <a:r>
              <a:rPr lang="es-ES" sz="1200" dirty="0"/>
              <a:t> I</a:t>
            </a:r>
          </a:p>
        </p:txBody>
      </p:sp>
      <p:sp>
        <p:nvSpPr>
          <p:cNvPr id="6" name="Rectangle 5"/>
          <p:cNvSpPr/>
          <p:nvPr/>
        </p:nvSpPr>
        <p:spPr>
          <a:xfrm>
            <a:off x="2281647" y="0"/>
            <a:ext cx="2224199" cy="200797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1200" dirty="0" err="1"/>
              <a:t>Part</a:t>
            </a:r>
            <a:r>
              <a:rPr lang="es-ES" sz="1200" dirty="0"/>
              <a:t> II</a:t>
            </a:r>
          </a:p>
        </p:txBody>
      </p:sp>
      <p:sp>
        <p:nvSpPr>
          <p:cNvPr id="7" name="Rectangle 6"/>
          <p:cNvSpPr/>
          <p:nvPr/>
        </p:nvSpPr>
        <p:spPr>
          <a:xfrm>
            <a:off x="4570958" y="0"/>
            <a:ext cx="2226044" cy="200797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1200" dirty="0" err="1"/>
              <a:t>Part</a:t>
            </a:r>
            <a:r>
              <a:rPr lang="es-ES" sz="1200" dirty="0"/>
              <a:t> III</a:t>
            </a:r>
          </a:p>
        </p:txBody>
      </p:sp>
      <p:sp>
        <p:nvSpPr>
          <p:cNvPr id="8" name="Rectangle 7"/>
          <p:cNvSpPr/>
          <p:nvPr/>
        </p:nvSpPr>
        <p:spPr>
          <a:xfrm>
            <a:off x="6862114" y="1"/>
            <a:ext cx="2281854" cy="199766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1200" dirty="0" err="1"/>
              <a:t>Conclusions</a:t>
            </a:r>
            <a:endParaRPr lang="es-ES" sz="1200" dirty="0"/>
          </a:p>
        </p:txBody>
      </p:sp>
      <p:sp>
        <p:nvSpPr>
          <p:cNvPr id="10" name="Rectangle 9"/>
          <p:cNvSpPr/>
          <p:nvPr/>
        </p:nvSpPr>
        <p:spPr>
          <a:xfrm>
            <a:off x="0" y="238452"/>
            <a:ext cx="4505846" cy="186224"/>
          </a:xfrm>
          <a:prstGeom prst="rect">
            <a:avLst/>
          </a:prstGeom>
          <a:solidFill>
            <a:schemeClr val="accent1"/>
          </a:solidFill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1200" dirty="0" err="1" smtClean="0"/>
              <a:t>Binary</a:t>
            </a:r>
            <a:r>
              <a:rPr lang="es-ES" sz="1200" dirty="0" smtClean="0"/>
              <a:t> human </a:t>
            </a:r>
            <a:r>
              <a:rPr lang="es-ES" sz="1200" dirty="0" err="1" smtClean="0"/>
              <a:t>segmentation</a:t>
            </a:r>
            <a:endParaRPr lang="es-ES" sz="1200" dirty="0"/>
          </a:p>
        </p:txBody>
      </p:sp>
      <p:sp>
        <p:nvSpPr>
          <p:cNvPr id="12" name="Rectangle 11"/>
          <p:cNvSpPr/>
          <p:nvPr/>
        </p:nvSpPr>
        <p:spPr>
          <a:xfrm>
            <a:off x="4575609" y="238453"/>
            <a:ext cx="4573010" cy="186224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1200" dirty="0" err="1" smtClean="0"/>
              <a:t>Multi-label</a:t>
            </a:r>
            <a:r>
              <a:rPr lang="es-ES" sz="1200" dirty="0" smtClean="0"/>
              <a:t> human </a:t>
            </a:r>
            <a:r>
              <a:rPr lang="es-ES" sz="1200" dirty="0" err="1" smtClean="0"/>
              <a:t>segmentation</a:t>
            </a:r>
            <a:endParaRPr lang="es-ES" sz="1200" dirty="0"/>
          </a:p>
        </p:txBody>
      </p:sp>
      <p:graphicFrame>
        <p:nvGraphicFramePr>
          <p:cNvPr id="50" name="165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60307793"/>
              </p:ext>
            </p:extLst>
          </p:nvPr>
        </p:nvGraphicFramePr>
        <p:xfrm>
          <a:off x="1610324" y="2591423"/>
          <a:ext cx="2047869" cy="188912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82623"/>
                <a:gridCol w="682623"/>
                <a:gridCol w="682623"/>
              </a:tblGrid>
              <a:tr h="629708">
                <a:tc>
                  <a:txBody>
                    <a:bodyPr/>
                    <a:lstStyle/>
                    <a:p>
                      <a:pPr algn="ctr"/>
                      <a:endParaRPr lang="es-E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E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s-E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</a:tr>
              <a:tr h="629708">
                <a:tc>
                  <a:txBody>
                    <a:bodyPr/>
                    <a:lstStyle/>
                    <a:p>
                      <a:endParaRPr lang="es-E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s-E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s-E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629708">
                <a:tc>
                  <a:txBody>
                    <a:bodyPr/>
                    <a:lstStyle/>
                    <a:p>
                      <a:endParaRPr lang="es-E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s-E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ES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54" name="169 Elipse"/>
          <p:cNvSpPr/>
          <p:nvPr/>
        </p:nvSpPr>
        <p:spPr>
          <a:xfrm>
            <a:off x="1672961" y="2656190"/>
            <a:ext cx="500066" cy="428628"/>
          </a:xfrm>
          <a:prstGeom prst="ellipse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b="1" dirty="0" smtClean="0"/>
              <a:t>S</a:t>
            </a:r>
            <a:endParaRPr lang="es-ES" b="1" dirty="0"/>
          </a:p>
        </p:txBody>
      </p:sp>
      <p:sp>
        <p:nvSpPr>
          <p:cNvPr id="55" name="170 Elipse"/>
          <p:cNvSpPr/>
          <p:nvPr/>
        </p:nvSpPr>
        <p:spPr>
          <a:xfrm>
            <a:off x="3030283" y="3942074"/>
            <a:ext cx="500066" cy="428628"/>
          </a:xfrm>
          <a:prstGeom prst="ellipse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b="1" dirty="0" smtClean="0"/>
              <a:t>T</a:t>
            </a:r>
            <a:endParaRPr lang="es-ES" b="1" dirty="0"/>
          </a:p>
        </p:txBody>
      </p:sp>
      <p:graphicFrame>
        <p:nvGraphicFramePr>
          <p:cNvPr id="154" name="165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21339922"/>
              </p:ext>
            </p:extLst>
          </p:nvPr>
        </p:nvGraphicFramePr>
        <p:xfrm>
          <a:off x="5716190" y="2592645"/>
          <a:ext cx="2047869" cy="188912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82623"/>
                <a:gridCol w="682623"/>
                <a:gridCol w="682623"/>
              </a:tblGrid>
              <a:tr h="629708">
                <a:tc>
                  <a:txBody>
                    <a:bodyPr/>
                    <a:lstStyle/>
                    <a:p>
                      <a:pPr algn="ctr"/>
                      <a:endParaRPr lang="es-E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E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E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</a:tr>
              <a:tr h="629708">
                <a:tc>
                  <a:txBody>
                    <a:bodyPr/>
                    <a:lstStyle/>
                    <a:p>
                      <a:endParaRPr lang="es-E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E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E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</a:tr>
              <a:tr h="629708">
                <a:tc>
                  <a:txBody>
                    <a:bodyPr/>
                    <a:lstStyle/>
                    <a:p>
                      <a:endParaRPr lang="es-E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E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ES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</a:tr>
            </a:tbl>
          </a:graphicData>
        </a:graphic>
      </p:graphicFrame>
      <p:sp>
        <p:nvSpPr>
          <p:cNvPr id="158" name="Right Arrow 157"/>
          <p:cNvSpPr/>
          <p:nvPr/>
        </p:nvSpPr>
        <p:spPr>
          <a:xfrm>
            <a:off x="4183760" y="3206835"/>
            <a:ext cx="1037037" cy="74718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7" name="Content Placeholder 2"/>
          <p:cNvSpPr txBox="1">
            <a:spLocks/>
          </p:cNvSpPr>
          <p:nvPr/>
        </p:nvSpPr>
        <p:spPr>
          <a:xfrm>
            <a:off x="0" y="6103005"/>
            <a:ext cx="9144032" cy="107155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s-ES" sz="1600" dirty="0" smtClean="0"/>
              <a:t>[1] </a:t>
            </a:r>
            <a:r>
              <a:rPr lang="en-US" sz="1600" dirty="0"/>
              <a:t>Y. Y. </a:t>
            </a:r>
            <a:r>
              <a:rPr lang="en-US" sz="1600" dirty="0" err="1"/>
              <a:t>Boykov</a:t>
            </a:r>
            <a:r>
              <a:rPr lang="en-US" sz="1600" dirty="0"/>
              <a:t> and M.-P. Jolly. Interactive graph cuts for optimal boundary &amp; </a:t>
            </a:r>
            <a:r>
              <a:rPr lang="en-US" sz="1600" dirty="0" smtClean="0"/>
              <a:t>region segmentation </a:t>
            </a:r>
            <a:r>
              <a:rPr lang="en-US" sz="1600" dirty="0"/>
              <a:t>of objects in n-d images. In </a:t>
            </a:r>
            <a:r>
              <a:rPr lang="en-US" sz="1600" i="1" dirty="0"/>
              <a:t>International Conference on Computer </a:t>
            </a:r>
            <a:r>
              <a:rPr lang="en-US" sz="1600" i="1" dirty="0" smtClean="0"/>
              <a:t>Vision</a:t>
            </a:r>
            <a:r>
              <a:rPr lang="en-US" sz="1600" dirty="0" smtClean="0"/>
              <a:t>, </a:t>
            </a:r>
            <a:r>
              <a:rPr lang="es-ES" sz="1600" dirty="0" smtClean="0"/>
              <a:t>2001</a:t>
            </a:r>
            <a:r>
              <a:rPr lang="es-ES" sz="1600" dirty="0"/>
              <a:t>.</a:t>
            </a:r>
          </a:p>
        </p:txBody>
      </p:sp>
      <p:cxnSp>
        <p:nvCxnSpPr>
          <p:cNvPr id="18" name="Straight Connector 17"/>
          <p:cNvCxnSpPr/>
          <p:nvPr/>
        </p:nvCxnSpPr>
        <p:spPr>
          <a:xfrm>
            <a:off x="0" y="5997413"/>
            <a:ext cx="9143968" cy="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14" name="Slide Number Placeholder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860AB8-BB39-4E0E-8905-3E931B52FC0E}" type="slidenum">
              <a:rPr lang="es-ES" smtClean="0"/>
              <a:pPr/>
              <a:t>15</a:t>
            </a:fld>
            <a:r>
              <a:rPr lang="es-ES" smtClean="0"/>
              <a:t> / 84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9337702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 animBg="1"/>
      <p:bldP spid="55" grpId="0" animBg="1"/>
      <p:bldP spid="15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28 Imagen" descr="degradado diapo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32" y="5888673"/>
            <a:ext cx="9144000" cy="97889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err="1" smtClean="0"/>
              <a:t>Graph</a:t>
            </a:r>
            <a:r>
              <a:rPr lang="es-ES" dirty="0"/>
              <a:t> </a:t>
            </a:r>
            <a:r>
              <a:rPr lang="es-ES" dirty="0" err="1" smtClean="0"/>
              <a:t>cuts</a:t>
            </a:r>
            <a:r>
              <a:rPr lang="es-ES" dirty="0" smtClean="0"/>
              <a:t> </a:t>
            </a:r>
            <a:r>
              <a:rPr lang="es-ES" dirty="0" err="1" smtClean="0"/>
              <a:t>segmentation</a:t>
            </a:r>
            <a:r>
              <a:rPr lang="es-ES" dirty="0" smtClean="0"/>
              <a:t>[1]</a:t>
            </a:r>
            <a:endParaRPr lang="es-ES" dirty="0"/>
          </a:p>
        </p:txBody>
      </p:sp>
      <p:sp>
        <p:nvSpPr>
          <p:cNvPr id="5" name="Rectangle 4"/>
          <p:cNvSpPr/>
          <p:nvPr/>
        </p:nvSpPr>
        <p:spPr>
          <a:xfrm>
            <a:off x="-32" y="0"/>
            <a:ext cx="2216567" cy="199766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1200" dirty="0" err="1"/>
              <a:t>Part</a:t>
            </a:r>
            <a:r>
              <a:rPr lang="es-ES" sz="1200" dirty="0"/>
              <a:t> I</a:t>
            </a:r>
          </a:p>
        </p:txBody>
      </p:sp>
      <p:sp>
        <p:nvSpPr>
          <p:cNvPr id="6" name="Rectangle 5"/>
          <p:cNvSpPr/>
          <p:nvPr/>
        </p:nvSpPr>
        <p:spPr>
          <a:xfrm>
            <a:off x="2281647" y="0"/>
            <a:ext cx="2224199" cy="200797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1200" dirty="0" err="1"/>
              <a:t>Part</a:t>
            </a:r>
            <a:r>
              <a:rPr lang="es-ES" sz="1200" dirty="0"/>
              <a:t> II</a:t>
            </a:r>
          </a:p>
        </p:txBody>
      </p:sp>
      <p:sp>
        <p:nvSpPr>
          <p:cNvPr id="7" name="Rectangle 6"/>
          <p:cNvSpPr/>
          <p:nvPr/>
        </p:nvSpPr>
        <p:spPr>
          <a:xfrm>
            <a:off x="4570958" y="0"/>
            <a:ext cx="2226044" cy="200797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1200" dirty="0" err="1"/>
              <a:t>Part</a:t>
            </a:r>
            <a:r>
              <a:rPr lang="es-ES" sz="1200" dirty="0"/>
              <a:t> III</a:t>
            </a:r>
          </a:p>
        </p:txBody>
      </p:sp>
      <p:sp>
        <p:nvSpPr>
          <p:cNvPr id="8" name="Rectangle 7"/>
          <p:cNvSpPr/>
          <p:nvPr/>
        </p:nvSpPr>
        <p:spPr>
          <a:xfrm>
            <a:off x="6862114" y="1"/>
            <a:ext cx="2281854" cy="199766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1200" dirty="0" err="1"/>
              <a:t>Conclusions</a:t>
            </a:r>
            <a:endParaRPr lang="es-ES" sz="1200" dirty="0"/>
          </a:p>
        </p:txBody>
      </p:sp>
      <p:grpSp>
        <p:nvGrpSpPr>
          <p:cNvPr id="16" name="Group 15"/>
          <p:cNvGrpSpPr/>
          <p:nvPr/>
        </p:nvGrpSpPr>
        <p:grpSpPr>
          <a:xfrm>
            <a:off x="1562285" y="2619453"/>
            <a:ext cx="6070241" cy="1922567"/>
            <a:chOff x="1562285" y="2619453"/>
            <a:chExt cx="6070241" cy="1922567"/>
          </a:xfrm>
        </p:grpSpPr>
        <p:grpSp>
          <p:nvGrpSpPr>
            <p:cNvPr id="15" name="Group 14"/>
            <p:cNvGrpSpPr/>
            <p:nvPr/>
          </p:nvGrpSpPr>
          <p:grpSpPr>
            <a:xfrm>
              <a:off x="1562285" y="2619453"/>
              <a:ext cx="2072820" cy="1914310"/>
              <a:chOff x="1562285" y="2619453"/>
              <a:chExt cx="2072820" cy="1914310"/>
            </a:xfrm>
          </p:grpSpPr>
          <p:pic>
            <p:nvPicPr>
              <p:cNvPr id="14" name="Picture 13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562285" y="2619453"/>
                <a:ext cx="2072820" cy="1914310"/>
              </a:xfrm>
              <a:prstGeom prst="rect">
                <a:avLst/>
              </a:prstGeom>
            </p:spPr>
          </p:pic>
          <p:sp>
            <p:nvSpPr>
              <p:cNvPr id="54" name="169 Elipse"/>
              <p:cNvSpPr/>
              <p:nvPr/>
            </p:nvSpPr>
            <p:spPr>
              <a:xfrm>
                <a:off x="1638485" y="2697524"/>
                <a:ext cx="500066" cy="428628"/>
              </a:xfrm>
              <a:prstGeom prst="ellipse">
                <a:avLst/>
              </a:prstGeom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s-ES" b="1" dirty="0" smtClean="0"/>
                  <a:t>S</a:t>
                </a:r>
                <a:endParaRPr lang="es-ES" b="1" dirty="0"/>
              </a:p>
            </p:txBody>
          </p:sp>
          <p:sp>
            <p:nvSpPr>
              <p:cNvPr id="55" name="170 Elipse"/>
              <p:cNvSpPr/>
              <p:nvPr/>
            </p:nvSpPr>
            <p:spPr>
              <a:xfrm>
                <a:off x="3030283" y="3942074"/>
                <a:ext cx="500066" cy="428628"/>
              </a:xfrm>
              <a:prstGeom prst="ellipse">
                <a:avLst/>
              </a:prstGeom>
            </p:spPr>
            <p:style>
              <a:lnRef idx="1">
                <a:schemeClr val="accent6"/>
              </a:lnRef>
              <a:fillRef idx="3">
                <a:schemeClr val="accent6"/>
              </a:fillRef>
              <a:effectRef idx="2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s-ES" b="1" dirty="0" smtClean="0"/>
                  <a:t>T</a:t>
                </a:r>
                <a:endParaRPr lang="es-ES" b="1" dirty="0"/>
              </a:p>
            </p:txBody>
          </p:sp>
        </p:grpSp>
        <p:sp>
          <p:nvSpPr>
            <p:cNvPr id="158" name="Right Arrow 157"/>
            <p:cNvSpPr/>
            <p:nvPr/>
          </p:nvSpPr>
          <p:spPr>
            <a:xfrm>
              <a:off x="4096670" y="3206835"/>
              <a:ext cx="1037037" cy="747183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pic>
          <p:nvPicPr>
            <p:cNvPr id="13" name="Picture 12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559706" y="2627710"/>
              <a:ext cx="2072820" cy="1914310"/>
            </a:xfrm>
            <a:prstGeom prst="rect">
              <a:avLst/>
            </a:prstGeom>
          </p:spPr>
        </p:pic>
      </p:grpSp>
      <p:grpSp>
        <p:nvGrpSpPr>
          <p:cNvPr id="109" name="77 Grupo"/>
          <p:cNvGrpSpPr/>
          <p:nvPr/>
        </p:nvGrpSpPr>
        <p:grpSpPr>
          <a:xfrm>
            <a:off x="5273407" y="3556636"/>
            <a:ext cx="2888333" cy="1251674"/>
            <a:chOff x="4500562" y="2857496"/>
            <a:chExt cx="3357586" cy="1500198"/>
          </a:xfrm>
        </p:grpSpPr>
        <p:sp>
          <p:nvSpPr>
            <p:cNvPr id="110" name="145 Elipse"/>
            <p:cNvSpPr/>
            <p:nvPr/>
          </p:nvSpPr>
          <p:spPr>
            <a:xfrm>
              <a:off x="5643570" y="2857496"/>
              <a:ext cx="357190" cy="357190"/>
            </a:xfrm>
            <a:prstGeom prst="ellipse">
              <a:avLst/>
            </a:prstGeom>
            <a:ln w="19050"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s-ES" sz="1350"/>
            </a:p>
          </p:txBody>
        </p:sp>
        <p:sp>
          <p:nvSpPr>
            <p:cNvPr id="111" name="147 Elipse"/>
            <p:cNvSpPr/>
            <p:nvPr/>
          </p:nvSpPr>
          <p:spPr>
            <a:xfrm>
              <a:off x="4500562" y="4000504"/>
              <a:ext cx="357190" cy="357190"/>
            </a:xfrm>
            <a:prstGeom prst="ellipse">
              <a:avLst/>
            </a:prstGeom>
            <a:ln w="19050"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s-ES" sz="1350"/>
            </a:p>
          </p:txBody>
        </p:sp>
        <p:cxnSp>
          <p:nvCxnSpPr>
            <p:cNvPr id="112" name="148 Conector recto"/>
            <p:cNvCxnSpPr>
              <a:stCxn id="130" idx="7"/>
              <a:endCxn id="110" idx="3"/>
            </p:cNvCxnSpPr>
            <p:nvPr/>
          </p:nvCxnSpPr>
          <p:spPr>
            <a:xfrm rot="5400000" flipH="1" flipV="1">
              <a:off x="5376947" y="3162377"/>
              <a:ext cx="318932" cy="318932"/>
            </a:xfrm>
            <a:prstGeom prst="line">
              <a:avLst/>
            </a:prstGeom>
            <a:ln w="19050"/>
          </p:spPr>
          <p:style>
            <a:lnRef idx="3">
              <a:schemeClr val="accent5"/>
            </a:lnRef>
            <a:fillRef idx="0">
              <a:schemeClr val="accent5"/>
            </a:fillRef>
            <a:effectRef idx="2">
              <a:schemeClr val="accent5"/>
            </a:effectRef>
            <a:fontRef idx="minor">
              <a:schemeClr val="tx1"/>
            </a:fontRef>
          </p:style>
        </p:cxnSp>
        <p:cxnSp>
          <p:nvCxnSpPr>
            <p:cNvPr id="113" name="149 Conector recto"/>
            <p:cNvCxnSpPr>
              <a:stCxn id="111" idx="7"/>
              <a:endCxn id="130" idx="3"/>
            </p:cNvCxnSpPr>
            <p:nvPr/>
          </p:nvCxnSpPr>
          <p:spPr>
            <a:xfrm rot="5400000" flipH="1" flipV="1">
              <a:off x="4805443" y="3733881"/>
              <a:ext cx="318932" cy="318932"/>
            </a:xfrm>
            <a:prstGeom prst="line">
              <a:avLst/>
            </a:prstGeom>
            <a:ln w="19050"/>
          </p:spPr>
          <p:style>
            <a:lnRef idx="3">
              <a:schemeClr val="accent5"/>
            </a:lnRef>
            <a:fillRef idx="0">
              <a:schemeClr val="accent5"/>
            </a:fillRef>
            <a:effectRef idx="2">
              <a:schemeClr val="accent5"/>
            </a:effectRef>
            <a:fontRef idx="minor">
              <a:schemeClr val="tx1"/>
            </a:fontRef>
          </p:style>
        </p:cxnSp>
        <p:sp>
          <p:nvSpPr>
            <p:cNvPr id="114" name="150 Elipse"/>
            <p:cNvSpPr/>
            <p:nvPr/>
          </p:nvSpPr>
          <p:spPr>
            <a:xfrm>
              <a:off x="6572264" y="2857496"/>
              <a:ext cx="357190" cy="357190"/>
            </a:xfrm>
            <a:prstGeom prst="ellipse">
              <a:avLst/>
            </a:prstGeom>
            <a:ln w="19050"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s-ES" sz="1350"/>
            </a:p>
          </p:txBody>
        </p:sp>
        <p:sp>
          <p:nvSpPr>
            <p:cNvPr id="115" name="151 Elipse"/>
            <p:cNvSpPr/>
            <p:nvPr/>
          </p:nvSpPr>
          <p:spPr>
            <a:xfrm>
              <a:off x="6000760" y="3429000"/>
              <a:ext cx="357190" cy="357190"/>
            </a:xfrm>
            <a:prstGeom prst="ellipse">
              <a:avLst/>
            </a:prstGeom>
            <a:ln w="19050"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s-ES" sz="1350"/>
            </a:p>
          </p:txBody>
        </p:sp>
        <p:sp>
          <p:nvSpPr>
            <p:cNvPr id="116" name="152 Elipse"/>
            <p:cNvSpPr/>
            <p:nvPr/>
          </p:nvSpPr>
          <p:spPr>
            <a:xfrm>
              <a:off x="5429256" y="4000504"/>
              <a:ext cx="357190" cy="357190"/>
            </a:xfrm>
            <a:prstGeom prst="ellipse">
              <a:avLst/>
            </a:prstGeom>
            <a:ln w="19050"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s-ES" sz="1350"/>
            </a:p>
          </p:txBody>
        </p:sp>
        <p:cxnSp>
          <p:nvCxnSpPr>
            <p:cNvPr id="117" name="153 Conector recto"/>
            <p:cNvCxnSpPr>
              <a:stCxn id="115" idx="7"/>
              <a:endCxn id="114" idx="3"/>
            </p:cNvCxnSpPr>
            <p:nvPr/>
          </p:nvCxnSpPr>
          <p:spPr>
            <a:xfrm rot="5400000" flipH="1" flipV="1">
              <a:off x="6305641" y="3162377"/>
              <a:ext cx="318932" cy="318932"/>
            </a:xfrm>
            <a:prstGeom prst="line">
              <a:avLst/>
            </a:prstGeom>
            <a:ln w="19050"/>
          </p:spPr>
          <p:style>
            <a:lnRef idx="3">
              <a:schemeClr val="accent5"/>
            </a:lnRef>
            <a:fillRef idx="0">
              <a:schemeClr val="accent5"/>
            </a:fillRef>
            <a:effectRef idx="2">
              <a:schemeClr val="accent5"/>
            </a:effectRef>
            <a:fontRef idx="minor">
              <a:schemeClr val="tx1"/>
            </a:fontRef>
          </p:style>
        </p:cxnSp>
        <p:cxnSp>
          <p:nvCxnSpPr>
            <p:cNvPr id="118" name="154 Conector recto"/>
            <p:cNvCxnSpPr>
              <a:stCxn id="116" idx="7"/>
              <a:endCxn id="115" idx="3"/>
            </p:cNvCxnSpPr>
            <p:nvPr/>
          </p:nvCxnSpPr>
          <p:spPr>
            <a:xfrm rot="5400000" flipH="1" flipV="1">
              <a:off x="5734137" y="3733881"/>
              <a:ext cx="318932" cy="318932"/>
            </a:xfrm>
            <a:prstGeom prst="line">
              <a:avLst/>
            </a:prstGeom>
            <a:ln w="19050"/>
          </p:spPr>
          <p:style>
            <a:lnRef idx="3">
              <a:schemeClr val="accent5"/>
            </a:lnRef>
            <a:fillRef idx="0">
              <a:schemeClr val="accent5"/>
            </a:fillRef>
            <a:effectRef idx="2">
              <a:schemeClr val="accent5"/>
            </a:effectRef>
            <a:fontRef idx="minor">
              <a:schemeClr val="tx1"/>
            </a:fontRef>
          </p:style>
        </p:cxnSp>
        <p:sp>
          <p:nvSpPr>
            <p:cNvPr id="119" name="155 Elipse"/>
            <p:cNvSpPr/>
            <p:nvPr/>
          </p:nvSpPr>
          <p:spPr>
            <a:xfrm>
              <a:off x="7500958" y="2857496"/>
              <a:ext cx="357190" cy="357190"/>
            </a:xfrm>
            <a:prstGeom prst="ellipse">
              <a:avLst/>
            </a:prstGeom>
            <a:ln w="19050"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s-ES" sz="1350"/>
            </a:p>
          </p:txBody>
        </p:sp>
        <p:sp>
          <p:nvSpPr>
            <p:cNvPr id="120" name="156 Elipse"/>
            <p:cNvSpPr/>
            <p:nvPr/>
          </p:nvSpPr>
          <p:spPr>
            <a:xfrm>
              <a:off x="6929454" y="3429000"/>
              <a:ext cx="357190" cy="357190"/>
            </a:xfrm>
            <a:prstGeom prst="ellipse">
              <a:avLst/>
            </a:prstGeom>
            <a:ln w="19050"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s-ES" sz="1350"/>
            </a:p>
          </p:txBody>
        </p:sp>
        <p:sp>
          <p:nvSpPr>
            <p:cNvPr id="121" name="157 Elipse"/>
            <p:cNvSpPr/>
            <p:nvPr/>
          </p:nvSpPr>
          <p:spPr>
            <a:xfrm>
              <a:off x="6357950" y="4000504"/>
              <a:ext cx="357190" cy="357190"/>
            </a:xfrm>
            <a:prstGeom prst="ellipse">
              <a:avLst/>
            </a:prstGeom>
            <a:ln w="19050"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s-ES" sz="1350"/>
            </a:p>
          </p:txBody>
        </p:sp>
        <p:cxnSp>
          <p:nvCxnSpPr>
            <p:cNvPr id="122" name="158 Conector recto"/>
            <p:cNvCxnSpPr>
              <a:stCxn id="120" idx="7"/>
              <a:endCxn id="119" idx="3"/>
            </p:cNvCxnSpPr>
            <p:nvPr/>
          </p:nvCxnSpPr>
          <p:spPr>
            <a:xfrm rot="5400000" flipH="1" flipV="1">
              <a:off x="7234335" y="3162377"/>
              <a:ext cx="318932" cy="318932"/>
            </a:xfrm>
            <a:prstGeom prst="line">
              <a:avLst/>
            </a:prstGeom>
            <a:ln w="19050"/>
          </p:spPr>
          <p:style>
            <a:lnRef idx="3">
              <a:schemeClr val="accent5"/>
            </a:lnRef>
            <a:fillRef idx="0">
              <a:schemeClr val="accent5"/>
            </a:fillRef>
            <a:effectRef idx="2">
              <a:schemeClr val="accent5"/>
            </a:effectRef>
            <a:fontRef idx="minor">
              <a:schemeClr val="tx1"/>
            </a:fontRef>
          </p:style>
        </p:cxnSp>
        <p:cxnSp>
          <p:nvCxnSpPr>
            <p:cNvPr id="123" name="159 Conector recto"/>
            <p:cNvCxnSpPr>
              <a:stCxn id="121" idx="7"/>
              <a:endCxn id="120" idx="3"/>
            </p:cNvCxnSpPr>
            <p:nvPr/>
          </p:nvCxnSpPr>
          <p:spPr>
            <a:xfrm rot="5400000" flipH="1" flipV="1">
              <a:off x="6662831" y="3733881"/>
              <a:ext cx="318932" cy="318932"/>
            </a:xfrm>
            <a:prstGeom prst="line">
              <a:avLst/>
            </a:prstGeom>
            <a:ln w="19050"/>
          </p:spPr>
          <p:style>
            <a:lnRef idx="3">
              <a:schemeClr val="accent5"/>
            </a:lnRef>
            <a:fillRef idx="0">
              <a:schemeClr val="accent5"/>
            </a:fillRef>
            <a:effectRef idx="2">
              <a:schemeClr val="accent5"/>
            </a:effectRef>
            <a:fontRef idx="minor">
              <a:schemeClr val="tx1"/>
            </a:fontRef>
          </p:style>
        </p:cxnSp>
        <p:cxnSp>
          <p:nvCxnSpPr>
            <p:cNvPr id="124" name="160 Conector recto"/>
            <p:cNvCxnSpPr>
              <a:stCxn id="111" idx="6"/>
              <a:endCxn id="116" idx="2"/>
            </p:cNvCxnSpPr>
            <p:nvPr/>
          </p:nvCxnSpPr>
          <p:spPr>
            <a:xfrm>
              <a:off x="4857752" y="4179099"/>
              <a:ext cx="571504" cy="0"/>
            </a:xfrm>
            <a:prstGeom prst="line">
              <a:avLst/>
            </a:prstGeom>
            <a:ln w="19050"/>
          </p:spPr>
          <p:style>
            <a:lnRef idx="3">
              <a:schemeClr val="accent5"/>
            </a:lnRef>
            <a:fillRef idx="0">
              <a:schemeClr val="accent5"/>
            </a:fillRef>
            <a:effectRef idx="2">
              <a:schemeClr val="accent5"/>
            </a:effectRef>
            <a:fontRef idx="minor">
              <a:schemeClr val="tx1"/>
            </a:fontRef>
          </p:style>
        </p:cxnSp>
        <p:cxnSp>
          <p:nvCxnSpPr>
            <p:cNvPr id="125" name="161 Conector recto"/>
            <p:cNvCxnSpPr>
              <a:stCxn id="116" idx="6"/>
              <a:endCxn id="121" idx="2"/>
            </p:cNvCxnSpPr>
            <p:nvPr/>
          </p:nvCxnSpPr>
          <p:spPr>
            <a:xfrm>
              <a:off x="5786446" y="4179099"/>
              <a:ext cx="571504" cy="0"/>
            </a:xfrm>
            <a:prstGeom prst="line">
              <a:avLst/>
            </a:prstGeom>
            <a:ln w="19050"/>
          </p:spPr>
          <p:style>
            <a:lnRef idx="3">
              <a:schemeClr val="accent5"/>
            </a:lnRef>
            <a:fillRef idx="0">
              <a:schemeClr val="accent5"/>
            </a:fillRef>
            <a:effectRef idx="2">
              <a:schemeClr val="accent5"/>
            </a:effectRef>
            <a:fontRef idx="minor">
              <a:schemeClr val="tx1"/>
            </a:fontRef>
          </p:style>
        </p:cxnSp>
        <p:cxnSp>
          <p:nvCxnSpPr>
            <p:cNvPr id="126" name="162 Conector recto"/>
            <p:cNvCxnSpPr>
              <a:stCxn id="115" idx="6"/>
              <a:endCxn id="120" idx="2"/>
            </p:cNvCxnSpPr>
            <p:nvPr/>
          </p:nvCxnSpPr>
          <p:spPr>
            <a:xfrm>
              <a:off x="6357950" y="3607595"/>
              <a:ext cx="571504" cy="0"/>
            </a:xfrm>
            <a:prstGeom prst="line">
              <a:avLst/>
            </a:prstGeom>
            <a:ln w="19050"/>
          </p:spPr>
          <p:style>
            <a:lnRef idx="3">
              <a:schemeClr val="accent5"/>
            </a:lnRef>
            <a:fillRef idx="0">
              <a:schemeClr val="accent5"/>
            </a:fillRef>
            <a:effectRef idx="2">
              <a:schemeClr val="accent5"/>
            </a:effectRef>
            <a:fontRef idx="minor">
              <a:schemeClr val="tx1"/>
            </a:fontRef>
          </p:style>
        </p:cxnSp>
        <p:cxnSp>
          <p:nvCxnSpPr>
            <p:cNvPr id="127" name="163 Conector recto"/>
            <p:cNvCxnSpPr>
              <a:stCxn id="130" idx="6"/>
              <a:endCxn id="115" idx="2"/>
            </p:cNvCxnSpPr>
            <p:nvPr/>
          </p:nvCxnSpPr>
          <p:spPr>
            <a:xfrm>
              <a:off x="5429256" y="3607595"/>
              <a:ext cx="571504" cy="0"/>
            </a:xfrm>
            <a:prstGeom prst="line">
              <a:avLst/>
            </a:prstGeom>
            <a:ln w="19050"/>
          </p:spPr>
          <p:style>
            <a:lnRef idx="3">
              <a:schemeClr val="accent5"/>
            </a:lnRef>
            <a:fillRef idx="0">
              <a:schemeClr val="accent5"/>
            </a:fillRef>
            <a:effectRef idx="2">
              <a:schemeClr val="accent5"/>
            </a:effectRef>
            <a:fontRef idx="minor">
              <a:schemeClr val="tx1"/>
            </a:fontRef>
          </p:style>
        </p:cxnSp>
        <p:cxnSp>
          <p:nvCxnSpPr>
            <p:cNvPr id="128" name="164 Conector recto"/>
            <p:cNvCxnSpPr>
              <a:stCxn id="110" idx="6"/>
              <a:endCxn id="114" idx="2"/>
            </p:cNvCxnSpPr>
            <p:nvPr/>
          </p:nvCxnSpPr>
          <p:spPr>
            <a:xfrm>
              <a:off x="6000760" y="3036091"/>
              <a:ext cx="571504" cy="0"/>
            </a:xfrm>
            <a:prstGeom prst="line">
              <a:avLst/>
            </a:prstGeom>
            <a:ln w="19050"/>
          </p:spPr>
          <p:style>
            <a:lnRef idx="3">
              <a:schemeClr val="accent5"/>
            </a:lnRef>
            <a:fillRef idx="0">
              <a:schemeClr val="accent5"/>
            </a:fillRef>
            <a:effectRef idx="2">
              <a:schemeClr val="accent5"/>
            </a:effectRef>
            <a:fontRef idx="minor">
              <a:schemeClr val="tx1"/>
            </a:fontRef>
          </p:style>
        </p:cxnSp>
        <p:cxnSp>
          <p:nvCxnSpPr>
            <p:cNvPr id="129" name="165 Conector recto"/>
            <p:cNvCxnSpPr>
              <a:stCxn id="114" idx="6"/>
              <a:endCxn id="119" idx="2"/>
            </p:cNvCxnSpPr>
            <p:nvPr/>
          </p:nvCxnSpPr>
          <p:spPr>
            <a:xfrm>
              <a:off x="6929454" y="3036091"/>
              <a:ext cx="571504" cy="0"/>
            </a:xfrm>
            <a:prstGeom prst="line">
              <a:avLst/>
            </a:prstGeom>
            <a:ln w="19050"/>
          </p:spPr>
          <p:style>
            <a:lnRef idx="3">
              <a:schemeClr val="accent5"/>
            </a:lnRef>
            <a:fillRef idx="0">
              <a:schemeClr val="accent5"/>
            </a:fillRef>
            <a:effectRef idx="2">
              <a:schemeClr val="accent5"/>
            </a:effectRef>
            <a:fontRef idx="minor">
              <a:schemeClr val="tx1"/>
            </a:fontRef>
          </p:style>
        </p:cxnSp>
        <p:sp>
          <p:nvSpPr>
            <p:cNvPr id="130" name="146 Elipse"/>
            <p:cNvSpPr/>
            <p:nvPr/>
          </p:nvSpPr>
          <p:spPr>
            <a:xfrm>
              <a:off x="5072066" y="3429000"/>
              <a:ext cx="357190" cy="357190"/>
            </a:xfrm>
            <a:prstGeom prst="ellipse">
              <a:avLst/>
            </a:prstGeom>
            <a:ln w="19050"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s-ES" sz="1350"/>
            </a:p>
          </p:txBody>
        </p:sp>
      </p:grpSp>
      <p:grpSp>
        <p:nvGrpSpPr>
          <p:cNvPr id="131" name="Group 130"/>
          <p:cNvGrpSpPr/>
          <p:nvPr/>
        </p:nvGrpSpPr>
        <p:grpSpPr>
          <a:xfrm>
            <a:off x="5374104" y="2602981"/>
            <a:ext cx="2812151" cy="3771414"/>
            <a:chOff x="5589256" y="1538464"/>
            <a:chExt cx="3014674" cy="4194791"/>
          </a:xfrm>
        </p:grpSpPr>
        <p:grpSp>
          <p:nvGrpSpPr>
            <p:cNvPr id="132" name="Group 131"/>
            <p:cNvGrpSpPr/>
            <p:nvPr/>
          </p:nvGrpSpPr>
          <p:grpSpPr>
            <a:xfrm>
              <a:off x="5589256" y="1723537"/>
              <a:ext cx="3014674" cy="4009718"/>
              <a:chOff x="5592037" y="1723537"/>
              <a:chExt cx="3014674" cy="4009718"/>
            </a:xfrm>
          </p:grpSpPr>
          <p:sp>
            <p:nvSpPr>
              <p:cNvPr id="134" name="Arc 133"/>
              <p:cNvSpPr/>
              <p:nvPr/>
            </p:nvSpPr>
            <p:spPr>
              <a:xfrm>
                <a:off x="6218626" y="1772816"/>
                <a:ext cx="2169798" cy="1638912"/>
              </a:xfrm>
              <a:prstGeom prst="arc">
                <a:avLst>
                  <a:gd name="adj1" fmla="val 15971772"/>
                  <a:gd name="adj2" fmla="val 0"/>
                </a:avLst>
              </a:prstGeom>
              <a:ln w="19050"/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s-ES" sz="1350"/>
              </a:p>
            </p:txBody>
          </p:sp>
          <p:sp>
            <p:nvSpPr>
              <p:cNvPr id="135" name="Arc 134"/>
              <p:cNvSpPr/>
              <p:nvPr/>
            </p:nvSpPr>
            <p:spPr>
              <a:xfrm>
                <a:off x="6371026" y="1723537"/>
                <a:ext cx="1160962" cy="1770619"/>
              </a:xfrm>
              <a:prstGeom prst="arc">
                <a:avLst>
                  <a:gd name="adj1" fmla="val 17622815"/>
                  <a:gd name="adj2" fmla="val 0"/>
                </a:avLst>
              </a:prstGeom>
              <a:ln w="19050"/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s-ES" sz="1350"/>
              </a:p>
            </p:txBody>
          </p:sp>
          <p:sp>
            <p:nvSpPr>
              <p:cNvPr id="136" name="Arc 135"/>
              <p:cNvSpPr/>
              <p:nvPr/>
            </p:nvSpPr>
            <p:spPr>
              <a:xfrm flipH="1">
                <a:off x="5592037" y="1723537"/>
                <a:ext cx="3014674" cy="4009718"/>
              </a:xfrm>
              <a:prstGeom prst="arc">
                <a:avLst>
                  <a:gd name="adj1" fmla="val 16624667"/>
                  <a:gd name="adj2" fmla="val 21472996"/>
                </a:avLst>
              </a:prstGeom>
              <a:ln w="19050"/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s-ES" sz="1350"/>
              </a:p>
            </p:txBody>
          </p:sp>
          <p:sp>
            <p:nvSpPr>
              <p:cNvPr id="137" name="Arc 136"/>
              <p:cNvSpPr/>
              <p:nvPr/>
            </p:nvSpPr>
            <p:spPr>
              <a:xfrm flipH="1">
                <a:off x="6118341" y="1772817"/>
                <a:ext cx="1884550" cy="2682610"/>
              </a:xfrm>
              <a:prstGeom prst="arc">
                <a:avLst>
                  <a:gd name="adj1" fmla="val 16624667"/>
                  <a:gd name="adj2" fmla="val 137708"/>
                </a:avLst>
              </a:prstGeom>
              <a:ln w="19050"/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s-ES" sz="1350"/>
              </a:p>
            </p:txBody>
          </p:sp>
          <p:sp>
            <p:nvSpPr>
              <p:cNvPr id="138" name="Arc 137"/>
              <p:cNvSpPr/>
              <p:nvPr/>
            </p:nvSpPr>
            <p:spPr>
              <a:xfrm flipH="1">
                <a:off x="6675552" y="1851706"/>
                <a:ext cx="749720" cy="1394285"/>
              </a:xfrm>
              <a:prstGeom prst="arc">
                <a:avLst>
                  <a:gd name="adj1" fmla="val 16845070"/>
                  <a:gd name="adj2" fmla="val 345468"/>
                </a:avLst>
              </a:prstGeom>
              <a:ln w="19050"/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s-ES" sz="1350"/>
              </a:p>
            </p:txBody>
          </p:sp>
          <p:sp>
            <p:nvSpPr>
              <p:cNvPr id="139" name="Arc 138"/>
              <p:cNvSpPr/>
              <p:nvPr/>
            </p:nvSpPr>
            <p:spPr>
              <a:xfrm>
                <a:off x="6425890" y="1851705"/>
                <a:ext cx="1454509" cy="2519193"/>
              </a:xfrm>
              <a:prstGeom prst="arc">
                <a:avLst>
                  <a:gd name="adj1" fmla="val 16489353"/>
                  <a:gd name="adj2" fmla="val 0"/>
                </a:avLst>
              </a:prstGeom>
              <a:ln w="19050"/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s-ES" sz="1350"/>
              </a:p>
            </p:txBody>
          </p:sp>
          <p:sp>
            <p:nvSpPr>
              <p:cNvPr id="140" name="Arc 139"/>
              <p:cNvSpPr/>
              <p:nvPr/>
            </p:nvSpPr>
            <p:spPr>
              <a:xfrm>
                <a:off x="6717499" y="1917237"/>
                <a:ext cx="649730" cy="3599995"/>
              </a:xfrm>
              <a:prstGeom prst="arc">
                <a:avLst>
                  <a:gd name="adj1" fmla="val 16303577"/>
                  <a:gd name="adj2" fmla="val 20769525"/>
                </a:avLst>
              </a:prstGeom>
              <a:ln w="19050"/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s-ES" sz="1350"/>
              </a:p>
            </p:txBody>
          </p:sp>
          <p:sp>
            <p:nvSpPr>
              <p:cNvPr id="141" name="Arc 140"/>
              <p:cNvSpPr/>
              <p:nvPr/>
            </p:nvSpPr>
            <p:spPr>
              <a:xfrm flipH="1">
                <a:off x="6462495" y="1863521"/>
                <a:ext cx="850258" cy="3763440"/>
              </a:xfrm>
              <a:prstGeom prst="arc">
                <a:avLst>
                  <a:gd name="adj1" fmla="val 16213852"/>
                  <a:gd name="adj2" fmla="val 20769525"/>
                </a:avLst>
              </a:prstGeom>
              <a:ln w="19050"/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s-ES" sz="1350"/>
              </a:p>
            </p:txBody>
          </p:sp>
          <p:sp>
            <p:nvSpPr>
              <p:cNvPr id="142" name="Arc 141"/>
              <p:cNvSpPr/>
              <p:nvPr/>
            </p:nvSpPr>
            <p:spPr>
              <a:xfrm flipH="1">
                <a:off x="6966552" y="1751804"/>
                <a:ext cx="240185" cy="3621412"/>
              </a:xfrm>
              <a:prstGeom prst="arc">
                <a:avLst>
                  <a:gd name="adj1" fmla="val 16303577"/>
                  <a:gd name="adj2" fmla="val 17151962"/>
                </a:avLst>
              </a:prstGeom>
              <a:ln w="19050"/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s-ES" sz="1350"/>
              </a:p>
            </p:txBody>
          </p:sp>
        </p:grpSp>
        <p:sp>
          <p:nvSpPr>
            <p:cNvPr id="133" name="139 Elipse"/>
            <p:cNvSpPr/>
            <p:nvPr/>
          </p:nvSpPr>
          <p:spPr>
            <a:xfrm>
              <a:off x="6865297" y="1538464"/>
              <a:ext cx="461158" cy="397767"/>
            </a:xfrm>
            <a:prstGeom prst="ellipse">
              <a:avLst/>
            </a:prstGeom>
            <a:ln w="1905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ES" sz="1350" b="1" dirty="0"/>
                <a:t>S</a:t>
              </a:r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5388231" y="1777834"/>
            <a:ext cx="2932365" cy="4808219"/>
            <a:chOff x="5388231" y="1853250"/>
            <a:chExt cx="2932365" cy="4808219"/>
          </a:xfrm>
        </p:grpSpPr>
        <p:grpSp>
          <p:nvGrpSpPr>
            <p:cNvPr id="143" name="Group 142"/>
            <p:cNvGrpSpPr/>
            <p:nvPr/>
          </p:nvGrpSpPr>
          <p:grpSpPr>
            <a:xfrm>
              <a:off x="5388231" y="1853250"/>
              <a:ext cx="2932365" cy="4808219"/>
              <a:chOff x="5588538" y="620688"/>
              <a:chExt cx="3143546" cy="5347986"/>
            </a:xfrm>
          </p:grpSpPr>
          <p:sp>
            <p:nvSpPr>
              <p:cNvPr id="144" name="Arc 143"/>
              <p:cNvSpPr/>
              <p:nvPr/>
            </p:nvSpPr>
            <p:spPr>
              <a:xfrm flipV="1">
                <a:off x="5886432" y="836711"/>
                <a:ext cx="1709572" cy="4517376"/>
              </a:xfrm>
              <a:prstGeom prst="arc">
                <a:avLst>
                  <a:gd name="adj1" fmla="val 17073163"/>
                  <a:gd name="adj2" fmla="val 700177"/>
                </a:avLst>
              </a:prstGeom>
              <a:ln w="19050"/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s-ES" sz="1350"/>
              </a:p>
            </p:txBody>
          </p:sp>
          <p:sp>
            <p:nvSpPr>
              <p:cNvPr id="145" name="Arc 144"/>
              <p:cNvSpPr/>
              <p:nvPr/>
            </p:nvSpPr>
            <p:spPr>
              <a:xfrm flipH="1" flipV="1">
                <a:off x="6696808" y="620688"/>
                <a:ext cx="1805698" cy="4862257"/>
              </a:xfrm>
              <a:prstGeom prst="arc">
                <a:avLst>
                  <a:gd name="adj1" fmla="val 17134969"/>
                  <a:gd name="adj2" fmla="val 550386"/>
                </a:avLst>
              </a:prstGeom>
              <a:ln w="19050"/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s-ES" sz="1350"/>
              </a:p>
            </p:txBody>
          </p:sp>
          <p:sp>
            <p:nvSpPr>
              <p:cNvPr id="146" name="Arc 145"/>
              <p:cNvSpPr/>
              <p:nvPr/>
            </p:nvSpPr>
            <p:spPr>
              <a:xfrm flipH="1" flipV="1">
                <a:off x="6091315" y="1937754"/>
                <a:ext cx="2640769" cy="3269010"/>
              </a:xfrm>
              <a:prstGeom prst="arc">
                <a:avLst>
                  <a:gd name="adj1" fmla="val 17422780"/>
                  <a:gd name="adj2" fmla="val 277922"/>
                </a:avLst>
              </a:prstGeom>
              <a:ln w="19050"/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s-ES" sz="1350"/>
              </a:p>
            </p:txBody>
          </p:sp>
          <p:sp>
            <p:nvSpPr>
              <p:cNvPr id="147" name="Arc 146"/>
              <p:cNvSpPr/>
              <p:nvPr/>
            </p:nvSpPr>
            <p:spPr>
              <a:xfrm flipV="1">
                <a:off x="6215127" y="1052735"/>
                <a:ext cx="2185684" cy="4065636"/>
              </a:xfrm>
              <a:prstGeom prst="arc">
                <a:avLst>
                  <a:gd name="adj1" fmla="val 16191946"/>
                  <a:gd name="adj2" fmla="val 482349"/>
                </a:avLst>
              </a:prstGeom>
              <a:ln w="19050"/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s-ES" sz="1350"/>
              </a:p>
            </p:txBody>
          </p:sp>
          <p:sp>
            <p:nvSpPr>
              <p:cNvPr id="148" name="Arc 147"/>
              <p:cNvSpPr/>
              <p:nvPr/>
            </p:nvSpPr>
            <p:spPr>
              <a:xfrm flipV="1">
                <a:off x="6367526" y="2121304"/>
                <a:ext cx="1506247" cy="2997067"/>
              </a:xfrm>
              <a:prstGeom prst="arc">
                <a:avLst>
                  <a:gd name="adj1" fmla="val 16639758"/>
                  <a:gd name="adj2" fmla="val 700177"/>
                </a:avLst>
              </a:prstGeom>
              <a:ln w="19050"/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s-ES" sz="1350"/>
              </a:p>
            </p:txBody>
          </p:sp>
          <p:sp>
            <p:nvSpPr>
              <p:cNvPr id="149" name="Arc 148"/>
              <p:cNvSpPr/>
              <p:nvPr/>
            </p:nvSpPr>
            <p:spPr>
              <a:xfrm flipH="1" flipV="1">
                <a:off x="5588538" y="3096384"/>
                <a:ext cx="3014674" cy="2021988"/>
              </a:xfrm>
              <a:prstGeom prst="arc">
                <a:avLst>
                  <a:gd name="adj1" fmla="val 17024572"/>
                  <a:gd name="adj2" fmla="val 277922"/>
                </a:avLst>
              </a:prstGeom>
              <a:ln w="19050"/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s-ES" sz="1350"/>
              </a:p>
            </p:txBody>
          </p:sp>
          <p:sp>
            <p:nvSpPr>
              <p:cNvPr id="150" name="Arc 149"/>
              <p:cNvSpPr/>
              <p:nvPr/>
            </p:nvSpPr>
            <p:spPr>
              <a:xfrm flipH="1" flipV="1">
                <a:off x="6503642" y="3095109"/>
                <a:ext cx="1003046" cy="1838190"/>
              </a:xfrm>
              <a:prstGeom prst="arc">
                <a:avLst>
                  <a:gd name="adj1" fmla="val 16624667"/>
                  <a:gd name="adj2" fmla="val 3003"/>
                </a:avLst>
              </a:prstGeom>
              <a:ln w="19050"/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s-ES" sz="1350"/>
              </a:p>
            </p:txBody>
          </p:sp>
          <p:sp>
            <p:nvSpPr>
              <p:cNvPr id="151" name="Arc 150"/>
              <p:cNvSpPr/>
              <p:nvPr/>
            </p:nvSpPr>
            <p:spPr>
              <a:xfrm flipV="1">
                <a:off x="6588224" y="2928323"/>
                <a:ext cx="738641" cy="2084851"/>
              </a:xfrm>
              <a:prstGeom prst="arc">
                <a:avLst>
                  <a:gd name="adj1" fmla="val 16759369"/>
                  <a:gd name="adj2" fmla="val 21571796"/>
                </a:avLst>
              </a:prstGeom>
              <a:ln w="19050"/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s-ES" sz="1350"/>
              </a:p>
            </p:txBody>
          </p:sp>
          <p:sp>
            <p:nvSpPr>
              <p:cNvPr id="152" name="Arc 151"/>
              <p:cNvSpPr/>
              <p:nvPr/>
            </p:nvSpPr>
            <p:spPr>
              <a:xfrm flipV="1">
                <a:off x="6607634" y="1616932"/>
                <a:ext cx="498633" cy="4351742"/>
              </a:xfrm>
              <a:prstGeom prst="arc">
                <a:avLst>
                  <a:gd name="adj1" fmla="val 16892412"/>
                  <a:gd name="adj2" fmla="val 3368385"/>
                </a:avLst>
              </a:prstGeom>
              <a:ln w="19050"/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s-ES" sz="1350"/>
              </a:p>
            </p:txBody>
          </p:sp>
        </p:grpSp>
        <p:sp>
          <p:nvSpPr>
            <p:cNvPr id="153" name="132 Elipse"/>
            <p:cNvSpPr/>
            <p:nvPr/>
          </p:nvSpPr>
          <p:spPr>
            <a:xfrm>
              <a:off x="6563938" y="5658572"/>
              <a:ext cx="430178" cy="357620"/>
            </a:xfrm>
            <a:prstGeom prst="ellipse">
              <a:avLst/>
            </a:prstGeom>
            <a:ln w="1905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ES" sz="1350" b="1" dirty="0"/>
                <a:t>T</a:t>
              </a: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104" name="TextBox 103"/>
              <p:cNvSpPr txBox="1"/>
              <p:nvPr/>
            </p:nvSpPr>
            <p:spPr>
              <a:xfrm>
                <a:off x="236194" y="3569455"/>
                <a:ext cx="4619898" cy="836191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s-ES" b="0" i="1" smtClean="0">
                          <a:latin typeface="Cambria Math" panose="02040503050406030204" pitchFamily="18" charset="0"/>
                        </a:rPr>
                        <m:t>𝐸</m:t>
                      </m:r>
                      <m:d>
                        <m:dPr>
                          <m:ctrlPr>
                            <a:rPr lang="es-ES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m:rPr>
                              <m:nor/>
                            </m:rPr>
                            <a:rPr lang="es-ES" b="1">
                              <a:latin typeface="Cambria Math" panose="02040503050406030204" pitchFamily="18" charset="0"/>
                            </a:rPr>
                            <m:t>f</m:t>
                          </m:r>
                          <m:r>
                            <a:rPr lang="es-ES" b="0" i="1" smtClean="0"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m:rPr>
                              <m:nor/>
                            </m:rPr>
                            <a:rPr lang="es-ES" b="1" i="0" smtClean="0">
                              <a:latin typeface="Cambria Math" panose="02040503050406030204" pitchFamily="18" charset="0"/>
                            </a:rPr>
                            <m:t>z</m:t>
                          </m:r>
                        </m:e>
                      </m:d>
                      <m:r>
                        <a:rPr lang="es-ES" b="0" i="1" smtClean="0">
                          <a:latin typeface="Cambria Math" panose="02040503050406030204" pitchFamily="18" charset="0"/>
                        </a:rPr>
                        <m:t>= </m:t>
                      </m:r>
                      <m:nary>
                        <m:naryPr>
                          <m:chr m:val="∑"/>
                          <m:ctrlPr>
                            <a:rPr lang="es-ES" b="0" i="1" smtClean="0">
                              <a:latin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m:rPr>
                              <m:brk m:alnAt="23"/>
                            </m:rPr>
                            <a:rPr lang="es-ES" b="0" i="1" smtClean="0">
                              <a:latin typeface="Cambria Math" panose="02040503050406030204" pitchFamily="18" charset="0"/>
                            </a:rPr>
                            <m:t>𝑖</m:t>
                          </m:r>
                          <m:r>
                            <a:rPr lang="es-ES" b="0" i="1" smtClean="0">
                              <a:latin typeface="Cambria Math" panose="02040503050406030204" pitchFamily="18" charset="0"/>
                            </a:rPr>
                            <m:t>=1</m:t>
                          </m:r>
                        </m:sub>
                        <m:sup>
                          <m:r>
                            <a:rPr lang="es-ES" b="0" i="1" smtClean="0">
                              <a:latin typeface="Cambria Math" panose="02040503050406030204" pitchFamily="18" charset="0"/>
                            </a:rPr>
                            <m:t>𝑁</m:t>
                          </m:r>
                        </m:sup>
                        <m:e>
                          <m:sSub>
                            <m:sSubPr>
                              <m:ctrlPr>
                                <a:rPr lang="es-ES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s-ES" b="0" i="1" smtClean="0">
                                  <a:latin typeface="Cambria Math" panose="02040503050406030204" pitchFamily="18" charset="0"/>
                                </a:rPr>
                                <m:t>𝐷</m:t>
                              </m:r>
                            </m:e>
                            <m:sub>
                              <m:r>
                                <a:rPr lang="es-ES" b="0" i="1" smtClean="0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</m:sub>
                          </m:sSub>
                          <m:d>
                            <m:dPr>
                              <m:ctrlPr>
                                <a:rPr lang="es-ES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es-ES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s-ES" b="0" i="1" smtClean="0">
                                      <a:latin typeface="Cambria Math" panose="02040503050406030204" pitchFamily="18" charset="0"/>
                                    </a:rPr>
                                    <m:t>𝑓</m:t>
                                  </m:r>
                                </m:e>
                                <m:sub>
                                  <m:r>
                                    <a:rPr lang="es-ES" b="0" i="1" smtClean="0">
                                      <a:latin typeface="Cambria Math" panose="02040503050406030204" pitchFamily="18" charset="0"/>
                                    </a:rPr>
                                    <m:t>𝑖</m:t>
                                  </m:r>
                                </m:sub>
                              </m:sSub>
                              <m:r>
                                <a:rPr lang="es-ES" b="0" i="1" smtClean="0">
                                  <a:latin typeface="Cambria Math" panose="02040503050406030204" pitchFamily="18" charset="0"/>
                                </a:rPr>
                                <m:t>,</m:t>
                              </m:r>
                              <m:sSub>
                                <m:sSubPr>
                                  <m:ctrlPr>
                                    <a:rPr lang="es-ES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s-ES" b="0" i="1" smtClean="0">
                                      <a:latin typeface="Cambria Math" panose="02040503050406030204" pitchFamily="18" charset="0"/>
                                    </a:rPr>
                                    <m:t>𝑧</m:t>
                                  </m:r>
                                </m:e>
                                <m:sub>
                                  <m:r>
                                    <a:rPr lang="es-ES" b="0" i="1" smtClean="0">
                                      <a:latin typeface="Cambria Math" panose="02040503050406030204" pitchFamily="18" charset="0"/>
                                    </a:rPr>
                                    <m:t>𝑖</m:t>
                                  </m:r>
                                </m:sub>
                              </m:sSub>
                            </m:e>
                          </m:d>
                          <m:r>
                            <a:rPr lang="es-ES" b="0" i="1" smtClean="0">
                              <a:latin typeface="Cambria Math" panose="02040503050406030204" pitchFamily="18" charset="0"/>
                            </a:rPr>
                            <m:t>+ </m:t>
                          </m:r>
                          <m:nary>
                            <m:naryPr>
                              <m:chr m:val="∑"/>
                              <m:ctrlPr>
                                <a:rPr lang="es-ES" b="0" i="1" smtClean="0">
                                  <a:latin typeface="Cambria Math" panose="02040503050406030204" pitchFamily="18" charset="0"/>
                                </a:rPr>
                              </m:ctrlPr>
                            </m:naryPr>
                            <m:sub>
                              <m:d>
                                <m:dPr>
                                  <m:begChr m:val="{"/>
                                  <m:endChr m:val="}"/>
                                  <m:ctrlPr>
                                    <a:rPr lang="es-ES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m:rPr>
                                      <m:brk m:alnAt="23"/>
                                    </m:rPr>
                                    <a:rPr lang="es-ES" b="0" i="1" smtClean="0">
                                      <a:latin typeface="Cambria Math" panose="02040503050406030204" pitchFamily="18" charset="0"/>
                                    </a:rPr>
                                    <m:t>𝑖</m:t>
                                  </m:r>
                                  <m:r>
                                    <a:rPr lang="es-ES" b="0" i="1" smtClean="0">
                                      <a:latin typeface="Cambria Math" panose="02040503050406030204" pitchFamily="18" charset="0"/>
                                    </a:rPr>
                                    <m:t>,</m:t>
                                  </m:r>
                                  <m:r>
                                    <a:rPr lang="es-ES" b="0" i="1" smtClean="0">
                                      <a:latin typeface="Cambria Math" panose="02040503050406030204" pitchFamily="18" charset="0"/>
                                    </a:rPr>
                                    <m:t>𝑗</m:t>
                                  </m:r>
                                </m:e>
                              </m:d>
                              <m:r>
                                <a:rPr lang="es-ES" b="0" i="1" smtClean="0">
                                  <a:latin typeface="Cambria Math" panose="02040503050406030204" pitchFamily="18" charset="0"/>
                                </a:rPr>
                                <m:t>∈</m:t>
                              </m:r>
                              <m:r>
                                <a:rPr lang="es-ES" b="0" i="1" smtClean="0">
                                  <a:latin typeface="Cambria Math" panose="02040503050406030204" pitchFamily="18" charset="0"/>
                                </a:rPr>
                                <m:t>𝒩</m:t>
                              </m:r>
                            </m:sub>
                            <m:sup/>
                            <m:e>
                              <m:sSub>
                                <m:sSubPr>
                                  <m:ctrlPr>
                                    <a:rPr lang="es-ES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s-ES" b="0" i="1" smtClean="0">
                                      <a:latin typeface="Cambria Math" panose="02040503050406030204" pitchFamily="18" charset="0"/>
                                    </a:rPr>
                                    <m:t>𝑉</m:t>
                                  </m:r>
                                </m:e>
                                <m:sub>
                                  <m:r>
                                    <a:rPr lang="es-ES" b="0" i="1" smtClean="0">
                                      <a:latin typeface="Cambria Math" panose="02040503050406030204" pitchFamily="18" charset="0"/>
                                    </a:rPr>
                                    <m:t>𝑖</m:t>
                                  </m:r>
                                  <m:r>
                                    <a:rPr lang="es-ES" b="0" i="1" smtClean="0">
                                      <a:latin typeface="Cambria Math" panose="02040503050406030204" pitchFamily="18" charset="0"/>
                                    </a:rPr>
                                    <m:t>,</m:t>
                                  </m:r>
                                  <m:r>
                                    <a:rPr lang="es-ES" b="0" i="1" smtClean="0">
                                      <a:latin typeface="Cambria Math" panose="02040503050406030204" pitchFamily="18" charset="0"/>
                                    </a:rPr>
                                    <m:t>𝑗</m:t>
                                  </m:r>
                                </m:sub>
                              </m:sSub>
                              <m:r>
                                <a:rPr lang="es-ES" b="0" i="1" smtClean="0">
                                  <a:latin typeface="Cambria Math" panose="02040503050406030204" pitchFamily="18" charset="0"/>
                                </a:rPr>
                                <m:t>(</m:t>
                              </m:r>
                              <m:sSub>
                                <m:sSubPr>
                                  <m:ctrlPr>
                                    <a:rPr lang="es-ES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s-ES" b="0" i="1" smtClean="0">
                                      <a:latin typeface="Cambria Math" panose="02040503050406030204" pitchFamily="18" charset="0"/>
                                    </a:rPr>
                                    <m:t>𝑓</m:t>
                                  </m:r>
                                </m:e>
                                <m:sub>
                                  <m:r>
                                    <a:rPr lang="es-ES" b="0" i="1" smtClean="0">
                                      <a:latin typeface="Cambria Math" panose="02040503050406030204" pitchFamily="18" charset="0"/>
                                    </a:rPr>
                                    <m:t>𝑖</m:t>
                                  </m:r>
                                </m:sub>
                              </m:sSub>
                              <m:r>
                                <a:rPr lang="es-ES" b="0" i="1" smtClean="0">
                                  <a:latin typeface="Cambria Math" panose="02040503050406030204" pitchFamily="18" charset="0"/>
                                </a:rPr>
                                <m:t>,</m:t>
                              </m:r>
                              <m:sSub>
                                <m:sSubPr>
                                  <m:ctrlPr>
                                    <a:rPr lang="es-ES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s-ES" b="0" i="1" smtClean="0">
                                      <a:latin typeface="Cambria Math" panose="02040503050406030204" pitchFamily="18" charset="0"/>
                                    </a:rPr>
                                    <m:t>𝑓</m:t>
                                  </m:r>
                                </m:e>
                                <m:sub>
                                  <m:r>
                                    <a:rPr lang="es-ES" b="0" i="1" smtClean="0">
                                      <a:latin typeface="Cambria Math" panose="02040503050406030204" pitchFamily="18" charset="0"/>
                                    </a:rPr>
                                    <m:t>𝑗</m:t>
                                  </m:r>
                                </m:sub>
                              </m:sSub>
                              <m:r>
                                <a:rPr lang="es-ES" b="0" i="1" smtClean="0">
                                  <a:latin typeface="Cambria Math" panose="02040503050406030204" pitchFamily="18" charset="0"/>
                                </a:rPr>
                                <m:t>,</m:t>
                              </m:r>
                              <m:sSub>
                                <m:sSubPr>
                                  <m:ctrlPr>
                                    <a:rPr lang="es-ES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s-ES" b="0" i="1" smtClean="0">
                                      <a:latin typeface="Cambria Math" panose="02040503050406030204" pitchFamily="18" charset="0"/>
                                    </a:rPr>
                                    <m:t>𝑧</m:t>
                                  </m:r>
                                </m:e>
                                <m:sub>
                                  <m:r>
                                    <a:rPr lang="es-ES" b="0" i="1" smtClean="0">
                                      <a:latin typeface="Cambria Math" panose="02040503050406030204" pitchFamily="18" charset="0"/>
                                    </a:rPr>
                                    <m:t>𝑖</m:t>
                                  </m:r>
                                </m:sub>
                              </m:sSub>
                              <m:r>
                                <a:rPr lang="es-ES" b="0" i="1" smtClean="0">
                                  <a:latin typeface="Cambria Math" panose="02040503050406030204" pitchFamily="18" charset="0"/>
                                </a:rPr>
                                <m:t>,</m:t>
                              </m:r>
                              <m:r>
                                <a:rPr lang="es-ES" b="0" i="1" smtClean="0">
                                  <a:latin typeface="Cambria Math" panose="02040503050406030204" pitchFamily="18" charset="0"/>
                                </a:rPr>
                                <m:t>𝑗</m:t>
                              </m:r>
                              <m:r>
                                <a:rPr lang="es-ES" b="0" i="1" smtClean="0">
                                  <a:latin typeface="Cambria Math" panose="02040503050406030204" pitchFamily="18" charset="0"/>
                                </a:rPr>
                                <m:t>)</m:t>
                              </m:r>
                            </m:e>
                          </m:nary>
                          <m:r>
                            <a:rPr lang="es-ES" b="0" i="1" smtClean="0">
                              <a:latin typeface="Cambria Math" panose="02040503050406030204" pitchFamily="18" charset="0"/>
                            </a:rPr>
                            <m:t> </m:t>
                          </m:r>
                        </m:e>
                      </m:nary>
                    </m:oMath>
                  </m:oMathPara>
                </a14:m>
                <a:endParaRPr lang="es-ES" b="0" dirty="0" smtClean="0"/>
              </a:p>
            </p:txBody>
          </p:sp>
        </mc:Choice>
        <mc:Fallback xmlns="">
          <p:sp>
            <p:nvSpPr>
              <p:cNvPr id="104" name="TextBox 10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6194" y="3569455"/>
                <a:ext cx="4619898" cy="836191"/>
              </a:xfrm>
              <a:prstGeom prst="rect">
                <a:avLst/>
              </a:prstGeom>
              <a:blipFill rotWithShape="0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s-E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21" name="Group 20"/>
          <p:cNvGrpSpPr/>
          <p:nvPr/>
        </p:nvGrpSpPr>
        <p:grpSpPr>
          <a:xfrm>
            <a:off x="3389513" y="2309065"/>
            <a:ext cx="2417263" cy="372232"/>
            <a:chOff x="3389513" y="2065213"/>
            <a:chExt cx="2417263" cy="372232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9" name="Rectangle 18"/>
                <p:cNvSpPr/>
                <p:nvPr/>
              </p:nvSpPr>
              <p:spPr>
                <a:xfrm>
                  <a:off x="3389513" y="2065213"/>
                  <a:ext cx="340158" cy="369332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m:rPr>
                            <m:nor/>
                          </m:rPr>
                          <a:rPr lang="es-ES" b="1">
                            <a:latin typeface="Cambria Math" panose="02040503050406030204" pitchFamily="18" charset="0"/>
                          </a:rPr>
                          <m:t>z</m:t>
                        </m:r>
                      </m:oMath>
                    </m:oMathPara>
                  </a14:m>
                  <a:endParaRPr lang="es-ES" dirty="0"/>
                </a:p>
              </p:txBody>
            </p:sp>
          </mc:Choice>
          <mc:Fallback xmlns="">
            <p:sp>
              <p:nvSpPr>
                <p:cNvPr id="19" name="Rectangle 18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389513" y="2065213"/>
                  <a:ext cx="340158" cy="369332"/>
                </a:xfrm>
                <a:prstGeom prst="rect">
                  <a:avLst/>
                </a:prstGeom>
                <a:blipFill rotWithShape="0">
                  <a:blip r:embed="rId7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s-E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0" name="Rectangle 19"/>
                <p:cNvSpPr/>
                <p:nvPr/>
              </p:nvSpPr>
              <p:spPr>
                <a:xfrm>
                  <a:off x="5500282" y="2068113"/>
                  <a:ext cx="306494" cy="369332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m:rPr>
                            <m:nor/>
                          </m:rPr>
                          <a:rPr lang="es-ES" b="1">
                            <a:latin typeface="Cambria Math" panose="02040503050406030204" pitchFamily="18" charset="0"/>
                          </a:rPr>
                          <m:t>f</m:t>
                        </m:r>
                      </m:oMath>
                    </m:oMathPara>
                  </a14:m>
                  <a:endParaRPr lang="es-ES" dirty="0"/>
                </a:p>
              </p:txBody>
            </p:sp>
          </mc:Choice>
          <mc:Fallback xmlns="">
            <p:sp>
              <p:nvSpPr>
                <p:cNvPr id="20" name="Rectangle 19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500282" y="2068113"/>
                  <a:ext cx="306494" cy="369332"/>
                </a:xfrm>
                <a:prstGeom prst="rect">
                  <a:avLst/>
                </a:prstGeom>
                <a:blipFill rotWithShape="0">
                  <a:blip r:embed="rId8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s-ES">
                      <a:noFill/>
                    </a:rPr>
                    <a:t> </a:t>
                  </a:r>
                </a:p>
              </p:txBody>
            </p:sp>
          </mc:Fallback>
        </mc:AlternateContent>
      </p:grpSp>
      <p:sp>
        <p:nvSpPr>
          <p:cNvPr id="22" name="Line Callout 1 21"/>
          <p:cNvSpPr/>
          <p:nvPr/>
        </p:nvSpPr>
        <p:spPr>
          <a:xfrm>
            <a:off x="3319193" y="3737559"/>
            <a:ext cx="1523547" cy="563091"/>
          </a:xfrm>
          <a:prstGeom prst="borderCallout1">
            <a:avLst>
              <a:gd name="adj1" fmla="val 49681"/>
              <a:gd name="adj2" fmla="val 99127"/>
              <a:gd name="adj3" fmla="val 120233"/>
              <a:gd name="adj4" fmla="val 152009"/>
            </a:avLst>
          </a:prstGeom>
          <a:noFill/>
          <a:ln w="28575"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3" name="Rounded Rectangle 22"/>
          <p:cNvSpPr/>
          <p:nvPr/>
        </p:nvSpPr>
        <p:spPr>
          <a:xfrm>
            <a:off x="3256328" y="4518437"/>
            <a:ext cx="1613099" cy="65498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dirty="0" err="1" smtClean="0"/>
              <a:t>Pair-wise</a:t>
            </a:r>
            <a:r>
              <a:rPr lang="es-ES" dirty="0" smtClean="0"/>
              <a:t> </a:t>
            </a:r>
            <a:r>
              <a:rPr lang="es-ES" dirty="0" err="1" smtClean="0"/>
              <a:t>potential</a:t>
            </a:r>
            <a:endParaRPr lang="es-ES" dirty="0"/>
          </a:p>
        </p:txBody>
      </p:sp>
      <p:sp>
        <p:nvSpPr>
          <p:cNvPr id="154" name="Line Callout 1 153"/>
          <p:cNvSpPr/>
          <p:nvPr/>
        </p:nvSpPr>
        <p:spPr>
          <a:xfrm>
            <a:off x="1546908" y="3712376"/>
            <a:ext cx="926682" cy="563091"/>
          </a:xfrm>
          <a:prstGeom prst="borderCallout1">
            <a:avLst>
              <a:gd name="adj1" fmla="val -1356"/>
              <a:gd name="adj2" fmla="val 53319"/>
              <a:gd name="adj3" fmla="val -100926"/>
              <a:gd name="adj4" fmla="val 449315"/>
            </a:avLst>
          </a:prstGeom>
          <a:noFill/>
          <a:ln w="28575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156" name="Rounded Rectangle 155"/>
          <p:cNvSpPr/>
          <p:nvPr/>
        </p:nvSpPr>
        <p:spPr>
          <a:xfrm>
            <a:off x="1266115" y="4518437"/>
            <a:ext cx="1613099" cy="65498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dirty="0" err="1" smtClean="0"/>
              <a:t>Unary</a:t>
            </a:r>
            <a:r>
              <a:rPr lang="es-ES" dirty="0" smtClean="0"/>
              <a:t> </a:t>
            </a:r>
            <a:r>
              <a:rPr lang="es-ES" dirty="0" err="1" smtClean="0"/>
              <a:t>potential</a:t>
            </a:r>
            <a:endParaRPr lang="es-ES" dirty="0"/>
          </a:p>
        </p:txBody>
      </p:sp>
      <p:sp>
        <p:nvSpPr>
          <p:cNvPr id="157" name="167 Forma libre"/>
          <p:cNvSpPr/>
          <p:nvPr/>
        </p:nvSpPr>
        <p:spPr>
          <a:xfrm>
            <a:off x="4997590" y="3382812"/>
            <a:ext cx="3492868" cy="1683246"/>
          </a:xfrm>
          <a:custGeom>
            <a:avLst/>
            <a:gdLst>
              <a:gd name="connsiteX0" fmla="*/ 0 w 4050310"/>
              <a:gd name="connsiteY0" fmla="*/ 2111585 h 2129341"/>
              <a:gd name="connsiteX1" fmla="*/ 346229 w 4050310"/>
              <a:gd name="connsiteY1" fmla="*/ 2129341 h 2129341"/>
              <a:gd name="connsiteX2" fmla="*/ 470517 w 4050310"/>
              <a:gd name="connsiteY2" fmla="*/ 2120463 h 2129341"/>
              <a:gd name="connsiteX3" fmla="*/ 506027 w 4050310"/>
              <a:gd name="connsiteY3" fmla="*/ 2111585 h 2129341"/>
              <a:gd name="connsiteX4" fmla="*/ 559293 w 4050310"/>
              <a:gd name="connsiteY4" fmla="*/ 2102708 h 2129341"/>
              <a:gd name="connsiteX5" fmla="*/ 577049 w 4050310"/>
              <a:gd name="connsiteY5" fmla="*/ 2084952 h 2129341"/>
              <a:gd name="connsiteX6" fmla="*/ 603682 w 4050310"/>
              <a:gd name="connsiteY6" fmla="*/ 2067197 h 2129341"/>
              <a:gd name="connsiteX7" fmla="*/ 621437 w 4050310"/>
              <a:gd name="connsiteY7" fmla="*/ 2040564 h 2129341"/>
              <a:gd name="connsiteX8" fmla="*/ 674703 w 4050310"/>
              <a:gd name="connsiteY8" fmla="*/ 1996176 h 2129341"/>
              <a:gd name="connsiteX9" fmla="*/ 710214 w 4050310"/>
              <a:gd name="connsiteY9" fmla="*/ 1987298 h 2129341"/>
              <a:gd name="connsiteX10" fmla="*/ 745724 w 4050310"/>
              <a:gd name="connsiteY10" fmla="*/ 1907399 h 2129341"/>
              <a:gd name="connsiteX11" fmla="*/ 790113 w 4050310"/>
              <a:gd name="connsiteY11" fmla="*/ 1871888 h 2129341"/>
              <a:gd name="connsiteX12" fmla="*/ 843379 w 4050310"/>
              <a:gd name="connsiteY12" fmla="*/ 1827500 h 2129341"/>
              <a:gd name="connsiteX13" fmla="*/ 852256 w 4050310"/>
              <a:gd name="connsiteY13" fmla="*/ 1800867 h 2129341"/>
              <a:gd name="connsiteX14" fmla="*/ 905522 w 4050310"/>
              <a:gd name="connsiteY14" fmla="*/ 1765356 h 2129341"/>
              <a:gd name="connsiteX15" fmla="*/ 923278 w 4050310"/>
              <a:gd name="connsiteY15" fmla="*/ 1729846 h 2129341"/>
              <a:gd name="connsiteX16" fmla="*/ 949911 w 4050310"/>
              <a:gd name="connsiteY16" fmla="*/ 1712090 h 2129341"/>
              <a:gd name="connsiteX17" fmla="*/ 958788 w 4050310"/>
              <a:gd name="connsiteY17" fmla="*/ 1685457 h 2129341"/>
              <a:gd name="connsiteX18" fmla="*/ 985421 w 4050310"/>
              <a:gd name="connsiteY18" fmla="*/ 1667702 h 2129341"/>
              <a:gd name="connsiteX19" fmla="*/ 1003177 w 4050310"/>
              <a:gd name="connsiteY19" fmla="*/ 1649947 h 2129341"/>
              <a:gd name="connsiteX20" fmla="*/ 1020932 w 4050310"/>
              <a:gd name="connsiteY20" fmla="*/ 1614436 h 2129341"/>
              <a:gd name="connsiteX21" fmla="*/ 1100831 w 4050310"/>
              <a:gd name="connsiteY21" fmla="*/ 1552292 h 2129341"/>
              <a:gd name="connsiteX22" fmla="*/ 1118587 w 4050310"/>
              <a:gd name="connsiteY22" fmla="*/ 1534537 h 2129341"/>
              <a:gd name="connsiteX23" fmla="*/ 1154097 w 4050310"/>
              <a:gd name="connsiteY23" fmla="*/ 1507904 h 2129341"/>
              <a:gd name="connsiteX24" fmla="*/ 1198486 w 4050310"/>
              <a:gd name="connsiteY24" fmla="*/ 1463516 h 2129341"/>
              <a:gd name="connsiteX25" fmla="*/ 1251752 w 4050310"/>
              <a:gd name="connsiteY25" fmla="*/ 1392494 h 2129341"/>
              <a:gd name="connsiteX26" fmla="*/ 1278385 w 4050310"/>
              <a:gd name="connsiteY26" fmla="*/ 1339228 h 2129341"/>
              <a:gd name="connsiteX27" fmla="*/ 1331651 w 4050310"/>
              <a:gd name="connsiteY27" fmla="*/ 1250451 h 2129341"/>
              <a:gd name="connsiteX28" fmla="*/ 1349406 w 4050310"/>
              <a:gd name="connsiteY28" fmla="*/ 1223818 h 2129341"/>
              <a:gd name="connsiteX29" fmla="*/ 1367161 w 4050310"/>
              <a:gd name="connsiteY29" fmla="*/ 1197185 h 2129341"/>
              <a:gd name="connsiteX30" fmla="*/ 1384917 w 4050310"/>
              <a:gd name="connsiteY30" fmla="*/ 1135042 h 2129341"/>
              <a:gd name="connsiteX31" fmla="*/ 1429305 w 4050310"/>
              <a:gd name="connsiteY31" fmla="*/ 1099531 h 2129341"/>
              <a:gd name="connsiteX32" fmla="*/ 1438183 w 4050310"/>
              <a:gd name="connsiteY32" fmla="*/ 1072898 h 2129341"/>
              <a:gd name="connsiteX33" fmla="*/ 1482571 w 4050310"/>
              <a:gd name="connsiteY33" fmla="*/ 1010754 h 2129341"/>
              <a:gd name="connsiteX34" fmla="*/ 1518082 w 4050310"/>
              <a:gd name="connsiteY34" fmla="*/ 939733 h 2129341"/>
              <a:gd name="connsiteX35" fmla="*/ 1535837 w 4050310"/>
              <a:gd name="connsiteY35" fmla="*/ 913100 h 2129341"/>
              <a:gd name="connsiteX36" fmla="*/ 1562470 w 4050310"/>
              <a:gd name="connsiteY36" fmla="*/ 904222 h 2129341"/>
              <a:gd name="connsiteX37" fmla="*/ 1589103 w 4050310"/>
              <a:gd name="connsiteY37" fmla="*/ 886467 h 2129341"/>
              <a:gd name="connsiteX38" fmla="*/ 1597981 w 4050310"/>
              <a:gd name="connsiteY38" fmla="*/ 859834 h 2129341"/>
              <a:gd name="connsiteX39" fmla="*/ 1660124 w 4050310"/>
              <a:gd name="connsiteY39" fmla="*/ 833201 h 2129341"/>
              <a:gd name="connsiteX40" fmla="*/ 1669002 w 4050310"/>
              <a:gd name="connsiteY40" fmla="*/ 806568 h 2129341"/>
              <a:gd name="connsiteX41" fmla="*/ 1775534 w 4050310"/>
              <a:gd name="connsiteY41" fmla="*/ 753302 h 2129341"/>
              <a:gd name="connsiteX42" fmla="*/ 1828800 w 4050310"/>
              <a:gd name="connsiteY42" fmla="*/ 735547 h 2129341"/>
              <a:gd name="connsiteX43" fmla="*/ 2121763 w 4050310"/>
              <a:gd name="connsiteY43" fmla="*/ 717791 h 2129341"/>
              <a:gd name="connsiteX44" fmla="*/ 2325950 w 4050310"/>
              <a:gd name="connsiteY44" fmla="*/ 735547 h 2129341"/>
              <a:gd name="connsiteX45" fmla="*/ 2361460 w 4050310"/>
              <a:gd name="connsiteY45" fmla="*/ 744424 h 2129341"/>
              <a:gd name="connsiteX46" fmla="*/ 2476870 w 4050310"/>
              <a:gd name="connsiteY46" fmla="*/ 753302 h 2129341"/>
              <a:gd name="connsiteX47" fmla="*/ 2716567 w 4050310"/>
              <a:gd name="connsiteY47" fmla="*/ 735547 h 2129341"/>
              <a:gd name="connsiteX48" fmla="*/ 2752078 w 4050310"/>
              <a:gd name="connsiteY48" fmla="*/ 726669 h 2129341"/>
              <a:gd name="connsiteX49" fmla="*/ 2778711 w 4050310"/>
              <a:gd name="connsiteY49" fmla="*/ 708914 h 2129341"/>
              <a:gd name="connsiteX50" fmla="*/ 2805344 w 4050310"/>
              <a:gd name="connsiteY50" fmla="*/ 700036 h 2129341"/>
              <a:gd name="connsiteX51" fmla="*/ 2858610 w 4050310"/>
              <a:gd name="connsiteY51" fmla="*/ 664525 h 2129341"/>
              <a:gd name="connsiteX52" fmla="*/ 2911876 w 4050310"/>
              <a:gd name="connsiteY52" fmla="*/ 620137 h 2129341"/>
              <a:gd name="connsiteX53" fmla="*/ 2947387 w 4050310"/>
              <a:gd name="connsiteY53" fmla="*/ 566871 h 2129341"/>
              <a:gd name="connsiteX54" fmla="*/ 2965142 w 4050310"/>
              <a:gd name="connsiteY54" fmla="*/ 540238 h 2129341"/>
              <a:gd name="connsiteX55" fmla="*/ 2991775 w 4050310"/>
              <a:gd name="connsiteY55" fmla="*/ 460339 h 2129341"/>
              <a:gd name="connsiteX56" fmla="*/ 3018408 w 4050310"/>
              <a:gd name="connsiteY56" fmla="*/ 407073 h 2129341"/>
              <a:gd name="connsiteX57" fmla="*/ 3045041 w 4050310"/>
              <a:gd name="connsiteY57" fmla="*/ 389317 h 2129341"/>
              <a:gd name="connsiteX58" fmla="*/ 3089429 w 4050310"/>
              <a:gd name="connsiteY58" fmla="*/ 344929 h 2129341"/>
              <a:gd name="connsiteX59" fmla="*/ 3160451 w 4050310"/>
              <a:gd name="connsiteY59" fmla="*/ 291663 h 2129341"/>
              <a:gd name="connsiteX60" fmla="*/ 3178206 w 4050310"/>
              <a:gd name="connsiteY60" fmla="*/ 265030 h 2129341"/>
              <a:gd name="connsiteX61" fmla="*/ 3258105 w 4050310"/>
              <a:gd name="connsiteY61" fmla="*/ 220642 h 2129341"/>
              <a:gd name="connsiteX62" fmla="*/ 3311371 w 4050310"/>
              <a:gd name="connsiteY62" fmla="*/ 185131 h 2129341"/>
              <a:gd name="connsiteX63" fmla="*/ 3364637 w 4050310"/>
              <a:gd name="connsiteY63" fmla="*/ 149620 h 2129341"/>
              <a:gd name="connsiteX64" fmla="*/ 3453414 w 4050310"/>
              <a:gd name="connsiteY64" fmla="*/ 122987 h 2129341"/>
              <a:gd name="connsiteX65" fmla="*/ 3559946 w 4050310"/>
              <a:gd name="connsiteY65" fmla="*/ 105232 h 2129341"/>
              <a:gd name="connsiteX66" fmla="*/ 3959441 w 4050310"/>
              <a:gd name="connsiteY66" fmla="*/ 78599 h 2129341"/>
              <a:gd name="connsiteX67" fmla="*/ 4012707 w 4050310"/>
              <a:gd name="connsiteY67" fmla="*/ 69721 h 2129341"/>
              <a:gd name="connsiteX68" fmla="*/ 4021585 w 4050310"/>
              <a:gd name="connsiteY68" fmla="*/ 43088 h 2129341"/>
              <a:gd name="connsiteX69" fmla="*/ 4048218 w 4050310"/>
              <a:gd name="connsiteY69" fmla="*/ 7578 h 21293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</a:cxnLst>
            <a:rect l="l" t="t" r="r" b="b"/>
            <a:pathLst>
              <a:path w="4050310" h="2129341">
                <a:moveTo>
                  <a:pt x="0" y="2111585"/>
                </a:moveTo>
                <a:cubicBezTo>
                  <a:pt x="131677" y="2122558"/>
                  <a:pt x="193281" y="2129341"/>
                  <a:pt x="346229" y="2129341"/>
                </a:cubicBezTo>
                <a:cubicBezTo>
                  <a:pt x="387764" y="2129341"/>
                  <a:pt x="429088" y="2123422"/>
                  <a:pt x="470517" y="2120463"/>
                </a:cubicBezTo>
                <a:cubicBezTo>
                  <a:pt x="482354" y="2117504"/>
                  <a:pt x="494063" y="2113978"/>
                  <a:pt x="506027" y="2111585"/>
                </a:cubicBezTo>
                <a:cubicBezTo>
                  <a:pt x="523678" y="2108055"/>
                  <a:pt x="542439" y="2109028"/>
                  <a:pt x="559293" y="2102708"/>
                </a:cubicBezTo>
                <a:cubicBezTo>
                  <a:pt x="567130" y="2099769"/>
                  <a:pt x="570513" y="2090181"/>
                  <a:pt x="577049" y="2084952"/>
                </a:cubicBezTo>
                <a:cubicBezTo>
                  <a:pt x="585381" y="2078287"/>
                  <a:pt x="594804" y="2073115"/>
                  <a:pt x="603682" y="2067197"/>
                </a:cubicBezTo>
                <a:cubicBezTo>
                  <a:pt x="609600" y="2058319"/>
                  <a:pt x="614607" y="2048761"/>
                  <a:pt x="621437" y="2040564"/>
                </a:cubicBezTo>
                <a:cubicBezTo>
                  <a:pt x="633288" y="2026343"/>
                  <a:pt x="656598" y="2003935"/>
                  <a:pt x="674703" y="1996176"/>
                </a:cubicBezTo>
                <a:cubicBezTo>
                  <a:pt x="685918" y="1991370"/>
                  <a:pt x="698377" y="1990257"/>
                  <a:pt x="710214" y="1987298"/>
                </a:cubicBezTo>
                <a:cubicBezTo>
                  <a:pt x="724291" y="1945066"/>
                  <a:pt x="721608" y="1937544"/>
                  <a:pt x="745724" y="1907399"/>
                </a:cubicBezTo>
                <a:cubicBezTo>
                  <a:pt x="761558" y="1887607"/>
                  <a:pt x="768584" y="1887266"/>
                  <a:pt x="790113" y="1871888"/>
                </a:cubicBezTo>
                <a:cubicBezTo>
                  <a:pt x="827042" y="1845509"/>
                  <a:pt x="818145" y="1852732"/>
                  <a:pt x="843379" y="1827500"/>
                </a:cubicBezTo>
                <a:cubicBezTo>
                  <a:pt x="846338" y="1818622"/>
                  <a:pt x="847441" y="1808891"/>
                  <a:pt x="852256" y="1800867"/>
                </a:cubicBezTo>
                <a:cubicBezTo>
                  <a:pt x="863875" y="1781503"/>
                  <a:pt x="887026" y="1774605"/>
                  <a:pt x="905522" y="1765356"/>
                </a:cubicBezTo>
                <a:cubicBezTo>
                  <a:pt x="911441" y="1753519"/>
                  <a:pt x="914806" y="1740013"/>
                  <a:pt x="923278" y="1729846"/>
                </a:cubicBezTo>
                <a:cubicBezTo>
                  <a:pt x="930109" y="1721649"/>
                  <a:pt x="943246" y="1720422"/>
                  <a:pt x="949911" y="1712090"/>
                </a:cubicBezTo>
                <a:cubicBezTo>
                  <a:pt x="955757" y="1704783"/>
                  <a:pt x="952942" y="1692764"/>
                  <a:pt x="958788" y="1685457"/>
                </a:cubicBezTo>
                <a:cubicBezTo>
                  <a:pt x="965453" y="1677125"/>
                  <a:pt x="977089" y="1674367"/>
                  <a:pt x="985421" y="1667702"/>
                </a:cubicBezTo>
                <a:cubicBezTo>
                  <a:pt x="991957" y="1662473"/>
                  <a:pt x="997258" y="1655865"/>
                  <a:pt x="1003177" y="1649947"/>
                </a:cubicBezTo>
                <a:cubicBezTo>
                  <a:pt x="1009095" y="1638110"/>
                  <a:pt x="1013240" y="1625205"/>
                  <a:pt x="1020932" y="1614436"/>
                </a:cubicBezTo>
                <a:cubicBezTo>
                  <a:pt x="1052164" y="1570711"/>
                  <a:pt x="1054949" y="1598171"/>
                  <a:pt x="1100831" y="1552292"/>
                </a:cubicBezTo>
                <a:cubicBezTo>
                  <a:pt x="1106750" y="1546374"/>
                  <a:pt x="1112157" y="1539895"/>
                  <a:pt x="1118587" y="1534537"/>
                </a:cubicBezTo>
                <a:cubicBezTo>
                  <a:pt x="1129954" y="1525065"/>
                  <a:pt x="1143635" y="1518366"/>
                  <a:pt x="1154097" y="1507904"/>
                </a:cubicBezTo>
                <a:cubicBezTo>
                  <a:pt x="1213278" y="1448723"/>
                  <a:pt x="1127469" y="1510860"/>
                  <a:pt x="1198486" y="1463516"/>
                </a:cubicBezTo>
                <a:cubicBezTo>
                  <a:pt x="1238639" y="1403285"/>
                  <a:pt x="1218907" y="1425339"/>
                  <a:pt x="1251752" y="1392494"/>
                </a:cubicBezTo>
                <a:cubicBezTo>
                  <a:pt x="1268028" y="1343662"/>
                  <a:pt x="1250849" y="1387416"/>
                  <a:pt x="1278385" y="1339228"/>
                </a:cubicBezTo>
                <a:cubicBezTo>
                  <a:pt x="1332990" y="1243669"/>
                  <a:pt x="1244767" y="1380776"/>
                  <a:pt x="1331651" y="1250451"/>
                </a:cubicBezTo>
                <a:lnTo>
                  <a:pt x="1349406" y="1223818"/>
                </a:lnTo>
                <a:lnTo>
                  <a:pt x="1367161" y="1197185"/>
                </a:lnTo>
                <a:cubicBezTo>
                  <a:pt x="1368820" y="1190551"/>
                  <a:pt x="1379459" y="1144140"/>
                  <a:pt x="1384917" y="1135042"/>
                </a:cubicBezTo>
                <a:cubicBezTo>
                  <a:pt x="1393352" y="1120984"/>
                  <a:pt x="1417206" y="1107597"/>
                  <a:pt x="1429305" y="1099531"/>
                </a:cubicBezTo>
                <a:cubicBezTo>
                  <a:pt x="1432264" y="1090653"/>
                  <a:pt x="1433540" y="1081023"/>
                  <a:pt x="1438183" y="1072898"/>
                </a:cubicBezTo>
                <a:cubicBezTo>
                  <a:pt x="1444741" y="1061421"/>
                  <a:pt x="1475701" y="1026212"/>
                  <a:pt x="1482571" y="1010754"/>
                </a:cubicBezTo>
                <a:cubicBezTo>
                  <a:pt x="1535599" y="891439"/>
                  <a:pt x="1472501" y="996709"/>
                  <a:pt x="1518082" y="939733"/>
                </a:cubicBezTo>
                <a:cubicBezTo>
                  <a:pt x="1524747" y="931402"/>
                  <a:pt x="1527506" y="919765"/>
                  <a:pt x="1535837" y="913100"/>
                </a:cubicBezTo>
                <a:cubicBezTo>
                  <a:pt x="1543144" y="907254"/>
                  <a:pt x="1554100" y="908407"/>
                  <a:pt x="1562470" y="904222"/>
                </a:cubicBezTo>
                <a:cubicBezTo>
                  <a:pt x="1572013" y="899450"/>
                  <a:pt x="1580225" y="892385"/>
                  <a:pt x="1589103" y="886467"/>
                </a:cubicBezTo>
                <a:cubicBezTo>
                  <a:pt x="1592062" y="877589"/>
                  <a:pt x="1591364" y="866451"/>
                  <a:pt x="1597981" y="859834"/>
                </a:cubicBezTo>
                <a:cubicBezTo>
                  <a:pt x="1608950" y="848865"/>
                  <a:pt x="1644208" y="838506"/>
                  <a:pt x="1660124" y="833201"/>
                </a:cubicBezTo>
                <a:cubicBezTo>
                  <a:pt x="1663083" y="824323"/>
                  <a:pt x="1662385" y="813185"/>
                  <a:pt x="1669002" y="806568"/>
                </a:cubicBezTo>
                <a:cubicBezTo>
                  <a:pt x="1703423" y="772147"/>
                  <a:pt x="1732210" y="767743"/>
                  <a:pt x="1775534" y="753302"/>
                </a:cubicBezTo>
                <a:cubicBezTo>
                  <a:pt x="1775538" y="753301"/>
                  <a:pt x="1828795" y="735547"/>
                  <a:pt x="1828800" y="735547"/>
                </a:cubicBezTo>
                <a:lnTo>
                  <a:pt x="2121763" y="717791"/>
                </a:lnTo>
                <a:cubicBezTo>
                  <a:pt x="2220146" y="742387"/>
                  <a:pt x="2107019" y="716510"/>
                  <a:pt x="2325950" y="735547"/>
                </a:cubicBezTo>
                <a:cubicBezTo>
                  <a:pt x="2338105" y="736604"/>
                  <a:pt x="2349343" y="742998"/>
                  <a:pt x="2361460" y="744424"/>
                </a:cubicBezTo>
                <a:cubicBezTo>
                  <a:pt x="2399779" y="748932"/>
                  <a:pt x="2438400" y="750343"/>
                  <a:pt x="2476870" y="753302"/>
                </a:cubicBezTo>
                <a:cubicBezTo>
                  <a:pt x="2559936" y="748930"/>
                  <a:pt x="2636049" y="748966"/>
                  <a:pt x="2716567" y="735547"/>
                </a:cubicBezTo>
                <a:cubicBezTo>
                  <a:pt x="2728602" y="733541"/>
                  <a:pt x="2740241" y="729628"/>
                  <a:pt x="2752078" y="726669"/>
                </a:cubicBezTo>
                <a:cubicBezTo>
                  <a:pt x="2760956" y="720751"/>
                  <a:pt x="2769168" y="713686"/>
                  <a:pt x="2778711" y="708914"/>
                </a:cubicBezTo>
                <a:cubicBezTo>
                  <a:pt x="2787081" y="704729"/>
                  <a:pt x="2797164" y="704581"/>
                  <a:pt x="2805344" y="700036"/>
                </a:cubicBezTo>
                <a:cubicBezTo>
                  <a:pt x="2823998" y="689673"/>
                  <a:pt x="2840855" y="676362"/>
                  <a:pt x="2858610" y="664525"/>
                </a:cubicBezTo>
                <a:cubicBezTo>
                  <a:pt x="2882285" y="648742"/>
                  <a:pt x="2893472" y="643800"/>
                  <a:pt x="2911876" y="620137"/>
                </a:cubicBezTo>
                <a:cubicBezTo>
                  <a:pt x="2924977" y="603293"/>
                  <a:pt x="2935550" y="584626"/>
                  <a:pt x="2947387" y="566871"/>
                </a:cubicBezTo>
                <a:cubicBezTo>
                  <a:pt x="2953305" y="557993"/>
                  <a:pt x="2961768" y="550360"/>
                  <a:pt x="2965142" y="540238"/>
                </a:cubicBezTo>
                <a:lnTo>
                  <a:pt x="2991775" y="460339"/>
                </a:lnTo>
                <a:cubicBezTo>
                  <a:pt x="2998995" y="438678"/>
                  <a:pt x="3001199" y="424282"/>
                  <a:pt x="3018408" y="407073"/>
                </a:cubicBezTo>
                <a:cubicBezTo>
                  <a:pt x="3025953" y="399528"/>
                  <a:pt x="3036163" y="395236"/>
                  <a:pt x="3045041" y="389317"/>
                </a:cubicBezTo>
                <a:cubicBezTo>
                  <a:pt x="3080550" y="336052"/>
                  <a:pt x="3042083" y="386356"/>
                  <a:pt x="3089429" y="344929"/>
                </a:cubicBezTo>
                <a:cubicBezTo>
                  <a:pt x="3152206" y="290000"/>
                  <a:pt x="3108703" y="308913"/>
                  <a:pt x="3160451" y="291663"/>
                </a:cubicBezTo>
                <a:cubicBezTo>
                  <a:pt x="3166369" y="282785"/>
                  <a:pt x="3170176" y="272056"/>
                  <a:pt x="3178206" y="265030"/>
                </a:cubicBezTo>
                <a:cubicBezTo>
                  <a:pt x="3215778" y="232154"/>
                  <a:pt x="3221524" y="232835"/>
                  <a:pt x="3258105" y="220642"/>
                </a:cubicBezTo>
                <a:cubicBezTo>
                  <a:pt x="3292654" y="168818"/>
                  <a:pt x="3254044" y="213795"/>
                  <a:pt x="3311371" y="185131"/>
                </a:cubicBezTo>
                <a:cubicBezTo>
                  <a:pt x="3330457" y="175588"/>
                  <a:pt x="3344393" y="156368"/>
                  <a:pt x="3364637" y="149620"/>
                </a:cubicBezTo>
                <a:cubicBezTo>
                  <a:pt x="3491195" y="107435"/>
                  <a:pt x="3359511" y="149816"/>
                  <a:pt x="3453414" y="122987"/>
                </a:cubicBezTo>
                <a:cubicBezTo>
                  <a:pt x="3511263" y="106459"/>
                  <a:pt x="3454153" y="112789"/>
                  <a:pt x="3559946" y="105232"/>
                </a:cubicBezTo>
                <a:cubicBezTo>
                  <a:pt x="3585989" y="103372"/>
                  <a:pt x="3865588" y="89027"/>
                  <a:pt x="3959441" y="78599"/>
                </a:cubicBezTo>
                <a:cubicBezTo>
                  <a:pt x="3977331" y="76611"/>
                  <a:pt x="3994952" y="72680"/>
                  <a:pt x="4012707" y="69721"/>
                </a:cubicBezTo>
                <a:cubicBezTo>
                  <a:pt x="4015666" y="60843"/>
                  <a:pt x="4016394" y="50874"/>
                  <a:pt x="4021585" y="43088"/>
                </a:cubicBezTo>
                <a:cubicBezTo>
                  <a:pt x="4050310" y="0"/>
                  <a:pt x="4048218" y="32395"/>
                  <a:pt x="4048218" y="7578"/>
                </a:cubicBezTo>
              </a:path>
            </a:pathLst>
          </a:custGeom>
          <a:noFill/>
          <a:ln w="28575">
            <a:solidFill>
              <a:schemeClr val="accent2">
                <a:lumMod val="7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 sz="1350"/>
          </a:p>
        </p:txBody>
      </p:sp>
      <p:grpSp>
        <p:nvGrpSpPr>
          <p:cNvPr id="159" name="77 Grupo"/>
          <p:cNvGrpSpPr/>
          <p:nvPr/>
        </p:nvGrpSpPr>
        <p:grpSpPr>
          <a:xfrm>
            <a:off x="5273401" y="3555861"/>
            <a:ext cx="2888339" cy="1251674"/>
            <a:chOff x="4500555" y="2857496"/>
            <a:chExt cx="3357593" cy="1500198"/>
          </a:xfrm>
        </p:grpSpPr>
        <p:sp>
          <p:nvSpPr>
            <p:cNvPr id="160" name="145 Elipse"/>
            <p:cNvSpPr/>
            <p:nvPr/>
          </p:nvSpPr>
          <p:spPr>
            <a:xfrm>
              <a:off x="5643564" y="2857496"/>
              <a:ext cx="357190" cy="357190"/>
            </a:xfrm>
            <a:prstGeom prst="ellipse">
              <a:avLst/>
            </a:prstGeom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sz="1350"/>
            </a:p>
          </p:txBody>
        </p:sp>
        <p:sp>
          <p:nvSpPr>
            <p:cNvPr id="161" name="147 Elipse"/>
            <p:cNvSpPr/>
            <p:nvPr/>
          </p:nvSpPr>
          <p:spPr>
            <a:xfrm>
              <a:off x="4500555" y="4000504"/>
              <a:ext cx="357190" cy="357190"/>
            </a:xfrm>
            <a:prstGeom prst="ellipse">
              <a:avLst/>
            </a:prstGeom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sz="1350"/>
            </a:p>
          </p:txBody>
        </p:sp>
        <p:cxnSp>
          <p:nvCxnSpPr>
            <p:cNvPr id="162" name="148 Conector recto"/>
            <p:cNvCxnSpPr>
              <a:stCxn id="180" idx="7"/>
              <a:endCxn id="160" idx="3"/>
            </p:cNvCxnSpPr>
            <p:nvPr/>
          </p:nvCxnSpPr>
          <p:spPr>
            <a:xfrm flipV="1">
              <a:off x="5376941" y="3162377"/>
              <a:ext cx="318932" cy="318933"/>
            </a:xfrm>
            <a:prstGeom prst="line">
              <a:avLst/>
            </a:prstGeom>
            <a:ln/>
          </p:spPr>
          <p:style>
            <a:lnRef idx="3">
              <a:schemeClr val="accent5"/>
            </a:lnRef>
            <a:fillRef idx="0">
              <a:schemeClr val="accent5"/>
            </a:fillRef>
            <a:effectRef idx="2">
              <a:schemeClr val="accent5"/>
            </a:effectRef>
            <a:fontRef idx="minor">
              <a:schemeClr val="tx1"/>
            </a:fontRef>
          </p:style>
        </p:cxnSp>
        <p:cxnSp>
          <p:nvCxnSpPr>
            <p:cNvPr id="163" name="149 Conector recto"/>
            <p:cNvCxnSpPr>
              <a:stCxn id="161" idx="7"/>
              <a:endCxn id="180" idx="3"/>
            </p:cNvCxnSpPr>
            <p:nvPr/>
          </p:nvCxnSpPr>
          <p:spPr>
            <a:xfrm flipV="1">
              <a:off x="4805436" y="3733881"/>
              <a:ext cx="318933" cy="318932"/>
            </a:xfrm>
            <a:prstGeom prst="line">
              <a:avLst/>
            </a:prstGeom>
            <a:ln/>
          </p:spPr>
          <p:style>
            <a:lnRef idx="3">
              <a:schemeClr val="accent5"/>
            </a:lnRef>
            <a:fillRef idx="0">
              <a:schemeClr val="accent5"/>
            </a:fillRef>
            <a:effectRef idx="2">
              <a:schemeClr val="accent5"/>
            </a:effectRef>
            <a:fontRef idx="minor">
              <a:schemeClr val="tx1"/>
            </a:fontRef>
          </p:style>
        </p:cxnSp>
        <p:sp>
          <p:nvSpPr>
            <p:cNvPr id="164" name="150 Elipse"/>
            <p:cNvSpPr/>
            <p:nvPr/>
          </p:nvSpPr>
          <p:spPr>
            <a:xfrm>
              <a:off x="6572264" y="2857496"/>
              <a:ext cx="357190" cy="357190"/>
            </a:xfrm>
            <a:prstGeom prst="ellipse">
              <a:avLst/>
            </a:prstGeom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sz="1350"/>
            </a:p>
          </p:txBody>
        </p:sp>
        <p:sp>
          <p:nvSpPr>
            <p:cNvPr id="165" name="151 Elipse"/>
            <p:cNvSpPr/>
            <p:nvPr/>
          </p:nvSpPr>
          <p:spPr>
            <a:xfrm>
              <a:off x="6000760" y="3429000"/>
              <a:ext cx="357190" cy="357190"/>
            </a:xfrm>
            <a:prstGeom prst="ellipse">
              <a:avLst/>
            </a:prstGeom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sz="1350"/>
            </a:p>
          </p:txBody>
        </p:sp>
        <p:sp>
          <p:nvSpPr>
            <p:cNvPr id="166" name="152 Elipse"/>
            <p:cNvSpPr/>
            <p:nvPr/>
          </p:nvSpPr>
          <p:spPr>
            <a:xfrm>
              <a:off x="5429256" y="4000504"/>
              <a:ext cx="357190" cy="357190"/>
            </a:xfrm>
            <a:prstGeom prst="ellipse">
              <a:avLst/>
            </a:prstGeom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sz="1350"/>
            </a:p>
          </p:txBody>
        </p:sp>
        <p:cxnSp>
          <p:nvCxnSpPr>
            <p:cNvPr id="167" name="153 Conector recto"/>
            <p:cNvCxnSpPr>
              <a:stCxn id="165" idx="7"/>
              <a:endCxn id="164" idx="3"/>
            </p:cNvCxnSpPr>
            <p:nvPr/>
          </p:nvCxnSpPr>
          <p:spPr>
            <a:xfrm rot="5400000" flipH="1" flipV="1">
              <a:off x="6305641" y="3162377"/>
              <a:ext cx="318932" cy="318932"/>
            </a:xfrm>
            <a:prstGeom prst="line">
              <a:avLst/>
            </a:prstGeom>
            <a:ln/>
          </p:spPr>
          <p:style>
            <a:lnRef idx="3">
              <a:schemeClr val="accent5"/>
            </a:lnRef>
            <a:fillRef idx="0">
              <a:schemeClr val="accent5"/>
            </a:fillRef>
            <a:effectRef idx="2">
              <a:schemeClr val="accent5"/>
            </a:effectRef>
            <a:fontRef idx="minor">
              <a:schemeClr val="tx1"/>
            </a:fontRef>
          </p:style>
        </p:cxnSp>
        <p:cxnSp>
          <p:nvCxnSpPr>
            <p:cNvPr id="168" name="154 Conector recto"/>
            <p:cNvCxnSpPr>
              <a:stCxn id="166" idx="7"/>
              <a:endCxn id="165" idx="3"/>
            </p:cNvCxnSpPr>
            <p:nvPr/>
          </p:nvCxnSpPr>
          <p:spPr>
            <a:xfrm rot="5400000" flipH="1" flipV="1">
              <a:off x="5734137" y="3733881"/>
              <a:ext cx="318932" cy="318932"/>
            </a:xfrm>
            <a:prstGeom prst="line">
              <a:avLst/>
            </a:prstGeom>
            <a:ln/>
          </p:spPr>
          <p:style>
            <a:lnRef idx="3">
              <a:schemeClr val="accent5"/>
            </a:lnRef>
            <a:fillRef idx="0">
              <a:schemeClr val="accent5"/>
            </a:fillRef>
            <a:effectRef idx="2">
              <a:schemeClr val="accent5"/>
            </a:effectRef>
            <a:fontRef idx="minor">
              <a:schemeClr val="tx1"/>
            </a:fontRef>
          </p:style>
        </p:cxnSp>
        <p:sp>
          <p:nvSpPr>
            <p:cNvPr id="169" name="155 Elipse"/>
            <p:cNvSpPr/>
            <p:nvPr/>
          </p:nvSpPr>
          <p:spPr>
            <a:xfrm>
              <a:off x="7500958" y="2857496"/>
              <a:ext cx="357190" cy="357190"/>
            </a:xfrm>
            <a:prstGeom prst="ellipse">
              <a:avLst/>
            </a:prstGeom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sz="1350"/>
            </a:p>
          </p:txBody>
        </p:sp>
        <p:sp>
          <p:nvSpPr>
            <p:cNvPr id="170" name="156 Elipse"/>
            <p:cNvSpPr/>
            <p:nvPr/>
          </p:nvSpPr>
          <p:spPr>
            <a:xfrm>
              <a:off x="6929454" y="3429000"/>
              <a:ext cx="357190" cy="357190"/>
            </a:xfrm>
            <a:prstGeom prst="ellipse">
              <a:avLst/>
            </a:prstGeom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sz="1350"/>
            </a:p>
          </p:txBody>
        </p:sp>
        <p:sp>
          <p:nvSpPr>
            <p:cNvPr id="171" name="157 Elipse"/>
            <p:cNvSpPr/>
            <p:nvPr/>
          </p:nvSpPr>
          <p:spPr>
            <a:xfrm>
              <a:off x="6357950" y="4000504"/>
              <a:ext cx="357190" cy="357190"/>
            </a:xfrm>
            <a:prstGeom prst="ellipse">
              <a:avLst/>
            </a:prstGeom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sz="1350"/>
            </a:p>
          </p:txBody>
        </p:sp>
        <p:cxnSp>
          <p:nvCxnSpPr>
            <p:cNvPr id="172" name="158 Conector recto"/>
            <p:cNvCxnSpPr>
              <a:stCxn id="170" idx="7"/>
              <a:endCxn id="169" idx="3"/>
            </p:cNvCxnSpPr>
            <p:nvPr/>
          </p:nvCxnSpPr>
          <p:spPr>
            <a:xfrm rot="5400000" flipH="1" flipV="1">
              <a:off x="7234335" y="3162377"/>
              <a:ext cx="318932" cy="318932"/>
            </a:xfrm>
            <a:prstGeom prst="line">
              <a:avLst/>
            </a:prstGeom>
            <a:ln/>
          </p:spPr>
          <p:style>
            <a:lnRef idx="3">
              <a:schemeClr val="accent5"/>
            </a:lnRef>
            <a:fillRef idx="0">
              <a:schemeClr val="accent5"/>
            </a:fillRef>
            <a:effectRef idx="2">
              <a:schemeClr val="accent5"/>
            </a:effectRef>
            <a:fontRef idx="minor">
              <a:schemeClr val="tx1"/>
            </a:fontRef>
          </p:style>
        </p:cxnSp>
        <p:cxnSp>
          <p:nvCxnSpPr>
            <p:cNvPr id="173" name="159 Conector recto"/>
            <p:cNvCxnSpPr>
              <a:stCxn id="171" idx="7"/>
              <a:endCxn id="170" idx="3"/>
            </p:cNvCxnSpPr>
            <p:nvPr/>
          </p:nvCxnSpPr>
          <p:spPr>
            <a:xfrm rot="5400000" flipH="1" flipV="1">
              <a:off x="6662831" y="3733881"/>
              <a:ext cx="318932" cy="318932"/>
            </a:xfrm>
            <a:prstGeom prst="line">
              <a:avLst/>
            </a:prstGeom>
            <a:ln/>
          </p:spPr>
          <p:style>
            <a:lnRef idx="3">
              <a:schemeClr val="accent5"/>
            </a:lnRef>
            <a:fillRef idx="0">
              <a:schemeClr val="accent5"/>
            </a:fillRef>
            <a:effectRef idx="2">
              <a:schemeClr val="accent5"/>
            </a:effectRef>
            <a:fontRef idx="minor">
              <a:schemeClr val="tx1"/>
            </a:fontRef>
          </p:style>
        </p:cxnSp>
        <p:cxnSp>
          <p:nvCxnSpPr>
            <p:cNvPr id="174" name="160 Conector recto"/>
            <p:cNvCxnSpPr>
              <a:stCxn id="161" idx="6"/>
              <a:endCxn id="166" idx="2"/>
            </p:cNvCxnSpPr>
            <p:nvPr/>
          </p:nvCxnSpPr>
          <p:spPr>
            <a:xfrm>
              <a:off x="4857745" y="4179099"/>
              <a:ext cx="571511" cy="0"/>
            </a:xfrm>
            <a:prstGeom prst="line">
              <a:avLst/>
            </a:prstGeom>
            <a:ln/>
          </p:spPr>
          <p:style>
            <a:lnRef idx="3">
              <a:schemeClr val="accent5"/>
            </a:lnRef>
            <a:fillRef idx="0">
              <a:schemeClr val="accent5"/>
            </a:fillRef>
            <a:effectRef idx="2">
              <a:schemeClr val="accent5"/>
            </a:effectRef>
            <a:fontRef idx="minor">
              <a:schemeClr val="tx1"/>
            </a:fontRef>
          </p:style>
        </p:cxnSp>
        <p:cxnSp>
          <p:nvCxnSpPr>
            <p:cNvPr id="175" name="161 Conector recto"/>
            <p:cNvCxnSpPr>
              <a:stCxn id="166" idx="6"/>
              <a:endCxn id="171" idx="2"/>
            </p:cNvCxnSpPr>
            <p:nvPr/>
          </p:nvCxnSpPr>
          <p:spPr>
            <a:xfrm>
              <a:off x="5786446" y="4179099"/>
              <a:ext cx="571504" cy="0"/>
            </a:xfrm>
            <a:prstGeom prst="line">
              <a:avLst/>
            </a:prstGeom>
            <a:ln/>
          </p:spPr>
          <p:style>
            <a:lnRef idx="3">
              <a:schemeClr val="accent5"/>
            </a:lnRef>
            <a:fillRef idx="0">
              <a:schemeClr val="accent5"/>
            </a:fillRef>
            <a:effectRef idx="2">
              <a:schemeClr val="accent5"/>
            </a:effectRef>
            <a:fontRef idx="minor">
              <a:schemeClr val="tx1"/>
            </a:fontRef>
          </p:style>
        </p:cxnSp>
        <p:cxnSp>
          <p:nvCxnSpPr>
            <p:cNvPr id="176" name="162 Conector recto"/>
            <p:cNvCxnSpPr>
              <a:stCxn id="165" idx="6"/>
              <a:endCxn id="170" idx="2"/>
            </p:cNvCxnSpPr>
            <p:nvPr/>
          </p:nvCxnSpPr>
          <p:spPr>
            <a:xfrm>
              <a:off x="6357950" y="3607595"/>
              <a:ext cx="571504" cy="0"/>
            </a:xfrm>
            <a:prstGeom prst="line">
              <a:avLst/>
            </a:prstGeom>
            <a:ln/>
          </p:spPr>
          <p:style>
            <a:lnRef idx="3">
              <a:schemeClr val="accent5"/>
            </a:lnRef>
            <a:fillRef idx="0">
              <a:schemeClr val="accent5"/>
            </a:fillRef>
            <a:effectRef idx="2">
              <a:schemeClr val="accent5"/>
            </a:effectRef>
            <a:fontRef idx="minor">
              <a:schemeClr val="tx1"/>
            </a:fontRef>
          </p:style>
        </p:cxnSp>
        <p:cxnSp>
          <p:nvCxnSpPr>
            <p:cNvPr id="177" name="163 Conector recto"/>
            <p:cNvCxnSpPr>
              <a:stCxn id="180" idx="6"/>
              <a:endCxn id="165" idx="2"/>
            </p:cNvCxnSpPr>
            <p:nvPr/>
          </p:nvCxnSpPr>
          <p:spPr>
            <a:xfrm>
              <a:off x="5429250" y="3607596"/>
              <a:ext cx="571510" cy="0"/>
            </a:xfrm>
            <a:prstGeom prst="line">
              <a:avLst/>
            </a:prstGeom>
            <a:ln/>
          </p:spPr>
          <p:style>
            <a:lnRef idx="3">
              <a:schemeClr val="accent5"/>
            </a:lnRef>
            <a:fillRef idx="0">
              <a:schemeClr val="accent5"/>
            </a:fillRef>
            <a:effectRef idx="2">
              <a:schemeClr val="accent5"/>
            </a:effectRef>
            <a:fontRef idx="minor">
              <a:schemeClr val="tx1"/>
            </a:fontRef>
          </p:style>
        </p:cxnSp>
        <p:cxnSp>
          <p:nvCxnSpPr>
            <p:cNvPr id="178" name="164 Conector recto"/>
            <p:cNvCxnSpPr>
              <a:stCxn id="160" idx="6"/>
              <a:endCxn id="164" idx="2"/>
            </p:cNvCxnSpPr>
            <p:nvPr/>
          </p:nvCxnSpPr>
          <p:spPr>
            <a:xfrm>
              <a:off x="6000753" y="3036092"/>
              <a:ext cx="571510" cy="0"/>
            </a:xfrm>
            <a:prstGeom prst="line">
              <a:avLst/>
            </a:prstGeom>
            <a:ln/>
          </p:spPr>
          <p:style>
            <a:lnRef idx="3">
              <a:schemeClr val="accent5"/>
            </a:lnRef>
            <a:fillRef idx="0">
              <a:schemeClr val="accent5"/>
            </a:fillRef>
            <a:effectRef idx="2">
              <a:schemeClr val="accent5"/>
            </a:effectRef>
            <a:fontRef idx="minor">
              <a:schemeClr val="tx1"/>
            </a:fontRef>
          </p:style>
        </p:cxnSp>
        <p:cxnSp>
          <p:nvCxnSpPr>
            <p:cNvPr id="179" name="165 Conector recto"/>
            <p:cNvCxnSpPr>
              <a:stCxn id="164" idx="6"/>
              <a:endCxn id="169" idx="2"/>
            </p:cNvCxnSpPr>
            <p:nvPr/>
          </p:nvCxnSpPr>
          <p:spPr>
            <a:xfrm>
              <a:off x="6929454" y="3036091"/>
              <a:ext cx="571504" cy="0"/>
            </a:xfrm>
            <a:prstGeom prst="line">
              <a:avLst/>
            </a:prstGeom>
            <a:ln/>
          </p:spPr>
          <p:style>
            <a:lnRef idx="3">
              <a:schemeClr val="accent5"/>
            </a:lnRef>
            <a:fillRef idx="0">
              <a:schemeClr val="accent5"/>
            </a:fillRef>
            <a:effectRef idx="2">
              <a:schemeClr val="accent5"/>
            </a:effectRef>
            <a:fontRef idx="minor">
              <a:schemeClr val="tx1"/>
            </a:fontRef>
          </p:style>
        </p:cxnSp>
        <p:sp>
          <p:nvSpPr>
            <p:cNvPr id="180" name="146 Elipse"/>
            <p:cNvSpPr/>
            <p:nvPr/>
          </p:nvSpPr>
          <p:spPr>
            <a:xfrm>
              <a:off x="5072060" y="3429000"/>
              <a:ext cx="357190" cy="357190"/>
            </a:xfrm>
            <a:prstGeom prst="ellipse">
              <a:avLst/>
            </a:prstGeom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sz="1350"/>
            </a:p>
          </p:txBody>
        </p:sp>
      </p:grpSp>
      <p:grpSp>
        <p:nvGrpSpPr>
          <p:cNvPr id="181" name="Group 180"/>
          <p:cNvGrpSpPr/>
          <p:nvPr/>
        </p:nvGrpSpPr>
        <p:grpSpPr>
          <a:xfrm>
            <a:off x="5374104" y="2594777"/>
            <a:ext cx="2812150" cy="3771414"/>
            <a:chOff x="5589256" y="1538464"/>
            <a:chExt cx="3014674" cy="4194791"/>
          </a:xfrm>
        </p:grpSpPr>
        <p:grpSp>
          <p:nvGrpSpPr>
            <p:cNvPr id="182" name="Group 181"/>
            <p:cNvGrpSpPr/>
            <p:nvPr/>
          </p:nvGrpSpPr>
          <p:grpSpPr>
            <a:xfrm>
              <a:off x="5589256" y="1723537"/>
              <a:ext cx="3014674" cy="4009718"/>
              <a:chOff x="5592037" y="1723537"/>
              <a:chExt cx="3014674" cy="4009718"/>
            </a:xfrm>
          </p:grpSpPr>
          <p:sp>
            <p:nvSpPr>
              <p:cNvPr id="184" name="Arc 183"/>
              <p:cNvSpPr/>
              <p:nvPr/>
            </p:nvSpPr>
            <p:spPr>
              <a:xfrm>
                <a:off x="6371026" y="1723537"/>
                <a:ext cx="1160962" cy="1770619"/>
              </a:xfrm>
              <a:prstGeom prst="arc">
                <a:avLst>
                  <a:gd name="adj1" fmla="val 17622815"/>
                  <a:gd name="adj2" fmla="val 0"/>
                </a:avLst>
              </a:prstGeom>
              <a:ln w="28575"/>
            </p:spPr>
            <p:style>
              <a:lnRef idx="3">
                <a:schemeClr val="accent2"/>
              </a:lnRef>
              <a:fillRef idx="0">
                <a:schemeClr val="accent2"/>
              </a:fillRef>
              <a:effectRef idx="2">
                <a:schemeClr val="accent2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s-ES" sz="1350"/>
              </a:p>
            </p:txBody>
          </p:sp>
          <p:sp>
            <p:nvSpPr>
              <p:cNvPr id="185" name="Arc 184"/>
              <p:cNvSpPr/>
              <p:nvPr/>
            </p:nvSpPr>
            <p:spPr>
              <a:xfrm flipH="1">
                <a:off x="5592037" y="1723537"/>
                <a:ext cx="3014674" cy="4009718"/>
              </a:xfrm>
              <a:prstGeom prst="arc">
                <a:avLst>
                  <a:gd name="adj1" fmla="val 16624667"/>
                  <a:gd name="adj2" fmla="val 21472996"/>
                </a:avLst>
              </a:prstGeom>
              <a:ln w="28575"/>
            </p:spPr>
            <p:style>
              <a:lnRef idx="3">
                <a:schemeClr val="accent2"/>
              </a:lnRef>
              <a:fillRef idx="0">
                <a:schemeClr val="accent2"/>
              </a:fillRef>
              <a:effectRef idx="2">
                <a:schemeClr val="accent2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s-ES" sz="1350"/>
              </a:p>
            </p:txBody>
          </p:sp>
          <p:sp>
            <p:nvSpPr>
              <p:cNvPr id="186" name="Arc 185"/>
              <p:cNvSpPr/>
              <p:nvPr/>
            </p:nvSpPr>
            <p:spPr>
              <a:xfrm flipH="1">
                <a:off x="6118341" y="1772817"/>
                <a:ext cx="1884550" cy="2682610"/>
              </a:xfrm>
              <a:prstGeom prst="arc">
                <a:avLst>
                  <a:gd name="adj1" fmla="val 16624667"/>
                  <a:gd name="adj2" fmla="val 137708"/>
                </a:avLst>
              </a:prstGeom>
              <a:ln w="28575"/>
            </p:spPr>
            <p:style>
              <a:lnRef idx="3">
                <a:schemeClr val="accent2"/>
              </a:lnRef>
              <a:fillRef idx="0">
                <a:schemeClr val="accent2"/>
              </a:fillRef>
              <a:effectRef idx="2">
                <a:schemeClr val="accent2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s-ES" sz="1350"/>
              </a:p>
            </p:txBody>
          </p:sp>
          <p:sp>
            <p:nvSpPr>
              <p:cNvPr id="187" name="Arc 186"/>
              <p:cNvSpPr/>
              <p:nvPr/>
            </p:nvSpPr>
            <p:spPr>
              <a:xfrm flipH="1">
                <a:off x="6675552" y="1851706"/>
                <a:ext cx="749720" cy="1394285"/>
              </a:xfrm>
              <a:prstGeom prst="arc">
                <a:avLst>
                  <a:gd name="adj1" fmla="val 16845070"/>
                  <a:gd name="adj2" fmla="val 345468"/>
                </a:avLst>
              </a:prstGeom>
              <a:ln w="28575"/>
            </p:spPr>
            <p:style>
              <a:lnRef idx="3">
                <a:schemeClr val="accent2"/>
              </a:lnRef>
              <a:fillRef idx="0">
                <a:schemeClr val="accent2"/>
              </a:fillRef>
              <a:effectRef idx="2">
                <a:schemeClr val="accent2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s-ES" sz="1350"/>
              </a:p>
            </p:txBody>
          </p:sp>
        </p:grpSp>
        <p:sp>
          <p:nvSpPr>
            <p:cNvPr id="183" name="139 Elipse"/>
            <p:cNvSpPr/>
            <p:nvPr/>
          </p:nvSpPr>
          <p:spPr>
            <a:xfrm>
              <a:off x="6865297" y="1538464"/>
              <a:ext cx="461158" cy="397767"/>
            </a:xfrm>
            <a:prstGeom prst="ellipse">
              <a:avLst/>
            </a:prstGeom>
            <a:ln w="28575"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ES" sz="1350" b="1" dirty="0"/>
                <a:t>S</a:t>
              </a:r>
            </a:p>
          </p:txBody>
        </p:sp>
      </p:grpSp>
      <p:grpSp>
        <p:nvGrpSpPr>
          <p:cNvPr id="188" name="Group 187"/>
          <p:cNvGrpSpPr/>
          <p:nvPr/>
        </p:nvGrpSpPr>
        <p:grpSpPr>
          <a:xfrm>
            <a:off x="5972607" y="2166275"/>
            <a:ext cx="2038851" cy="4419777"/>
            <a:chOff x="2602194" y="1770962"/>
            <a:chExt cx="2038851" cy="4419777"/>
          </a:xfrm>
        </p:grpSpPr>
        <p:grpSp>
          <p:nvGrpSpPr>
            <p:cNvPr id="189" name="Group 188"/>
            <p:cNvGrpSpPr/>
            <p:nvPr/>
          </p:nvGrpSpPr>
          <p:grpSpPr>
            <a:xfrm>
              <a:off x="2602194" y="1770962"/>
              <a:ext cx="2038851" cy="4419777"/>
              <a:chOff x="6215127" y="1052735"/>
              <a:chExt cx="2185684" cy="4915939"/>
            </a:xfrm>
          </p:grpSpPr>
          <p:sp>
            <p:nvSpPr>
              <p:cNvPr id="191" name="Arc 190"/>
              <p:cNvSpPr/>
              <p:nvPr/>
            </p:nvSpPr>
            <p:spPr>
              <a:xfrm flipV="1">
                <a:off x="6215127" y="1052735"/>
                <a:ext cx="2185684" cy="4065636"/>
              </a:xfrm>
              <a:prstGeom prst="arc">
                <a:avLst>
                  <a:gd name="adj1" fmla="val 16191946"/>
                  <a:gd name="adj2" fmla="val 482349"/>
                </a:avLst>
              </a:prstGeom>
              <a:ln w="28575"/>
            </p:spPr>
            <p:style>
              <a:lnRef idx="3">
                <a:schemeClr val="accent6"/>
              </a:lnRef>
              <a:fillRef idx="0">
                <a:schemeClr val="accent6"/>
              </a:fillRef>
              <a:effectRef idx="2">
                <a:schemeClr val="accent6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s-ES" sz="1350"/>
              </a:p>
            </p:txBody>
          </p:sp>
          <p:sp>
            <p:nvSpPr>
              <p:cNvPr id="192" name="Arc 191"/>
              <p:cNvSpPr/>
              <p:nvPr/>
            </p:nvSpPr>
            <p:spPr>
              <a:xfrm flipV="1">
                <a:off x="6367526" y="2121304"/>
                <a:ext cx="1506247" cy="2997067"/>
              </a:xfrm>
              <a:prstGeom prst="arc">
                <a:avLst>
                  <a:gd name="adj1" fmla="val 16639758"/>
                  <a:gd name="adj2" fmla="val 700177"/>
                </a:avLst>
              </a:prstGeom>
              <a:ln w="28575"/>
            </p:spPr>
            <p:style>
              <a:lnRef idx="3">
                <a:schemeClr val="accent6"/>
              </a:lnRef>
              <a:fillRef idx="0">
                <a:schemeClr val="accent6"/>
              </a:fillRef>
              <a:effectRef idx="2">
                <a:schemeClr val="accent6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s-ES" sz="1350"/>
              </a:p>
            </p:txBody>
          </p:sp>
          <p:sp>
            <p:nvSpPr>
              <p:cNvPr id="193" name="Arc 192"/>
              <p:cNvSpPr/>
              <p:nvPr/>
            </p:nvSpPr>
            <p:spPr>
              <a:xfrm flipH="1" flipV="1">
                <a:off x="6503642" y="3095109"/>
                <a:ext cx="1003046" cy="1838190"/>
              </a:xfrm>
              <a:prstGeom prst="arc">
                <a:avLst>
                  <a:gd name="adj1" fmla="val 16624667"/>
                  <a:gd name="adj2" fmla="val 3003"/>
                </a:avLst>
              </a:prstGeom>
              <a:ln w="28575"/>
            </p:spPr>
            <p:style>
              <a:lnRef idx="3">
                <a:schemeClr val="accent6"/>
              </a:lnRef>
              <a:fillRef idx="0">
                <a:schemeClr val="accent6"/>
              </a:fillRef>
              <a:effectRef idx="2">
                <a:schemeClr val="accent6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s-ES" sz="1350"/>
              </a:p>
            </p:txBody>
          </p:sp>
          <p:sp>
            <p:nvSpPr>
              <p:cNvPr id="194" name="Arc 193"/>
              <p:cNvSpPr/>
              <p:nvPr/>
            </p:nvSpPr>
            <p:spPr>
              <a:xfrm flipV="1">
                <a:off x="6588224" y="2928323"/>
                <a:ext cx="738641" cy="2084851"/>
              </a:xfrm>
              <a:prstGeom prst="arc">
                <a:avLst>
                  <a:gd name="adj1" fmla="val 16759369"/>
                  <a:gd name="adj2" fmla="val 21571796"/>
                </a:avLst>
              </a:prstGeom>
              <a:ln w="28575"/>
            </p:spPr>
            <p:style>
              <a:lnRef idx="3">
                <a:schemeClr val="accent6"/>
              </a:lnRef>
              <a:fillRef idx="0">
                <a:schemeClr val="accent6"/>
              </a:fillRef>
              <a:effectRef idx="2">
                <a:schemeClr val="accent6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s-ES" sz="1350"/>
              </a:p>
            </p:txBody>
          </p:sp>
          <p:sp>
            <p:nvSpPr>
              <p:cNvPr id="195" name="Arc 194"/>
              <p:cNvSpPr/>
              <p:nvPr/>
            </p:nvSpPr>
            <p:spPr>
              <a:xfrm flipV="1">
                <a:off x="6607634" y="1616932"/>
                <a:ext cx="498633" cy="4351742"/>
              </a:xfrm>
              <a:prstGeom prst="arc">
                <a:avLst>
                  <a:gd name="adj1" fmla="val 16892412"/>
                  <a:gd name="adj2" fmla="val 3368385"/>
                </a:avLst>
              </a:prstGeom>
              <a:ln w="28575"/>
            </p:spPr>
            <p:style>
              <a:lnRef idx="3">
                <a:schemeClr val="accent6"/>
              </a:lnRef>
              <a:fillRef idx="0">
                <a:schemeClr val="accent6"/>
              </a:fillRef>
              <a:effectRef idx="2">
                <a:schemeClr val="accent6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s-ES" sz="1350"/>
              </a:p>
            </p:txBody>
          </p:sp>
        </p:grpSp>
        <p:sp>
          <p:nvSpPr>
            <p:cNvPr id="190" name="132 Elipse"/>
            <p:cNvSpPr/>
            <p:nvPr/>
          </p:nvSpPr>
          <p:spPr>
            <a:xfrm>
              <a:off x="3193405" y="5187842"/>
              <a:ext cx="430178" cy="357620"/>
            </a:xfrm>
            <a:prstGeom prst="ellipse">
              <a:avLst/>
            </a:prstGeom>
            <a:ln w="28575"/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ES" sz="1350" b="1" dirty="0"/>
                <a:t>T</a:t>
              </a:r>
            </a:p>
          </p:txBody>
        </p:sp>
      </p:grpSp>
      <p:sp>
        <p:nvSpPr>
          <p:cNvPr id="155" name="Rectangle 154"/>
          <p:cNvSpPr/>
          <p:nvPr/>
        </p:nvSpPr>
        <p:spPr>
          <a:xfrm>
            <a:off x="0" y="238452"/>
            <a:ext cx="4505846" cy="186224"/>
          </a:xfrm>
          <a:prstGeom prst="rect">
            <a:avLst/>
          </a:prstGeom>
          <a:solidFill>
            <a:schemeClr val="accent1"/>
          </a:solidFill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1200" dirty="0" err="1" smtClean="0"/>
              <a:t>Binary</a:t>
            </a:r>
            <a:r>
              <a:rPr lang="es-ES" sz="1200" dirty="0" smtClean="0"/>
              <a:t> human </a:t>
            </a:r>
            <a:r>
              <a:rPr lang="es-ES" sz="1200" dirty="0" err="1" smtClean="0"/>
              <a:t>segmentation</a:t>
            </a:r>
            <a:endParaRPr lang="es-ES" sz="1200" dirty="0"/>
          </a:p>
        </p:txBody>
      </p:sp>
      <p:sp>
        <p:nvSpPr>
          <p:cNvPr id="196" name="Rectangle 195"/>
          <p:cNvSpPr/>
          <p:nvPr/>
        </p:nvSpPr>
        <p:spPr>
          <a:xfrm>
            <a:off x="4575609" y="238453"/>
            <a:ext cx="4573010" cy="186224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1200" dirty="0" err="1" smtClean="0"/>
              <a:t>Multi-label</a:t>
            </a:r>
            <a:r>
              <a:rPr lang="es-ES" sz="1200" dirty="0" smtClean="0"/>
              <a:t> human </a:t>
            </a:r>
            <a:r>
              <a:rPr lang="es-ES" sz="1200" dirty="0" err="1" smtClean="0"/>
              <a:t>segmentation</a:t>
            </a:r>
            <a:endParaRPr lang="es-ES" sz="1200" dirty="0"/>
          </a:p>
        </p:txBody>
      </p:sp>
      <p:sp>
        <p:nvSpPr>
          <p:cNvPr id="197" name="Content Placeholder 2"/>
          <p:cNvSpPr txBox="1">
            <a:spLocks/>
          </p:cNvSpPr>
          <p:nvPr/>
        </p:nvSpPr>
        <p:spPr>
          <a:xfrm>
            <a:off x="0" y="6103005"/>
            <a:ext cx="9144032" cy="107155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s-ES" sz="1600" dirty="0" smtClean="0"/>
              <a:t>[1] </a:t>
            </a:r>
            <a:r>
              <a:rPr lang="en-US" sz="1600" dirty="0"/>
              <a:t>Y. Y. </a:t>
            </a:r>
            <a:r>
              <a:rPr lang="en-US" sz="1600" dirty="0" err="1"/>
              <a:t>Boykov</a:t>
            </a:r>
            <a:r>
              <a:rPr lang="en-US" sz="1600" dirty="0"/>
              <a:t> and M.-P. Jolly. Interactive graph cuts for optimal boundary &amp; </a:t>
            </a:r>
            <a:r>
              <a:rPr lang="en-US" sz="1600" dirty="0" smtClean="0"/>
              <a:t>region segmentation </a:t>
            </a:r>
            <a:r>
              <a:rPr lang="en-US" sz="1600" dirty="0"/>
              <a:t>of objects in n-d images. In </a:t>
            </a:r>
            <a:r>
              <a:rPr lang="en-US" sz="1600" i="1" dirty="0"/>
              <a:t>International Conference on Computer </a:t>
            </a:r>
            <a:r>
              <a:rPr lang="en-US" sz="1600" i="1" dirty="0" smtClean="0"/>
              <a:t>Vision</a:t>
            </a:r>
            <a:r>
              <a:rPr lang="en-US" sz="1600" dirty="0" smtClean="0"/>
              <a:t>, </a:t>
            </a:r>
            <a:r>
              <a:rPr lang="es-ES" sz="1600" dirty="0" smtClean="0"/>
              <a:t>2001</a:t>
            </a:r>
            <a:r>
              <a:rPr lang="es-ES" sz="1600" dirty="0"/>
              <a:t>.</a:t>
            </a:r>
          </a:p>
        </p:txBody>
      </p:sp>
      <p:cxnSp>
        <p:nvCxnSpPr>
          <p:cNvPr id="198" name="Straight Connector 197"/>
          <p:cNvCxnSpPr/>
          <p:nvPr/>
        </p:nvCxnSpPr>
        <p:spPr>
          <a:xfrm>
            <a:off x="0" y="5997413"/>
            <a:ext cx="9143968" cy="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17" name="Slide Number Placeholder 1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860AB8-BB39-4E0E-8905-3E931B52FC0E}" type="slidenum">
              <a:rPr lang="es-ES" smtClean="0"/>
              <a:pPr/>
              <a:t>16</a:t>
            </a:fld>
            <a:r>
              <a:rPr lang="es-ES" smtClean="0"/>
              <a:t> / 84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32030265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500" fill="hold"/>
                                        <p:tgtEl>
                                          <p:spTgt spid="16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-7.40741E-7 L 2.22222E-6 -0.25301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266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"/>
                            </p:stCondLst>
                            <p:childTnLst>
                              <p:par>
                                <p:cTn id="4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"/>
                            </p:stCondLst>
                            <p:childTnLst>
                              <p:par>
                                <p:cTn id="50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" grpId="0"/>
      <p:bldP spid="22" grpId="0" animBg="1"/>
      <p:bldP spid="23" grpId="0" animBg="1"/>
      <p:bldP spid="154" grpId="0" animBg="1"/>
      <p:bldP spid="156" grpId="0" animBg="1"/>
      <p:bldP spid="15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28 Imagen" descr="degradado diapo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32" y="5888673"/>
            <a:ext cx="9144000" cy="97889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err="1" smtClean="0"/>
              <a:t>Method</a:t>
            </a:r>
            <a:endParaRPr lang="es-E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825625"/>
            <a:ext cx="7886700" cy="753224"/>
          </a:xfrm>
        </p:spPr>
        <p:txBody>
          <a:bodyPr/>
          <a:lstStyle/>
          <a:p>
            <a:r>
              <a:rPr lang="es-ES" dirty="0" err="1" smtClean="0"/>
              <a:t>Based</a:t>
            </a:r>
            <a:r>
              <a:rPr lang="es-ES" dirty="0" smtClean="0"/>
              <a:t> </a:t>
            </a:r>
            <a:r>
              <a:rPr lang="es-ES" dirty="0" err="1" smtClean="0"/>
              <a:t>on</a:t>
            </a:r>
            <a:r>
              <a:rPr lang="es-ES" dirty="0" smtClean="0"/>
              <a:t> </a:t>
            </a:r>
            <a:r>
              <a:rPr lang="es-ES" b="1" dirty="0" err="1" smtClean="0"/>
              <a:t>GrabCut</a:t>
            </a:r>
            <a:r>
              <a:rPr lang="es-ES" b="1" dirty="0" smtClean="0"/>
              <a:t> [2] </a:t>
            </a:r>
            <a:r>
              <a:rPr lang="es-ES" dirty="0" err="1" smtClean="0"/>
              <a:t>algorithm</a:t>
            </a:r>
            <a:r>
              <a:rPr lang="es-ES" dirty="0" smtClean="0"/>
              <a:t>:</a:t>
            </a:r>
          </a:p>
          <a:p>
            <a:endParaRPr lang="es-ES" dirty="0"/>
          </a:p>
        </p:txBody>
      </p:sp>
      <p:sp>
        <p:nvSpPr>
          <p:cNvPr id="5" name="Rectangle 4"/>
          <p:cNvSpPr/>
          <p:nvPr/>
        </p:nvSpPr>
        <p:spPr>
          <a:xfrm>
            <a:off x="-32" y="0"/>
            <a:ext cx="2216567" cy="199766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1200" dirty="0" err="1"/>
              <a:t>Part</a:t>
            </a:r>
            <a:r>
              <a:rPr lang="es-ES" sz="1200" dirty="0"/>
              <a:t> I</a:t>
            </a:r>
          </a:p>
        </p:txBody>
      </p:sp>
      <p:sp>
        <p:nvSpPr>
          <p:cNvPr id="6" name="Rectangle 5"/>
          <p:cNvSpPr/>
          <p:nvPr/>
        </p:nvSpPr>
        <p:spPr>
          <a:xfrm>
            <a:off x="2281647" y="0"/>
            <a:ext cx="2224199" cy="200797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1200" dirty="0" err="1"/>
              <a:t>Part</a:t>
            </a:r>
            <a:r>
              <a:rPr lang="es-ES" sz="1200" dirty="0"/>
              <a:t> II</a:t>
            </a:r>
          </a:p>
        </p:txBody>
      </p:sp>
      <p:sp>
        <p:nvSpPr>
          <p:cNvPr id="7" name="Rectangle 6"/>
          <p:cNvSpPr/>
          <p:nvPr/>
        </p:nvSpPr>
        <p:spPr>
          <a:xfrm>
            <a:off x="4570958" y="0"/>
            <a:ext cx="2226044" cy="200797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1200" dirty="0" err="1"/>
              <a:t>Part</a:t>
            </a:r>
            <a:r>
              <a:rPr lang="es-ES" sz="1200" dirty="0"/>
              <a:t> III</a:t>
            </a:r>
          </a:p>
        </p:txBody>
      </p:sp>
      <p:sp>
        <p:nvSpPr>
          <p:cNvPr id="8" name="Rectangle 7"/>
          <p:cNvSpPr/>
          <p:nvPr/>
        </p:nvSpPr>
        <p:spPr>
          <a:xfrm>
            <a:off x="6862114" y="1"/>
            <a:ext cx="2281854" cy="199766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1200" dirty="0" err="1"/>
              <a:t>Conclusions</a:t>
            </a:r>
            <a:endParaRPr lang="es-ES" sz="1200" dirty="0"/>
          </a:p>
        </p:txBody>
      </p:sp>
      <p:sp>
        <p:nvSpPr>
          <p:cNvPr id="33" name="Rectangular Callout 32"/>
          <p:cNvSpPr/>
          <p:nvPr/>
        </p:nvSpPr>
        <p:spPr>
          <a:xfrm>
            <a:off x="6457949" y="1605252"/>
            <a:ext cx="1579145" cy="688496"/>
          </a:xfrm>
          <a:prstGeom prst="wedgeRectCallout">
            <a:avLst>
              <a:gd name="adj1" fmla="val -95560"/>
              <a:gd name="adj2" fmla="val 120465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dirty="0" err="1" smtClean="0"/>
              <a:t>Automatic</a:t>
            </a:r>
            <a:r>
              <a:rPr lang="es-ES" dirty="0" smtClean="0"/>
              <a:t> </a:t>
            </a:r>
            <a:r>
              <a:rPr lang="es-ES" dirty="0" err="1" smtClean="0"/>
              <a:t>initialization</a:t>
            </a:r>
            <a:endParaRPr lang="es-ES" dirty="0"/>
          </a:p>
        </p:txBody>
      </p:sp>
      <p:sp>
        <p:nvSpPr>
          <p:cNvPr id="34" name="Rectangular Callout 33"/>
          <p:cNvSpPr/>
          <p:nvPr/>
        </p:nvSpPr>
        <p:spPr>
          <a:xfrm>
            <a:off x="7247521" y="3832600"/>
            <a:ext cx="1579145" cy="688496"/>
          </a:xfrm>
          <a:prstGeom prst="wedgeRectCallout">
            <a:avLst>
              <a:gd name="adj1" fmla="val -93274"/>
              <a:gd name="adj2" fmla="val -6652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dirty="0" err="1" smtClean="0"/>
              <a:t>Spatial</a:t>
            </a:r>
            <a:r>
              <a:rPr lang="es-ES" dirty="0" smtClean="0"/>
              <a:t> </a:t>
            </a:r>
            <a:r>
              <a:rPr lang="es-ES" dirty="0" err="1" smtClean="0"/>
              <a:t>extension</a:t>
            </a:r>
            <a:endParaRPr lang="es-ES" dirty="0"/>
          </a:p>
        </p:txBody>
      </p:sp>
      <p:grpSp>
        <p:nvGrpSpPr>
          <p:cNvPr id="27" name="Group 26"/>
          <p:cNvGrpSpPr/>
          <p:nvPr/>
        </p:nvGrpSpPr>
        <p:grpSpPr>
          <a:xfrm>
            <a:off x="3029439" y="4822679"/>
            <a:ext cx="2562236" cy="981151"/>
            <a:chOff x="3029439" y="4898095"/>
            <a:chExt cx="2562236" cy="981151"/>
          </a:xfrm>
        </p:grpSpPr>
        <p:sp>
          <p:nvSpPr>
            <p:cNvPr id="35" name="Rectangular Callout 34"/>
            <p:cNvSpPr/>
            <p:nvPr/>
          </p:nvSpPr>
          <p:spPr>
            <a:xfrm>
              <a:off x="4012530" y="5190750"/>
              <a:ext cx="1579145" cy="688496"/>
            </a:xfrm>
            <a:prstGeom prst="wedgeRectCallout">
              <a:avLst>
                <a:gd name="adj1" fmla="val -80321"/>
                <a:gd name="adj2" fmla="val -66520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ES" dirty="0" smtClean="0"/>
                <a:t>Temporal </a:t>
              </a:r>
              <a:r>
                <a:rPr lang="es-ES" dirty="0" err="1" smtClean="0"/>
                <a:t>extension</a:t>
              </a:r>
              <a:endParaRPr lang="es-ES" dirty="0"/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3029439" y="4898095"/>
              <a:ext cx="662578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ES" sz="2200" dirty="0" smtClean="0"/>
                <a:t>[…]</a:t>
              </a:r>
              <a:endParaRPr lang="es-ES" sz="2200" dirty="0"/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704255" y="2575926"/>
            <a:ext cx="7332838" cy="2322169"/>
            <a:chOff x="3359836" y="2314958"/>
            <a:chExt cx="7332838" cy="2322169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0" name="TextBox 19"/>
                <p:cNvSpPr txBox="1"/>
                <p:nvPr/>
              </p:nvSpPr>
              <p:spPr>
                <a:xfrm>
                  <a:off x="3730404" y="2314958"/>
                  <a:ext cx="6962270" cy="230832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14:m>
                    <m:oMath xmlns:m="http://schemas.openxmlformats.org/officeDocument/2006/math">
                      <m:r>
                        <a:rPr lang="es-ES" b="0" i="1" smtClean="0">
                          <a:latin typeface="Cambria Math" panose="02040503050406030204" pitchFamily="18" charset="0"/>
                        </a:rPr>
                        <m:t>𝑇</m:t>
                      </m:r>
                      <m:r>
                        <a:rPr lang="en-US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←</m:t>
                      </m:r>
                    </m:oMath>
                  </a14:m>
                  <a:r>
                    <a:rPr lang="es-ES" dirty="0" smtClean="0"/>
                    <a:t> </a:t>
                  </a:r>
                  <a:r>
                    <a:rPr lang="es-ES" dirty="0" err="1" smtClean="0"/>
                    <a:t>Trimap</a:t>
                  </a:r>
                  <a:r>
                    <a:rPr lang="es-ES" dirty="0" smtClean="0"/>
                    <a:t> </a:t>
                  </a:r>
                  <a:r>
                    <a:rPr lang="es-ES" dirty="0" err="1" smtClean="0"/>
                    <a:t>initialization</a:t>
                  </a:r>
                  <a:r>
                    <a:rPr lang="es-ES" dirty="0" smtClean="0"/>
                    <a:t> </a:t>
                  </a:r>
                  <a:r>
                    <a:rPr lang="es-ES" dirty="0" err="1" smtClean="0"/>
                    <a:t>with</a:t>
                  </a:r>
                  <a:r>
                    <a:rPr lang="es-ES" dirty="0" smtClean="0"/>
                    <a:t> manual </a:t>
                  </a:r>
                  <a:r>
                    <a:rPr lang="es-ES" dirty="0" err="1" smtClean="0"/>
                    <a:t>annotation</a:t>
                  </a:r>
                  <a:endParaRPr lang="es-ES" dirty="0" smtClean="0"/>
                </a:p>
                <a:p>
                  <a:pPr/>
                  <a14:m>
                    <m:oMathPara xmlns:m="http://schemas.openxmlformats.org/officeDocument/2006/math">
                      <m:oMathParaPr>
                        <m:jc m:val="left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s-ES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s-ES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𝑓</m:t>
                            </m:r>
                          </m:e>
                          <m:sub>
                            <m:r>
                              <a:rPr lang="es-ES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𝑖</m:t>
                            </m:r>
                          </m:sub>
                        </m:sSub>
                        <m:r>
                          <a:rPr lang="es-E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 ←0, ∀</m:t>
                        </m:r>
                        <m:r>
                          <a:rPr lang="es-E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𝑖</m:t>
                        </m:r>
                        <m:r>
                          <a:rPr lang="es-E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∈</m:t>
                        </m:r>
                        <m:sSub>
                          <m:sSubPr>
                            <m:ctrlPr>
                              <a:rPr lang="es-ES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s-ES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𝑇</m:t>
                            </m:r>
                          </m:e>
                          <m:sub>
                            <m:r>
                              <a:rPr lang="es-ES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𝐵</m:t>
                            </m:r>
                          </m:sub>
                        </m:sSub>
                      </m:oMath>
                    </m:oMathPara>
                  </a14:m>
                  <a:endParaRPr lang="es-ES" b="1" dirty="0" smtClean="0"/>
                </a:p>
                <a:p>
                  <a:pPr/>
                  <a14:m>
                    <m:oMathPara xmlns:m="http://schemas.openxmlformats.org/officeDocument/2006/math">
                      <m:oMathParaPr>
                        <m:jc m:val="left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s-ES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s-ES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𝑓</m:t>
                            </m:r>
                          </m:e>
                          <m:sub>
                            <m:r>
                              <a:rPr lang="es-ES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𝑖</m:t>
                            </m:r>
                          </m:sub>
                        </m:sSub>
                        <m:r>
                          <a:rPr lang="es-E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 ←</m:t>
                        </m:r>
                        <m:r>
                          <a:rPr lang="es-E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</m:t>
                        </m:r>
                        <m:r>
                          <a:rPr lang="es-E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, ∀</m:t>
                        </m:r>
                        <m:r>
                          <a:rPr lang="es-E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𝑖</m:t>
                        </m:r>
                        <m:r>
                          <a:rPr lang="es-E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∈</m:t>
                        </m:r>
                        <m:sSub>
                          <m:sSubPr>
                            <m:ctrlPr>
                              <a:rPr lang="es-ES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s-ES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𝑇</m:t>
                            </m:r>
                          </m:e>
                          <m:sub>
                            <m:r>
                              <a:rPr lang="es-ES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𝑈</m:t>
                            </m:r>
                          </m:sub>
                        </m:sSub>
                        <m:r>
                          <a:rPr lang="es-E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∪</m:t>
                        </m:r>
                        <m:sSub>
                          <m:sSubPr>
                            <m:ctrlPr>
                              <a:rPr lang="es-ES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s-ES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𝑇</m:t>
                            </m:r>
                          </m:e>
                          <m:sub>
                            <m:r>
                              <a:rPr lang="es-ES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𝐹</m:t>
                            </m:r>
                          </m:sub>
                        </m:sSub>
                      </m:oMath>
                    </m:oMathPara>
                  </a14:m>
                  <a:endParaRPr lang="es-ES" b="0" dirty="0" smtClean="0">
                    <a:ea typeface="Cambria Math" panose="02040503050406030204" pitchFamily="18" charset="0"/>
                  </a:endParaRPr>
                </a:p>
                <a:p>
                  <a14:m>
                    <m:oMath xmlns:m="http://schemas.openxmlformats.org/officeDocument/2006/math">
                      <m:r>
                        <a:rPr lang="es-ES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𝜃</m:t>
                      </m:r>
                      <m:r>
                        <a:rPr lang="es-ES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← </m:t>
                      </m:r>
                    </m:oMath>
                  </a14:m>
                  <a:r>
                    <a:rPr lang="es-ES" dirty="0" err="1" smtClean="0"/>
                    <a:t>Initialize</a:t>
                  </a:r>
                  <a:r>
                    <a:rPr lang="es-ES" dirty="0" smtClean="0"/>
                    <a:t> </a:t>
                  </a:r>
                  <a:r>
                    <a:rPr lang="es-ES" dirty="0" err="1" smtClean="0"/>
                    <a:t>Background</a:t>
                  </a:r>
                  <a:r>
                    <a:rPr lang="es-ES" dirty="0" smtClean="0"/>
                    <a:t> and </a:t>
                  </a:r>
                  <a:r>
                    <a:rPr lang="es-ES" dirty="0" err="1" smtClean="0"/>
                    <a:t>Foreground</a:t>
                  </a:r>
                  <a:r>
                    <a:rPr lang="es-ES" dirty="0" smtClean="0"/>
                    <a:t> </a:t>
                  </a:r>
                  <a:r>
                    <a:rPr lang="es-ES" dirty="0" err="1" smtClean="0"/>
                    <a:t>GMMs</a:t>
                  </a:r>
                  <a:r>
                    <a:rPr lang="es-ES" dirty="0" smtClean="0"/>
                    <a:t> </a:t>
                  </a:r>
                  <a:r>
                    <a:rPr lang="es-ES" dirty="0" err="1" smtClean="0"/>
                    <a:t>with</a:t>
                  </a:r>
                  <a:r>
                    <a:rPr lang="es-ES" dirty="0" smtClean="0"/>
                    <a:t> k-</a:t>
                  </a:r>
                  <a:r>
                    <a:rPr lang="es-ES" dirty="0" err="1" smtClean="0"/>
                    <a:t>means</a:t>
                  </a:r>
                  <a:r>
                    <a:rPr lang="es-ES" dirty="0" smtClean="0"/>
                    <a:t>, </a:t>
                  </a:r>
                  <a:r>
                    <a:rPr lang="es-ES" dirty="0" err="1" smtClean="0"/>
                    <a:t>using</a:t>
                  </a:r>
                  <a:r>
                    <a:rPr lang="es-ES" dirty="0" smtClean="0"/>
                    <a:t> </a:t>
                  </a:r>
                  <a14:m>
                    <m:oMath xmlns:m="http://schemas.openxmlformats.org/officeDocument/2006/math">
                      <m:r>
                        <m:rPr>
                          <m:nor/>
                        </m:rPr>
                        <a:rPr lang="es-ES" b="1" i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f</m:t>
                      </m:r>
                    </m:oMath>
                  </a14:m>
                  <a:endParaRPr lang="es-ES" b="1" dirty="0" smtClean="0"/>
                </a:p>
                <a:p>
                  <a14:m>
                    <m:oMath xmlns:m="http://schemas.openxmlformats.org/officeDocument/2006/math">
                      <m:r>
                        <m:rPr>
                          <m:nor/>
                        </m:rPr>
                        <a:rPr lang="es-ES" b="1" i="0" smtClean="0">
                          <a:latin typeface="Cambria Math" panose="02040503050406030204" pitchFamily="18" charset="0"/>
                        </a:rPr>
                        <m:t>k</m:t>
                      </m:r>
                      <m:r>
                        <a:rPr lang="es-ES" b="1" i="1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s-ES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←</m:t>
                      </m:r>
                    </m:oMath>
                  </a14:m>
                  <a:r>
                    <a:rPr lang="es-ES" b="1" dirty="0" smtClean="0"/>
                    <a:t> </a:t>
                  </a:r>
                  <a:r>
                    <a:rPr lang="es-ES" dirty="0" err="1" smtClean="0"/>
                    <a:t>Assign</a:t>
                  </a:r>
                  <a:r>
                    <a:rPr lang="es-ES" dirty="0" smtClean="0"/>
                    <a:t> GMM </a:t>
                  </a:r>
                  <a:r>
                    <a:rPr lang="es-ES" dirty="0" err="1" smtClean="0"/>
                    <a:t>components</a:t>
                  </a:r>
                  <a:r>
                    <a:rPr lang="es-ES" dirty="0" smtClean="0"/>
                    <a:t> to </a:t>
                  </a:r>
                  <a:r>
                    <a:rPr lang="es-ES" dirty="0" err="1" smtClean="0"/>
                    <a:t>pixels</a:t>
                  </a:r>
                  <a:endParaRPr lang="es-ES" dirty="0" smtClean="0"/>
                </a:p>
                <a:p>
                  <a14:m>
                    <m:oMath xmlns:m="http://schemas.openxmlformats.org/officeDocument/2006/math">
                      <m:r>
                        <a:rPr lang="es-ES" b="0" i="1" smtClean="0">
                          <a:latin typeface="Cambria Math" panose="02040503050406030204" pitchFamily="18" charset="0"/>
                        </a:rPr>
                        <m:t>𝜃</m:t>
                      </m:r>
                      <m:r>
                        <a:rPr lang="es-ES" b="0" i="1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s-ES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←</m:t>
                      </m:r>
                    </m:oMath>
                  </a14:m>
                  <a:r>
                    <a:rPr lang="es-ES" b="1" dirty="0"/>
                    <a:t> </a:t>
                  </a:r>
                  <a:r>
                    <a:rPr lang="es-ES" dirty="0" err="1" smtClean="0"/>
                    <a:t>Learn</a:t>
                  </a:r>
                  <a:r>
                    <a:rPr lang="es-ES" dirty="0" smtClean="0"/>
                    <a:t> GMM </a:t>
                  </a:r>
                  <a:r>
                    <a:rPr lang="es-ES" dirty="0" err="1" smtClean="0"/>
                    <a:t>parameters</a:t>
                  </a:r>
                  <a:r>
                    <a:rPr lang="es-ES" dirty="0" smtClean="0"/>
                    <a:t> </a:t>
                  </a:r>
                  <a:r>
                    <a:rPr lang="es-ES" dirty="0" err="1" smtClean="0"/>
                    <a:t>from</a:t>
                  </a:r>
                  <a:r>
                    <a:rPr lang="es-ES" dirty="0" smtClean="0"/>
                    <a:t> data </a:t>
                  </a:r>
                  <a14:m>
                    <m:oMath xmlns:m="http://schemas.openxmlformats.org/officeDocument/2006/math">
                      <m:r>
                        <m:rPr>
                          <m:nor/>
                        </m:rPr>
                        <a:rPr lang="es-ES" b="1" i="0" smtClean="0">
                          <a:latin typeface="Cambria Math" panose="02040503050406030204" pitchFamily="18" charset="0"/>
                        </a:rPr>
                        <m:t>z</m:t>
                      </m:r>
                    </m:oMath>
                  </a14:m>
                  <a:endParaRPr lang="es-ES" b="1" dirty="0" smtClean="0"/>
                </a:p>
                <a:p>
                  <a14:m>
                    <m:oMath xmlns:m="http://schemas.openxmlformats.org/officeDocument/2006/math">
                      <m:r>
                        <m:rPr>
                          <m:nor/>
                        </m:rPr>
                        <a:rPr lang="es-ES" b="1">
                          <a:latin typeface="Cambria Math" panose="02040503050406030204" pitchFamily="18" charset="0"/>
                        </a:rPr>
                        <m:t>k</m:t>
                      </m:r>
                      <m:r>
                        <a:rPr lang="es-ES" b="1" i="1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s-ES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←</m:t>
                      </m:r>
                    </m:oMath>
                  </a14:m>
                  <a:r>
                    <a:rPr lang="es-ES" b="1" dirty="0"/>
                    <a:t> </a:t>
                  </a:r>
                  <a:r>
                    <a:rPr lang="es-ES" dirty="0" err="1" smtClean="0"/>
                    <a:t>Estimate</a:t>
                  </a:r>
                  <a:r>
                    <a:rPr lang="es-ES" dirty="0" smtClean="0"/>
                    <a:t> </a:t>
                  </a:r>
                  <a:r>
                    <a:rPr lang="es-ES" dirty="0" err="1" smtClean="0"/>
                    <a:t>segmentation</a:t>
                  </a:r>
                  <a:r>
                    <a:rPr lang="es-ES" dirty="0" smtClean="0"/>
                    <a:t>: </a:t>
                  </a:r>
                  <a:r>
                    <a:rPr lang="es-ES" b="1" dirty="0" err="1" smtClean="0"/>
                    <a:t>Graph</a:t>
                  </a:r>
                  <a:r>
                    <a:rPr lang="es-ES" b="1" dirty="0" smtClean="0"/>
                    <a:t> </a:t>
                  </a:r>
                  <a:r>
                    <a:rPr lang="es-ES" b="1" dirty="0" err="1" smtClean="0"/>
                    <a:t>cuts</a:t>
                  </a:r>
                  <a:r>
                    <a:rPr lang="es-ES" b="1" dirty="0" smtClean="0"/>
                    <a:t> </a:t>
                  </a:r>
                  <a:r>
                    <a:rPr lang="es-ES" dirty="0" smtClean="0"/>
                    <a:t>(min-</a:t>
                  </a:r>
                  <a:r>
                    <a:rPr lang="es-ES" dirty="0" err="1" smtClean="0"/>
                    <a:t>cut</a:t>
                  </a:r>
                  <a:r>
                    <a:rPr lang="es-ES" dirty="0" smtClean="0"/>
                    <a:t> </a:t>
                  </a:r>
                  <a:r>
                    <a:rPr lang="es-ES" dirty="0" err="1" smtClean="0"/>
                    <a:t>algorithm</a:t>
                  </a:r>
                  <a:r>
                    <a:rPr lang="es-ES" dirty="0" smtClean="0"/>
                    <a:t>)</a:t>
                  </a:r>
                </a:p>
                <a:p>
                  <a:r>
                    <a:rPr lang="es-ES" dirty="0" err="1" smtClean="0"/>
                    <a:t>Repeat</a:t>
                  </a:r>
                  <a:r>
                    <a:rPr lang="es-ES" dirty="0" smtClean="0"/>
                    <a:t> </a:t>
                  </a:r>
                  <a:r>
                    <a:rPr lang="es-ES" dirty="0" err="1" smtClean="0"/>
                    <a:t>from</a:t>
                  </a:r>
                  <a:r>
                    <a:rPr lang="es-ES" dirty="0" smtClean="0"/>
                    <a:t> </a:t>
                  </a:r>
                  <a:r>
                    <a:rPr lang="es-ES" dirty="0" err="1" smtClean="0"/>
                    <a:t>step</a:t>
                  </a:r>
                  <a:r>
                    <a:rPr lang="es-ES" dirty="0" smtClean="0"/>
                    <a:t> 5, </a:t>
                  </a:r>
                  <a:r>
                    <a:rPr lang="es-ES" dirty="0" err="1" smtClean="0"/>
                    <a:t>until</a:t>
                  </a:r>
                  <a:r>
                    <a:rPr lang="es-ES" dirty="0" smtClean="0"/>
                    <a:t> </a:t>
                  </a:r>
                  <a:r>
                    <a:rPr lang="es-ES" dirty="0" err="1" smtClean="0"/>
                    <a:t>convergence</a:t>
                  </a:r>
                  <a:endParaRPr lang="es-ES" dirty="0"/>
                </a:p>
              </p:txBody>
            </p:sp>
          </mc:Choice>
          <mc:Fallback xmlns="">
            <p:sp>
              <p:nvSpPr>
                <p:cNvPr id="20" name="TextBox 19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730404" y="2314958"/>
                  <a:ext cx="6962270" cy="2308324"/>
                </a:xfrm>
                <a:prstGeom prst="rect">
                  <a:avLst/>
                </a:prstGeom>
                <a:blipFill rotWithShape="0">
                  <a:blip r:embed="rId4"/>
                  <a:stretch>
                    <a:fillRect l="-701" t="-1587" b="-3439"/>
                  </a:stretch>
                </a:blipFill>
              </p:spPr>
              <p:txBody>
                <a:bodyPr/>
                <a:lstStyle/>
                <a:p>
                  <a:r>
                    <a:rPr lang="es-E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21" name="TextBox 20"/>
            <p:cNvSpPr txBox="1"/>
            <p:nvPr/>
          </p:nvSpPr>
          <p:spPr>
            <a:xfrm>
              <a:off x="3359836" y="2328803"/>
              <a:ext cx="432043" cy="23083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s-ES" dirty="0" smtClean="0"/>
                <a:t>1:</a:t>
              </a:r>
            </a:p>
            <a:p>
              <a:pPr algn="r"/>
              <a:r>
                <a:rPr lang="es-ES" dirty="0" smtClean="0"/>
                <a:t>2:</a:t>
              </a:r>
            </a:p>
            <a:p>
              <a:pPr algn="r"/>
              <a:r>
                <a:rPr lang="es-ES" dirty="0" smtClean="0"/>
                <a:t>3:</a:t>
              </a:r>
            </a:p>
            <a:p>
              <a:pPr algn="r"/>
              <a:r>
                <a:rPr lang="es-ES" dirty="0" smtClean="0"/>
                <a:t>4:</a:t>
              </a:r>
            </a:p>
            <a:p>
              <a:pPr algn="r"/>
              <a:r>
                <a:rPr lang="es-ES" dirty="0" smtClean="0"/>
                <a:t>5:</a:t>
              </a:r>
            </a:p>
            <a:p>
              <a:pPr algn="r"/>
              <a:r>
                <a:rPr lang="es-ES" dirty="0" smtClean="0"/>
                <a:t>6:</a:t>
              </a:r>
            </a:p>
            <a:p>
              <a:pPr algn="r"/>
              <a:r>
                <a:rPr lang="es-ES" dirty="0" smtClean="0"/>
                <a:t>7:</a:t>
              </a:r>
            </a:p>
            <a:p>
              <a:pPr algn="r"/>
              <a:r>
                <a:rPr lang="es-ES" dirty="0" smtClean="0"/>
                <a:t>8:</a:t>
              </a:r>
            </a:p>
          </p:txBody>
        </p:sp>
      </p:grpSp>
      <p:sp>
        <p:nvSpPr>
          <p:cNvPr id="22" name="Rectangle 21"/>
          <p:cNvSpPr/>
          <p:nvPr/>
        </p:nvSpPr>
        <p:spPr>
          <a:xfrm>
            <a:off x="0" y="238452"/>
            <a:ext cx="4505846" cy="186224"/>
          </a:xfrm>
          <a:prstGeom prst="rect">
            <a:avLst/>
          </a:prstGeom>
          <a:solidFill>
            <a:schemeClr val="accent1"/>
          </a:solidFill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1200" dirty="0" err="1" smtClean="0"/>
              <a:t>Binary</a:t>
            </a:r>
            <a:r>
              <a:rPr lang="es-ES" sz="1200" dirty="0" smtClean="0"/>
              <a:t> human </a:t>
            </a:r>
            <a:r>
              <a:rPr lang="es-ES" sz="1200" dirty="0" err="1" smtClean="0"/>
              <a:t>segmentation</a:t>
            </a:r>
            <a:endParaRPr lang="es-ES" sz="1200" dirty="0"/>
          </a:p>
        </p:txBody>
      </p:sp>
      <p:sp>
        <p:nvSpPr>
          <p:cNvPr id="23" name="Rectangle 22"/>
          <p:cNvSpPr/>
          <p:nvPr/>
        </p:nvSpPr>
        <p:spPr>
          <a:xfrm>
            <a:off x="4575609" y="238453"/>
            <a:ext cx="4573010" cy="186224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1200" dirty="0" err="1" smtClean="0"/>
              <a:t>Multi-label</a:t>
            </a:r>
            <a:r>
              <a:rPr lang="es-ES" sz="1200" dirty="0" smtClean="0"/>
              <a:t> human </a:t>
            </a:r>
            <a:r>
              <a:rPr lang="es-ES" sz="1200" dirty="0" err="1" smtClean="0"/>
              <a:t>segmentation</a:t>
            </a:r>
            <a:endParaRPr lang="es-ES" sz="1200" dirty="0"/>
          </a:p>
        </p:txBody>
      </p:sp>
      <p:sp>
        <p:nvSpPr>
          <p:cNvPr id="24" name="Content Placeholder 2"/>
          <p:cNvSpPr txBox="1">
            <a:spLocks/>
          </p:cNvSpPr>
          <p:nvPr/>
        </p:nvSpPr>
        <p:spPr>
          <a:xfrm>
            <a:off x="0" y="6216129"/>
            <a:ext cx="8107052" cy="107155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s-ES" sz="1600" dirty="0" smtClean="0"/>
              <a:t>[2] </a:t>
            </a:r>
            <a:r>
              <a:rPr lang="en-US" sz="1600" dirty="0"/>
              <a:t>C. </a:t>
            </a:r>
            <a:r>
              <a:rPr lang="en-US" sz="1600" dirty="0" err="1"/>
              <a:t>Rother</a:t>
            </a:r>
            <a:r>
              <a:rPr lang="en-US" sz="1600" dirty="0"/>
              <a:t>, V. Kolmogorov, and A. Blake. </a:t>
            </a:r>
            <a:r>
              <a:rPr lang="en-US" sz="1600" dirty="0" err="1"/>
              <a:t>Grabcut</a:t>
            </a:r>
            <a:r>
              <a:rPr lang="en-US" sz="1600" dirty="0"/>
              <a:t>: interactive foreground </a:t>
            </a:r>
            <a:r>
              <a:rPr lang="en-US" sz="1600" dirty="0" smtClean="0"/>
              <a:t>extraction using </a:t>
            </a:r>
            <a:r>
              <a:rPr lang="en-US" sz="1600" dirty="0"/>
              <a:t>iterated graph cuts. </a:t>
            </a:r>
            <a:r>
              <a:rPr lang="en-US" sz="1600" i="1" dirty="0"/>
              <a:t>ACM Transactions on Graphics (SIGGRAPH</a:t>
            </a:r>
            <a:r>
              <a:rPr lang="en-US" sz="1600" i="1" dirty="0" smtClean="0"/>
              <a:t>)</a:t>
            </a:r>
            <a:r>
              <a:rPr lang="en-US" sz="1600" dirty="0" smtClean="0"/>
              <a:t>, 2004.</a:t>
            </a:r>
            <a:endParaRPr lang="es-ES" sz="1600" dirty="0"/>
          </a:p>
        </p:txBody>
      </p:sp>
      <p:cxnSp>
        <p:nvCxnSpPr>
          <p:cNvPr id="25" name="Straight Connector 24"/>
          <p:cNvCxnSpPr/>
          <p:nvPr/>
        </p:nvCxnSpPr>
        <p:spPr>
          <a:xfrm>
            <a:off x="0" y="6110537"/>
            <a:ext cx="9143968" cy="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13" name="Slide Number Placeholder 1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860AB8-BB39-4E0E-8905-3E931B52FC0E}" type="slidenum">
              <a:rPr lang="es-ES" smtClean="0"/>
              <a:pPr/>
              <a:t>17</a:t>
            </a:fld>
            <a:r>
              <a:rPr lang="es-ES" smtClean="0"/>
              <a:t> / 84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9060243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  <p:bldP spid="3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28 Imagen" descr="degradado diapo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32" y="5888673"/>
            <a:ext cx="9144000" cy="978892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-32" y="0"/>
            <a:ext cx="2216567" cy="199766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1200" dirty="0" err="1"/>
              <a:t>Part</a:t>
            </a:r>
            <a:r>
              <a:rPr lang="es-ES" sz="1200" dirty="0"/>
              <a:t> I</a:t>
            </a:r>
          </a:p>
        </p:txBody>
      </p:sp>
      <p:sp>
        <p:nvSpPr>
          <p:cNvPr id="6" name="Rectangle 5"/>
          <p:cNvSpPr/>
          <p:nvPr/>
        </p:nvSpPr>
        <p:spPr>
          <a:xfrm>
            <a:off x="2281647" y="0"/>
            <a:ext cx="2224199" cy="200797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1200" dirty="0" err="1"/>
              <a:t>Part</a:t>
            </a:r>
            <a:r>
              <a:rPr lang="es-ES" sz="1200" dirty="0"/>
              <a:t> II</a:t>
            </a:r>
          </a:p>
        </p:txBody>
      </p:sp>
      <p:sp>
        <p:nvSpPr>
          <p:cNvPr id="7" name="Rectangle 6"/>
          <p:cNvSpPr/>
          <p:nvPr/>
        </p:nvSpPr>
        <p:spPr>
          <a:xfrm>
            <a:off x="4570958" y="0"/>
            <a:ext cx="2226044" cy="200797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1200" dirty="0" err="1"/>
              <a:t>Part</a:t>
            </a:r>
            <a:r>
              <a:rPr lang="es-ES" sz="1200" dirty="0"/>
              <a:t> III</a:t>
            </a:r>
          </a:p>
        </p:txBody>
      </p:sp>
      <p:sp>
        <p:nvSpPr>
          <p:cNvPr id="8" name="Rectangle 7"/>
          <p:cNvSpPr/>
          <p:nvPr/>
        </p:nvSpPr>
        <p:spPr>
          <a:xfrm>
            <a:off x="6862114" y="1"/>
            <a:ext cx="2281854" cy="199766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1200" dirty="0" err="1"/>
              <a:t>Conclusions</a:t>
            </a:r>
            <a:endParaRPr lang="es-ES" sz="1200" dirty="0"/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708" y="3674419"/>
            <a:ext cx="2286000" cy="2286000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708" y="1304361"/>
            <a:ext cx="2286000" cy="2286000"/>
          </a:xfrm>
          <a:prstGeom prst="rect">
            <a:avLst/>
          </a:prstGeom>
        </p:spPr>
      </p:pic>
      <p:sp>
        <p:nvSpPr>
          <p:cNvPr id="18" name="Rectangle 17"/>
          <p:cNvSpPr/>
          <p:nvPr/>
        </p:nvSpPr>
        <p:spPr>
          <a:xfrm>
            <a:off x="1378361" y="1720281"/>
            <a:ext cx="747792" cy="1680754"/>
          </a:xfrm>
          <a:prstGeom prst="rect">
            <a:avLst/>
          </a:prstGeom>
          <a:noFill/>
          <a:ln w="28575">
            <a:solidFill>
              <a:srgbClr val="1BF11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0" name="170 Elipse"/>
          <p:cNvSpPr/>
          <p:nvPr/>
        </p:nvSpPr>
        <p:spPr>
          <a:xfrm>
            <a:off x="2426737" y="5231115"/>
            <a:ext cx="500066" cy="428628"/>
          </a:xfrm>
          <a:prstGeom prst="ellipse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b="1" dirty="0" smtClean="0"/>
              <a:t>T</a:t>
            </a:r>
            <a:endParaRPr lang="es-ES" b="1" dirty="0"/>
          </a:p>
        </p:txBody>
      </p:sp>
      <p:sp>
        <p:nvSpPr>
          <p:cNvPr id="22" name="Rectangle 21"/>
          <p:cNvSpPr/>
          <p:nvPr/>
        </p:nvSpPr>
        <p:spPr>
          <a:xfrm>
            <a:off x="1303147" y="4132291"/>
            <a:ext cx="513806" cy="12521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3" name="169 Elipse"/>
          <p:cNvSpPr/>
          <p:nvPr/>
        </p:nvSpPr>
        <p:spPr>
          <a:xfrm>
            <a:off x="1288943" y="5231115"/>
            <a:ext cx="500066" cy="428628"/>
          </a:xfrm>
          <a:prstGeom prst="ellipse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b="1" dirty="0"/>
              <a:t>U</a:t>
            </a:r>
          </a:p>
        </p:txBody>
      </p:sp>
      <p:sp>
        <p:nvSpPr>
          <p:cNvPr id="24" name="Rectangle 23"/>
          <p:cNvSpPr/>
          <p:nvPr/>
        </p:nvSpPr>
        <p:spPr>
          <a:xfrm>
            <a:off x="1687515" y="1812839"/>
            <a:ext cx="227025" cy="242960"/>
          </a:xfrm>
          <a:prstGeom prst="rect">
            <a:avLst/>
          </a:prstGeom>
          <a:noFill/>
          <a:ln w="28575">
            <a:solidFill>
              <a:srgbClr val="1BF11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grpSp>
        <p:nvGrpSpPr>
          <p:cNvPr id="30" name="Group 29"/>
          <p:cNvGrpSpPr/>
          <p:nvPr/>
        </p:nvGrpSpPr>
        <p:grpSpPr>
          <a:xfrm>
            <a:off x="1538976" y="3836584"/>
            <a:ext cx="2162277" cy="467793"/>
            <a:chOff x="4814789" y="2895296"/>
            <a:chExt cx="2162277" cy="467793"/>
          </a:xfrm>
        </p:grpSpPr>
        <p:sp>
          <p:nvSpPr>
            <p:cNvPr id="19" name="169 Elipse"/>
            <p:cNvSpPr/>
            <p:nvPr/>
          </p:nvSpPr>
          <p:spPr>
            <a:xfrm>
              <a:off x="6477000" y="2895296"/>
              <a:ext cx="500066" cy="428628"/>
            </a:xfrm>
            <a:prstGeom prst="ellipse">
              <a:avLst/>
            </a:prstGeom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ES" b="1" dirty="0" smtClean="0"/>
                <a:t>S</a:t>
              </a:r>
              <a:endParaRPr lang="es-ES" b="1" dirty="0"/>
            </a:p>
          </p:txBody>
        </p:sp>
        <p:cxnSp>
          <p:nvCxnSpPr>
            <p:cNvPr id="28" name="Straight Arrow Connector 27"/>
            <p:cNvCxnSpPr>
              <a:stCxn id="19" idx="2"/>
            </p:cNvCxnSpPr>
            <p:nvPr/>
          </p:nvCxnSpPr>
          <p:spPr>
            <a:xfrm flipH="1">
              <a:off x="4814789" y="3109610"/>
              <a:ext cx="1662211" cy="253479"/>
            </a:xfrm>
            <a:prstGeom prst="straightConnector1">
              <a:avLst/>
            </a:prstGeom>
            <a:ln w="28575">
              <a:tailEnd type="triangle"/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</p:grpSp>
      <p:sp>
        <p:nvSpPr>
          <p:cNvPr id="27" name="Rectangle 26"/>
          <p:cNvSpPr/>
          <p:nvPr/>
        </p:nvSpPr>
        <p:spPr>
          <a:xfrm>
            <a:off x="0" y="238452"/>
            <a:ext cx="4505846" cy="186224"/>
          </a:xfrm>
          <a:prstGeom prst="rect">
            <a:avLst/>
          </a:prstGeom>
          <a:solidFill>
            <a:schemeClr val="accent1"/>
          </a:solidFill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1200" dirty="0" err="1" smtClean="0"/>
              <a:t>Binary</a:t>
            </a:r>
            <a:r>
              <a:rPr lang="es-ES" sz="1200" dirty="0" smtClean="0"/>
              <a:t> human </a:t>
            </a:r>
            <a:r>
              <a:rPr lang="es-ES" sz="1200" dirty="0" err="1" smtClean="0"/>
              <a:t>segmentation</a:t>
            </a:r>
            <a:endParaRPr lang="es-ES" sz="1200" dirty="0"/>
          </a:p>
        </p:txBody>
      </p:sp>
      <p:sp>
        <p:nvSpPr>
          <p:cNvPr id="29" name="Rectangle 28"/>
          <p:cNvSpPr/>
          <p:nvPr/>
        </p:nvSpPr>
        <p:spPr>
          <a:xfrm>
            <a:off x="4575609" y="238453"/>
            <a:ext cx="4573010" cy="186224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1200" dirty="0" err="1" smtClean="0"/>
              <a:t>Multi-label</a:t>
            </a:r>
            <a:r>
              <a:rPr lang="es-ES" sz="1200" dirty="0" smtClean="0"/>
              <a:t> human </a:t>
            </a:r>
            <a:r>
              <a:rPr lang="es-ES" sz="1200" dirty="0" err="1" smtClean="0"/>
              <a:t>segmentation</a:t>
            </a:r>
            <a:endParaRPr lang="es-ES" sz="12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" name="Rectangle 12"/>
              <p:cNvSpPr/>
              <p:nvPr/>
            </p:nvSpPr>
            <p:spPr>
              <a:xfrm>
                <a:off x="110097" y="2186553"/>
                <a:ext cx="498534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s-ES" sz="2400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s-ES" sz="2400" i="1">
                              <a:latin typeface="Cambria Math" panose="02040503050406030204" pitchFamily="18" charset="0"/>
                            </a:rPr>
                            <m:t>𝐼</m:t>
                          </m:r>
                        </m:e>
                        <m:sup>
                          <m:r>
                            <a:rPr lang="es-ES" sz="2400" i="1">
                              <a:latin typeface="Cambria Math" panose="02040503050406030204" pitchFamily="18" charset="0"/>
                            </a:rPr>
                            <m:t>𝑡</m:t>
                          </m:r>
                        </m:sup>
                      </m:sSup>
                    </m:oMath>
                  </m:oMathPara>
                </a14:m>
                <a:endParaRPr lang="es-ES" sz="2400" dirty="0"/>
              </a:p>
            </p:txBody>
          </p:sp>
        </mc:Choice>
        <mc:Fallback xmlns="">
          <p:sp>
            <p:nvSpPr>
              <p:cNvPr id="13" name="Rectangle 1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0097" y="2186553"/>
                <a:ext cx="498534" cy="461665"/>
              </a:xfrm>
              <a:prstGeom prst="rect">
                <a:avLst/>
              </a:prstGeom>
              <a:blipFill rotWithShape="0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s-E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4" name="Rectangle 33"/>
              <p:cNvSpPr/>
              <p:nvPr/>
            </p:nvSpPr>
            <p:spPr>
              <a:xfrm>
                <a:off x="110097" y="4495663"/>
                <a:ext cx="443070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s-ES" sz="2400" b="0" i="1" smtClean="0">
                          <a:latin typeface="Cambria Math" panose="02040503050406030204" pitchFamily="18" charset="0"/>
                        </a:rPr>
                        <m:t>𝑇</m:t>
                      </m:r>
                    </m:oMath>
                  </m:oMathPara>
                </a14:m>
                <a:endParaRPr lang="es-ES" sz="2400" dirty="0"/>
              </a:p>
            </p:txBody>
          </p:sp>
        </mc:Choice>
        <mc:Fallback xmlns="">
          <p:sp>
            <p:nvSpPr>
              <p:cNvPr id="34" name="Rectangle 3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0097" y="4495663"/>
                <a:ext cx="443070" cy="461665"/>
              </a:xfrm>
              <a:prstGeom prst="rect">
                <a:avLst/>
              </a:prstGeom>
              <a:blipFill rotWithShape="0"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s-E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36" name="Group 35"/>
          <p:cNvGrpSpPr/>
          <p:nvPr/>
        </p:nvGrpSpPr>
        <p:grpSpPr>
          <a:xfrm>
            <a:off x="3758583" y="1356357"/>
            <a:ext cx="6433305" cy="4335749"/>
            <a:chOff x="3790686" y="1466680"/>
            <a:chExt cx="6433305" cy="4335749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7" name="TextBox 36"/>
                <p:cNvSpPr txBox="1"/>
                <p:nvPr/>
              </p:nvSpPr>
              <p:spPr>
                <a:xfrm>
                  <a:off x="4166609" y="1783380"/>
                  <a:ext cx="6057382" cy="401904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14:m>
                    <m:oMath xmlns:m="http://schemas.openxmlformats.org/officeDocument/2006/math">
                      <m:r>
                        <a:rPr lang="es-ES" sz="1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𝐵</m:t>
                      </m:r>
                      <m:r>
                        <a:rPr lang="en-US" sz="1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←</m:t>
                      </m:r>
                    </m:oMath>
                  </a14:m>
                  <a:r>
                    <a:rPr lang="es-ES" sz="1400" i="1" dirty="0" smtClean="0">
                      <a:solidFill>
                        <a:schemeClr val="tx1"/>
                      </a:solidFill>
                      <a:latin typeface="Cambria Math" panose="02040503050406030204" pitchFamily="18" charset="0"/>
                    </a:rPr>
                    <a:t> </a:t>
                  </a:r>
                  <a:r>
                    <a:rPr lang="es-ES" sz="1400" dirty="0" err="1" smtClean="0">
                      <a:solidFill>
                        <a:schemeClr val="tx1"/>
                      </a:solidFill>
                    </a:rPr>
                    <a:t>Person</a:t>
                  </a:r>
                  <a:r>
                    <a:rPr lang="es-ES" sz="1400" dirty="0" smtClean="0">
                      <a:solidFill>
                        <a:schemeClr val="tx1"/>
                      </a:solidFill>
                    </a:rPr>
                    <a:t> </a:t>
                  </a:r>
                  <a:r>
                    <a:rPr lang="es-ES" sz="1400" dirty="0" err="1" smtClean="0">
                      <a:solidFill>
                        <a:schemeClr val="tx1"/>
                      </a:solidFill>
                    </a:rPr>
                    <a:t>detection</a:t>
                  </a:r>
                  <a:r>
                    <a:rPr lang="es-ES" sz="1400" dirty="0" smtClean="0">
                      <a:solidFill>
                        <a:schemeClr val="tx1"/>
                      </a:solidFill>
                    </a:rPr>
                    <a:t> [3] </a:t>
                  </a:r>
                  <a:r>
                    <a:rPr lang="es-ES" sz="1400" dirty="0" err="1" smtClean="0">
                      <a:solidFill>
                        <a:schemeClr val="tx1"/>
                      </a:solidFill>
                    </a:rPr>
                    <a:t>on</a:t>
                  </a:r>
                  <a:r>
                    <a:rPr lang="es-ES" sz="1400" dirty="0" smtClean="0">
                      <a:solidFill>
                        <a:schemeClr val="tx1"/>
                      </a:solidFill>
                    </a:rPr>
                    <a:t> </a:t>
                  </a:r>
                  <a14:m>
                    <m:oMath xmlns:m="http://schemas.openxmlformats.org/officeDocument/2006/math">
                      <m:sSup>
                        <m:sSupPr>
                          <m:ctrlPr>
                            <a:rPr lang="es-ES" sz="14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s-ES" sz="1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𝐼</m:t>
                          </m:r>
                        </m:e>
                        <m:sup>
                          <m:r>
                            <a:rPr lang="es-ES" sz="1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𝑡</m:t>
                          </m:r>
                        </m:sup>
                      </m:sSup>
                    </m:oMath>
                  </a14:m>
                  <a:endParaRPr lang="es-ES" sz="1400" dirty="0" smtClean="0">
                    <a:solidFill>
                      <a:schemeClr val="tx1"/>
                    </a:solidFill>
                  </a:endParaRPr>
                </a:p>
                <a:p>
                  <a14:m>
                    <m:oMath xmlns:m="http://schemas.openxmlformats.org/officeDocument/2006/math">
                      <m:sSub>
                        <m:sSubPr>
                          <m:ctrlPr>
                            <a:rPr lang="es-ES" sz="14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s-ES" sz="1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h</m:t>
                          </m:r>
                        </m:e>
                        <m:sub>
                          <m:r>
                            <a:rPr lang="es-ES" sz="1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𝑠𝑘𝑖𝑛</m:t>
                          </m:r>
                        </m:sub>
                      </m:sSub>
                      <m:r>
                        <a:rPr lang="es-ES" sz="1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s-ES" sz="1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←</m:t>
                      </m:r>
                    </m:oMath>
                  </a14:m>
                  <a:r>
                    <a:rPr lang="es-ES" sz="1400" i="1" dirty="0" smtClean="0">
                      <a:solidFill>
                        <a:schemeClr val="tx1"/>
                      </a:solidFill>
                      <a:latin typeface="Cambria Math" panose="02040503050406030204" pitchFamily="18" charset="0"/>
                    </a:rPr>
                    <a:t> </a:t>
                  </a:r>
                  <a:r>
                    <a:rPr lang="es-ES" sz="1400" dirty="0" err="1" smtClean="0">
                      <a:solidFill>
                        <a:schemeClr val="tx1"/>
                      </a:solidFill>
                    </a:rPr>
                    <a:t>Face</a:t>
                  </a:r>
                  <a:r>
                    <a:rPr lang="es-ES" sz="1400" dirty="0" smtClean="0">
                      <a:solidFill>
                        <a:schemeClr val="tx1"/>
                      </a:solidFill>
                    </a:rPr>
                    <a:t> </a:t>
                  </a:r>
                  <a:r>
                    <a:rPr lang="es-ES" sz="1400" dirty="0" err="1" smtClean="0">
                      <a:solidFill>
                        <a:schemeClr val="tx1"/>
                      </a:solidFill>
                    </a:rPr>
                    <a:t>detection</a:t>
                  </a:r>
                  <a:r>
                    <a:rPr lang="es-ES" sz="1400" dirty="0" smtClean="0">
                      <a:solidFill>
                        <a:schemeClr val="tx1"/>
                      </a:solidFill>
                    </a:rPr>
                    <a:t> [4] and skin color </a:t>
                  </a:r>
                  <a:r>
                    <a:rPr lang="es-ES" sz="1400" dirty="0" err="1" smtClean="0">
                      <a:solidFill>
                        <a:schemeClr val="tx1"/>
                      </a:solidFill>
                    </a:rPr>
                    <a:t>model</a:t>
                  </a:r>
                  <a:r>
                    <a:rPr lang="es-ES" sz="1400" dirty="0" smtClean="0">
                      <a:solidFill>
                        <a:schemeClr val="tx1"/>
                      </a:solidFill>
                    </a:rPr>
                    <a:t> </a:t>
                  </a:r>
                  <a:r>
                    <a:rPr lang="es-ES" sz="1400" dirty="0" err="1" smtClean="0">
                      <a:solidFill>
                        <a:schemeClr val="tx1"/>
                      </a:solidFill>
                    </a:rPr>
                    <a:t>learning</a:t>
                  </a:r>
                  <a:endParaRPr lang="es-ES" sz="1400" i="1" dirty="0" smtClean="0">
                    <a:solidFill>
                      <a:schemeClr val="tx1"/>
                    </a:solidFill>
                    <a:latin typeface="Cambria Math" panose="02040503050406030204" pitchFamily="18" charset="0"/>
                  </a:endParaRPr>
                </a:p>
                <a:p>
                  <a14:m>
                    <m:oMath xmlns:m="http://schemas.openxmlformats.org/officeDocument/2006/math">
                      <m:r>
                        <a:rPr lang="es-ES" sz="1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𝑇</m:t>
                      </m:r>
                      <m:r>
                        <a:rPr lang="en-US" sz="1400" b="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←</m:t>
                      </m:r>
                    </m:oMath>
                  </a14:m>
                  <a:r>
                    <a:rPr lang="es-ES" sz="1400" dirty="0" smtClean="0">
                      <a:solidFill>
                        <a:schemeClr val="tx1"/>
                      </a:solidFill>
                    </a:rPr>
                    <a:t> </a:t>
                  </a:r>
                  <a:r>
                    <a:rPr lang="es-ES" sz="1400" dirty="0" err="1" smtClean="0">
                      <a:solidFill>
                        <a:schemeClr val="tx1"/>
                      </a:solidFill>
                    </a:rPr>
                    <a:t>Trimap</a:t>
                  </a:r>
                  <a:r>
                    <a:rPr lang="es-ES" sz="1400" dirty="0" smtClean="0">
                      <a:solidFill>
                        <a:schemeClr val="tx1"/>
                      </a:solidFill>
                    </a:rPr>
                    <a:t> </a:t>
                  </a:r>
                  <a:r>
                    <a:rPr lang="es-ES" sz="1400" dirty="0" err="1" smtClean="0">
                      <a:solidFill>
                        <a:schemeClr val="tx1"/>
                      </a:solidFill>
                    </a:rPr>
                    <a:t>initialization</a:t>
                  </a:r>
                  <a:r>
                    <a:rPr lang="es-ES" sz="1400" dirty="0" smtClean="0">
                      <a:solidFill>
                        <a:schemeClr val="tx1"/>
                      </a:solidFill>
                    </a:rPr>
                    <a:t> </a:t>
                  </a:r>
                  <a:r>
                    <a:rPr lang="es-ES" sz="1400" dirty="0" err="1" smtClean="0">
                      <a:solidFill>
                        <a:schemeClr val="tx1"/>
                      </a:solidFill>
                    </a:rPr>
                    <a:t>with</a:t>
                  </a:r>
                  <a:r>
                    <a:rPr lang="es-ES" sz="1400" dirty="0" smtClean="0">
                      <a:solidFill>
                        <a:schemeClr val="tx1"/>
                      </a:solidFill>
                    </a:rPr>
                    <a:t> </a:t>
                  </a:r>
                  <a14:m>
                    <m:oMath xmlns:m="http://schemas.openxmlformats.org/officeDocument/2006/math">
                      <m:r>
                        <a:rPr lang="es-ES" sz="1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𝐵</m:t>
                      </m:r>
                    </m:oMath>
                  </a14:m>
                  <a:r>
                    <a:rPr lang="es-ES" sz="1400" dirty="0" smtClean="0">
                      <a:solidFill>
                        <a:schemeClr val="tx1"/>
                      </a:solidFill>
                    </a:rPr>
                    <a:t> and </a:t>
                  </a:r>
                  <a14:m>
                    <m:oMath xmlns:m="http://schemas.openxmlformats.org/officeDocument/2006/math">
                      <m:sSub>
                        <m:sSubPr>
                          <m:ctrlPr>
                            <a:rPr lang="es-ES" sz="14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s-ES" sz="1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h</m:t>
                          </m:r>
                        </m:e>
                        <m:sub>
                          <m:r>
                            <a:rPr lang="es-ES" sz="1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𝑠𝑘𝑖𝑛</m:t>
                          </m:r>
                        </m:sub>
                      </m:sSub>
                    </m:oMath>
                  </a14:m>
                  <a:endParaRPr lang="es-ES" sz="1400" dirty="0" smtClean="0">
                    <a:solidFill>
                      <a:schemeClr val="tx1"/>
                    </a:solidFill>
                  </a:endParaRPr>
                </a:p>
                <a:p>
                  <a:pPr/>
                  <a14:m>
                    <m:oMathPara xmlns:m="http://schemas.openxmlformats.org/officeDocument/2006/math">
                      <m:oMathParaPr>
                        <m:jc m:val="left"/>
                      </m:oMathParaPr>
                      <m:oMath xmlns:m="http://schemas.openxmlformats.org/officeDocument/2006/math">
                        <m:sSubSup>
                          <m:sSubSupPr>
                            <m:ctrlPr>
                              <a:rPr lang="es-ES" sz="14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SupPr>
                          <m:e>
                            <m:r>
                              <a:rPr lang="es-ES" sz="14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𝑓</m:t>
                            </m:r>
                          </m:e>
                          <m:sub>
                            <m:r>
                              <a:rPr lang="es-ES" sz="14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𝑖</m:t>
                            </m:r>
                          </m:sub>
                          <m:sup>
                            <m:r>
                              <a:rPr lang="es-ES" sz="14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1</m:t>
                            </m:r>
                          </m:sup>
                        </m:sSubSup>
                        <m:r>
                          <a:rPr lang="es-ES" sz="1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←</m:t>
                        </m:r>
                        <m:r>
                          <a:rPr lang="es-ES" sz="1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0, ∀</m:t>
                        </m:r>
                        <m:r>
                          <a:rPr lang="es-ES" sz="1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𝑖</m:t>
                        </m:r>
                        <m:r>
                          <a:rPr lang="es-ES" sz="1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∈</m:t>
                        </m:r>
                        <m:sSub>
                          <m:sSubPr>
                            <m:ctrlPr>
                              <a:rPr lang="es-ES" sz="14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s-ES" sz="14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𝑇</m:t>
                            </m:r>
                          </m:e>
                          <m:sub>
                            <m:r>
                              <a:rPr lang="es-ES" sz="14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𝐵</m:t>
                            </m:r>
                          </m:sub>
                        </m:sSub>
                      </m:oMath>
                    </m:oMathPara>
                  </a14:m>
                  <a:endParaRPr lang="es-ES" sz="1400" b="0" dirty="0" smtClean="0">
                    <a:solidFill>
                      <a:schemeClr val="tx1"/>
                    </a:solidFill>
                  </a:endParaRPr>
                </a:p>
                <a:p>
                  <a:pPr/>
                  <a14:m>
                    <m:oMathPara xmlns:m="http://schemas.openxmlformats.org/officeDocument/2006/math">
                      <m:oMathParaPr>
                        <m:jc m:val="left"/>
                      </m:oMathParaPr>
                      <m:oMath xmlns:m="http://schemas.openxmlformats.org/officeDocument/2006/math">
                        <m:sSubSup>
                          <m:sSubSupPr>
                            <m:ctrlPr>
                              <a:rPr lang="es-ES" sz="14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SupPr>
                          <m:e>
                            <m:r>
                              <a:rPr lang="es-ES" sz="14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𝑓</m:t>
                            </m:r>
                          </m:e>
                          <m:sub>
                            <m:r>
                              <a:rPr lang="es-ES" sz="14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𝑖</m:t>
                            </m:r>
                          </m:sub>
                          <m:sup>
                            <m:r>
                              <a:rPr lang="es-ES" sz="14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1</m:t>
                            </m:r>
                          </m:sup>
                        </m:sSubSup>
                        <m:r>
                          <a:rPr lang="es-ES" sz="140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←</m:t>
                        </m:r>
                        <m:r>
                          <a:rPr lang="es-ES" sz="1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  <m:r>
                          <a:rPr lang="es-ES" sz="1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, ∀</m:t>
                        </m:r>
                        <m:r>
                          <a:rPr lang="es-ES" sz="1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𝑖</m:t>
                        </m:r>
                        <m:r>
                          <a:rPr lang="es-ES" sz="1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∈</m:t>
                        </m:r>
                        <m:sSub>
                          <m:sSubPr>
                            <m:ctrlPr>
                              <a:rPr lang="es-ES" sz="14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s-ES" sz="14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𝑇</m:t>
                            </m:r>
                          </m:e>
                          <m:sub>
                            <m:r>
                              <a:rPr lang="es-ES" sz="14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𝑈</m:t>
                            </m:r>
                          </m:sub>
                        </m:sSub>
                        <m:r>
                          <a:rPr lang="es-ES" sz="1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∪</m:t>
                        </m:r>
                        <m:sSub>
                          <m:sSubPr>
                            <m:ctrlPr>
                              <a:rPr lang="es-ES" sz="14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s-ES" sz="14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𝑇</m:t>
                            </m:r>
                          </m:e>
                          <m:sub>
                            <m:r>
                              <a:rPr lang="es-ES" sz="14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𝐹</m:t>
                            </m:r>
                          </m:sub>
                        </m:sSub>
                      </m:oMath>
                    </m:oMathPara>
                  </a14:m>
                  <a:endParaRPr lang="es-ES" sz="1400" dirty="0" smtClean="0">
                    <a:solidFill>
                      <a:schemeClr val="bg1">
                        <a:lumMod val="75000"/>
                      </a:schemeClr>
                    </a:solidFill>
                  </a:endParaRPr>
                </a:p>
                <a:p>
                  <a14:m>
                    <m:oMath xmlns:m="http://schemas.openxmlformats.org/officeDocument/2006/math">
                      <m:r>
                        <a:rPr lang="es-ES" sz="1400" b="0" i="1" smtClean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Cambria Math" panose="02040503050406030204" pitchFamily="18" charset="0"/>
                        </a:rPr>
                        <m:t>𝜃</m:t>
                      </m:r>
                      <m:r>
                        <a:rPr lang="es-ES" sz="1400" b="0" i="1" smtClean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← </m:t>
                      </m:r>
                    </m:oMath>
                  </a14:m>
                  <a:r>
                    <a:rPr lang="es-ES" sz="1400" dirty="0" err="1" smtClean="0">
                      <a:solidFill>
                        <a:schemeClr val="bg1">
                          <a:lumMod val="65000"/>
                        </a:schemeClr>
                      </a:solidFill>
                    </a:rPr>
                    <a:t>Initialize</a:t>
                  </a:r>
                  <a:r>
                    <a:rPr lang="es-ES" sz="1400" dirty="0" smtClean="0">
                      <a:solidFill>
                        <a:schemeClr val="bg1">
                          <a:lumMod val="65000"/>
                        </a:schemeClr>
                      </a:solidFill>
                    </a:rPr>
                    <a:t> </a:t>
                  </a:r>
                  <a:r>
                    <a:rPr lang="es-ES" sz="1400" dirty="0" err="1" smtClean="0">
                      <a:solidFill>
                        <a:schemeClr val="bg1">
                          <a:lumMod val="65000"/>
                        </a:schemeClr>
                      </a:solidFill>
                    </a:rPr>
                    <a:t>GMMs</a:t>
                  </a:r>
                  <a:r>
                    <a:rPr lang="es-ES" sz="1400" dirty="0" smtClean="0">
                      <a:solidFill>
                        <a:schemeClr val="bg1">
                          <a:lumMod val="65000"/>
                        </a:schemeClr>
                      </a:solidFill>
                    </a:rPr>
                    <a:t> </a:t>
                  </a:r>
                  <a:r>
                    <a:rPr lang="es-ES" sz="1400" dirty="0" err="1" smtClean="0">
                      <a:solidFill>
                        <a:schemeClr val="bg1">
                          <a:lumMod val="65000"/>
                        </a:schemeClr>
                      </a:solidFill>
                    </a:rPr>
                    <a:t>with</a:t>
                  </a:r>
                  <a:r>
                    <a:rPr lang="es-ES" sz="1400" dirty="0" smtClean="0">
                      <a:solidFill>
                        <a:schemeClr val="bg1">
                          <a:lumMod val="65000"/>
                        </a:schemeClr>
                      </a:solidFill>
                    </a:rPr>
                    <a:t> Mean-</a:t>
                  </a:r>
                  <a:r>
                    <a:rPr lang="es-ES" sz="1400" dirty="0" err="1" smtClean="0">
                      <a:solidFill>
                        <a:schemeClr val="bg1">
                          <a:lumMod val="65000"/>
                        </a:schemeClr>
                      </a:solidFill>
                    </a:rPr>
                    <a:t>Shift</a:t>
                  </a:r>
                  <a:r>
                    <a:rPr lang="es-ES" sz="1400" dirty="0" smtClean="0">
                      <a:solidFill>
                        <a:schemeClr val="bg1">
                          <a:lumMod val="65000"/>
                        </a:schemeClr>
                      </a:solidFill>
                    </a:rPr>
                    <a:t>, </a:t>
                  </a:r>
                  <a:r>
                    <a:rPr lang="es-ES" sz="1400" dirty="0" err="1" smtClean="0">
                      <a:solidFill>
                        <a:schemeClr val="bg1">
                          <a:lumMod val="65000"/>
                        </a:schemeClr>
                      </a:solidFill>
                    </a:rPr>
                    <a:t>using</a:t>
                  </a:r>
                  <a:r>
                    <a:rPr lang="es-ES" sz="1400" dirty="0" smtClean="0">
                      <a:solidFill>
                        <a:schemeClr val="bg1">
                          <a:lumMod val="65000"/>
                        </a:schemeClr>
                      </a:solidFill>
                    </a:rPr>
                    <a:t> </a:t>
                  </a:r>
                  <a14:m>
                    <m:oMath xmlns:m="http://schemas.openxmlformats.org/officeDocument/2006/math">
                      <m:r>
                        <m:rPr>
                          <m:nor/>
                        </m:rPr>
                        <a:rPr lang="es-ES" sz="1400" b="1" i="0" smtClean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Cambria Math" panose="02040503050406030204" pitchFamily="18" charset="0"/>
                        </a:rPr>
                        <m:t>f</m:t>
                      </m:r>
                    </m:oMath>
                  </a14:m>
                  <a:endParaRPr lang="es-ES" sz="1400" b="1" dirty="0" smtClean="0">
                    <a:solidFill>
                      <a:schemeClr val="bg1">
                        <a:lumMod val="65000"/>
                      </a:schemeClr>
                    </a:solidFill>
                  </a:endParaRPr>
                </a:p>
                <a:p>
                  <a:r>
                    <a:rPr lang="es-ES" sz="1400" b="1" dirty="0" smtClean="0">
                      <a:solidFill>
                        <a:schemeClr val="bg1">
                          <a:lumMod val="65000"/>
                        </a:schemeClr>
                      </a:solidFill>
                    </a:rPr>
                    <a:t>for</a:t>
                  </a:r>
                  <a:r>
                    <a:rPr lang="es-ES" sz="1400" dirty="0" smtClean="0">
                      <a:solidFill>
                        <a:schemeClr val="bg1">
                          <a:lumMod val="65000"/>
                        </a:schemeClr>
                      </a:solidFill>
                    </a:rPr>
                    <a:t> </a:t>
                  </a:r>
                  <a14:m>
                    <m:oMath xmlns:m="http://schemas.openxmlformats.org/officeDocument/2006/math">
                      <m:r>
                        <a:rPr lang="es-ES" sz="1400" b="0" i="1" smtClean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Cambria Math" panose="02040503050406030204" pitchFamily="18" charset="0"/>
                        </a:rPr>
                        <m:t>𝑡</m:t>
                      </m:r>
                      <m:r>
                        <a:rPr lang="es-ES" sz="1400" b="0" i="1" smtClean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Cambria Math" panose="02040503050406030204" pitchFamily="18" charset="0"/>
                        </a:rPr>
                        <m:t>=1…</m:t>
                      </m:r>
                      <m:r>
                        <a:rPr lang="es-ES" sz="1400" b="0" i="1" smtClean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Cambria Math" panose="02040503050406030204" pitchFamily="18" charset="0"/>
                        </a:rPr>
                        <m:t>𝑀</m:t>
                      </m:r>
                    </m:oMath>
                  </a14:m>
                  <a:r>
                    <a:rPr lang="es-ES" sz="1400" dirty="0" smtClean="0">
                      <a:solidFill>
                        <a:schemeClr val="bg1">
                          <a:lumMod val="65000"/>
                        </a:schemeClr>
                      </a:solidFill>
                    </a:rPr>
                    <a:t> </a:t>
                  </a:r>
                  <a:r>
                    <a:rPr lang="es-ES" sz="1400" b="1" dirty="0" smtClean="0">
                      <a:solidFill>
                        <a:schemeClr val="bg1">
                          <a:lumMod val="65000"/>
                        </a:schemeClr>
                      </a:solidFill>
                    </a:rPr>
                    <a:t>do</a:t>
                  </a:r>
                </a:p>
                <a:p>
                  <a:pPr lvl="1"/>
                  <a14:m>
                    <m:oMath xmlns:m="http://schemas.openxmlformats.org/officeDocument/2006/math">
                      <m:sSup>
                        <m:sSupPr>
                          <m:ctrlPr>
                            <a:rPr lang="es-ES" sz="1400" b="0" i="1" smtClean="0">
                              <a:solidFill>
                                <a:schemeClr val="bg1">
                                  <a:lumMod val="6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m:rPr>
                              <m:nor/>
                            </m:rPr>
                            <a:rPr lang="es-ES" sz="1400" b="1" i="0" smtClean="0">
                              <a:solidFill>
                                <a:schemeClr val="bg1">
                                  <a:lumMod val="6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k</m:t>
                          </m:r>
                        </m:e>
                        <m:sup>
                          <m:r>
                            <a:rPr lang="es-ES" sz="1400" b="0" i="1" smtClean="0">
                              <a:solidFill>
                                <a:schemeClr val="bg1">
                                  <a:lumMod val="6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𝑡</m:t>
                          </m:r>
                        </m:sup>
                      </m:sSup>
                      <m:r>
                        <a:rPr lang="es-ES" sz="1400" i="1">
                          <a:solidFill>
                            <a:schemeClr val="bg1">
                              <a:lumMod val="65000"/>
                            </a:schemeClr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←</m:t>
                      </m:r>
                    </m:oMath>
                  </a14:m>
                  <a:r>
                    <a:rPr lang="es-ES" sz="1400" dirty="0" smtClean="0">
                      <a:solidFill>
                        <a:schemeClr val="bg1">
                          <a:lumMod val="65000"/>
                        </a:schemeClr>
                      </a:solidFill>
                    </a:rPr>
                    <a:t> </a:t>
                  </a:r>
                  <a:r>
                    <a:rPr lang="es-ES" sz="1400" dirty="0" err="1" smtClean="0">
                      <a:solidFill>
                        <a:schemeClr val="bg1">
                          <a:lumMod val="65000"/>
                        </a:schemeClr>
                      </a:solidFill>
                    </a:rPr>
                    <a:t>Assign</a:t>
                  </a:r>
                  <a:r>
                    <a:rPr lang="es-ES" sz="1400" dirty="0" smtClean="0">
                      <a:solidFill>
                        <a:schemeClr val="bg1">
                          <a:lumMod val="65000"/>
                        </a:schemeClr>
                      </a:solidFill>
                    </a:rPr>
                    <a:t> GMM </a:t>
                  </a:r>
                  <a:r>
                    <a:rPr lang="es-ES" sz="1400" dirty="0" err="1" smtClean="0">
                      <a:solidFill>
                        <a:schemeClr val="bg1">
                          <a:lumMod val="65000"/>
                        </a:schemeClr>
                      </a:solidFill>
                    </a:rPr>
                    <a:t>components</a:t>
                  </a:r>
                  <a:r>
                    <a:rPr lang="es-ES" sz="1400" dirty="0" smtClean="0">
                      <a:solidFill>
                        <a:schemeClr val="bg1">
                          <a:lumMod val="65000"/>
                        </a:schemeClr>
                      </a:solidFill>
                    </a:rPr>
                    <a:t> to </a:t>
                  </a:r>
                  <a:r>
                    <a:rPr lang="es-ES" sz="1400" dirty="0" err="1" smtClean="0">
                      <a:solidFill>
                        <a:schemeClr val="bg1">
                          <a:lumMod val="65000"/>
                        </a:schemeClr>
                      </a:solidFill>
                    </a:rPr>
                    <a:t>pixels</a:t>
                  </a:r>
                  <a:r>
                    <a:rPr lang="es-ES" sz="1400" dirty="0" smtClean="0">
                      <a:solidFill>
                        <a:schemeClr val="bg1">
                          <a:lumMod val="65000"/>
                        </a:schemeClr>
                      </a:solidFill>
                    </a:rPr>
                    <a:t>, </a:t>
                  </a:r>
                  <a:r>
                    <a:rPr lang="es-ES" sz="1400" dirty="0" err="1" smtClean="0">
                      <a:solidFill>
                        <a:schemeClr val="bg1">
                          <a:lumMod val="65000"/>
                        </a:schemeClr>
                      </a:solidFill>
                    </a:rPr>
                    <a:t>using</a:t>
                  </a:r>
                  <a:r>
                    <a:rPr lang="es-ES" sz="1400" dirty="0" smtClean="0">
                      <a:solidFill>
                        <a:schemeClr val="bg1">
                          <a:lumMod val="65000"/>
                        </a:schemeClr>
                      </a:solidFill>
                    </a:rPr>
                    <a:t> </a:t>
                  </a:r>
                  <a14:m>
                    <m:oMath xmlns:m="http://schemas.openxmlformats.org/officeDocument/2006/math">
                      <m:r>
                        <a:rPr lang="es-ES" sz="1400" b="0" i="1" smtClean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Cambria Math" panose="02040503050406030204" pitchFamily="18" charset="0"/>
                        </a:rPr>
                        <m:t>𝑇</m:t>
                      </m:r>
                    </m:oMath>
                  </a14:m>
                  <a:endParaRPr lang="es-ES" sz="1400" dirty="0" smtClean="0">
                    <a:solidFill>
                      <a:schemeClr val="bg1">
                        <a:lumMod val="65000"/>
                      </a:schemeClr>
                    </a:solidFill>
                  </a:endParaRPr>
                </a:p>
                <a:p>
                  <a:pPr lvl="1"/>
                  <a14:m>
                    <m:oMath xmlns:m="http://schemas.openxmlformats.org/officeDocument/2006/math">
                      <m:sSup>
                        <m:sSupPr>
                          <m:ctrlPr>
                            <a:rPr lang="es-ES" sz="1400" i="1">
                              <a:solidFill>
                                <a:schemeClr val="bg1">
                                  <a:lumMod val="6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s-ES" sz="1400" b="1" i="1" smtClean="0">
                              <a:solidFill>
                                <a:schemeClr val="bg1">
                                  <a:lumMod val="6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𝜽</m:t>
                          </m:r>
                        </m:e>
                        <m:sup>
                          <m:r>
                            <a:rPr lang="es-ES" sz="1400" i="1">
                              <a:solidFill>
                                <a:schemeClr val="bg1">
                                  <a:lumMod val="6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𝑡</m:t>
                          </m:r>
                        </m:sup>
                      </m:sSup>
                      <m:r>
                        <a:rPr lang="es-ES" sz="1400" b="0" i="1" smtClean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← </m:t>
                      </m:r>
                    </m:oMath>
                  </a14:m>
                  <a:r>
                    <a:rPr lang="es-ES" sz="1400" dirty="0" err="1" smtClean="0">
                      <a:solidFill>
                        <a:schemeClr val="bg1">
                          <a:lumMod val="65000"/>
                        </a:schemeClr>
                      </a:solidFill>
                    </a:rPr>
                    <a:t>Learn</a:t>
                  </a:r>
                  <a:r>
                    <a:rPr lang="es-ES" sz="1400" dirty="0" smtClean="0">
                      <a:solidFill>
                        <a:schemeClr val="bg1">
                          <a:lumMod val="65000"/>
                        </a:schemeClr>
                      </a:solidFill>
                    </a:rPr>
                    <a:t> GMM </a:t>
                  </a:r>
                  <a:r>
                    <a:rPr lang="es-ES" sz="1400" dirty="0" err="1" smtClean="0">
                      <a:solidFill>
                        <a:schemeClr val="bg1">
                          <a:lumMod val="65000"/>
                        </a:schemeClr>
                      </a:solidFill>
                    </a:rPr>
                    <a:t>parameters</a:t>
                  </a:r>
                  <a:r>
                    <a:rPr lang="es-ES" sz="1400" dirty="0" smtClean="0">
                      <a:solidFill>
                        <a:schemeClr val="bg1">
                          <a:lumMod val="65000"/>
                        </a:schemeClr>
                      </a:solidFill>
                    </a:rPr>
                    <a:t> </a:t>
                  </a:r>
                  <a:r>
                    <a:rPr lang="es-ES" sz="1400" dirty="0" err="1" smtClean="0">
                      <a:solidFill>
                        <a:schemeClr val="bg1">
                          <a:lumMod val="65000"/>
                        </a:schemeClr>
                      </a:solidFill>
                    </a:rPr>
                    <a:t>from</a:t>
                  </a:r>
                  <a:r>
                    <a:rPr lang="es-ES" sz="1400" dirty="0" smtClean="0">
                      <a:solidFill>
                        <a:schemeClr val="bg1">
                          <a:lumMod val="65000"/>
                        </a:schemeClr>
                      </a:solidFill>
                    </a:rPr>
                    <a:t> data </a:t>
                  </a:r>
                  <a14:m>
                    <m:oMath xmlns:m="http://schemas.openxmlformats.org/officeDocument/2006/math">
                      <m:sSup>
                        <m:sSupPr>
                          <m:ctrlPr>
                            <a:rPr lang="es-ES" sz="1400" b="0" i="1" smtClean="0">
                              <a:solidFill>
                                <a:schemeClr val="bg1">
                                  <a:lumMod val="6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m:rPr>
                              <m:nor/>
                            </m:rPr>
                            <a:rPr lang="es-ES" sz="1400" b="1" i="0" smtClean="0">
                              <a:solidFill>
                                <a:schemeClr val="bg1">
                                  <a:lumMod val="6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z</m:t>
                          </m:r>
                        </m:e>
                        <m:sup>
                          <m:r>
                            <a:rPr lang="es-ES" sz="1400" b="0" i="1" smtClean="0">
                              <a:solidFill>
                                <a:schemeClr val="bg1">
                                  <a:lumMod val="6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𝑡</m:t>
                          </m:r>
                        </m:sup>
                      </m:sSup>
                    </m:oMath>
                  </a14:m>
                  <a:endParaRPr lang="es-ES" sz="1400" dirty="0" smtClean="0">
                    <a:solidFill>
                      <a:schemeClr val="bg1">
                        <a:lumMod val="65000"/>
                      </a:schemeClr>
                    </a:solidFill>
                  </a:endParaRPr>
                </a:p>
                <a:p>
                  <a:pPr lvl="1"/>
                  <a14:m>
                    <m:oMath xmlns:m="http://schemas.openxmlformats.org/officeDocument/2006/math">
                      <m:sSup>
                        <m:sSupPr>
                          <m:ctrlPr>
                            <a:rPr lang="es-ES" sz="1400" b="0" i="1" smtClean="0">
                              <a:solidFill>
                                <a:schemeClr val="bg1">
                                  <a:lumMod val="65000"/>
                                </a:schemeClr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acc>
                            <m:accPr>
                              <m:chr m:val="̂"/>
                              <m:ctrlPr>
                                <a:rPr lang="es-ES" sz="1400" b="0" i="1" smtClean="0">
                                  <a:solidFill>
                                    <a:schemeClr val="bg1">
                                      <a:lumMod val="65000"/>
                                    </a:schemeClr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m:rPr>
                                  <m:nor/>
                                </m:rPr>
                                <a:rPr lang="es-ES" sz="1400" b="1" i="0" smtClean="0">
                                  <a:solidFill>
                                    <a:schemeClr val="bg1">
                                      <a:lumMod val="65000"/>
                                    </a:schemeClr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f</m:t>
                              </m:r>
                            </m:e>
                          </m:acc>
                        </m:e>
                        <m:sup>
                          <m:r>
                            <a:rPr lang="es-ES" sz="1400" b="0" i="1" smtClean="0">
                              <a:solidFill>
                                <a:schemeClr val="bg1">
                                  <a:lumMod val="65000"/>
                                </a:schemeClr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𝑡</m:t>
                          </m:r>
                        </m:sup>
                      </m:sSup>
                      <m:r>
                        <a:rPr lang="es-ES" sz="1400" b="0" i="1" smtClean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←</m:t>
                      </m:r>
                    </m:oMath>
                  </a14:m>
                  <a:r>
                    <a:rPr lang="es-ES" sz="1400" dirty="0" smtClean="0">
                      <a:solidFill>
                        <a:schemeClr val="bg1">
                          <a:lumMod val="65000"/>
                        </a:schemeClr>
                      </a:solidFill>
                    </a:rPr>
                    <a:t> </a:t>
                  </a:r>
                  <a:r>
                    <a:rPr lang="es-ES" sz="1400" dirty="0" err="1" smtClean="0">
                      <a:solidFill>
                        <a:schemeClr val="bg1">
                          <a:lumMod val="65000"/>
                        </a:schemeClr>
                      </a:solidFill>
                    </a:rPr>
                    <a:t>Estimate</a:t>
                  </a:r>
                  <a:r>
                    <a:rPr lang="es-ES" sz="1400" dirty="0" smtClean="0">
                      <a:solidFill>
                        <a:schemeClr val="bg1">
                          <a:lumMod val="65000"/>
                        </a:schemeClr>
                      </a:solidFill>
                    </a:rPr>
                    <a:t> </a:t>
                  </a:r>
                  <a:r>
                    <a:rPr lang="es-ES" sz="1400" dirty="0" err="1" smtClean="0">
                      <a:solidFill>
                        <a:schemeClr val="bg1">
                          <a:lumMod val="65000"/>
                        </a:schemeClr>
                      </a:solidFill>
                    </a:rPr>
                    <a:t>segmentation</a:t>
                  </a:r>
                  <a:r>
                    <a:rPr lang="es-ES" sz="1400" dirty="0" smtClean="0">
                      <a:solidFill>
                        <a:schemeClr val="bg1">
                          <a:lumMod val="65000"/>
                        </a:schemeClr>
                      </a:solidFill>
                    </a:rPr>
                    <a:t>: </a:t>
                  </a:r>
                  <a:r>
                    <a:rPr lang="es-ES" sz="1400" dirty="0" err="1" smtClean="0">
                      <a:solidFill>
                        <a:schemeClr val="bg1">
                          <a:lumMod val="65000"/>
                        </a:schemeClr>
                      </a:solidFill>
                    </a:rPr>
                    <a:t>Graph</a:t>
                  </a:r>
                  <a:r>
                    <a:rPr lang="es-ES" sz="1400" dirty="0" smtClean="0">
                      <a:solidFill>
                        <a:schemeClr val="bg1">
                          <a:lumMod val="65000"/>
                        </a:schemeClr>
                      </a:solidFill>
                    </a:rPr>
                    <a:t> </a:t>
                  </a:r>
                  <a:r>
                    <a:rPr lang="es-ES" sz="1400" dirty="0" err="1" smtClean="0">
                      <a:solidFill>
                        <a:schemeClr val="bg1">
                          <a:lumMod val="65000"/>
                        </a:schemeClr>
                      </a:solidFill>
                    </a:rPr>
                    <a:t>cuts</a:t>
                  </a:r>
                  <a:r>
                    <a:rPr lang="es-ES" sz="1400" dirty="0" smtClean="0">
                      <a:solidFill>
                        <a:schemeClr val="bg1">
                          <a:lumMod val="65000"/>
                        </a:schemeClr>
                      </a:solidFill>
                    </a:rPr>
                    <a:t> (min-</a:t>
                  </a:r>
                  <a:r>
                    <a:rPr lang="es-ES" sz="1400" dirty="0" err="1" smtClean="0">
                      <a:solidFill>
                        <a:schemeClr val="bg1">
                          <a:lumMod val="65000"/>
                        </a:schemeClr>
                      </a:solidFill>
                    </a:rPr>
                    <a:t>cut</a:t>
                  </a:r>
                  <a:r>
                    <a:rPr lang="es-ES" sz="1400" dirty="0" smtClean="0">
                      <a:solidFill>
                        <a:schemeClr val="bg1">
                          <a:lumMod val="65000"/>
                        </a:schemeClr>
                      </a:solidFill>
                    </a:rPr>
                    <a:t> </a:t>
                  </a:r>
                  <a:r>
                    <a:rPr lang="es-ES" sz="1400" dirty="0" err="1" smtClean="0">
                      <a:solidFill>
                        <a:schemeClr val="bg1">
                          <a:lumMod val="65000"/>
                        </a:schemeClr>
                      </a:solidFill>
                    </a:rPr>
                    <a:t>alg</a:t>
                  </a:r>
                  <a:r>
                    <a:rPr lang="es-ES" sz="1400" dirty="0" smtClean="0">
                      <a:solidFill>
                        <a:schemeClr val="bg1">
                          <a:lumMod val="65000"/>
                        </a:schemeClr>
                      </a:solidFill>
                    </a:rPr>
                    <a:t>.)</a:t>
                  </a:r>
                </a:p>
                <a:p>
                  <a:pPr lvl="1"/>
                  <a:r>
                    <a:rPr lang="es-ES" sz="1400" dirty="0" err="1" smtClean="0">
                      <a:solidFill>
                        <a:schemeClr val="bg1">
                          <a:lumMod val="65000"/>
                        </a:schemeClr>
                      </a:solidFill>
                    </a:rPr>
                    <a:t>Repeat</a:t>
                  </a:r>
                  <a:r>
                    <a:rPr lang="es-ES" sz="1400" dirty="0" smtClean="0">
                      <a:solidFill>
                        <a:schemeClr val="bg1">
                          <a:lumMod val="65000"/>
                        </a:schemeClr>
                      </a:solidFill>
                    </a:rPr>
                    <a:t> </a:t>
                  </a:r>
                  <a:r>
                    <a:rPr lang="es-ES" sz="1400" dirty="0" err="1" smtClean="0">
                      <a:solidFill>
                        <a:schemeClr val="bg1">
                          <a:lumMod val="65000"/>
                        </a:schemeClr>
                      </a:solidFill>
                    </a:rPr>
                    <a:t>from</a:t>
                  </a:r>
                  <a:r>
                    <a:rPr lang="es-ES" sz="1400" dirty="0" smtClean="0">
                      <a:solidFill>
                        <a:schemeClr val="bg1">
                          <a:lumMod val="65000"/>
                        </a:schemeClr>
                      </a:solidFill>
                    </a:rPr>
                    <a:t> </a:t>
                  </a:r>
                  <a:r>
                    <a:rPr lang="es-ES" sz="1400" dirty="0" err="1" smtClean="0">
                      <a:solidFill>
                        <a:schemeClr val="bg1">
                          <a:lumMod val="65000"/>
                        </a:schemeClr>
                      </a:solidFill>
                    </a:rPr>
                    <a:t>step</a:t>
                  </a:r>
                  <a:r>
                    <a:rPr lang="es-ES" sz="1400" dirty="0" smtClean="0">
                      <a:solidFill>
                        <a:schemeClr val="bg1">
                          <a:lumMod val="65000"/>
                        </a:schemeClr>
                      </a:solidFill>
                    </a:rPr>
                    <a:t> 8, </a:t>
                  </a:r>
                  <a:r>
                    <a:rPr lang="es-ES" sz="1400" dirty="0" err="1" smtClean="0">
                      <a:solidFill>
                        <a:schemeClr val="bg1">
                          <a:lumMod val="65000"/>
                        </a:schemeClr>
                      </a:solidFill>
                    </a:rPr>
                    <a:t>until</a:t>
                  </a:r>
                  <a:r>
                    <a:rPr lang="es-ES" sz="1400" dirty="0" smtClean="0">
                      <a:solidFill>
                        <a:schemeClr val="bg1">
                          <a:lumMod val="65000"/>
                        </a:schemeClr>
                      </a:solidFill>
                    </a:rPr>
                    <a:t> </a:t>
                  </a:r>
                  <a:r>
                    <a:rPr lang="es-ES" sz="1400" dirty="0" err="1" smtClean="0">
                      <a:solidFill>
                        <a:schemeClr val="bg1">
                          <a:lumMod val="65000"/>
                        </a:schemeClr>
                      </a:solidFill>
                    </a:rPr>
                    <a:t>convergence</a:t>
                  </a:r>
                  <a:endParaRPr lang="es-ES" sz="1400" dirty="0" smtClean="0">
                    <a:solidFill>
                      <a:schemeClr val="bg1">
                        <a:lumMod val="65000"/>
                      </a:schemeClr>
                    </a:solidFill>
                  </a:endParaRPr>
                </a:p>
                <a:p>
                  <a:pPr lvl="1"/>
                  <a14:m>
                    <m:oMath xmlns:m="http://schemas.openxmlformats.org/officeDocument/2006/math">
                      <m:r>
                        <a:rPr lang="es-ES" sz="1400" b="0" i="1" smtClean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𝑇</m:t>
                      </m:r>
                      <m:r>
                        <a:rPr lang="es-ES" sz="1400" i="1" smtClean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←</m:t>
                      </m:r>
                    </m:oMath>
                  </a14:m>
                  <a:r>
                    <a:rPr lang="es-ES" sz="1400" dirty="0" smtClean="0">
                      <a:solidFill>
                        <a:schemeClr val="bg1">
                          <a:lumMod val="65000"/>
                        </a:schemeClr>
                      </a:solidFill>
                    </a:rPr>
                    <a:t> Re-</a:t>
                  </a:r>
                  <a:r>
                    <a:rPr lang="es-ES" sz="1400" dirty="0" err="1" smtClean="0">
                      <a:solidFill>
                        <a:schemeClr val="bg1">
                          <a:lumMod val="65000"/>
                        </a:schemeClr>
                      </a:solidFill>
                    </a:rPr>
                    <a:t>initialize</a:t>
                  </a:r>
                  <a:r>
                    <a:rPr lang="es-ES" sz="1400" dirty="0" smtClean="0">
                      <a:solidFill>
                        <a:schemeClr val="bg1">
                          <a:lumMod val="65000"/>
                        </a:schemeClr>
                      </a:solidFill>
                    </a:rPr>
                    <a:t> </a:t>
                  </a:r>
                  <a:r>
                    <a:rPr lang="es-ES" sz="1400" dirty="0" err="1" smtClean="0">
                      <a:solidFill>
                        <a:schemeClr val="bg1">
                          <a:lumMod val="65000"/>
                        </a:schemeClr>
                      </a:solidFill>
                    </a:rPr>
                    <a:t>trimap</a:t>
                  </a:r>
                  <a:r>
                    <a:rPr lang="es-ES" sz="1400" dirty="0" smtClean="0">
                      <a:solidFill>
                        <a:schemeClr val="bg1">
                          <a:lumMod val="65000"/>
                        </a:schemeClr>
                      </a:solidFill>
                    </a:rPr>
                    <a:t> (</a:t>
                  </a:r>
                  <a:r>
                    <a:rPr lang="es-ES" sz="1400" dirty="0" err="1" smtClean="0">
                      <a:solidFill>
                        <a:schemeClr val="bg1">
                          <a:lumMod val="65000"/>
                        </a:schemeClr>
                      </a:solidFill>
                    </a:rPr>
                    <a:t>Eq</a:t>
                  </a:r>
                  <a:r>
                    <a:rPr lang="es-ES" sz="1400" dirty="0" smtClean="0">
                      <a:solidFill>
                        <a:schemeClr val="bg1">
                          <a:lumMod val="65000"/>
                        </a:schemeClr>
                      </a:solidFill>
                    </a:rPr>
                    <a:t>. 1)</a:t>
                  </a:r>
                </a:p>
                <a:p>
                  <a:pPr lvl="1"/>
                  <a14:m>
                    <m:oMath xmlns:m="http://schemas.openxmlformats.org/officeDocument/2006/math">
                      <m:sSup>
                        <m:sSupPr>
                          <m:ctrlPr>
                            <a:rPr lang="es-ES" sz="1400" i="1">
                              <a:solidFill>
                                <a:schemeClr val="bg1">
                                  <a:lumMod val="6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m:rPr>
                              <m:nor/>
                            </m:rPr>
                            <a:rPr lang="es-ES" sz="1400" b="1">
                              <a:solidFill>
                                <a:schemeClr val="bg1">
                                  <a:lumMod val="6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k</m:t>
                          </m:r>
                        </m:e>
                        <m:sup>
                          <m:r>
                            <a:rPr lang="es-ES" sz="1400" i="1">
                              <a:solidFill>
                                <a:schemeClr val="bg1">
                                  <a:lumMod val="6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𝑡</m:t>
                          </m:r>
                        </m:sup>
                      </m:sSup>
                      <m:r>
                        <a:rPr lang="es-ES" sz="1400" i="1">
                          <a:solidFill>
                            <a:schemeClr val="bg1">
                              <a:lumMod val="65000"/>
                            </a:schemeClr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←</m:t>
                      </m:r>
                    </m:oMath>
                  </a14:m>
                  <a:r>
                    <a:rPr lang="es-ES" sz="1400" dirty="0">
                      <a:solidFill>
                        <a:schemeClr val="bg1">
                          <a:lumMod val="65000"/>
                        </a:schemeClr>
                      </a:solidFill>
                    </a:rPr>
                    <a:t> </a:t>
                  </a:r>
                  <a:r>
                    <a:rPr lang="es-ES" sz="1400" dirty="0" err="1">
                      <a:solidFill>
                        <a:schemeClr val="bg1">
                          <a:lumMod val="65000"/>
                        </a:schemeClr>
                      </a:solidFill>
                    </a:rPr>
                    <a:t>Assign</a:t>
                  </a:r>
                  <a:r>
                    <a:rPr lang="es-ES" sz="1400" dirty="0">
                      <a:solidFill>
                        <a:schemeClr val="bg1">
                          <a:lumMod val="65000"/>
                        </a:schemeClr>
                      </a:solidFill>
                    </a:rPr>
                    <a:t> GMM </a:t>
                  </a:r>
                  <a:r>
                    <a:rPr lang="es-ES" sz="1400" dirty="0" err="1">
                      <a:solidFill>
                        <a:schemeClr val="bg1">
                          <a:lumMod val="65000"/>
                        </a:schemeClr>
                      </a:solidFill>
                    </a:rPr>
                    <a:t>components</a:t>
                  </a:r>
                  <a:r>
                    <a:rPr lang="es-ES" sz="1400" dirty="0">
                      <a:solidFill>
                        <a:schemeClr val="bg1">
                          <a:lumMod val="65000"/>
                        </a:schemeClr>
                      </a:solidFill>
                    </a:rPr>
                    <a:t> to </a:t>
                  </a:r>
                  <a:r>
                    <a:rPr lang="es-ES" sz="1400" dirty="0" err="1">
                      <a:solidFill>
                        <a:schemeClr val="bg1">
                          <a:lumMod val="65000"/>
                        </a:schemeClr>
                      </a:solidFill>
                    </a:rPr>
                    <a:t>pixels</a:t>
                  </a:r>
                  <a:r>
                    <a:rPr lang="es-ES" sz="1400" dirty="0">
                      <a:solidFill>
                        <a:schemeClr val="bg1">
                          <a:lumMod val="65000"/>
                        </a:schemeClr>
                      </a:solidFill>
                    </a:rPr>
                    <a:t>, </a:t>
                  </a:r>
                  <a:r>
                    <a:rPr lang="es-ES" sz="1400" dirty="0" err="1">
                      <a:solidFill>
                        <a:schemeClr val="bg1">
                          <a:lumMod val="65000"/>
                        </a:schemeClr>
                      </a:solidFill>
                    </a:rPr>
                    <a:t>using</a:t>
                  </a:r>
                  <a:r>
                    <a:rPr lang="es-ES" sz="1400" dirty="0">
                      <a:solidFill>
                        <a:schemeClr val="bg1">
                          <a:lumMod val="65000"/>
                        </a:schemeClr>
                      </a:solidFill>
                    </a:rPr>
                    <a:t> </a:t>
                  </a:r>
                  <a14:m>
                    <m:oMath xmlns:m="http://schemas.openxmlformats.org/officeDocument/2006/math">
                      <m:r>
                        <a:rPr lang="es-ES" sz="1400" i="1">
                          <a:solidFill>
                            <a:schemeClr val="bg1">
                              <a:lumMod val="65000"/>
                            </a:schemeClr>
                          </a:solidFill>
                          <a:latin typeface="Cambria Math" panose="02040503050406030204" pitchFamily="18" charset="0"/>
                        </a:rPr>
                        <m:t>𝑇</m:t>
                      </m:r>
                    </m:oMath>
                  </a14:m>
                  <a:endParaRPr lang="es-ES" sz="1400" dirty="0">
                    <a:solidFill>
                      <a:schemeClr val="bg1">
                        <a:lumMod val="65000"/>
                      </a:schemeClr>
                    </a:solidFill>
                  </a:endParaRPr>
                </a:p>
                <a:p>
                  <a:pPr lvl="1"/>
                  <a14:m>
                    <m:oMath xmlns:m="http://schemas.openxmlformats.org/officeDocument/2006/math">
                      <m:sSup>
                        <m:sSupPr>
                          <m:ctrlPr>
                            <a:rPr lang="es-ES" sz="1400" i="1">
                              <a:solidFill>
                                <a:schemeClr val="bg1">
                                  <a:lumMod val="6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s-ES" sz="1400" b="1" i="1">
                              <a:solidFill>
                                <a:schemeClr val="bg1">
                                  <a:lumMod val="6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𝜽</m:t>
                          </m:r>
                        </m:e>
                        <m:sup>
                          <m:r>
                            <a:rPr lang="es-ES" sz="1400" i="1">
                              <a:solidFill>
                                <a:schemeClr val="bg1">
                                  <a:lumMod val="6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𝑡</m:t>
                          </m:r>
                        </m:sup>
                      </m:sSup>
                      <m:r>
                        <a:rPr lang="es-ES" sz="1400" i="1">
                          <a:solidFill>
                            <a:schemeClr val="bg1">
                              <a:lumMod val="65000"/>
                            </a:schemeClr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← </m:t>
                      </m:r>
                    </m:oMath>
                  </a14:m>
                  <a:r>
                    <a:rPr lang="es-ES" sz="1400" dirty="0" err="1">
                      <a:solidFill>
                        <a:schemeClr val="bg1">
                          <a:lumMod val="65000"/>
                        </a:schemeClr>
                      </a:solidFill>
                    </a:rPr>
                    <a:t>Learn</a:t>
                  </a:r>
                  <a:r>
                    <a:rPr lang="es-ES" sz="1400" dirty="0">
                      <a:solidFill>
                        <a:schemeClr val="bg1">
                          <a:lumMod val="65000"/>
                        </a:schemeClr>
                      </a:solidFill>
                    </a:rPr>
                    <a:t> GMM </a:t>
                  </a:r>
                  <a:r>
                    <a:rPr lang="es-ES" sz="1400" dirty="0" err="1">
                      <a:solidFill>
                        <a:schemeClr val="bg1">
                          <a:lumMod val="65000"/>
                        </a:schemeClr>
                      </a:solidFill>
                    </a:rPr>
                    <a:t>parameters</a:t>
                  </a:r>
                  <a:r>
                    <a:rPr lang="es-ES" sz="1400" dirty="0">
                      <a:solidFill>
                        <a:schemeClr val="bg1">
                          <a:lumMod val="65000"/>
                        </a:schemeClr>
                      </a:solidFill>
                    </a:rPr>
                    <a:t> </a:t>
                  </a:r>
                  <a:r>
                    <a:rPr lang="es-ES" sz="1400" dirty="0" err="1">
                      <a:solidFill>
                        <a:schemeClr val="bg1">
                          <a:lumMod val="65000"/>
                        </a:schemeClr>
                      </a:solidFill>
                    </a:rPr>
                    <a:t>from</a:t>
                  </a:r>
                  <a:r>
                    <a:rPr lang="es-ES" sz="1400" dirty="0">
                      <a:solidFill>
                        <a:schemeClr val="bg1">
                          <a:lumMod val="65000"/>
                        </a:schemeClr>
                      </a:solidFill>
                    </a:rPr>
                    <a:t> data </a:t>
                  </a:r>
                  <a14:m>
                    <m:oMath xmlns:m="http://schemas.openxmlformats.org/officeDocument/2006/math">
                      <m:sSup>
                        <m:sSupPr>
                          <m:ctrlPr>
                            <a:rPr lang="es-ES" sz="1400" i="1">
                              <a:solidFill>
                                <a:schemeClr val="bg1">
                                  <a:lumMod val="6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m:rPr>
                              <m:nor/>
                            </m:rPr>
                            <a:rPr lang="es-ES" sz="1400" b="1">
                              <a:solidFill>
                                <a:schemeClr val="bg1">
                                  <a:lumMod val="6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z</m:t>
                          </m:r>
                        </m:e>
                        <m:sup>
                          <m:r>
                            <a:rPr lang="es-ES" sz="1400" i="1">
                              <a:solidFill>
                                <a:schemeClr val="bg1">
                                  <a:lumMod val="6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𝑡</m:t>
                          </m:r>
                        </m:sup>
                      </m:sSup>
                    </m:oMath>
                  </a14:m>
                  <a:endParaRPr lang="es-ES" sz="1400" dirty="0" smtClean="0">
                    <a:solidFill>
                      <a:schemeClr val="bg1">
                        <a:lumMod val="65000"/>
                      </a:schemeClr>
                    </a:solidFill>
                  </a:endParaRPr>
                </a:p>
                <a:p>
                  <a:pPr lvl="1"/>
                  <a14:m>
                    <m:oMath xmlns:m="http://schemas.openxmlformats.org/officeDocument/2006/math">
                      <m:sSup>
                        <m:sSupPr>
                          <m:ctrlPr>
                            <a:rPr lang="es-ES" sz="1400" b="0" i="1" smtClean="0">
                              <a:solidFill>
                                <a:schemeClr val="bg1">
                                  <a:lumMod val="65000"/>
                                </a:schemeClr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m:rPr>
                              <m:nor/>
                            </m:rPr>
                            <a:rPr lang="es-ES" sz="1400" b="1" i="0" smtClean="0">
                              <a:solidFill>
                                <a:schemeClr val="bg1">
                                  <a:lumMod val="65000"/>
                                </a:schemeClr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f</m:t>
                          </m:r>
                        </m:e>
                        <m:sup>
                          <m:r>
                            <a:rPr lang="es-ES" sz="1400" b="0" i="1" smtClean="0">
                              <a:solidFill>
                                <a:schemeClr val="bg1">
                                  <a:lumMod val="65000"/>
                                </a:schemeClr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𝑡</m:t>
                          </m:r>
                        </m:sup>
                      </m:sSup>
                      <m:r>
                        <a:rPr lang="es-ES" sz="1400" i="1">
                          <a:solidFill>
                            <a:schemeClr val="bg1">
                              <a:lumMod val="65000"/>
                            </a:schemeClr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←</m:t>
                      </m:r>
                    </m:oMath>
                  </a14:m>
                  <a:r>
                    <a:rPr lang="es-ES" sz="1400" dirty="0">
                      <a:solidFill>
                        <a:schemeClr val="bg1">
                          <a:lumMod val="65000"/>
                        </a:schemeClr>
                      </a:solidFill>
                    </a:rPr>
                    <a:t> </a:t>
                  </a:r>
                  <a:r>
                    <a:rPr lang="es-ES" sz="1400" dirty="0" err="1">
                      <a:solidFill>
                        <a:schemeClr val="bg1">
                          <a:lumMod val="65000"/>
                        </a:schemeClr>
                      </a:solidFill>
                    </a:rPr>
                    <a:t>Estimate</a:t>
                  </a:r>
                  <a:r>
                    <a:rPr lang="es-ES" sz="1400" dirty="0">
                      <a:solidFill>
                        <a:schemeClr val="bg1">
                          <a:lumMod val="65000"/>
                        </a:schemeClr>
                      </a:solidFill>
                    </a:rPr>
                    <a:t> </a:t>
                  </a:r>
                  <a:r>
                    <a:rPr lang="es-ES" sz="1400" dirty="0" err="1">
                      <a:solidFill>
                        <a:schemeClr val="bg1">
                          <a:lumMod val="65000"/>
                        </a:schemeClr>
                      </a:solidFill>
                    </a:rPr>
                    <a:t>segmentation</a:t>
                  </a:r>
                  <a:r>
                    <a:rPr lang="es-ES" sz="1400" dirty="0">
                      <a:solidFill>
                        <a:schemeClr val="bg1">
                          <a:lumMod val="65000"/>
                        </a:schemeClr>
                      </a:solidFill>
                    </a:rPr>
                    <a:t>: </a:t>
                  </a:r>
                  <a:r>
                    <a:rPr lang="es-ES" sz="1400" dirty="0" err="1">
                      <a:solidFill>
                        <a:schemeClr val="bg1">
                          <a:lumMod val="65000"/>
                        </a:schemeClr>
                      </a:solidFill>
                    </a:rPr>
                    <a:t>Graph</a:t>
                  </a:r>
                  <a:r>
                    <a:rPr lang="es-ES" sz="1400" dirty="0">
                      <a:solidFill>
                        <a:schemeClr val="bg1">
                          <a:lumMod val="65000"/>
                        </a:schemeClr>
                      </a:solidFill>
                    </a:rPr>
                    <a:t> </a:t>
                  </a:r>
                  <a:r>
                    <a:rPr lang="es-ES" sz="1400" dirty="0" err="1">
                      <a:solidFill>
                        <a:schemeClr val="bg1">
                          <a:lumMod val="65000"/>
                        </a:schemeClr>
                      </a:solidFill>
                    </a:rPr>
                    <a:t>cuts</a:t>
                  </a:r>
                  <a:r>
                    <a:rPr lang="es-ES" sz="1400" dirty="0">
                      <a:solidFill>
                        <a:schemeClr val="bg1">
                          <a:lumMod val="65000"/>
                        </a:schemeClr>
                      </a:solidFill>
                    </a:rPr>
                    <a:t> (min-</a:t>
                  </a:r>
                  <a:r>
                    <a:rPr lang="es-ES" sz="1400" dirty="0" err="1">
                      <a:solidFill>
                        <a:schemeClr val="bg1">
                          <a:lumMod val="65000"/>
                        </a:schemeClr>
                      </a:solidFill>
                    </a:rPr>
                    <a:t>cut</a:t>
                  </a:r>
                  <a:r>
                    <a:rPr lang="es-ES" sz="1400" dirty="0">
                      <a:solidFill>
                        <a:schemeClr val="bg1">
                          <a:lumMod val="65000"/>
                        </a:schemeClr>
                      </a:solidFill>
                    </a:rPr>
                    <a:t> </a:t>
                  </a:r>
                  <a:r>
                    <a:rPr lang="es-ES" sz="1400" dirty="0" err="1">
                      <a:solidFill>
                        <a:schemeClr val="bg1">
                          <a:lumMod val="65000"/>
                        </a:schemeClr>
                      </a:solidFill>
                    </a:rPr>
                    <a:t>alg</a:t>
                  </a:r>
                  <a:r>
                    <a:rPr lang="es-ES" sz="1400" dirty="0">
                      <a:solidFill>
                        <a:schemeClr val="bg1">
                          <a:lumMod val="65000"/>
                        </a:schemeClr>
                      </a:solidFill>
                    </a:rPr>
                    <a:t>.)</a:t>
                  </a:r>
                </a:p>
                <a:p>
                  <a:pPr lvl="1"/>
                  <a:r>
                    <a:rPr lang="es-ES" sz="1400" dirty="0" err="1">
                      <a:solidFill>
                        <a:schemeClr val="bg1">
                          <a:lumMod val="65000"/>
                        </a:schemeClr>
                      </a:solidFill>
                    </a:rPr>
                    <a:t>Repeat</a:t>
                  </a:r>
                  <a:r>
                    <a:rPr lang="es-ES" sz="1400" dirty="0">
                      <a:solidFill>
                        <a:schemeClr val="bg1">
                          <a:lumMod val="65000"/>
                        </a:schemeClr>
                      </a:solidFill>
                    </a:rPr>
                    <a:t> </a:t>
                  </a:r>
                  <a:r>
                    <a:rPr lang="es-ES" sz="1400" dirty="0" err="1">
                      <a:solidFill>
                        <a:schemeClr val="bg1">
                          <a:lumMod val="65000"/>
                        </a:schemeClr>
                      </a:solidFill>
                    </a:rPr>
                    <a:t>from</a:t>
                  </a:r>
                  <a:r>
                    <a:rPr lang="es-ES" sz="1400" dirty="0">
                      <a:solidFill>
                        <a:schemeClr val="bg1">
                          <a:lumMod val="65000"/>
                        </a:schemeClr>
                      </a:solidFill>
                    </a:rPr>
                    <a:t> </a:t>
                  </a:r>
                  <a:r>
                    <a:rPr lang="es-ES" sz="1400" dirty="0" err="1">
                      <a:solidFill>
                        <a:schemeClr val="bg1">
                          <a:lumMod val="65000"/>
                        </a:schemeClr>
                      </a:solidFill>
                    </a:rPr>
                    <a:t>step</a:t>
                  </a:r>
                  <a:r>
                    <a:rPr lang="es-ES" sz="1400" dirty="0">
                      <a:solidFill>
                        <a:schemeClr val="bg1">
                          <a:lumMod val="65000"/>
                        </a:schemeClr>
                      </a:solidFill>
                    </a:rPr>
                    <a:t> </a:t>
                  </a:r>
                  <a:r>
                    <a:rPr lang="es-ES" sz="1400" dirty="0" smtClean="0">
                      <a:solidFill>
                        <a:schemeClr val="bg1">
                          <a:lumMod val="65000"/>
                        </a:schemeClr>
                      </a:solidFill>
                    </a:rPr>
                    <a:t>13, </a:t>
                  </a:r>
                  <a:r>
                    <a:rPr lang="es-ES" sz="1400" dirty="0" err="1">
                      <a:solidFill>
                        <a:schemeClr val="bg1">
                          <a:lumMod val="65000"/>
                        </a:schemeClr>
                      </a:solidFill>
                    </a:rPr>
                    <a:t>until</a:t>
                  </a:r>
                  <a:r>
                    <a:rPr lang="es-ES" sz="1400" dirty="0">
                      <a:solidFill>
                        <a:schemeClr val="bg1">
                          <a:lumMod val="65000"/>
                        </a:schemeClr>
                      </a:solidFill>
                    </a:rPr>
                    <a:t> </a:t>
                  </a:r>
                  <a:r>
                    <a:rPr lang="es-ES" sz="1400" dirty="0" err="1" smtClean="0">
                      <a:solidFill>
                        <a:schemeClr val="bg1">
                          <a:lumMod val="65000"/>
                        </a:schemeClr>
                      </a:solidFill>
                    </a:rPr>
                    <a:t>convergence</a:t>
                  </a:r>
                  <a:endParaRPr lang="es-ES" sz="1400" dirty="0" smtClean="0">
                    <a:solidFill>
                      <a:schemeClr val="bg1">
                        <a:lumMod val="65000"/>
                      </a:schemeClr>
                    </a:solidFill>
                  </a:endParaRPr>
                </a:p>
                <a:p>
                  <a:pPr lvl="1"/>
                  <a14:m>
                    <m:oMath xmlns:m="http://schemas.openxmlformats.org/officeDocument/2006/math">
                      <m:r>
                        <a:rPr lang="es-ES" sz="1400" i="1" smtClean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𝑇</m:t>
                      </m:r>
                      <m:r>
                        <a:rPr lang="es-ES" sz="1400" i="1" smtClean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←</m:t>
                      </m:r>
                    </m:oMath>
                  </a14:m>
                  <a:r>
                    <a:rPr lang="es-ES" sz="1400" dirty="0">
                      <a:solidFill>
                        <a:schemeClr val="bg1">
                          <a:lumMod val="65000"/>
                        </a:schemeClr>
                      </a:solidFill>
                    </a:rPr>
                    <a:t> </a:t>
                  </a:r>
                  <a:r>
                    <a:rPr lang="es-ES" sz="1400" dirty="0" err="1">
                      <a:solidFill>
                        <a:schemeClr val="bg1">
                          <a:lumMod val="65000"/>
                        </a:schemeClr>
                      </a:solidFill>
                    </a:rPr>
                    <a:t>I</a:t>
                  </a:r>
                  <a:r>
                    <a:rPr lang="es-ES" sz="1400" dirty="0" err="1" smtClean="0">
                      <a:solidFill>
                        <a:schemeClr val="bg1">
                          <a:lumMod val="65000"/>
                        </a:schemeClr>
                      </a:solidFill>
                    </a:rPr>
                    <a:t>nitialize</a:t>
                  </a:r>
                  <a:r>
                    <a:rPr lang="es-ES" sz="1400" dirty="0" smtClean="0">
                      <a:solidFill>
                        <a:schemeClr val="bg1">
                          <a:lumMod val="65000"/>
                        </a:schemeClr>
                      </a:solidFill>
                    </a:rPr>
                    <a:t> </a:t>
                  </a:r>
                  <a:r>
                    <a:rPr lang="es-ES" sz="1400" dirty="0" err="1" smtClean="0">
                      <a:solidFill>
                        <a:schemeClr val="bg1">
                          <a:lumMod val="65000"/>
                        </a:schemeClr>
                      </a:solidFill>
                    </a:rPr>
                    <a:t>trimap</a:t>
                  </a:r>
                  <a:r>
                    <a:rPr lang="es-ES" sz="1400" dirty="0" smtClean="0">
                      <a:solidFill>
                        <a:schemeClr val="bg1">
                          <a:lumMod val="65000"/>
                        </a:schemeClr>
                      </a:solidFill>
                    </a:rPr>
                    <a:t> </a:t>
                  </a:r>
                  <a:r>
                    <a:rPr lang="es-ES" sz="1400" dirty="0" err="1" smtClean="0">
                      <a:solidFill>
                        <a:schemeClr val="bg1">
                          <a:lumMod val="65000"/>
                        </a:schemeClr>
                      </a:solidFill>
                    </a:rPr>
                    <a:t>using</a:t>
                  </a:r>
                  <a:r>
                    <a:rPr lang="es-ES" sz="1400" dirty="0" smtClean="0">
                      <a:solidFill>
                        <a:schemeClr val="bg1">
                          <a:lumMod val="65000"/>
                        </a:schemeClr>
                      </a:solidFill>
                    </a:rPr>
                    <a:t> </a:t>
                  </a:r>
                  <a14:m>
                    <m:oMath xmlns:m="http://schemas.openxmlformats.org/officeDocument/2006/math">
                      <m:sSup>
                        <m:sSupPr>
                          <m:ctrlPr>
                            <a:rPr lang="es-ES" sz="1400" i="1">
                              <a:solidFill>
                                <a:schemeClr val="bg1">
                                  <a:lumMod val="65000"/>
                                </a:schemeClr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acc>
                            <m:accPr>
                              <m:chr m:val="̂"/>
                              <m:ctrlPr>
                                <a:rPr lang="es-ES" sz="1400" i="1">
                                  <a:solidFill>
                                    <a:schemeClr val="bg1">
                                      <a:lumMod val="65000"/>
                                    </a:schemeClr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m:rPr>
                                  <m:nor/>
                                </m:rPr>
                                <a:rPr lang="es-ES" sz="1400" b="1">
                                  <a:solidFill>
                                    <a:schemeClr val="bg1">
                                      <a:lumMod val="65000"/>
                                    </a:schemeClr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f</m:t>
                              </m:r>
                            </m:e>
                          </m:acc>
                        </m:e>
                        <m:sup>
                          <m:r>
                            <a:rPr lang="es-ES" sz="1400" i="1">
                              <a:solidFill>
                                <a:schemeClr val="bg1">
                                  <a:lumMod val="65000"/>
                                </a:schemeClr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𝑡</m:t>
                          </m:r>
                        </m:sup>
                      </m:sSup>
                    </m:oMath>
                  </a14:m>
                  <a:r>
                    <a:rPr lang="es-ES" sz="1400" dirty="0" smtClean="0">
                      <a:solidFill>
                        <a:schemeClr val="bg1">
                          <a:lumMod val="65000"/>
                        </a:schemeClr>
                      </a:solidFill>
                    </a:rPr>
                    <a:t> </a:t>
                  </a:r>
                  <a:r>
                    <a:rPr lang="es-ES" sz="1400" dirty="0" err="1" smtClean="0">
                      <a:solidFill>
                        <a:schemeClr val="bg1">
                          <a:lumMod val="65000"/>
                        </a:schemeClr>
                      </a:solidFill>
                    </a:rPr>
                    <a:t>for</a:t>
                  </a:r>
                  <a:r>
                    <a:rPr lang="es-ES" sz="1400" dirty="0" smtClean="0">
                      <a:solidFill>
                        <a:schemeClr val="bg1">
                          <a:lumMod val="65000"/>
                        </a:schemeClr>
                      </a:solidFill>
                    </a:rPr>
                    <a:t> </a:t>
                  </a:r>
                  <a14:m>
                    <m:oMath xmlns:m="http://schemas.openxmlformats.org/officeDocument/2006/math">
                      <m:sSup>
                        <m:sSupPr>
                          <m:ctrlPr>
                            <a:rPr lang="es-ES" sz="1400" b="0" i="1" smtClean="0">
                              <a:solidFill>
                                <a:schemeClr val="bg1">
                                  <a:lumMod val="6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s-ES" sz="1400" b="0" i="1" smtClean="0">
                              <a:solidFill>
                                <a:schemeClr val="bg1">
                                  <a:lumMod val="6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𝐼</m:t>
                          </m:r>
                        </m:e>
                        <m:sup>
                          <m:r>
                            <a:rPr lang="es-ES" sz="1400" b="0" i="1" smtClean="0">
                              <a:solidFill>
                                <a:schemeClr val="bg1">
                                  <a:lumMod val="6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𝑡</m:t>
                          </m:r>
                          <m:r>
                            <a:rPr lang="es-ES" sz="1400" b="0" i="1" smtClean="0">
                              <a:solidFill>
                                <a:schemeClr val="bg1">
                                  <a:lumMod val="6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+1</m:t>
                          </m:r>
                        </m:sup>
                      </m:sSup>
                    </m:oMath>
                  </a14:m>
                  <a:r>
                    <a:rPr lang="es-ES" sz="1400" dirty="0" smtClean="0">
                      <a:solidFill>
                        <a:schemeClr val="bg1">
                          <a:lumMod val="65000"/>
                        </a:schemeClr>
                      </a:solidFill>
                    </a:rPr>
                    <a:t> </a:t>
                  </a:r>
                  <a:r>
                    <a:rPr lang="es-ES" sz="1400" dirty="0">
                      <a:solidFill>
                        <a:schemeClr val="bg1">
                          <a:lumMod val="65000"/>
                        </a:schemeClr>
                      </a:solidFill>
                    </a:rPr>
                    <a:t>(</a:t>
                  </a:r>
                  <a:r>
                    <a:rPr lang="es-ES" sz="1400" dirty="0" err="1">
                      <a:solidFill>
                        <a:schemeClr val="bg1">
                          <a:lumMod val="65000"/>
                        </a:schemeClr>
                      </a:solidFill>
                    </a:rPr>
                    <a:t>Eq</a:t>
                  </a:r>
                  <a:r>
                    <a:rPr lang="es-ES" sz="1400" dirty="0">
                      <a:solidFill>
                        <a:schemeClr val="bg1">
                          <a:lumMod val="65000"/>
                        </a:schemeClr>
                      </a:solidFill>
                    </a:rPr>
                    <a:t>. 2</a:t>
                  </a:r>
                  <a:r>
                    <a:rPr lang="es-ES" sz="1400" dirty="0" smtClean="0">
                      <a:solidFill>
                        <a:schemeClr val="bg1">
                          <a:lumMod val="65000"/>
                        </a:schemeClr>
                      </a:solidFill>
                    </a:rPr>
                    <a:t>)</a:t>
                  </a:r>
                </a:p>
                <a:p>
                  <a:r>
                    <a:rPr lang="es-ES" sz="1400" b="1" dirty="0" err="1" smtClean="0">
                      <a:solidFill>
                        <a:schemeClr val="bg1">
                          <a:lumMod val="65000"/>
                        </a:schemeClr>
                      </a:solidFill>
                    </a:rPr>
                    <a:t>end</a:t>
                  </a:r>
                  <a:r>
                    <a:rPr lang="es-ES" sz="1400" b="1" dirty="0" smtClean="0">
                      <a:solidFill>
                        <a:schemeClr val="bg1">
                          <a:lumMod val="65000"/>
                        </a:schemeClr>
                      </a:solidFill>
                    </a:rPr>
                    <a:t> </a:t>
                  </a:r>
                  <a:r>
                    <a:rPr lang="es-ES" sz="1400" b="1" dirty="0" err="1" smtClean="0">
                      <a:solidFill>
                        <a:schemeClr val="bg1">
                          <a:lumMod val="65000"/>
                        </a:schemeClr>
                      </a:solidFill>
                    </a:rPr>
                    <a:t>for</a:t>
                  </a:r>
                  <a:endParaRPr lang="es-ES" sz="1400" b="1" dirty="0">
                    <a:solidFill>
                      <a:schemeClr val="bg1">
                        <a:lumMod val="65000"/>
                      </a:schemeClr>
                    </a:solidFill>
                  </a:endParaRPr>
                </a:p>
              </p:txBody>
            </p:sp>
          </mc:Choice>
          <mc:Fallback xmlns="">
            <p:sp>
              <p:nvSpPr>
                <p:cNvPr id="37" name="TextBox 36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166609" y="1783380"/>
                  <a:ext cx="6057382" cy="4019049"/>
                </a:xfrm>
                <a:prstGeom prst="rect">
                  <a:avLst/>
                </a:prstGeom>
                <a:blipFill rotWithShape="0">
                  <a:blip r:embed="rId8"/>
                  <a:stretch>
                    <a:fillRect l="-302" b="-606"/>
                  </a:stretch>
                </a:blipFill>
              </p:spPr>
              <p:txBody>
                <a:bodyPr/>
                <a:lstStyle/>
                <a:p>
                  <a:r>
                    <a:rPr lang="es-E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38" name="TextBox 37"/>
            <p:cNvSpPr txBox="1"/>
            <p:nvPr/>
          </p:nvSpPr>
          <p:spPr>
            <a:xfrm>
              <a:off x="3790686" y="1806652"/>
              <a:ext cx="457690" cy="39703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s-ES" sz="1400" dirty="0" smtClean="0"/>
                <a:t>1:</a:t>
              </a:r>
            </a:p>
            <a:p>
              <a:pPr algn="r"/>
              <a:r>
                <a:rPr lang="es-ES" sz="1400" dirty="0" smtClean="0"/>
                <a:t>2:</a:t>
              </a:r>
            </a:p>
            <a:p>
              <a:pPr algn="r"/>
              <a:r>
                <a:rPr lang="es-ES" sz="1400" dirty="0" smtClean="0"/>
                <a:t>3:</a:t>
              </a:r>
            </a:p>
            <a:p>
              <a:pPr algn="r"/>
              <a:r>
                <a:rPr lang="es-ES" sz="1400" dirty="0" smtClean="0"/>
                <a:t>4:</a:t>
              </a:r>
            </a:p>
            <a:p>
              <a:pPr algn="r"/>
              <a:r>
                <a:rPr lang="es-ES" sz="1400" dirty="0" smtClean="0"/>
                <a:t>5:</a:t>
              </a:r>
            </a:p>
            <a:p>
              <a:pPr algn="r"/>
              <a:r>
                <a:rPr lang="es-ES" sz="1400" dirty="0" smtClean="0">
                  <a:solidFill>
                    <a:schemeClr val="bg1">
                      <a:lumMod val="65000"/>
                    </a:schemeClr>
                  </a:solidFill>
                </a:rPr>
                <a:t>6:</a:t>
              </a:r>
            </a:p>
            <a:p>
              <a:pPr algn="r"/>
              <a:r>
                <a:rPr lang="es-ES" sz="1400" dirty="0" smtClean="0">
                  <a:solidFill>
                    <a:schemeClr val="bg1">
                      <a:lumMod val="65000"/>
                    </a:schemeClr>
                  </a:solidFill>
                </a:rPr>
                <a:t>7:</a:t>
              </a:r>
            </a:p>
            <a:p>
              <a:pPr algn="r"/>
              <a:r>
                <a:rPr lang="es-ES" sz="1400" dirty="0" smtClean="0">
                  <a:solidFill>
                    <a:schemeClr val="bg1">
                      <a:lumMod val="65000"/>
                    </a:schemeClr>
                  </a:solidFill>
                </a:rPr>
                <a:t>8:</a:t>
              </a:r>
            </a:p>
            <a:p>
              <a:pPr algn="r"/>
              <a:r>
                <a:rPr lang="es-ES" sz="1400" dirty="0" smtClean="0">
                  <a:solidFill>
                    <a:schemeClr val="bg1">
                      <a:lumMod val="65000"/>
                    </a:schemeClr>
                  </a:solidFill>
                </a:rPr>
                <a:t>9:</a:t>
              </a:r>
            </a:p>
            <a:p>
              <a:pPr algn="r"/>
              <a:r>
                <a:rPr lang="es-ES" sz="1400" dirty="0" smtClean="0">
                  <a:solidFill>
                    <a:schemeClr val="bg1">
                      <a:lumMod val="65000"/>
                    </a:schemeClr>
                  </a:solidFill>
                </a:rPr>
                <a:t>10:</a:t>
              </a:r>
            </a:p>
            <a:p>
              <a:pPr algn="r"/>
              <a:r>
                <a:rPr lang="es-ES" sz="1400" dirty="0" smtClean="0">
                  <a:solidFill>
                    <a:schemeClr val="bg1">
                      <a:lumMod val="65000"/>
                    </a:schemeClr>
                  </a:solidFill>
                </a:rPr>
                <a:t>11:</a:t>
              </a:r>
            </a:p>
            <a:p>
              <a:pPr algn="r"/>
              <a:r>
                <a:rPr lang="es-ES" sz="1400" dirty="0" smtClean="0">
                  <a:solidFill>
                    <a:schemeClr val="bg1">
                      <a:lumMod val="65000"/>
                    </a:schemeClr>
                  </a:solidFill>
                </a:rPr>
                <a:t>12:</a:t>
              </a:r>
            </a:p>
            <a:p>
              <a:pPr algn="r"/>
              <a:r>
                <a:rPr lang="es-ES" sz="1400" dirty="0" smtClean="0">
                  <a:solidFill>
                    <a:schemeClr val="bg1">
                      <a:lumMod val="65000"/>
                    </a:schemeClr>
                  </a:solidFill>
                </a:rPr>
                <a:t>13:</a:t>
              </a:r>
            </a:p>
            <a:p>
              <a:pPr algn="r"/>
              <a:r>
                <a:rPr lang="es-ES" sz="1400" dirty="0" smtClean="0">
                  <a:solidFill>
                    <a:schemeClr val="bg1">
                      <a:lumMod val="65000"/>
                    </a:schemeClr>
                  </a:solidFill>
                </a:rPr>
                <a:t>14:15:</a:t>
              </a:r>
            </a:p>
            <a:p>
              <a:pPr algn="r"/>
              <a:r>
                <a:rPr lang="es-ES" sz="1400" dirty="0" smtClean="0">
                  <a:solidFill>
                    <a:schemeClr val="bg1">
                      <a:lumMod val="65000"/>
                    </a:schemeClr>
                  </a:solidFill>
                </a:rPr>
                <a:t>16:</a:t>
              </a:r>
            </a:p>
            <a:p>
              <a:pPr algn="r"/>
              <a:r>
                <a:rPr lang="es-ES" sz="1400" dirty="0" smtClean="0">
                  <a:solidFill>
                    <a:schemeClr val="bg1">
                      <a:lumMod val="65000"/>
                    </a:schemeClr>
                  </a:solidFill>
                </a:rPr>
                <a:t>17:</a:t>
              </a:r>
            </a:p>
            <a:p>
              <a:pPr algn="r"/>
              <a:r>
                <a:rPr lang="es-ES" sz="1400" dirty="0" smtClean="0">
                  <a:solidFill>
                    <a:schemeClr val="bg1">
                      <a:lumMod val="65000"/>
                    </a:schemeClr>
                  </a:solidFill>
                </a:rPr>
                <a:t>18:</a:t>
              </a:r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4200873" y="1466680"/>
              <a:ext cx="1515593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ES" sz="1400" b="1" dirty="0" smtClean="0"/>
                <a:t>ST-</a:t>
              </a:r>
              <a:r>
                <a:rPr lang="es-ES" sz="1400" b="1" dirty="0" err="1" smtClean="0"/>
                <a:t>GrabCut</a:t>
              </a:r>
              <a:endParaRPr lang="es-ES" sz="1400" b="1" dirty="0" smtClean="0"/>
            </a:p>
          </p:txBody>
        </p:sp>
      </p:grpSp>
      <p:sp>
        <p:nvSpPr>
          <p:cNvPr id="10" name="Rounded Rectangle 9"/>
          <p:cNvSpPr/>
          <p:nvPr/>
        </p:nvSpPr>
        <p:spPr>
          <a:xfrm>
            <a:off x="403317" y="629572"/>
            <a:ext cx="2665892" cy="53113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b="1" dirty="0" err="1" smtClean="0"/>
              <a:t>Automatic</a:t>
            </a:r>
            <a:r>
              <a:rPr lang="es-ES" b="1" dirty="0" smtClean="0"/>
              <a:t> </a:t>
            </a:r>
            <a:r>
              <a:rPr lang="es-ES" b="1" dirty="0" err="1" smtClean="0"/>
              <a:t>initialization</a:t>
            </a:r>
            <a:endParaRPr lang="es-ES" b="1" dirty="0"/>
          </a:p>
        </p:txBody>
      </p:sp>
      <p:sp>
        <p:nvSpPr>
          <p:cNvPr id="31" name="Rounded Rectangle 30"/>
          <p:cNvSpPr/>
          <p:nvPr/>
        </p:nvSpPr>
        <p:spPr>
          <a:xfrm>
            <a:off x="3245931" y="629572"/>
            <a:ext cx="2665892" cy="531135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ES" dirty="0" err="1" smtClean="0">
                <a:solidFill>
                  <a:schemeClr val="bg1"/>
                </a:solidFill>
              </a:rPr>
              <a:t>Spatial</a:t>
            </a:r>
            <a:r>
              <a:rPr lang="es-ES" dirty="0" smtClean="0">
                <a:solidFill>
                  <a:schemeClr val="bg1"/>
                </a:solidFill>
              </a:rPr>
              <a:t> </a:t>
            </a:r>
            <a:r>
              <a:rPr lang="es-ES" dirty="0" err="1" smtClean="0">
                <a:solidFill>
                  <a:schemeClr val="bg1"/>
                </a:solidFill>
              </a:rPr>
              <a:t>extension</a:t>
            </a:r>
            <a:endParaRPr lang="es-ES" dirty="0">
              <a:solidFill>
                <a:schemeClr val="bg1"/>
              </a:solidFill>
            </a:endParaRPr>
          </a:p>
        </p:txBody>
      </p:sp>
      <p:sp>
        <p:nvSpPr>
          <p:cNvPr id="32" name="Rounded Rectangle 31"/>
          <p:cNvSpPr/>
          <p:nvPr/>
        </p:nvSpPr>
        <p:spPr>
          <a:xfrm>
            <a:off x="6088545" y="629623"/>
            <a:ext cx="2665892" cy="531135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ES" dirty="0" smtClean="0">
                <a:solidFill>
                  <a:schemeClr val="bg1"/>
                </a:solidFill>
              </a:rPr>
              <a:t>Temporal </a:t>
            </a:r>
            <a:r>
              <a:rPr lang="es-ES" dirty="0" err="1" smtClean="0">
                <a:solidFill>
                  <a:schemeClr val="bg1"/>
                </a:solidFill>
              </a:rPr>
              <a:t>extension</a:t>
            </a:r>
            <a:endParaRPr lang="es-ES" dirty="0">
              <a:solidFill>
                <a:schemeClr val="bg1"/>
              </a:solidFill>
            </a:endParaRPr>
          </a:p>
        </p:txBody>
      </p:sp>
      <p:sp>
        <p:nvSpPr>
          <p:cNvPr id="33" name="Content Placeholder 2"/>
          <p:cNvSpPr txBox="1">
            <a:spLocks/>
          </p:cNvSpPr>
          <p:nvPr/>
        </p:nvSpPr>
        <p:spPr>
          <a:xfrm>
            <a:off x="-1" y="6061980"/>
            <a:ext cx="8964891" cy="5479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s-ES" sz="1600" dirty="0" smtClean="0"/>
              <a:t>[3] </a:t>
            </a:r>
            <a:r>
              <a:rPr lang="en-US" sz="1600" dirty="0"/>
              <a:t>N. </a:t>
            </a:r>
            <a:r>
              <a:rPr lang="en-US" sz="1600" dirty="0" err="1"/>
              <a:t>Dalal</a:t>
            </a:r>
            <a:r>
              <a:rPr lang="en-US" sz="1600" dirty="0"/>
              <a:t> and B. </a:t>
            </a:r>
            <a:r>
              <a:rPr lang="en-US" sz="1600" dirty="0" err="1"/>
              <a:t>Triggs</a:t>
            </a:r>
            <a:r>
              <a:rPr lang="en-US" sz="1600" dirty="0"/>
              <a:t>. Histogram of oriented gradients for human detection. In CVPR, Vol.2, </a:t>
            </a:r>
            <a:r>
              <a:rPr lang="es-ES" sz="1600" dirty="0" err="1"/>
              <a:t>pp</a:t>
            </a:r>
            <a:r>
              <a:rPr lang="es-ES" sz="1600" dirty="0"/>
              <a:t> 886–893, </a:t>
            </a:r>
            <a:r>
              <a:rPr lang="es-ES" sz="1600" dirty="0" smtClean="0"/>
              <a:t>2005</a:t>
            </a:r>
          </a:p>
        </p:txBody>
      </p:sp>
      <p:cxnSp>
        <p:nvCxnSpPr>
          <p:cNvPr id="35" name="Straight Connector 34"/>
          <p:cNvCxnSpPr/>
          <p:nvPr/>
        </p:nvCxnSpPr>
        <p:spPr>
          <a:xfrm>
            <a:off x="-9427" y="6044549"/>
            <a:ext cx="9143968" cy="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2" name="Rectangle 1"/>
          <p:cNvSpPr/>
          <p:nvPr/>
        </p:nvSpPr>
        <p:spPr>
          <a:xfrm>
            <a:off x="-4353" y="6499822"/>
            <a:ext cx="829051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" sz="1600" dirty="0"/>
              <a:t>[4]</a:t>
            </a:r>
            <a:r>
              <a:rPr lang="en-US" sz="1600" dirty="0"/>
              <a:t> P. Viola and M. J. Jones. Robust real-time face detection. </a:t>
            </a:r>
            <a:r>
              <a:rPr lang="en-US" sz="1600" i="1" dirty="0"/>
              <a:t>IJCV</a:t>
            </a:r>
            <a:r>
              <a:rPr lang="es-ES" sz="1600" dirty="0"/>
              <a:t>, 57:137–154, 2004</a:t>
            </a:r>
          </a:p>
        </p:txBody>
      </p:sp>
      <p:sp>
        <p:nvSpPr>
          <p:cNvPr id="17" name="Slide Number Placeholder 1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860AB8-BB39-4E0E-8905-3E931B52FC0E}" type="slidenum">
              <a:rPr lang="es-ES" smtClean="0"/>
              <a:pPr/>
              <a:t>18</a:t>
            </a:fld>
            <a:r>
              <a:rPr lang="es-ES" smtClean="0"/>
              <a:t> / 84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26960328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"/>
                            </p:stCondLst>
                            <p:childTnLst>
                              <p:par>
                                <p:cTn id="16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20" grpId="0" animBg="1"/>
      <p:bldP spid="22" grpId="0" animBg="1"/>
      <p:bldP spid="23" grpId="0" animBg="1"/>
      <p:bldP spid="2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oup 42"/>
          <p:cNvGrpSpPr/>
          <p:nvPr/>
        </p:nvGrpSpPr>
        <p:grpSpPr>
          <a:xfrm>
            <a:off x="3758583" y="1356357"/>
            <a:ext cx="6433305" cy="4335749"/>
            <a:chOff x="3790686" y="1466680"/>
            <a:chExt cx="6433305" cy="4335749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44" name="TextBox 43"/>
                <p:cNvSpPr txBox="1"/>
                <p:nvPr/>
              </p:nvSpPr>
              <p:spPr>
                <a:xfrm>
                  <a:off x="4166609" y="1783380"/>
                  <a:ext cx="6057382" cy="401904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14:m>
                    <m:oMath xmlns:m="http://schemas.openxmlformats.org/officeDocument/2006/math">
                      <m:r>
                        <a:rPr lang="es-ES" sz="1400" b="0" i="1" smtClean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𝐵</m:t>
                      </m:r>
                      <m:r>
                        <a:rPr lang="en-US" sz="1400" b="0" i="1" smtClean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←</m:t>
                      </m:r>
                    </m:oMath>
                  </a14:m>
                  <a:r>
                    <a:rPr lang="es-ES" sz="1400" i="1" dirty="0" smtClean="0">
                      <a:solidFill>
                        <a:schemeClr val="bg1">
                          <a:lumMod val="65000"/>
                        </a:schemeClr>
                      </a:solidFill>
                      <a:latin typeface="Cambria Math" panose="02040503050406030204" pitchFamily="18" charset="0"/>
                    </a:rPr>
                    <a:t> </a:t>
                  </a:r>
                  <a:r>
                    <a:rPr lang="es-ES" sz="1400" dirty="0" err="1" smtClean="0">
                      <a:solidFill>
                        <a:schemeClr val="bg1">
                          <a:lumMod val="65000"/>
                        </a:schemeClr>
                      </a:solidFill>
                    </a:rPr>
                    <a:t>Person</a:t>
                  </a:r>
                  <a:r>
                    <a:rPr lang="es-ES" sz="1400" dirty="0" smtClean="0">
                      <a:solidFill>
                        <a:schemeClr val="bg1">
                          <a:lumMod val="65000"/>
                        </a:schemeClr>
                      </a:solidFill>
                    </a:rPr>
                    <a:t> </a:t>
                  </a:r>
                  <a:r>
                    <a:rPr lang="es-ES" sz="1400" dirty="0" err="1" smtClean="0">
                      <a:solidFill>
                        <a:schemeClr val="bg1">
                          <a:lumMod val="65000"/>
                        </a:schemeClr>
                      </a:solidFill>
                    </a:rPr>
                    <a:t>detection</a:t>
                  </a:r>
                  <a:r>
                    <a:rPr lang="es-ES" sz="1400" dirty="0" smtClean="0">
                      <a:solidFill>
                        <a:schemeClr val="bg1">
                          <a:lumMod val="65000"/>
                        </a:schemeClr>
                      </a:solidFill>
                    </a:rPr>
                    <a:t> </a:t>
                  </a:r>
                  <a:r>
                    <a:rPr lang="es-ES" sz="1400" dirty="0" err="1" smtClean="0">
                      <a:solidFill>
                        <a:schemeClr val="bg1">
                          <a:lumMod val="65000"/>
                        </a:schemeClr>
                      </a:solidFill>
                    </a:rPr>
                    <a:t>on</a:t>
                  </a:r>
                  <a:r>
                    <a:rPr lang="es-ES" sz="1400" dirty="0" smtClean="0">
                      <a:solidFill>
                        <a:schemeClr val="bg1">
                          <a:lumMod val="65000"/>
                        </a:schemeClr>
                      </a:solidFill>
                    </a:rPr>
                    <a:t> </a:t>
                  </a:r>
                  <a14:m>
                    <m:oMath xmlns:m="http://schemas.openxmlformats.org/officeDocument/2006/math">
                      <m:sSup>
                        <m:sSupPr>
                          <m:ctrlPr>
                            <a:rPr lang="es-ES" sz="1400" i="1" smtClean="0">
                              <a:solidFill>
                                <a:schemeClr val="bg1">
                                  <a:lumMod val="6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s-ES" sz="1400" b="0" i="1" smtClean="0">
                              <a:solidFill>
                                <a:schemeClr val="bg1">
                                  <a:lumMod val="6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𝐼</m:t>
                          </m:r>
                        </m:e>
                        <m:sup>
                          <m:r>
                            <a:rPr lang="es-ES" sz="1400" b="0" i="1" smtClean="0">
                              <a:solidFill>
                                <a:schemeClr val="bg1">
                                  <a:lumMod val="6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𝑡</m:t>
                          </m:r>
                        </m:sup>
                      </m:sSup>
                    </m:oMath>
                  </a14:m>
                  <a:endParaRPr lang="es-ES" sz="1400" dirty="0" smtClean="0">
                    <a:solidFill>
                      <a:schemeClr val="bg1">
                        <a:lumMod val="65000"/>
                      </a:schemeClr>
                    </a:solidFill>
                  </a:endParaRPr>
                </a:p>
                <a:p>
                  <a14:m>
                    <m:oMath xmlns:m="http://schemas.openxmlformats.org/officeDocument/2006/math">
                      <m:sSub>
                        <m:sSubPr>
                          <m:ctrlPr>
                            <a:rPr lang="es-ES" sz="1400" i="1" smtClean="0">
                              <a:solidFill>
                                <a:schemeClr val="bg1">
                                  <a:lumMod val="6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s-ES" sz="1400" b="0" i="1" smtClean="0">
                              <a:solidFill>
                                <a:schemeClr val="bg1">
                                  <a:lumMod val="6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h</m:t>
                          </m:r>
                        </m:e>
                        <m:sub>
                          <m:r>
                            <a:rPr lang="es-ES" sz="1400" b="0" i="1" smtClean="0">
                              <a:solidFill>
                                <a:schemeClr val="bg1">
                                  <a:lumMod val="6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𝑠𝑘𝑖𝑛</m:t>
                          </m:r>
                        </m:sub>
                      </m:sSub>
                      <m:r>
                        <a:rPr lang="es-ES" sz="1400" b="0" i="1" smtClean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s-ES" sz="1400" b="0" i="1" smtClean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←</m:t>
                      </m:r>
                    </m:oMath>
                  </a14:m>
                  <a:r>
                    <a:rPr lang="es-ES" sz="1400" i="1" dirty="0" smtClean="0">
                      <a:solidFill>
                        <a:schemeClr val="bg1">
                          <a:lumMod val="65000"/>
                        </a:schemeClr>
                      </a:solidFill>
                      <a:latin typeface="Cambria Math" panose="02040503050406030204" pitchFamily="18" charset="0"/>
                    </a:rPr>
                    <a:t> </a:t>
                  </a:r>
                  <a:r>
                    <a:rPr lang="es-ES" sz="1400" dirty="0" err="1" smtClean="0">
                      <a:solidFill>
                        <a:schemeClr val="bg1">
                          <a:lumMod val="65000"/>
                        </a:schemeClr>
                      </a:solidFill>
                    </a:rPr>
                    <a:t>Face</a:t>
                  </a:r>
                  <a:r>
                    <a:rPr lang="es-ES" sz="1400" dirty="0" smtClean="0">
                      <a:solidFill>
                        <a:schemeClr val="bg1">
                          <a:lumMod val="65000"/>
                        </a:schemeClr>
                      </a:solidFill>
                    </a:rPr>
                    <a:t> </a:t>
                  </a:r>
                  <a:r>
                    <a:rPr lang="es-ES" sz="1400" dirty="0" err="1" smtClean="0">
                      <a:solidFill>
                        <a:schemeClr val="bg1">
                          <a:lumMod val="65000"/>
                        </a:schemeClr>
                      </a:solidFill>
                    </a:rPr>
                    <a:t>detection</a:t>
                  </a:r>
                  <a:r>
                    <a:rPr lang="es-ES" sz="1400" dirty="0" smtClean="0">
                      <a:solidFill>
                        <a:schemeClr val="bg1">
                          <a:lumMod val="65000"/>
                        </a:schemeClr>
                      </a:solidFill>
                    </a:rPr>
                    <a:t> and skin color </a:t>
                  </a:r>
                  <a:r>
                    <a:rPr lang="es-ES" sz="1400" dirty="0" err="1" smtClean="0">
                      <a:solidFill>
                        <a:schemeClr val="bg1">
                          <a:lumMod val="65000"/>
                        </a:schemeClr>
                      </a:solidFill>
                    </a:rPr>
                    <a:t>model</a:t>
                  </a:r>
                  <a:r>
                    <a:rPr lang="es-ES" sz="1400" dirty="0" smtClean="0">
                      <a:solidFill>
                        <a:schemeClr val="bg1">
                          <a:lumMod val="65000"/>
                        </a:schemeClr>
                      </a:solidFill>
                    </a:rPr>
                    <a:t> </a:t>
                  </a:r>
                  <a:r>
                    <a:rPr lang="es-ES" sz="1400" dirty="0" err="1" smtClean="0">
                      <a:solidFill>
                        <a:schemeClr val="bg1">
                          <a:lumMod val="65000"/>
                        </a:schemeClr>
                      </a:solidFill>
                    </a:rPr>
                    <a:t>learning</a:t>
                  </a:r>
                  <a:endParaRPr lang="es-ES" sz="1400" i="1" dirty="0" smtClean="0">
                    <a:solidFill>
                      <a:schemeClr val="bg1">
                        <a:lumMod val="65000"/>
                      </a:schemeClr>
                    </a:solidFill>
                    <a:latin typeface="Cambria Math" panose="02040503050406030204" pitchFamily="18" charset="0"/>
                  </a:endParaRPr>
                </a:p>
                <a:p>
                  <a14:m>
                    <m:oMath xmlns:m="http://schemas.openxmlformats.org/officeDocument/2006/math">
                      <m:r>
                        <a:rPr lang="es-ES" sz="1400" b="0" i="1" smtClean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Cambria Math" panose="02040503050406030204" pitchFamily="18" charset="0"/>
                        </a:rPr>
                        <m:t>𝑇</m:t>
                      </m:r>
                      <m:r>
                        <a:rPr lang="en-US" sz="1400" b="0" i="1">
                          <a:solidFill>
                            <a:schemeClr val="bg1">
                              <a:lumMod val="65000"/>
                            </a:schemeClr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←</m:t>
                      </m:r>
                    </m:oMath>
                  </a14:m>
                  <a:r>
                    <a:rPr lang="es-ES" sz="1400" dirty="0" smtClean="0">
                      <a:solidFill>
                        <a:schemeClr val="bg1">
                          <a:lumMod val="65000"/>
                        </a:schemeClr>
                      </a:solidFill>
                    </a:rPr>
                    <a:t> </a:t>
                  </a:r>
                  <a:r>
                    <a:rPr lang="es-ES" sz="1400" dirty="0" err="1" smtClean="0">
                      <a:solidFill>
                        <a:schemeClr val="bg1">
                          <a:lumMod val="65000"/>
                        </a:schemeClr>
                      </a:solidFill>
                    </a:rPr>
                    <a:t>Trimap</a:t>
                  </a:r>
                  <a:r>
                    <a:rPr lang="es-ES" sz="1400" dirty="0" smtClean="0">
                      <a:solidFill>
                        <a:schemeClr val="bg1">
                          <a:lumMod val="65000"/>
                        </a:schemeClr>
                      </a:solidFill>
                    </a:rPr>
                    <a:t> </a:t>
                  </a:r>
                  <a:r>
                    <a:rPr lang="es-ES" sz="1400" dirty="0" err="1" smtClean="0">
                      <a:solidFill>
                        <a:schemeClr val="bg1">
                          <a:lumMod val="65000"/>
                        </a:schemeClr>
                      </a:solidFill>
                    </a:rPr>
                    <a:t>initialization</a:t>
                  </a:r>
                  <a:r>
                    <a:rPr lang="es-ES" sz="1400" dirty="0" smtClean="0">
                      <a:solidFill>
                        <a:schemeClr val="bg1">
                          <a:lumMod val="65000"/>
                        </a:schemeClr>
                      </a:solidFill>
                    </a:rPr>
                    <a:t> </a:t>
                  </a:r>
                  <a:r>
                    <a:rPr lang="es-ES" sz="1400" dirty="0" err="1" smtClean="0">
                      <a:solidFill>
                        <a:schemeClr val="bg1">
                          <a:lumMod val="65000"/>
                        </a:schemeClr>
                      </a:solidFill>
                    </a:rPr>
                    <a:t>with</a:t>
                  </a:r>
                  <a:r>
                    <a:rPr lang="es-ES" sz="1400" dirty="0" smtClean="0">
                      <a:solidFill>
                        <a:schemeClr val="bg1">
                          <a:lumMod val="65000"/>
                        </a:schemeClr>
                      </a:solidFill>
                    </a:rPr>
                    <a:t> </a:t>
                  </a:r>
                  <a14:m>
                    <m:oMath xmlns:m="http://schemas.openxmlformats.org/officeDocument/2006/math">
                      <m:r>
                        <a:rPr lang="es-ES" sz="1400" b="0" i="1" smtClean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Cambria Math" panose="02040503050406030204" pitchFamily="18" charset="0"/>
                        </a:rPr>
                        <m:t>𝐵</m:t>
                      </m:r>
                    </m:oMath>
                  </a14:m>
                  <a:r>
                    <a:rPr lang="es-ES" sz="1400" dirty="0" smtClean="0">
                      <a:solidFill>
                        <a:schemeClr val="bg1">
                          <a:lumMod val="65000"/>
                        </a:schemeClr>
                      </a:solidFill>
                    </a:rPr>
                    <a:t> and </a:t>
                  </a:r>
                  <a14:m>
                    <m:oMath xmlns:m="http://schemas.openxmlformats.org/officeDocument/2006/math">
                      <m:sSub>
                        <m:sSubPr>
                          <m:ctrlPr>
                            <a:rPr lang="es-ES" sz="1400" i="1" smtClean="0">
                              <a:solidFill>
                                <a:schemeClr val="bg1">
                                  <a:lumMod val="6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s-ES" sz="1400" b="0" i="1" smtClean="0">
                              <a:solidFill>
                                <a:schemeClr val="bg1">
                                  <a:lumMod val="6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h</m:t>
                          </m:r>
                        </m:e>
                        <m:sub>
                          <m:r>
                            <a:rPr lang="es-ES" sz="1400" b="0" i="1" smtClean="0">
                              <a:solidFill>
                                <a:schemeClr val="bg1">
                                  <a:lumMod val="6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𝑠𝑘𝑖𝑛</m:t>
                          </m:r>
                        </m:sub>
                      </m:sSub>
                    </m:oMath>
                  </a14:m>
                  <a:endParaRPr lang="es-ES" sz="1400" dirty="0" smtClean="0">
                    <a:solidFill>
                      <a:schemeClr val="bg1">
                        <a:lumMod val="65000"/>
                      </a:schemeClr>
                    </a:solidFill>
                  </a:endParaRPr>
                </a:p>
                <a:p>
                  <a:pPr/>
                  <a14:m>
                    <m:oMathPara xmlns:m="http://schemas.openxmlformats.org/officeDocument/2006/math">
                      <m:oMathParaPr>
                        <m:jc m:val="left"/>
                      </m:oMathParaPr>
                      <m:oMath xmlns:m="http://schemas.openxmlformats.org/officeDocument/2006/math">
                        <m:sSubSup>
                          <m:sSubSupPr>
                            <m:ctrlPr>
                              <a:rPr lang="es-ES" sz="1400" b="0" i="1" smtClean="0">
                                <a:solidFill>
                                  <a:schemeClr val="bg1">
                                    <a:lumMod val="65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SupPr>
                          <m:e>
                            <m:r>
                              <a:rPr lang="es-ES" sz="1400" b="0" i="1" smtClean="0">
                                <a:solidFill>
                                  <a:schemeClr val="bg1">
                                    <a:lumMod val="65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  <m:t>𝑓</m:t>
                            </m:r>
                          </m:e>
                          <m:sub>
                            <m:r>
                              <a:rPr lang="es-ES" sz="1400" b="0" i="1" smtClean="0">
                                <a:solidFill>
                                  <a:schemeClr val="bg1">
                                    <a:lumMod val="65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  <m:t>𝑖</m:t>
                            </m:r>
                          </m:sub>
                          <m:sup>
                            <m:r>
                              <a:rPr lang="es-ES" sz="1400" b="0" i="1" smtClean="0">
                                <a:solidFill>
                                  <a:schemeClr val="bg1">
                                    <a:lumMod val="65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  <m:t>1</m:t>
                            </m:r>
                          </m:sup>
                        </m:sSubSup>
                        <m:r>
                          <a:rPr lang="es-ES" sz="1400" b="0" i="1" smtClean="0">
                            <a:solidFill>
                              <a:schemeClr val="bg1">
                                <a:lumMod val="6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←</m:t>
                        </m:r>
                        <m:r>
                          <a:rPr lang="es-ES" sz="1400" b="0" i="1" smtClean="0">
                            <a:solidFill>
                              <a:schemeClr val="bg1">
                                <a:lumMod val="65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0, ∀</m:t>
                        </m:r>
                        <m:r>
                          <a:rPr lang="es-ES" sz="1400" b="0" i="1" smtClean="0">
                            <a:solidFill>
                              <a:schemeClr val="bg1">
                                <a:lumMod val="65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𝑖</m:t>
                        </m:r>
                        <m:r>
                          <a:rPr lang="es-ES" sz="1400" b="0" i="1" smtClean="0">
                            <a:solidFill>
                              <a:schemeClr val="bg1">
                                <a:lumMod val="65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∈</m:t>
                        </m:r>
                        <m:sSub>
                          <m:sSubPr>
                            <m:ctrlPr>
                              <a:rPr lang="es-ES" sz="1400" b="0" i="1" smtClean="0">
                                <a:solidFill>
                                  <a:schemeClr val="bg1">
                                    <a:lumMod val="65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s-ES" sz="1400" b="0" i="1" smtClean="0">
                                <a:solidFill>
                                  <a:schemeClr val="bg1">
                                    <a:lumMod val="65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  <m:t>𝑇</m:t>
                            </m:r>
                          </m:e>
                          <m:sub>
                            <m:r>
                              <a:rPr lang="es-ES" sz="1400" b="0" i="1" smtClean="0">
                                <a:solidFill>
                                  <a:schemeClr val="bg1">
                                    <a:lumMod val="65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  <m:t>𝐵</m:t>
                            </m:r>
                          </m:sub>
                        </m:sSub>
                      </m:oMath>
                    </m:oMathPara>
                  </a14:m>
                  <a:endParaRPr lang="es-ES" sz="1400" b="0" dirty="0" smtClean="0">
                    <a:solidFill>
                      <a:schemeClr val="bg1">
                        <a:lumMod val="65000"/>
                      </a:schemeClr>
                    </a:solidFill>
                  </a:endParaRPr>
                </a:p>
                <a:p>
                  <a:pPr/>
                  <a14:m>
                    <m:oMathPara xmlns:m="http://schemas.openxmlformats.org/officeDocument/2006/math">
                      <m:oMathParaPr>
                        <m:jc m:val="left"/>
                      </m:oMathParaPr>
                      <m:oMath xmlns:m="http://schemas.openxmlformats.org/officeDocument/2006/math">
                        <m:sSubSup>
                          <m:sSubSupPr>
                            <m:ctrlPr>
                              <a:rPr lang="es-ES" sz="1400" i="1">
                                <a:solidFill>
                                  <a:schemeClr val="bg1">
                                    <a:lumMod val="65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SupPr>
                          <m:e>
                            <m:r>
                              <a:rPr lang="es-ES" sz="1400" i="1">
                                <a:solidFill>
                                  <a:schemeClr val="bg1">
                                    <a:lumMod val="65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  <m:t>𝑓</m:t>
                            </m:r>
                          </m:e>
                          <m:sub>
                            <m:r>
                              <a:rPr lang="es-ES" sz="1400" i="1">
                                <a:solidFill>
                                  <a:schemeClr val="bg1">
                                    <a:lumMod val="65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  <m:t>𝑖</m:t>
                            </m:r>
                          </m:sub>
                          <m:sup>
                            <m:r>
                              <a:rPr lang="es-ES" sz="1400" i="1">
                                <a:solidFill>
                                  <a:schemeClr val="bg1">
                                    <a:lumMod val="65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  <m:t>1</m:t>
                            </m:r>
                          </m:sup>
                        </m:sSubSup>
                        <m:r>
                          <a:rPr lang="es-ES" sz="1400" i="1" smtClean="0">
                            <a:solidFill>
                              <a:schemeClr val="bg1">
                                <a:lumMod val="6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←</m:t>
                        </m:r>
                        <m:r>
                          <a:rPr lang="es-ES" sz="1400" b="0" i="1" smtClean="0">
                            <a:solidFill>
                              <a:schemeClr val="bg1">
                                <a:lumMod val="65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  <m:r>
                          <a:rPr lang="es-ES" sz="1400" i="1">
                            <a:solidFill>
                              <a:schemeClr val="bg1">
                                <a:lumMod val="65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, ∀</m:t>
                        </m:r>
                        <m:r>
                          <a:rPr lang="es-ES" sz="1400" i="1">
                            <a:solidFill>
                              <a:schemeClr val="bg1">
                                <a:lumMod val="65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𝑖</m:t>
                        </m:r>
                        <m:r>
                          <a:rPr lang="es-ES" sz="1400" i="1">
                            <a:solidFill>
                              <a:schemeClr val="bg1">
                                <a:lumMod val="65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∈</m:t>
                        </m:r>
                        <m:sSub>
                          <m:sSubPr>
                            <m:ctrlPr>
                              <a:rPr lang="es-ES" sz="1400" i="1">
                                <a:solidFill>
                                  <a:schemeClr val="bg1">
                                    <a:lumMod val="65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s-ES" sz="1400" i="1">
                                <a:solidFill>
                                  <a:schemeClr val="bg1">
                                    <a:lumMod val="65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  <m:t>𝑇</m:t>
                            </m:r>
                          </m:e>
                          <m:sub>
                            <m:r>
                              <a:rPr lang="es-ES" sz="1400" b="0" i="1" smtClean="0">
                                <a:solidFill>
                                  <a:schemeClr val="bg1">
                                    <a:lumMod val="65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  <m:t>𝑈</m:t>
                            </m:r>
                          </m:sub>
                        </m:sSub>
                        <m:r>
                          <a:rPr lang="es-ES" sz="1400" b="0" i="1" smtClean="0">
                            <a:solidFill>
                              <a:schemeClr val="bg1">
                                <a:lumMod val="65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∪</m:t>
                        </m:r>
                        <m:sSub>
                          <m:sSubPr>
                            <m:ctrlPr>
                              <a:rPr lang="es-ES" sz="1400" b="0" i="1" smtClean="0">
                                <a:solidFill>
                                  <a:schemeClr val="bg1">
                                    <a:lumMod val="65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s-ES" sz="1400" b="0" i="1" smtClean="0">
                                <a:solidFill>
                                  <a:schemeClr val="bg1">
                                    <a:lumMod val="65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  <m:t>𝑇</m:t>
                            </m:r>
                          </m:e>
                          <m:sub>
                            <m:r>
                              <a:rPr lang="es-ES" sz="1400" b="0" i="1" smtClean="0">
                                <a:solidFill>
                                  <a:schemeClr val="bg1">
                                    <a:lumMod val="65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  <m:t>𝐹</m:t>
                            </m:r>
                          </m:sub>
                        </m:sSub>
                      </m:oMath>
                    </m:oMathPara>
                  </a14:m>
                  <a:endParaRPr lang="es-ES" sz="1400" dirty="0" smtClean="0">
                    <a:solidFill>
                      <a:schemeClr val="bg1">
                        <a:lumMod val="75000"/>
                      </a:schemeClr>
                    </a:solidFill>
                  </a:endParaRPr>
                </a:p>
                <a:p>
                  <a14:m>
                    <m:oMath xmlns:m="http://schemas.openxmlformats.org/officeDocument/2006/math">
                      <m:r>
                        <a:rPr lang="es-ES" sz="1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𝜃</m:t>
                      </m:r>
                      <m:r>
                        <a:rPr lang="es-ES" sz="1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← </m:t>
                      </m:r>
                    </m:oMath>
                  </a14:m>
                  <a:r>
                    <a:rPr lang="es-ES" sz="1400" dirty="0" err="1" smtClean="0">
                      <a:solidFill>
                        <a:schemeClr val="tx1"/>
                      </a:solidFill>
                    </a:rPr>
                    <a:t>Initialize</a:t>
                  </a:r>
                  <a:r>
                    <a:rPr lang="es-ES" sz="1400" dirty="0" smtClean="0">
                      <a:solidFill>
                        <a:schemeClr val="tx1"/>
                      </a:solidFill>
                    </a:rPr>
                    <a:t> </a:t>
                  </a:r>
                  <a:r>
                    <a:rPr lang="es-ES" sz="1400" dirty="0" err="1" smtClean="0">
                      <a:solidFill>
                        <a:schemeClr val="tx1"/>
                      </a:solidFill>
                    </a:rPr>
                    <a:t>GMMs</a:t>
                  </a:r>
                  <a:r>
                    <a:rPr lang="es-ES" sz="1400" dirty="0" smtClean="0">
                      <a:solidFill>
                        <a:schemeClr val="tx1"/>
                      </a:solidFill>
                    </a:rPr>
                    <a:t> </a:t>
                  </a:r>
                  <a:r>
                    <a:rPr lang="es-ES" sz="1400" dirty="0" err="1" smtClean="0">
                      <a:solidFill>
                        <a:schemeClr val="tx1"/>
                      </a:solidFill>
                    </a:rPr>
                    <a:t>with</a:t>
                  </a:r>
                  <a:r>
                    <a:rPr lang="es-ES" sz="1400" dirty="0" smtClean="0">
                      <a:solidFill>
                        <a:schemeClr val="tx1"/>
                      </a:solidFill>
                    </a:rPr>
                    <a:t> Mean-</a:t>
                  </a:r>
                  <a:r>
                    <a:rPr lang="es-ES" sz="1400" dirty="0" err="1" smtClean="0">
                      <a:solidFill>
                        <a:schemeClr val="tx1"/>
                      </a:solidFill>
                    </a:rPr>
                    <a:t>Shift</a:t>
                  </a:r>
                  <a:r>
                    <a:rPr lang="es-ES" sz="1400" dirty="0" smtClean="0">
                      <a:solidFill>
                        <a:schemeClr val="tx1"/>
                      </a:solidFill>
                    </a:rPr>
                    <a:t>, </a:t>
                  </a:r>
                  <a:r>
                    <a:rPr lang="es-ES" sz="1400" dirty="0" err="1" smtClean="0">
                      <a:solidFill>
                        <a:schemeClr val="tx1"/>
                      </a:solidFill>
                    </a:rPr>
                    <a:t>using</a:t>
                  </a:r>
                  <a:r>
                    <a:rPr lang="es-ES" sz="1400" dirty="0" smtClean="0">
                      <a:solidFill>
                        <a:schemeClr val="tx1"/>
                      </a:solidFill>
                    </a:rPr>
                    <a:t> </a:t>
                  </a:r>
                  <a14:m>
                    <m:oMath xmlns:m="http://schemas.openxmlformats.org/officeDocument/2006/math">
                      <m:r>
                        <m:rPr>
                          <m:nor/>
                        </m:rPr>
                        <a:rPr lang="es-ES" sz="1400" b="1" i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f</m:t>
                      </m:r>
                    </m:oMath>
                  </a14:m>
                  <a:endParaRPr lang="es-ES" sz="1400" b="1" dirty="0" smtClean="0">
                    <a:solidFill>
                      <a:schemeClr val="tx1"/>
                    </a:solidFill>
                  </a:endParaRPr>
                </a:p>
                <a:p>
                  <a:r>
                    <a:rPr lang="es-ES" sz="1400" b="1" dirty="0" smtClean="0">
                      <a:solidFill>
                        <a:schemeClr val="bg1">
                          <a:lumMod val="65000"/>
                        </a:schemeClr>
                      </a:solidFill>
                    </a:rPr>
                    <a:t>for</a:t>
                  </a:r>
                  <a:r>
                    <a:rPr lang="es-ES" sz="1400" dirty="0" smtClean="0">
                      <a:solidFill>
                        <a:schemeClr val="bg1">
                          <a:lumMod val="65000"/>
                        </a:schemeClr>
                      </a:solidFill>
                    </a:rPr>
                    <a:t> </a:t>
                  </a:r>
                  <a14:m>
                    <m:oMath xmlns:m="http://schemas.openxmlformats.org/officeDocument/2006/math">
                      <m:r>
                        <a:rPr lang="es-ES" sz="1400" b="0" i="1" smtClean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Cambria Math" panose="02040503050406030204" pitchFamily="18" charset="0"/>
                        </a:rPr>
                        <m:t>𝑡</m:t>
                      </m:r>
                      <m:r>
                        <a:rPr lang="es-ES" sz="1400" b="0" i="1" smtClean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Cambria Math" panose="02040503050406030204" pitchFamily="18" charset="0"/>
                        </a:rPr>
                        <m:t>=1…</m:t>
                      </m:r>
                      <m:r>
                        <a:rPr lang="es-ES" sz="1400" b="0" i="1" smtClean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Cambria Math" panose="02040503050406030204" pitchFamily="18" charset="0"/>
                        </a:rPr>
                        <m:t>𝑀</m:t>
                      </m:r>
                    </m:oMath>
                  </a14:m>
                  <a:r>
                    <a:rPr lang="es-ES" sz="1400" dirty="0" smtClean="0">
                      <a:solidFill>
                        <a:schemeClr val="bg1">
                          <a:lumMod val="65000"/>
                        </a:schemeClr>
                      </a:solidFill>
                    </a:rPr>
                    <a:t> </a:t>
                  </a:r>
                  <a:r>
                    <a:rPr lang="es-ES" sz="1400" b="1" dirty="0" smtClean="0">
                      <a:solidFill>
                        <a:schemeClr val="bg1">
                          <a:lumMod val="65000"/>
                        </a:schemeClr>
                      </a:solidFill>
                    </a:rPr>
                    <a:t>do</a:t>
                  </a:r>
                </a:p>
                <a:p>
                  <a:pPr lvl="1"/>
                  <a14:m>
                    <m:oMath xmlns:m="http://schemas.openxmlformats.org/officeDocument/2006/math">
                      <m:sSup>
                        <m:sSupPr>
                          <m:ctrlPr>
                            <a:rPr lang="es-ES" sz="1400" b="0" i="1" smtClean="0">
                              <a:solidFill>
                                <a:schemeClr val="bg1">
                                  <a:lumMod val="6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m:rPr>
                              <m:nor/>
                            </m:rPr>
                            <a:rPr lang="es-ES" sz="1400" b="1" i="0" smtClean="0">
                              <a:solidFill>
                                <a:schemeClr val="bg1">
                                  <a:lumMod val="6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k</m:t>
                          </m:r>
                        </m:e>
                        <m:sup>
                          <m:r>
                            <a:rPr lang="es-ES" sz="1400" b="0" i="1" smtClean="0">
                              <a:solidFill>
                                <a:schemeClr val="bg1">
                                  <a:lumMod val="6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𝑡</m:t>
                          </m:r>
                        </m:sup>
                      </m:sSup>
                      <m:r>
                        <a:rPr lang="es-ES" sz="1400" i="1">
                          <a:solidFill>
                            <a:schemeClr val="bg1">
                              <a:lumMod val="65000"/>
                            </a:schemeClr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←</m:t>
                      </m:r>
                    </m:oMath>
                  </a14:m>
                  <a:r>
                    <a:rPr lang="es-ES" sz="1400" dirty="0" smtClean="0">
                      <a:solidFill>
                        <a:schemeClr val="bg1">
                          <a:lumMod val="65000"/>
                        </a:schemeClr>
                      </a:solidFill>
                    </a:rPr>
                    <a:t> </a:t>
                  </a:r>
                  <a:r>
                    <a:rPr lang="es-ES" sz="1400" dirty="0" err="1" smtClean="0">
                      <a:solidFill>
                        <a:schemeClr val="bg1">
                          <a:lumMod val="65000"/>
                        </a:schemeClr>
                      </a:solidFill>
                    </a:rPr>
                    <a:t>Assign</a:t>
                  </a:r>
                  <a:r>
                    <a:rPr lang="es-ES" sz="1400" dirty="0" smtClean="0">
                      <a:solidFill>
                        <a:schemeClr val="bg1">
                          <a:lumMod val="65000"/>
                        </a:schemeClr>
                      </a:solidFill>
                    </a:rPr>
                    <a:t> GMM </a:t>
                  </a:r>
                  <a:r>
                    <a:rPr lang="es-ES" sz="1400" dirty="0" err="1" smtClean="0">
                      <a:solidFill>
                        <a:schemeClr val="bg1">
                          <a:lumMod val="65000"/>
                        </a:schemeClr>
                      </a:solidFill>
                    </a:rPr>
                    <a:t>components</a:t>
                  </a:r>
                  <a:r>
                    <a:rPr lang="es-ES" sz="1400" dirty="0" smtClean="0">
                      <a:solidFill>
                        <a:schemeClr val="bg1">
                          <a:lumMod val="65000"/>
                        </a:schemeClr>
                      </a:solidFill>
                    </a:rPr>
                    <a:t> to </a:t>
                  </a:r>
                  <a:r>
                    <a:rPr lang="es-ES" sz="1400" dirty="0" err="1" smtClean="0">
                      <a:solidFill>
                        <a:schemeClr val="bg1">
                          <a:lumMod val="65000"/>
                        </a:schemeClr>
                      </a:solidFill>
                    </a:rPr>
                    <a:t>pixels</a:t>
                  </a:r>
                  <a:r>
                    <a:rPr lang="es-ES" sz="1400" dirty="0" smtClean="0">
                      <a:solidFill>
                        <a:schemeClr val="bg1">
                          <a:lumMod val="65000"/>
                        </a:schemeClr>
                      </a:solidFill>
                    </a:rPr>
                    <a:t>, </a:t>
                  </a:r>
                  <a:r>
                    <a:rPr lang="es-ES" sz="1400" dirty="0" err="1" smtClean="0">
                      <a:solidFill>
                        <a:schemeClr val="bg1">
                          <a:lumMod val="65000"/>
                        </a:schemeClr>
                      </a:solidFill>
                    </a:rPr>
                    <a:t>using</a:t>
                  </a:r>
                  <a:r>
                    <a:rPr lang="es-ES" sz="1400" dirty="0" smtClean="0">
                      <a:solidFill>
                        <a:schemeClr val="bg1">
                          <a:lumMod val="65000"/>
                        </a:schemeClr>
                      </a:solidFill>
                    </a:rPr>
                    <a:t> </a:t>
                  </a:r>
                  <a14:m>
                    <m:oMath xmlns:m="http://schemas.openxmlformats.org/officeDocument/2006/math">
                      <m:r>
                        <a:rPr lang="es-ES" sz="1400" b="0" i="1" smtClean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Cambria Math" panose="02040503050406030204" pitchFamily="18" charset="0"/>
                        </a:rPr>
                        <m:t>𝑇</m:t>
                      </m:r>
                    </m:oMath>
                  </a14:m>
                  <a:endParaRPr lang="es-ES" sz="1400" dirty="0" smtClean="0">
                    <a:solidFill>
                      <a:schemeClr val="bg1">
                        <a:lumMod val="65000"/>
                      </a:schemeClr>
                    </a:solidFill>
                  </a:endParaRPr>
                </a:p>
                <a:p>
                  <a:pPr lvl="1"/>
                  <a14:m>
                    <m:oMath xmlns:m="http://schemas.openxmlformats.org/officeDocument/2006/math">
                      <m:sSup>
                        <m:sSupPr>
                          <m:ctrlPr>
                            <a:rPr lang="es-ES" sz="1400" i="1">
                              <a:solidFill>
                                <a:schemeClr val="bg1">
                                  <a:lumMod val="6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s-ES" sz="1400" b="1" i="1" smtClean="0">
                              <a:solidFill>
                                <a:schemeClr val="bg1">
                                  <a:lumMod val="6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𝜽</m:t>
                          </m:r>
                        </m:e>
                        <m:sup>
                          <m:r>
                            <a:rPr lang="es-ES" sz="1400" i="1">
                              <a:solidFill>
                                <a:schemeClr val="bg1">
                                  <a:lumMod val="6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𝑡</m:t>
                          </m:r>
                        </m:sup>
                      </m:sSup>
                      <m:r>
                        <a:rPr lang="es-ES" sz="1400" b="0" i="1" smtClean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← </m:t>
                      </m:r>
                    </m:oMath>
                  </a14:m>
                  <a:r>
                    <a:rPr lang="es-ES" sz="1400" dirty="0" err="1" smtClean="0">
                      <a:solidFill>
                        <a:schemeClr val="bg1">
                          <a:lumMod val="65000"/>
                        </a:schemeClr>
                      </a:solidFill>
                    </a:rPr>
                    <a:t>Learn</a:t>
                  </a:r>
                  <a:r>
                    <a:rPr lang="es-ES" sz="1400" dirty="0" smtClean="0">
                      <a:solidFill>
                        <a:schemeClr val="bg1">
                          <a:lumMod val="65000"/>
                        </a:schemeClr>
                      </a:solidFill>
                    </a:rPr>
                    <a:t> GMM </a:t>
                  </a:r>
                  <a:r>
                    <a:rPr lang="es-ES" sz="1400" dirty="0" err="1" smtClean="0">
                      <a:solidFill>
                        <a:schemeClr val="bg1">
                          <a:lumMod val="65000"/>
                        </a:schemeClr>
                      </a:solidFill>
                    </a:rPr>
                    <a:t>parameters</a:t>
                  </a:r>
                  <a:r>
                    <a:rPr lang="es-ES" sz="1400" dirty="0" smtClean="0">
                      <a:solidFill>
                        <a:schemeClr val="bg1">
                          <a:lumMod val="65000"/>
                        </a:schemeClr>
                      </a:solidFill>
                    </a:rPr>
                    <a:t> </a:t>
                  </a:r>
                  <a:r>
                    <a:rPr lang="es-ES" sz="1400" dirty="0" err="1" smtClean="0">
                      <a:solidFill>
                        <a:schemeClr val="bg1">
                          <a:lumMod val="65000"/>
                        </a:schemeClr>
                      </a:solidFill>
                    </a:rPr>
                    <a:t>from</a:t>
                  </a:r>
                  <a:r>
                    <a:rPr lang="es-ES" sz="1400" dirty="0" smtClean="0">
                      <a:solidFill>
                        <a:schemeClr val="bg1">
                          <a:lumMod val="65000"/>
                        </a:schemeClr>
                      </a:solidFill>
                    </a:rPr>
                    <a:t> data </a:t>
                  </a:r>
                  <a14:m>
                    <m:oMath xmlns:m="http://schemas.openxmlformats.org/officeDocument/2006/math">
                      <m:sSup>
                        <m:sSupPr>
                          <m:ctrlPr>
                            <a:rPr lang="es-ES" sz="1400" b="0" i="1" smtClean="0">
                              <a:solidFill>
                                <a:schemeClr val="bg1">
                                  <a:lumMod val="6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m:rPr>
                              <m:nor/>
                            </m:rPr>
                            <a:rPr lang="es-ES" sz="1400" b="1" i="0" smtClean="0">
                              <a:solidFill>
                                <a:schemeClr val="bg1">
                                  <a:lumMod val="6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z</m:t>
                          </m:r>
                        </m:e>
                        <m:sup>
                          <m:r>
                            <a:rPr lang="es-ES" sz="1400" b="0" i="1" smtClean="0">
                              <a:solidFill>
                                <a:schemeClr val="bg1">
                                  <a:lumMod val="6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𝑡</m:t>
                          </m:r>
                        </m:sup>
                      </m:sSup>
                    </m:oMath>
                  </a14:m>
                  <a:endParaRPr lang="es-ES" sz="1400" dirty="0" smtClean="0">
                    <a:solidFill>
                      <a:schemeClr val="bg1">
                        <a:lumMod val="65000"/>
                      </a:schemeClr>
                    </a:solidFill>
                  </a:endParaRPr>
                </a:p>
                <a:p>
                  <a:pPr lvl="1"/>
                  <a14:m>
                    <m:oMath xmlns:m="http://schemas.openxmlformats.org/officeDocument/2006/math">
                      <m:sSup>
                        <m:sSupPr>
                          <m:ctrlPr>
                            <a:rPr lang="es-ES" sz="1400" b="0" i="1" smtClean="0">
                              <a:solidFill>
                                <a:schemeClr val="bg1">
                                  <a:lumMod val="65000"/>
                                </a:schemeClr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acc>
                            <m:accPr>
                              <m:chr m:val="̂"/>
                              <m:ctrlPr>
                                <a:rPr lang="es-ES" sz="1400" b="0" i="1" smtClean="0">
                                  <a:solidFill>
                                    <a:schemeClr val="bg1">
                                      <a:lumMod val="65000"/>
                                    </a:schemeClr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m:rPr>
                                  <m:nor/>
                                </m:rPr>
                                <a:rPr lang="es-ES" sz="1400" b="1" i="0" smtClean="0">
                                  <a:solidFill>
                                    <a:schemeClr val="bg1">
                                      <a:lumMod val="65000"/>
                                    </a:schemeClr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f</m:t>
                              </m:r>
                            </m:e>
                          </m:acc>
                        </m:e>
                        <m:sup>
                          <m:r>
                            <a:rPr lang="es-ES" sz="1400" b="0" i="1" smtClean="0">
                              <a:solidFill>
                                <a:schemeClr val="bg1">
                                  <a:lumMod val="65000"/>
                                </a:schemeClr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𝑡</m:t>
                          </m:r>
                        </m:sup>
                      </m:sSup>
                      <m:r>
                        <a:rPr lang="es-ES" sz="1400" b="0" i="1" smtClean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←</m:t>
                      </m:r>
                    </m:oMath>
                  </a14:m>
                  <a:r>
                    <a:rPr lang="es-ES" sz="1400" dirty="0" smtClean="0">
                      <a:solidFill>
                        <a:schemeClr val="bg1">
                          <a:lumMod val="65000"/>
                        </a:schemeClr>
                      </a:solidFill>
                    </a:rPr>
                    <a:t> </a:t>
                  </a:r>
                  <a:r>
                    <a:rPr lang="es-ES" sz="1400" dirty="0" err="1" smtClean="0">
                      <a:solidFill>
                        <a:schemeClr val="bg1">
                          <a:lumMod val="65000"/>
                        </a:schemeClr>
                      </a:solidFill>
                    </a:rPr>
                    <a:t>Estimate</a:t>
                  </a:r>
                  <a:r>
                    <a:rPr lang="es-ES" sz="1400" dirty="0" smtClean="0">
                      <a:solidFill>
                        <a:schemeClr val="bg1">
                          <a:lumMod val="65000"/>
                        </a:schemeClr>
                      </a:solidFill>
                    </a:rPr>
                    <a:t> </a:t>
                  </a:r>
                  <a:r>
                    <a:rPr lang="es-ES" sz="1400" dirty="0" err="1" smtClean="0">
                      <a:solidFill>
                        <a:schemeClr val="bg1">
                          <a:lumMod val="65000"/>
                        </a:schemeClr>
                      </a:solidFill>
                    </a:rPr>
                    <a:t>segmentation</a:t>
                  </a:r>
                  <a:r>
                    <a:rPr lang="es-ES" sz="1400" dirty="0" smtClean="0">
                      <a:solidFill>
                        <a:schemeClr val="bg1">
                          <a:lumMod val="65000"/>
                        </a:schemeClr>
                      </a:solidFill>
                    </a:rPr>
                    <a:t>: </a:t>
                  </a:r>
                  <a:r>
                    <a:rPr lang="es-ES" sz="1400" dirty="0" err="1" smtClean="0">
                      <a:solidFill>
                        <a:schemeClr val="bg1">
                          <a:lumMod val="65000"/>
                        </a:schemeClr>
                      </a:solidFill>
                    </a:rPr>
                    <a:t>Graph</a:t>
                  </a:r>
                  <a:r>
                    <a:rPr lang="es-ES" sz="1400" dirty="0" smtClean="0">
                      <a:solidFill>
                        <a:schemeClr val="bg1">
                          <a:lumMod val="65000"/>
                        </a:schemeClr>
                      </a:solidFill>
                    </a:rPr>
                    <a:t> </a:t>
                  </a:r>
                  <a:r>
                    <a:rPr lang="es-ES" sz="1400" dirty="0" err="1" smtClean="0">
                      <a:solidFill>
                        <a:schemeClr val="bg1">
                          <a:lumMod val="65000"/>
                        </a:schemeClr>
                      </a:solidFill>
                    </a:rPr>
                    <a:t>cuts</a:t>
                  </a:r>
                  <a:r>
                    <a:rPr lang="es-ES" sz="1400" dirty="0" smtClean="0">
                      <a:solidFill>
                        <a:schemeClr val="bg1">
                          <a:lumMod val="65000"/>
                        </a:schemeClr>
                      </a:solidFill>
                    </a:rPr>
                    <a:t> (min-</a:t>
                  </a:r>
                  <a:r>
                    <a:rPr lang="es-ES" sz="1400" dirty="0" err="1" smtClean="0">
                      <a:solidFill>
                        <a:schemeClr val="bg1">
                          <a:lumMod val="65000"/>
                        </a:schemeClr>
                      </a:solidFill>
                    </a:rPr>
                    <a:t>cut</a:t>
                  </a:r>
                  <a:r>
                    <a:rPr lang="es-ES" sz="1400" dirty="0" smtClean="0">
                      <a:solidFill>
                        <a:schemeClr val="bg1">
                          <a:lumMod val="65000"/>
                        </a:schemeClr>
                      </a:solidFill>
                    </a:rPr>
                    <a:t> </a:t>
                  </a:r>
                  <a:r>
                    <a:rPr lang="es-ES" sz="1400" dirty="0" err="1" smtClean="0">
                      <a:solidFill>
                        <a:schemeClr val="bg1">
                          <a:lumMod val="65000"/>
                        </a:schemeClr>
                      </a:solidFill>
                    </a:rPr>
                    <a:t>alg</a:t>
                  </a:r>
                  <a:r>
                    <a:rPr lang="es-ES" sz="1400" dirty="0" smtClean="0">
                      <a:solidFill>
                        <a:schemeClr val="bg1">
                          <a:lumMod val="65000"/>
                        </a:schemeClr>
                      </a:solidFill>
                    </a:rPr>
                    <a:t>.)</a:t>
                  </a:r>
                </a:p>
                <a:p>
                  <a:pPr lvl="1"/>
                  <a:r>
                    <a:rPr lang="es-ES" sz="1400" dirty="0" err="1" smtClean="0">
                      <a:solidFill>
                        <a:schemeClr val="bg1">
                          <a:lumMod val="65000"/>
                        </a:schemeClr>
                      </a:solidFill>
                    </a:rPr>
                    <a:t>Repeat</a:t>
                  </a:r>
                  <a:r>
                    <a:rPr lang="es-ES" sz="1400" dirty="0" smtClean="0">
                      <a:solidFill>
                        <a:schemeClr val="bg1">
                          <a:lumMod val="65000"/>
                        </a:schemeClr>
                      </a:solidFill>
                    </a:rPr>
                    <a:t> </a:t>
                  </a:r>
                  <a:r>
                    <a:rPr lang="es-ES" sz="1400" dirty="0" err="1" smtClean="0">
                      <a:solidFill>
                        <a:schemeClr val="bg1">
                          <a:lumMod val="65000"/>
                        </a:schemeClr>
                      </a:solidFill>
                    </a:rPr>
                    <a:t>from</a:t>
                  </a:r>
                  <a:r>
                    <a:rPr lang="es-ES" sz="1400" dirty="0" smtClean="0">
                      <a:solidFill>
                        <a:schemeClr val="bg1">
                          <a:lumMod val="65000"/>
                        </a:schemeClr>
                      </a:solidFill>
                    </a:rPr>
                    <a:t> </a:t>
                  </a:r>
                  <a:r>
                    <a:rPr lang="es-ES" sz="1400" dirty="0" err="1" smtClean="0">
                      <a:solidFill>
                        <a:schemeClr val="bg1">
                          <a:lumMod val="65000"/>
                        </a:schemeClr>
                      </a:solidFill>
                    </a:rPr>
                    <a:t>step</a:t>
                  </a:r>
                  <a:r>
                    <a:rPr lang="es-ES" sz="1400" dirty="0" smtClean="0">
                      <a:solidFill>
                        <a:schemeClr val="bg1">
                          <a:lumMod val="65000"/>
                        </a:schemeClr>
                      </a:solidFill>
                    </a:rPr>
                    <a:t> 8, </a:t>
                  </a:r>
                  <a:r>
                    <a:rPr lang="es-ES" sz="1400" dirty="0" err="1" smtClean="0">
                      <a:solidFill>
                        <a:schemeClr val="bg1">
                          <a:lumMod val="65000"/>
                        </a:schemeClr>
                      </a:solidFill>
                    </a:rPr>
                    <a:t>until</a:t>
                  </a:r>
                  <a:r>
                    <a:rPr lang="es-ES" sz="1400" dirty="0" smtClean="0">
                      <a:solidFill>
                        <a:schemeClr val="bg1">
                          <a:lumMod val="65000"/>
                        </a:schemeClr>
                      </a:solidFill>
                    </a:rPr>
                    <a:t> </a:t>
                  </a:r>
                  <a:r>
                    <a:rPr lang="es-ES" sz="1400" dirty="0" err="1" smtClean="0">
                      <a:solidFill>
                        <a:schemeClr val="bg1">
                          <a:lumMod val="65000"/>
                        </a:schemeClr>
                      </a:solidFill>
                    </a:rPr>
                    <a:t>convergence</a:t>
                  </a:r>
                  <a:endParaRPr lang="es-ES" sz="1400" dirty="0" smtClean="0">
                    <a:solidFill>
                      <a:schemeClr val="bg1">
                        <a:lumMod val="65000"/>
                      </a:schemeClr>
                    </a:solidFill>
                  </a:endParaRPr>
                </a:p>
                <a:p>
                  <a:pPr lvl="1"/>
                  <a14:m>
                    <m:oMath xmlns:m="http://schemas.openxmlformats.org/officeDocument/2006/math">
                      <m:r>
                        <a:rPr lang="es-ES" sz="1400" b="0" i="1" smtClean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𝑇</m:t>
                      </m:r>
                      <m:r>
                        <a:rPr lang="es-ES" sz="1400" i="1" smtClean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←</m:t>
                      </m:r>
                    </m:oMath>
                  </a14:m>
                  <a:r>
                    <a:rPr lang="es-ES" sz="1400" dirty="0" smtClean="0">
                      <a:solidFill>
                        <a:schemeClr val="bg1">
                          <a:lumMod val="65000"/>
                        </a:schemeClr>
                      </a:solidFill>
                    </a:rPr>
                    <a:t> Re-</a:t>
                  </a:r>
                  <a:r>
                    <a:rPr lang="es-ES" sz="1400" dirty="0" err="1" smtClean="0">
                      <a:solidFill>
                        <a:schemeClr val="bg1">
                          <a:lumMod val="65000"/>
                        </a:schemeClr>
                      </a:solidFill>
                    </a:rPr>
                    <a:t>initialize</a:t>
                  </a:r>
                  <a:r>
                    <a:rPr lang="es-ES" sz="1400" dirty="0" smtClean="0">
                      <a:solidFill>
                        <a:schemeClr val="bg1">
                          <a:lumMod val="65000"/>
                        </a:schemeClr>
                      </a:solidFill>
                    </a:rPr>
                    <a:t> </a:t>
                  </a:r>
                  <a:r>
                    <a:rPr lang="es-ES" sz="1400" dirty="0" err="1" smtClean="0">
                      <a:solidFill>
                        <a:schemeClr val="bg1">
                          <a:lumMod val="65000"/>
                        </a:schemeClr>
                      </a:solidFill>
                    </a:rPr>
                    <a:t>trimap</a:t>
                  </a:r>
                  <a:r>
                    <a:rPr lang="es-ES" sz="1400" dirty="0" smtClean="0">
                      <a:solidFill>
                        <a:schemeClr val="bg1">
                          <a:lumMod val="65000"/>
                        </a:schemeClr>
                      </a:solidFill>
                    </a:rPr>
                    <a:t> (</a:t>
                  </a:r>
                  <a:r>
                    <a:rPr lang="es-ES" sz="1400" dirty="0" err="1" smtClean="0">
                      <a:solidFill>
                        <a:schemeClr val="bg1">
                          <a:lumMod val="65000"/>
                        </a:schemeClr>
                      </a:solidFill>
                    </a:rPr>
                    <a:t>Eq</a:t>
                  </a:r>
                  <a:r>
                    <a:rPr lang="es-ES" sz="1400" dirty="0" smtClean="0">
                      <a:solidFill>
                        <a:schemeClr val="bg1">
                          <a:lumMod val="65000"/>
                        </a:schemeClr>
                      </a:solidFill>
                    </a:rPr>
                    <a:t>. 1)</a:t>
                  </a:r>
                </a:p>
                <a:p>
                  <a:pPr lvl="1"/>
                  <a14:m>
                    <m:oMath xmlns:m="http://schemas.openxmlformats.org/officeDocument/2006/math">
                      <m:sSup>
                        <m:sSupPr>
                          <m:ctrlPr>
                            <a:rPr lang="es-ES" sz="1400" i="1">
                              <a:solidFill>
                                <a:schemeClr val="bg1">
                                  <a:lumMod val="6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m:rPr>
                              <m:nor/>
                            </m:rPr>
                            <a:rPr lang="es-ES" sz="1400" b="1">
                              <a:solidFill>
                                <a:schemeClr val="bg1">
                                  <a:lumMod val="6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k</m:t>
                          </m:r>
                        </m:e>
                        <m:sup>
                          <m:r>
                            <a:rPr lang="es-ES" sz="1400" i="1">
                              <a:solidFill>
                                <a:schemeClr val="bg1">
                                  <a:lumMod val="6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𝑡</m:t>
                          </m:r>
                        </m:sup>
                      </m:sSup>
                      <m:r>
                        <a:rPr lang="es-ES" sz="1400" i="1">
                          <a:solidFill>
                            <a:schemeClr val="bg1">
                              <a:lumMod val="65000"/>
                            </a:schemeClr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←</m:t>
                      </m:r>
                    </m:oMath>
                  </a14:m>
                  <a:r>
                    <a:rPr lang="es-ES" sz="1400" dirty="0">
                      <a:solidFill>
                        <a:schemeClr val="bg1">
                          <a:lumMod val="65000"/>
                        </a:schemeClr>
                      </a:solidFill>
                    </a:rPr>
                    <a:t> </a:t>
                  </a:r>
                  <a:r>
                    <a:rPr lang="es-ES" sz="1400" dirty="0" err="1">
                      <a:solidFill>
                        <a:schemeClr val="bg1">
                          <a:lumMod val="65000"/>
                        </a:schemeClr>
                      </a:solidFill>
                    </a:rPr>
                    <a:t>Assign</a:t>
                  </a:r>
                  <a:r>
                    <a:rPr lang="es-ES" sz="1400" dirty="0">
                      <a:solidFill>
                        <a:schemeClr val="bg1">
                          <a:lumMod val="65000"/>
                        </a:schemeClr>
                      </a:solidFill>
                    </a:rPr>
                    <a:t> GMM </a:t>
                  </a:r>
                  <a:r>
                    <a:rPr lang="es-ES" sz="1400" dirty="0" err="1">
                      <a:solidFill>
                        <a:schemeClr val="bg1">
                          <a:lumMod val="65000"/>
                        </a:schemeClr>
                      </a:solidFill>
                    </a:rPr>
                    <a:t>components</a:t>
                  </a:r>
                  <a:r>
                    <a:rPr lang="es-ES" sz="1400" dirty="0">
                      <a:solidFill>
                        <a:schemeClr val="bg1">
                          <a:lumMod val="65000"/>
                        </a:schemeClr>
                      </a:solidFill>
                    </a:rPr>
                    <a:t> to </a:t>
                  </a:r>
                  <a:r>
                    <a:rPr lang="es-ES" sz="1400" dirty="0" err="1">
                      <a:solidFill>
                        <a:schemeClr val="bg1">
                          <a:lumMod val="65000"/>
                        </a:schemeClr>
                      </a:solidFill>
                    </a:rPr>
                    <a:t>pixels</a:t>
                  </a:r>
                  <a:r>
                    <a:rPr lang="es-ES" sz="1400" dirty="0">
                      <a:solidFill>
                        <a:schemeClr val="bg1">
                          <a:lumMod val="65000"/>
                        </a:schemeClr>
                      </a:solidFill>
                    </a:rPr>
                    <a:t>, </a:t>
                  </a:r>
                  <a:r>
                    <a:rPr lang="es-ES" sz="1400" dirty="0" err="1">
                      <a:solidFill>
                        <a:schemeClr val="bg1">
                          <a:lumMod val="65000"/>
                        </a:schemeClr>
                      </a:solidFill>
                    </a:rPr>
                    <a:t>using</a:t>
                  </a:r>
                  <a:r>
                    <a:rPr lang="es-ES" sz="1400" dirty="0">
                      <a:solidFill>
                        <a:schemeClr val="bg1">
                          <a:lumMod val="65000"/>
                        </a:schemeClr>
                      </a:solidFill>
                    </a:rPr>
                    <a:t> </a:t>
                  </a:r>
                  <a14:m>
                    <m:oMath xmlns:m="http://schemas.openxmlformats.org/officeDocument/2006/math">
                      <m:r>
                        <a:rPr lang="es-ES" sz="1400" i="1">
                          <a:solidFill>
                            <a:schemeClr val="bg1">
                              <a:lumMod val="65000"/>
                            </a:schemeClr>
                          </a:solidFill>
                          <a:latin typeface="Cambria Math" panose="02040503050406030204" pitchFamily="18" charset="0"/>
                        </a:rPr>
                        <m:t>𝑇</m:t>
                      </m:r>
                    </m:oMath>
                  </a14:m>
                  <a:endParaRPr lang="es-ES" sz="1400" dirty="0">
                    <a:solidFill>
                      <a:schemeClr val="bg1">
                        <a:lumMod val="65000"/>
                      </a:schemeClr>
                    </a:solidFill>
                  </a:endParaRPr>
                </a:p>
                <a:p>
                  <a:pPr lvl="1"/>
                  <a14:m>
                    <m:oMath xmlns:m="http://schemas.openxmlformats.org/officeDocument/2006/math">
                      <m:sSup>
                        <m:sSupPr>
                          <m:ctrlPr>
                            <a:rPr lang="es-ES" sz="1400" i="1">
                              <a:solidFill>
                                <a:schemeClr val="bg1">
                                  <a:lumMod val="6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s-ES" sz="1400" b="1" i="1">
                              <a:solidFill>
                                <a:schemeClr val="bg1">
                                  <a:lumMod val="6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𝜽</m:t>
                          </m:r>
                        </m:e>
                        <m:sup>
                          <m:r>
                            <a:rPr lang="es-ES" sz="1400" i="1">
                              <a:solidFill>
                                <a:schemeClr val="bg1">
                                  <a:lumMod val="6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𝑡</m:t>
                          </m:r>
                        </m:sup>
                      </m:sSup>
                      <m:r>
                        <a:rPr lang="es-ES" sz="1400" i="1">
                          <a:solidFill>
                            <a:schemeClr val="bg1">
                              <a:lumMod val="65000"/>
                            </a:schemeClr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← </m:t>
                      </m:r>
                    </m:oMath>
                  </a14:m>
                  <a:r>
                    <a:rPr lang="es-ES" sz="1400" dirty="0" err="1">
                      <a:solidFill>
                        <a:schemeClr val="bg1">
                          <a:lumMod val="65000"/>
                        </a:schemeClr>
                      </a:solidFill>
                    </a:rPr>
                    <a:t>Learn</a:t>
                  </a:r>
                  <a:r>
                    <a:rPr lang="es-ES" sz="1400" dirty="0">
                      <a:solidFill>
                        <a:schemeClr val="bg1">
                          <a:lumMod val="65000"/>
                        </a:schemeClr>
                      </a:solidFill>
                    </a:rPr>
                    <a:t> GMM </a:t>
                  </a:r>
                  <a:r>
                    <a:rPr lang="es-ES" sz="1400" dirty="0" err="1">
                      <a:solidFill>
                        <a:schemeClr val="bg1">
                          <a:lumMod val="65000"/>
                        </a:schemeClr>
                      </a:solidFill>
                    </a:rPr>
                    <a:t>parameters</a:t>
                  </a:r>
                  <a:r>
                    <a:rPr lang="es-ES" sz="1400" dirty="0">
                      <a:solidFill>
                        <a:schemeClr val="bg1">
                          <a:lumMod val="65000"/>
                        </a:schemeClr>
                      </a:solidFill>
                    </a:rPr>
                    <a:t> </a:t>
                  </a:r>
                  <a:r>
                    <a:rPr lang="es-ES" sz="1400" dirty="0" err="1">
                      <a:solidFill>
                        <a:schemeClr val="bg1">
                          <a:lumMod val="65000"/>
                        </a:schemeClr>
                      </a:solidFill>
                    </a:rPr>
                    <a:t>from</a:t>
                  </a:r>
                  <a:r>
                    <a:rPr lang="es-ES" sz="1400" dirty="0">
                      <a:solidFill>
                        <a:schemeClr val="bg1">
                          <a:lumMod val="65000"/>
                        </a:schemeClr>
                      </a:solidFill>
                    </a:rPr>
                    <a:t> data </a:t>
                  </a:r>
                  <a14:m>
                    <m:oMath xmlns:m="http://schemas.openxmlformats.org/officeDocument/2006/math">
                      <m:sSup>
                        <m:sSupPr>
                          <m:ctrlPr>
                            <a:rPr lang="es-ES" sz="1400" i="1">
                              <a:solidFill>
                                <a:schemeClr val="bg1">
                                  <a:lumMod val="6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m:rPr>
                              <m:nor/>
                            </m:rPr>
                            <a:rPr lang="es-ES" sz="1400" b="1">
                              <a:solidFill>
                                <a:schemeClr val="bg1">
                                  <a:lumMod val="6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z</m:t>
                          </m:r>
                        </m:e>
                        <m:sup>
                          <m:r>
                            <a:rPr lang="es-ES" sz="1400" i="1">
                              <a:solidFill>
                                <a:schemeClr val="bg1">
                                  <a:lumMod val="6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𝑡</m:t>
                          </m:r>
                        </m:sup>
                      </m:sSup>
                    </m:oMath>
                  </a14:m>
                  <a:endParaRPr lang="es-ES" sz="1400" dirty="0" smtClean="0">
                    <a:solidFill>
                      <a:schemeClr val="bg1">
                        <a:lumMod val="65000"/>
                      </a:schemeClr>
                    </a:solidFill>
                  </a:endParaRPr>
                </a:p>
                <a:p>
                  <a:pPr lvl="1"/>
                  <a14:m>
                    <m:oMath xmlns:m="http://schemas.openxmlformats.org/officeDocument/2006/math">
                      <m:sSup>
                        <m:sSupPr>
                          <m:ctrlPr>
                            <a:rPr lang="es-ES" sz="1400" b="0" i="1" smtClean="0">
                              <a:solidFill>
                                <a:schemeClr val="bg1">
                                  <a:lumMod val="65000"/>
                                </a:schemeClr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m:rPr>
                              <m:nor/>
                            </m:rPr>
                            <a:rPr lang="es-ES" sz="1400" b="1" i="0" smtClean="0">
                              <a:solidFill>
                                <a:schemeClr val="bg1">
                                  <a:lumMod val="65000"/>
                                </a:schemeClr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f</m:t>
                          </m:r>
                        </m:e>
                        <m:sup>
                          <m:r>
                            <a:rPr lang="es-ES" sz="1400" b="0" i="1" smtClean="0">
                              <a:solidFill>
                                <a:schemeClr val="bg1">
                                  <a:lumMod val="65000"/>
                                </a:schemeClr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𝑡</m:t>
                          </m:r>
                        </m:sup>
                      </m:sSup>
                      <m:r>
                        <a:rPr lang="es-ES" sz="1400" i="1">
                          <a:solidFill>
                            <a:schemeClr val="bg1">
                              <a:lumMod val="65000"/>
                            </a:schemeClr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←</m:t>
                      </m:r>
                    </m:oMath>
                  </a14:m>
                  <a:r>
                    <a:rPr lang="es-ES" sz="1400" dirty="0">
                      <a:solidFill>
                        <a:schemeClr val="bg1">
                          <a:lumMod val="65000"/>
                        </a:schemeClr>
                      </a:solidFill>
                    </a:rPr>
                    <a:t> </a:t>
                  </a:r>
                  <a:r>
                    <a:rPr lang="es-ES" sz="1400" dirty="0" err="1">
                      <a:solidFill>
                        <a:schemeClr val="bg1">
                          <a:lumMod val="65000"/>
                        </a:schemeClr>
                      </a:solidFill>
                    </a:rPr>
                    <a:t>Estimate</a:t>
                  </a:r>
                  <a:r>
                    <a:rPr lang="es-ES" sz="1400" dirty="0">
                      <a:solidFill>
                        <a:schemeClr val="bg1">
                          <a:lumMod val="65000"/>
                        </a:schemeClr>
                      </a:solidFill>
                    </a:rPr>
                    <a:t> </a:t>
                  </a:r>
                  <a:r>
                    <a:rPr lang="es-ES" sz="1400" dirty="0" err="1">
                      <a:solidFill>
                        <a:schemeClr val="bg1">
                          <a:lumMod val="65000"/>
                        </a:schemeClr>
                      </a:solidFill>
                    </a:rPr>
                    <a:t>segmentation</a:t>
                  </a:r>
                  <a:r>
                    <a:rPr lang="es-ES" sz="1400" dirty="0">
                      <a:solidFill>
                        <a:schemeClr val="bg1">
                          <a:lumMod val="65000"/>
                        </a:schemeClr>
                      </a:solidFill>
                    </a:rPr>
                    <a:t>: </a:t>
                  </a:r>
                  <a:r>
                    <a:rPr lang="es-ES" sz="1400" dirty="0" err="1">
                      <a:solidFill>
                        <a:schemeClr val="bg1">
                          <a:lumMod val="65000"/>
                        </a:schemeClr>
                      </a:solidFill>
                    </a:rPr>
                    <a:t>Graph</a:t>
                  </a:r>
                  <a:r>
                    <a:rPr lang="es-ES" sz="1400" dirty="0">
                      <a:solidFill>
                        <a:schemeClr val="bg1">
                          <a:lumMod val="65000"/>
                        </a:schemeClr>
                      </a:solidFill>
                    </a:rPr>
                    <a:t> </a:t>
                  </a:r>
                  <a:r>
                    <a:rPr lang="es-ES" sz="1400" dirty="0" err="1">
                      <a:solidFill>
                        <a:schemeClr val="bg1">
                          <a:lumMod val="65000"/>
                        </a:schemeClr>
                      </a:solidFill>
                    </a:rPr>
                    <a:t>cuts</a:t>
                  </a:r>
                  <a:r>
                    <a:rPr lang="es-ES" sz="1400" dirty="0">
                      <a:solidFill>
                        <a:schemeClr val="bg1">
                          <a:lumMod val="65000"/>
                        </a:schemeClr>
                      </a:solidFill>
                    </a:rPr>
                    <a:t> (min-</a:t>
                  </a:r>
                  <a:r>
                    <a:rPr lang="es-ES" sz="1400" dirty="0" err="1">
                      <a:solidFill>
                        <a:schemeClr val="bg1">
                          <a:lumMod val="65000"/>
                        </a:schemeClr>
                      </a:solidFill>
                    </a:rPr>
                    <a:t>cut</a:t>
                  </a:r>
                  <a:r>
                    <a:rPr lang="es-ES" sz="1400" dirty="0">
                      <a:solidFill>
                        <a:schemeClr val="bg1">
                          <a:lumMod val="65000"/>
                        </a:schemeClr>
                      </a:solidFill>
                    </a:rPr>
                    <a:t> </a:t>
                  </a:r>
                  <a:r>
                    <a:rPr lang="es-ES" sz="1400" dirty="0" err="1">
                      <a:solidFill>
                        <a:schemeClr val="bg1">
                          <a:lumMod val="65000"/>
                        </a:schemeClr>
                      </a:solidFill>
                    </a:rPr>
                    <a:t>alg</a:t>
                  </a:r>
                  <a:r>
                    <a:rPr lang="es-ES" sz="1400" dirty="0">
                      <a:solidFill>
                        <a:schemeClr val="bg1">
                          <a:lumMod val="65000"/>
                        </a:schemeClr>
                      </a:solidFill>
                    </a:rPr>
                    <a:t>.)</a:t>
                  </a:r>
                </a:p>
                <a:p>
                  <a:pPr lvl="1"/>
                  <a:r>
                    <a:rPr lang="es-ES" sz="1400" dirty="0" err="1">
                      <a:solidFill>
                        <a:schemeClr val="bg1">
                          <a:lumMod val="65000"/>
                        </a:schemeClr>
                      </a:solidFill>
                    </a:rPr>
                    <a:t>Repeat</a:t>
                  </a:r>
                  <a:r>
                    <a:rPr lang="es-ES" sz="1400" dirty="0">
                      <a:solidFill>
                        <a:schemeClr val="bg1">
                          <a:lumMod val="65000"/>
                        </a:schemeClr>
                      </a:solidFill>
                    </a:rPr>
                    <a:t> </a:t>
                  </a:r>
                  <a:r>
                    <a:rPr lang="es-ES" sz="1400" dirty="0" err="1">
                      <a:solidFill>
                        <a:schemeClr val="bg1">
                          <a:lumMod val="65000"/>
                        </a:schemeClr>
                      </a:solidFill>
                    </a:rPr>
                    <a:t>from</a:t>
                  </a:r>
                  <a:r>
                    <a:rPr lang="es-ES" sz="1400" dirty="0">
                      <a:solidFill>
                        <a:schemeClr val="bg1">
                          <a:lumMod val="65000"/>
                        </a:schemeClr>
                      </a:solidFill>
                    </a:rPr>
                    <a:t> </a:t>
                  </a:r>
                  <a:r>
                    <a:rPr lang="es-ES" sz="1400" dirty="0" err="1">
                      <a:solidFill>
                        <a:schemeClr val="bg1">
                          <a:lumMod val="65000"/>
                        </a:schemeClr>
                      </a:solidFill>
                    </a:rPr>
                    <a:t>step</a:t>
                  </a:r>
                  <a:r>
                    <a:rPr lang="es-ES" sz="1400" dirty="0">
                      <a:solidFill>
                        <a:schemeClr val="bg1">
                          <a:lumMod val="65000"/>
                        </a:schemeClr>
                      </a:solidFill>
                    </a:rPr>
                    <a:t> </a:t>
                  </a:r>
                  <a:r>
                    <a:rPr lang="es-ES" sz="1400" dirty="0" smtClean="0">
                      <a:solidFill>
                        <a:schemeClr val="bg1">
                          <a:lumMod val="65000"/>
                        </a:schemeClr>
                      </a:solidFill>
                    </a:rPr>
                    <a:t>13, </a:t>
                  </a:r>
                  <a:r>
                    <a:rPr lang="es-ES" sz="1400" dirty="0" err="1">
                      <a:solidFill>
                        <a:schemeClr val="bg1">
                          <a:lumMod val="65000"/>
                        </a:schemeClr>
                      </a:solidFill>
                    </a:rPr>
                    <a:t>until</a:t>
                  </a:r>
                  <a:r>
                    <a:rPr lang="es-ES" sz="1400" dirty="0">
                      <a:solidFill>
                        <a:schemeClr val="bg1">
                          <a:lumMod val="65000"/>
                        </a:schemeClr>
                      </a:solidFill>
                    </a:rPr>
                    <a:t> </a:t>
                  </a:r>
                  <a:r>
                    <a:rPr lang="es-ES" sz="1400" dirty="0" err="1" smtClean="0">
                      <a:solidFill>
                        <a:schemeClr val="bg1">
                          <a:lumMod val="65000"/>
                        </a:schemeClr>
                      </a:solidFill>
                    </a:rPr>
                    <a:t>convergence</a:t>
                  </a:r>
                  <a:endParaRPr lang="es-ES" sz="1400" dirty="0" smtClean="0">
                    <a:solidFill>
                      <a:schemeClr val="bg1">
                        <a:lumMod val="65000"/>
                      </a:schemeClr>
                    </a:solidFill>
                  </a:endParaRPr>
                </a:p>
                <a:p>
                  <a:pPr lvl="1"/>
                  <a14:m>
                    <m:oMath xmlns:m="http://schemas.openxmlformats.org/officeDocument/2006/math">
                      <m:r>
                        <a:rPr lang="es-ES" sz="1400" i="1" smtClean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𝑇</m:t>
                      </m:r>
                      <m:r>
                        <a:rPr lang="es-ES" sz="1400" i="1" smtClean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←</m:t>
                      </m:r>
                    </m:oMath>
                  </a14:m>
                  <a:r>
                    <a:rPr lang="es-ES" sz="1400" dirty="0">
                      <a:solidFill>
                        <a:schemeClr val="bg1">
                          <a:lumMod val="65000"/>
                        </a:schemeClr>
                      </a:solidFill>
                    </a:rPr>
                    <a:t> </a:t>
                  </a:r>
                  <a:r>
                    <a:rPr lang="es-ES" sz="1400" dirty="0" err="1">
                      <a:solidFill>
                        <a:schemeClr val="bg1">
                          <a:lumMod val="65000"/>
                        </a:schemeClr>
                      </a:solidFill>
                    </a:rPr>
                    <a:t>I</a:t>
                  </a:r>
                  <a:r>
                    <a:rPr lang="es-ES" sz="1400" dirty="0" err="1" smtClean="0">
                      <a:solidFill>
                        <a:schemeClr val="bg1">
                          <a:lumMod val="65000"/>
                        </a:schemeClr>
                      </a:solidFill>
                    </a:rPr>
                    <a:t>nitialize</a:t>
                  </a:r>
                  <a:r>
                    <a:rPr lang="es-ES" sz="1400" dirty="0" smtClean="0">
                      <a:solidFill>
                        <a:schemeClr val="bg1">
                          <a:lumMod val="65000"/>
                        </a:schemeClr>
                      </a:solidFill>
                    </a:rPr>
                    <a:t> </a:t>
                  </a:r>
                  <a:r>
                    <a:rPr lang="es-ES" sz="1400" dirty="0" err="1" smtClean="0">
                      <a:solidFill>
                        <a:schemeClr val="bg1">
                          <a:lumMod val="65000"/>
                        </a:schemeClr>
                      </a:solidFill>
                    </a:rPr>
                    <a:t>trimap</a:t>
                  </a:r>
                  <a:r>
                    <a:rPr lang="es-ES" sz="1400" dirty="0" smtClean="0">
                      <a:solidFill>
                        <a:schemeClr val="bg1">
                          <a:lumMod val="65000"/>
                        </a:schemeClr>
                      </a:solidFill>
                    </a:rPr>
                    <a:t> </a:t>
                  </a:r>
                  <a:r>
                    <a:rPr lang="es-ES" sz="1400" dirty="0" err="1" smtClean="0">
                      <a:solidFill>
                        <a:schemeClr val="bg1">
                          <a:lumMod val="65000"/>
                        </a:schemeClr>
                      </a:solidFill>
                    </a:rPr>
                    <a:t>using</a:t>
                  </a:r>
                  <a:r>
                    <a:rPr lang="es-ES" sz="1400" dirty="0" smtClean="0">
                      <a:solidFill>
                        <a:schemeClr val="bg1">
                          <a:lumMod val="65000"/>
                        </a:schemeClr>
                      </a:solidFill>
                    </a:rPr>
                    <a:t> </a:t>
                  </a:r>
                  <a14:m>
                    <m:oMath xmlns:m="http://schemas.openxmlformats.org/officeDocument/2006/math">
                      <m:sSup>
                        <m:sSupPr>
                          <m:ctrlPr>
                            <a:rPr lang="es-ES" sz="1400" i="1">
                              <a:solidFill>
                                <a:schemeClr val="bg1">
                                  <a:lumMod val="65000"/>
                                </a:schemeClr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acc>
                            <m:accPr>
                              <m:chr m:val="̂"/>
                              <m:ctrlPr>
                                <a:rPr lang="es-ES" sz="1400" i="1">
                                  <a:solidFill>
                                    <a:schemeClr val="bg1">
                                      <a:lumMod val="65000"/>
                                    </a:schemeClr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m:rPr>
                                  <m:nor/>
                                </m:rPr>
                                <a:rPr lang="es-ES" sz="1400" b="1">
                                  <a:solidFill>
                                    <a:schemeClr val="bg1">
                                      <a:lumMod val="65000"/>
                                    </a:schemeClr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f</m:t>
                              </m:r>
                            </m:e>
                          </m:acc>
                        </m:e>
                        <m:sup>
                          <m:r>
                            <a:rPr lang="es-ES" sz="1400" i="1">
                              <a:solidFill>
                                <a:schemeClr val="bg1">
                                  <a:lumMod val="65000"/>
                                </a:schemeClr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𝑡</m:t>
                          </m:r>
                        </m:sup>
                      </m:sSup>
                    </m:oMath>
                  </a14:m>
                  <a:r>
                    <a:rPr lang="es-ES" sz="1400" dirty="0" smtClean="0">
                      <a:solidFill>
                        <a:schemeClr val="bg1">
                          <a:lumMod val="65000"/>
                        </a:schemeClr>
                      </a:solidFill>
                    </a:rPr>
                    <a:t> </a:t>
                  </a:r>
                  <a:r>
                    <a:rPr lang="es-ES" sz="1400" dirty="0" err="1" smtClean="0">
                      <a:solidFill>
                        <a:schemeClr val="bg1">
                          <a:lumMod val="65000"/>
                        </a:schemeClr>
                      </a:solidFill>
                    </a:rPr>
                    <a:t>for</a:t>
                  </a:r>
                  <a:r>
                    <a:rPr lang="es-ES" sz="1400" dirty="0" smtClean="0">
                      <a:solidFill>
                        <a:schemeClr val="bg1">
                          <a:lumMod val="65000"/>
                        </a:schemeClr>
                      </a:solidFill>
                    </a:rPr>
                    <a:t> </a:t>
                  </a:r>
                  <a14:m>
                    <m:oMath xmlns:m="http://schemas.openxmlformats.org/officeDocument/2006/math">
                      <m:sSup>
                        <m:sSupPr>
                          <m:ctrlPr>
                            <a:rPr lang="es-ES" sz="1400" b="0" i="1" smtClean="0">
                              <a:solidFill>
                                <a:schemeClr val="bg1">
                                  <a:lumMod val="6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s-ES" sz="1400" b="0" i="1" smtClean="0">
                              <a:solidFill>
                                <a:schemeClr val="bg1">
                                  <a:lumMod val="6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𝐼</m:t>
                          </m:r>
                        </m:e>
                        <m:sup>
                          <m:r>
                            <a:rPr lang="es-ES" sz="1400" b="0" i="1" smtClean="0">
                              <a:solidFill>
                                <a:schemeClr val="bg1">
                                  <a:lumMod val="6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𝑡</m:t>
                          </m:r>
                          <m:r>
                            <a:rPr lang="es-ES" sz="1400" b="0" i="1" smtClean="0">
                              <a:solidFill>
                                <a:schemeClr val="bg1">
                                  <a:lumMod val="6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+1</m:t>
                          </m:r>
                        </m:sup>
                      </m:sSup>
                    </m:oMath>
                  </a14:m>
                  <a:r>
                    <a:rPr lang="es-ES" sz="1400" dirty="0" smtClean="0">
                      <a:solidFill>
                        <a:schemeClr val="bg1">
                          <a:lumMod val="65000"/>
                        </a:schemeClr>
                      </a:solidFill>
                    </a:rPr>
                    <a:t> </a:t>
                  </a:r>
                  <a:r>
                    <a:rPr lang="es-ES" sz="1400" dirty="0">
                      <a:solidFill>
                        <a:schemeClr val="bg1">
                          <a:lumMod val="65000"/>
                        </a:schemeClr>
                      </a:solidFill>
                    </a:rPr>
                    <a:t>(</a:t>
                  </a:r>
                  <a:r>
                    <a:rPr lang="es-ES" sz="1400" dirty="0" err="1">
                      <a:solidFill>
                        <a:schemeClr val="bg1">
                          <a:lumMod val="65000"/>
                        </a:schemeClr>
                      </a:solidFill>
                    </a:rPr>
                    <a:t>Eq</a:t>
                  </a:r>
                  <a:r>
                    <a:rPr lang="es-ES" sz="1400" dirty="0">
                      <a:solidFill>
                        <a:schemeClr val="bg1">
                          <a:lumMod val="65000"/>
                        </a:schemeClr>
                      </a:solidFill>
                    </a:rPr>
                    <a:t>. 2</a:t>
                  </a:r>
                  <a:r>
                    <a:rPr lang="es-ES" sz="1400" dirty="0" smtClean="0">
                      <a:solidFill>
                        <a:schemeClr val="bg1">
                          <a:lumMod val="65000"/>
                        </a:schemeClr>
                      </a:solidFill>
                    </a:rPr>
                    <a:t>)</a:t>
                  </a:r>
                </a:p>
                <a:p>
                  <a:r>
                    <a:rPr lang="es-ES" sz="1400" b="1" dirty="0" err="1" smtClean="0">
                      <a:solidFill>
                        <a:schemeClr val="bg1">
                          <a:lumMod val="65000"/>
                        </a:schemeClr>
                      </a:solidFill>
                    </a:rPr>
                    <a:t>end</a:t>
                  </a:r>
                  <a:r>
                    <a:rPr lang="es-ES" sz="1400" b="1" dirty="0" smtClean="0">
                      <a:solidFill>
                        <a:schemeClr val="bg1">
                          <a:lumMod val="65000"/>
                        </a:schemeClr>
                      </a:solidFill>
                    </a:rPr>
                    <a:t> </a:t>
                  </a:r>
                  <a:r>
                    <a:rPr lang="es-ES" sz="1400" b="1" dirty="0" err="1" smtClean="0">
                      <a:solidFill>
                        <a:schemeClr val="bg1">
                          <a:lumMod val="65000"/>
                        </a:schemeClr>
                      </a:solidFill>
                    </a:rPr>
                    <a:t>for</a:t>
                  </a:r>
                  <a:endParaRPr lang="es-ES" sz="1400" b="1" dirty="0">
                    <a:solidFill>
                      <a:schemeClr val="bg1">
                        <a:lumMod val="65000"/>
                      </a:schemeClr>
                    </a:solidFill>
                  </a:endParaRPr>
                </a:p>
              </p:txBody>
            </p:sp>
          </mc:Choice>
          <mc:Fallback xmlns="">
            <p:sp>
              <p:nvSpPr>
                <p:cNvPr id="44" name="TextBox 43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166609" y="1783380"/>
                  <a:ext cx="6057382" cy="4019049"/>
                </a:xfrm>
                <a:prstGeom prst="rect">
                  <a:avLst/>
                </a:prstGeom>
                <a:blipFill rotWithShape="0">
                  <a:blip r:embed="rId3"/>
                  <a:stretch>
                    <a:fillRect l="-302" b="-606"/>
                  </a:stretch>
                </a:blipFill>
              </p:spPr>
              <p:txBody>
                <a:bodyPr/>
                <a:lstStyle/>
                <a:p>
                  <a:r>
                    <a:rPr lang="es-E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45" name="TextBox 44"/>
            <p:cNvSpPr txBox="1"/>
            <p:nvPr/>
          </p:nvSpPr>
          <p:spPr>
            <a:xfrm>
              <a:off x="3790686" y="1806652"/>
              <a:ext cx="457690" cy="39703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s-ES" sz="1400" dirty="0" smtClean="0">
                  <a:solidFill>
                    <a:schemeClr val="bg1">
                      <a:lumMod val="65000"/>
                    </a:schemeClr>
                  </a:solidFill>
                </a:rPr>
                <a:t>1:</a:t>
              </a:r>
            </a:p>
            <a:p>
              <a:pPr algn="r"/>
              <a:r>
                <a:rPr lang="es-ES" sz="1400" dirty="0" smtClean="0">
                  <a:solidFill>
                    <a:schemeClr val="bg1">
                      <a:lumMod val="65000"/>
                    </a:schemeClr>
                  </a:solidFill>
                </a:rPr>
                <a:t>2:</a:t>
              </a:r>
            </a:p>
            <a:p>
              <a:pPr algn="r"/>
              <a:r>
                <a:rPr lang="es-ES" sz="1400" dirty="0" smtClean="0">
                  <a:solidFill>
                    <a:schemeClr val="bg1">
                      <a:lumMod val="65000"/>
                    </a:schemeClr>
                  </a:solidFill>
                </a:rPr>
                <a:t>3:</a:t>
              </a:r>
            </a:p>
            <a:p>
              <a:pPr algn="r"/>
              <a:r>
                <a:rPr lang="es-ES" sz="1400" dirty="0" smtClean="0">
                  <a:solidFill>
                    <a:schemeClr val="bg1">
                      <a:lumMod val="65000"/>
                    </a:schemeClr>
                  </a:solidFill>
                </a:rPr>
                <a:t>4:</a:t>
              </a:r>
            </a:p>
            <a:p>
              <a:pPr algn="r"/>
              <a:r>
                <a:rPr lang="es-ES" sz="1400" dirty="0" smtClean="0">
                  <a:solidFill>
                    <a:schemeClr val="bg1">
                      <a:lumMod val="65000"/>
                    </a:schemeClr>
                  </a:solidFill>
                </a:rPr>
                <a:t>5:</a:t>
              </a:r>
            </a:p>
            <a:p>
              <a:pPr algn="r"/>
              <a:r>
                <a:rPr lang="es-ES" sz="1400" dirty="0" smtClean="0"/>
                <a:t>6:</a:t>
              </a:r>
            </a:p>
            <a:p>
              <a:pPr algn="r"/>
              <a:r>
                <a:rPr lang="es-ES" sz="1400" dirty="0" smtClean="0">
                  <a:solidFill>
                    <a:schemeClr val="bg1">
                      <a:lumMod val="65000"/>
                    </a:schemeClr>
                  </a:solidFill>
                </a:rPr>
                <a:t>7:</a:t>
              </a:r>
            </a:p>
            <a:p>
              <a:pPr algn="r"/>
              <a:r>
                <a:rPr lang="es-ES" sz="1400" dirty="0" smtClean="0">
                  <a:solidFill>
                    <a:schemeClr val="bg1">
                      <a:lumMod val="65000"/>
                    </a:schemeClr>
                  </a:solidFill>
                </a:rPr>
                <a:t>8:</a:t>
              </a:r>
            </a:p>
            <a:p>
              <a:pPr algn="r"/>
              <a:r>
                <a:rPr lang="es-ES" sz="1400" dirty="0" smtClean="0">
                  <a:solidFill>
                    <a:schemeClr val="bg1">
                      <a:lumMod val="65000"/>
                    </a:schemeClr>
                  </a:solidFill>
                </a:rPr>
                <a:t>9:</a:t>
              </a:r>
            </a:p>
            <a:p>
              <a:pPr algn="r"/>
              <a:r>
                <a:rPr lang="es-ES" sz="1400" dirty="0" smtClean="0">
                  <a:solidFill>
                    <a:schemeClr val="bg1">
                      <a:lumMod val="65000"/>
                    </a:schemeClr>
                  </a:solidFill>
                </a:rPr>
                <a:t>10:</a:t>
              </a:r>
            </a:p>
            <a:p>
              <a:pPr algn="r"/>
              <a:r>
                <a:rPr lang="es-ES" sz="1400" dirty="0" smtClean="0">
                  <a:solidFill>
                    <a:schemeClr val="bg1">
                      <a:lumMod val="65000"/>
                    </a:schemeClr>
                  </a:solidFill>
                </a:rPr>
                <a:t>11:</a:t>
              </a:r>
            </a:p>
            <a:p>
              <a:pPr algn="r"/>
              <a:r>
                <a:rPr lang="es-ES" sz="1400" dirty="0" smtClean="0">
                  <a:solidFill>
                    <a:schemeClr val="bg1">
                      <a:lumMod val="65000"/>
                    </a:schemeClr>
                  </a:solidFill>
                </a:rPr>
                <a:t>12:</a:t>
              </a:r>
            </a:p>
            <a:p>
              <a:pPr algn="r"/>
              <a:r>
                <a:rPr lang="es-ES" sz="1400" dirty="0" smtClean="0">
                  <a:solidFill>
                    <a:schemeClr val="bg1">
                      <a:lumMod val="65000"/>
                    </a:schemeClr>
                  </a:solidFill>
                </a:rPr>
                <a:t>13:</a:t>
              </a:r>
            </a:p>
            <a:p>
              <a:pPr algn="r"/>
              <a:r>
                <a:rPr lang="es-ES" sz="1400" dirty="0" smtClean="0">
                  <a:solidFill>
                    <a:schemeClr val="bg1">
                      <a:lumMod val="65000"/>
                    </a:schemeClr>
                  </a:solidFill>
                </a:rPr>
                <a:t>14:15:</a:t>
              </a:r>
            </a:p>
            <a:p>
              <a:pPr algn="r"/>
              <a:r>
                <a:rPr lang="es-ES" sz="1400" dirty="0" smtClean="0">
                  <a:solidFill>
                    <a:schemeClr val="bg1">
                      <a:lumMod val="65000"/>
                    </a:schemeClr>
                  </a:solidFill>
                </a:rPr>
                <a:t>16:</a:t>
              </a:r>
            </a:p>
            <a:p>
              <a:pPr algn="r"/>
              <a:r>
                <a:rPr lang="es-ES" sz="1400" dirty="0" smtClean="0">
                  <a:solidFill>
                    <a:schemeClr val="bg1">
                      <a:lumMod val="65000"/>
                    </a:schemeClr>
                  </a:solidFill>
                </a:rPr>
                <a:t>17:</a:t>
              </a:r>
            </a:p>
            <a:p>
              <a:pPr algn="r"/>
              <a:r>
                <a:rPr lang="es-ES" sz="1400" dirty="0" smtClean="0">
                  <a:solidFill>
                    <a:schemeClr val="bg1">
                      <a:lumMod val="65000"/>
                    </a:schemeClr>
                  </a:solidFill>
                </a:rPr>
                <a:t>18:</a:t>
              </a:r>
            </a:p>
          </p:txBody>
        </p:sp>
        <p:sp>
          <p:nvSpPr>
            <p:cNvPr id="46" name="TextBox 45"/>
            <p:cNvSpPr txBox="1"/>
            <p:nvPr/>
          </p:nvSpPr>
          <p:spPr>
            <a:xfrm>
              <a:off x="4200873" y="1466680"/>
              <a:ext cx="1515593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ES" sz="1400" b="1" dirty="0" smtClean="0"/>
                <a:t>ST-</a:t>
              </a:r>
              <a:r>
                <a:rPr lang="es-ES" sz="1400" b="1" dirty="0" err="1" smtClean="0"/>
                <a:t>GrabCut</a:t>
              </a:r>
              <a:endParaRPr lang="es-ES" sz="1400" b="1" dirty="0" smtClean="0"/>
            </a:p>
          </p:txBody>
        </p:sp>
      </p:grpSp>
      <p:pic>
        <p:nvPicPr>
          <p:cNvPr id="9" name="28 Imagen" descr="degradado diapo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-32" y="5888673"/>
            <a:ext cx="9144000" cy="978892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-32" y="0"/>
            <a:ext cx="2216567" cy="199766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1200" dirty="0" err="1"/>
              <a:t>Part</a:t>
            </a:r>
            <a:r>
              <a:rPr lang="es-ES" sz="1200" dirty="0"/>
              <a:t> I</a:t>
            </a:r>
          </a:p>
        </p:txBody>
      </p:sp>
      <p:sp>
        <p:nvSpPr>
          <p:cNvPr id="6" name="Rectangle 5"/>
          <p:cNvSpPr/>
          <p:nvPr/>
        </p:nvSpPr>
        <p:spPr>
          <a:xfrm>
            <a:off x="2281647" y="0"/>
            <a:ext cx="2224199" cy="200797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1200" dirty="0" err="1"/>
              <a:t>Part</a:t>
            </a:r>
            <a:r>
              <a:rPr lang="es-ES" sz="1200" dirty="0"/>
              <a:t> II</a:t>
            </a:r>
          </a:p>
        </p:txBody>
      </p:sp>
      <p:sp>
        <p:nvSpPr>
          <p:cNvPr id="7" name="Rectangle 6"/>
          <p:cNvSpPr/>
          <p:nvPr/>
        </p:nvSpPr>
        <p:spPr>
          <a:xfrm>
            <a:off x="4570958" y="0"/>
            <a:ext cx="2226044" cy="200797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1200" dirty="0" err="1"/>
              <a:t>Part</a:t>
            </a:r>
            <a:r>
              <a:rPr lang="es-ES" sz="1200" dirty="0"/>
              <a:t> III</a:t>
            </a:r>
          </a:p>
        </p:txBody>
      </p:sp>
      <p:sp>
        <p:nvSpPr>
          <p:cNvPr id="8" name="Rectangle 7"/>
          <p:cNvSpPr/>
          <p:nvPr/>
        </p:nvSpPr>
        <p:spPr>
          <a:xfrm>
            <a:off x="6862114" y="1"/>
            <a:ext cx="2281854" cy="199766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1200" dirty="0" err="1"/>
              <a:t>Conclusions</a:t>
            </a:r>
            <a:endParaRPr lang="es-ES" sz="1200" dirty="0"/>
          </a:p>
        </p:txBody>
      </p:sp>
      <p:sp>
        <p:nvSpPr>
          <p:cNvPr id="27" name="Rectangle 26"/>
          <p:cNvSpPr/>
          <p:nvPr/>
        </p:nvSpPr>
        <p:spPr>
          <a:xfrm>
            <a:off x="0" y="238452"/>
            <a:ext cx="4505846" cy="186224"/>
          </a:xfrm>
          <a:prstGeom prst="rect">
            <a:avLst/>
          </a:prstGeom>
          <a:solidFill>
            <a:schemeClr val="accent1"/>
          </a:solidFill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1200" dirty="0" err="1" smtClean="0"/>
              <a:t>Binary</a:t>
            </a:r>
            <a:r>
              <a:rPr lang="es-ES" sz="1200" dirty="0" smtClean="0"/>
              <a:t> human </a:t>
            </a:r>
            <a:r>
              <a:rPr lang="es-ES" sz="1200" dirty="0" err="1" smtClean="0"/>
              <a:t>segmentation</a:t>
            </a:r>
            <a:endParaRPr lang="es-ES" sz="1200" dirty="0"/>
          </a:p>
        </p:txBody>
      </p:sp>
      <p:sp>
        <p:nvSpPr>
          <p:cNvPr id="29" name="Rectangle 28"/>
          <p:cNvSpPr/>
          <p:nvPr/>
        </p:nvSpPr>
        <p:spPr>
          <a:xfrm>
            <a:off x="4575609" y="238453"/>
            <a:ext cx="4573010" cy="186224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1200" dirty="0" err="1" smtClean="0"/>
              <a:t>Multi-label</a:t>
            </a:r>
            <a:r>
              <a:rPr lang="es-ES" sz="1200" dirty="0" smtClean="0"/>
              <a:t> human </a:t>
            </a:r>
            <a:r>
              <a:rPr lang="es-ES" sz="1200" dirty="0" err="1" smtClean="0"/>
              <a:t>segmentation</a:t>
            </a:r>
            <a:endParaRPr lang="es-ES" sz="1200" dirty="0"/>
          </a:p>
        </p:txBody>
      </p:sp>
      <p:pic>
        <p:nvPicPr>
          <p:cNvPr id="31" name="Picture 15" descr="ms-example"/>
          <p:cNvPicPr>
            <a:picLocks noChangeAspect="1" noChangeArrowheads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152" b="10672"/>
          <a:stretch/>
        </p:blipFill>
        <p:spPr bwMode="auto">
          <a:xfrm>
            <a:off x="323546" y="1474303"/>
            <a:ext cx="3740142" cy="24347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6" name="Group 35"/>
          <p:cNvGrpSpPr/>
          <p:nvPr/>
        </p:nvGrpSpPr>
        <p:grpSpPr>
          <a:xfrm>
            <a:off x="274571" y="4030004"/>
            <a:ext cx="3198217" cy="1421824"/>
            <a:chOff x="4949037" y="3694311"/>
            <a:chExt cx="3198217" cy="1421824"/>
          </a:xfrm>
        </p:grpSpPr>
        <p:sp>
          <p:nvSpPr>
            <p:cNvPr id="37" name="Text Box 4"/>
            <p:cNvSpPr txBox="1">
              <a:spLocks noChangeArrowheads="1"/>
            </p:cNvSpPr>
            <p:nvPr/>
          </p:nvSpPr>
          <p:spPr bwMode="auto">
            <a:xfrm>
              <a:off x="5681073" y="3694311"/>
              <a:ext cx="1662113" cy="46196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s-ES" altLang="es-ES" sz="2400" b="1" dirty="0"/>
                <a:t>[ </a:t>
              </a:r>
              <a:r>
                <a:rPr lang="es-ES" altLang="es-ES" sz="2400" b="1" dirty="0">
                  <a:solidFill>
                    <a:schemeClr val="accent1"/>
                  </a:solidFill>
                </a:rPr>
                <a:t>L u v   </a:t>
              </a:r>
              <a:r>
                <a:rPr lang="es-ES" altLang="es-ES" sz="2400" b="1" dirty="0">
                  <a:solidFill>
                    <a:schemeClr val="accent2"/>
                  </a:solidFill>
                </a:rPr>
                <a:t>x y</a:t>
              </a:r>
              <a:r>
                <a:rPr lang="es-ES" altLang="es-ES" sz="2400" b="1" dirty="0"/>
                <a:t> ]</a:t>
              </a:r>
            </a:p>
          </p:txBody>
        </p:sp>
        <p:sp>
          <p:nvSpPr>
            <p:cNvPr id="38" name="Text Box 5"/>
            <p:cNvSpPr txBox="1">
              <a:spLocks noChangeArrowheads="1"/>
            </p:cNvSpPr>
            <p:nvPr/>
          </p:nvSpPr>
          <p:spPr bwMode="auto">
            <a:xfrm>
              <a:off x="4949037" y="4746248"/>
              <a:ext cx="1116013" cy="36988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s-ES" altLang="es-ES" b="1" dirty="0">
                  <a:solidFill>
                    <a:schemeClr val="accent1"/>
                  </a:solidFill>
                </a:rPr>
                <a:t>Color </a:t>
              </a:r>
              <a:r>
                <a:rPr lang="es-ES" altLang="es-ES" b="1" dirty="0" err="1">
                  <a:solidFill>
                    <a:schemeClr val="accent1"/>
                  </a:solidFill>
                </a:rPr>
                <a:t>info</a:t>
              </a:r>
              <a:endParaRPr lang="es-ES" altLang="es-ES" b="1" dirty="0">
                <a:solidFill>
                  <a:schemeClr val="accent1"/>
                </a:solidFill>
              </a:endParaRPr>
            </a:p>
          </p:txBody>
        </p:sp>
        <p:sp>
          <p:nvSpPr>
            <p:cNvPr id="39" name="Text Box 6"/>
            <p:cNvSpPr txBox="1">
              <a:spLocks noChangeArrowheads="1"/>
            </p:cNvSpPr>
            <p:nvPr/>
          </p:nvSpPr>
          <p:spPr bwMode="auto">
            <a:xfrm>
              <a:off x="6886779" y="4743867"/>
              <a:ext cx="1260475" cy="36988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s-ES" altLang="es-ES" b="1" dirty="0" err="1">
                  <a:solidFill>
                    <a:schemeClr val="accent2"/>
                  </a:solidFill>
                </a:rPr>
                <a:t>Spatial</a:t>
              </a:r>
              <a:r>
                <a:rPr lang="es-ES" altLang="es-ES" b="1" dirty="0">
                  <a:solidFill>
                    <a:schemeClr val="accent2"/>
                  </a:solidFill>
                </a:rPr>
                <a:t> </a:t>
              </a:r>
              <a:r>
                <a:rPr lang="es-ES" altLang="es-ES" b="1" dirty="0" err="1">
                  <a:solidFill>
                    <a:schemeClr val="accent2"/>
                  </a:solidFill>
                </a:rPr>
                <a:t>info</a:t>
              </a:r>
              <a:endParaRPr lang="es-ES" altLang="es-ES" b="1" dirty="0">
                <a:solidFill>
                  <a:schemeClr val="accent2"/>
                </a:solidFill>
              </a:endParaRPr>
            </a:p>
          </p:txBody>
        </p:sp>
        <p:sp>
          <p:nvSpPr>
            <p:cNvPr id="40" name="Line 7"/>
            <p:cNvSpPr>
              <a:spLocks noChangeShapeType="1"/>
            </p:cNvSpPr>
            <p:nvPr/>
          </p:nvSpPr>
          <p:spPr bwMode="auto">
            <a:xfrm flipV="1">
              <a:off x="5553075" y="4126110"/>
              <a:ext cx="676275" cy="62013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41" name="Line 8"/>
            <p:cNvSpPr>
              <a:spLocks noChangeShapeType="1"/>
            </p:cNvSpPr>
            <p:nvPr/>
          </p:nvSpPr>
          <p:spPr bwMode="auto">
            <a:xfrm flipH="1" flipV="1">
              <a:off x="6981824" y="4156272"/>
              <a:ext cx="398369" cy="58759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s-ES"/>
            </a:p>
          </p:txBody>
        </p:sp>
      </p:grpSp>
      <p:sp>
        <p:nvSpPr>
          <p:cNvPr id="42" name="Rounded Rectangle 41"/>
          <p:cNvSpPr/>
          <p:nvPr/>
        </p:nvSpPr>
        <p:spPr>
          <a:xfrm>
            <a:off x="887926" y="5688105"/>
            <a:ext cx="2286000" cy="78816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b="1" dirty="0" err="1" smtClean="0"/>
              <a:t>Delete</a:t>
            </a:r>
            <a:r>
              <a:rPr lang="es-ES" dirty="0" smtClean="0"/>
              <a:t> </a:t>
            </a:r>
            <a:r>
              <a:rPr lang="es-ES" dirty="0" err="1" smtClean="0"/>
              <a:t>clusters</a:t>
            </a:r>
            <a:r>
              <a:rPr lang="es-ES" dirty="0" smtClean="0"/>
              <a:t> </a:t>
            </a:r>
            <a:r>
              <a:rPr lang="es-ES" dirty="0" err="1" smtClean="0"/>
              <a:t>with</a:t>
            </a:r>
            <a:r>
              <a:rPr lang="es-ES" dirty="0" smtClean="0"/>
              <a:t> </a:t>
            </a:r>
            <a:r>
              <a:rPr lang="es-ES" dirty="0" err="1" smtClean="0"/>
              <a:t>few</a:t>
            </a:r>
            <a:r>
              <a:rPr lang="es-ES" dirty="0" smtClean="0"/>
              <a:t> </a:t>
            </a:r>
            <a:r>
              <a:rPr lang="es-ES" dirty="0" err="1" smtClean="0"/>
              <a:t>samples</a:t>
            </a:r>
            <a:endParaRPr lang="es-ES" dirty="0"/>
          </a:p>
        </p:txBody>
      </p:sp>
      <p:sp>
        <p:nvSpPr>
          <p:cNvPr id="24" name="Rounded Rectangle 23"/>
          <p:cNvSpPr/>
          <p:nvPr/>
        </p:nvSpPr>
        <p:spPr>
          <a:xfrm>
            <a:off x="403317" y="629572"/>
            <a:ext cx="2665892" cy="531135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ES" dirty="0" err="1" smtClean="0">
                <a:solidFill>
                  <a:schemeClr val="bg1"/>
                </a:solidFill>
              </a:rPr>
              <a:t>Automatic</a:t>
            </a:r>
            <a:r>
              <a:rPr lang="es-ES" b="1" dirty="0" smtClean="0">
                <a:solidFill>
                  <a:schemeClr val="bg1"/>
                </a:solidFill>
              </a:rPr>
              <a:t> </a:t>
            </a:r>
            <a:r>
              <a:rPr lang="es-ES" b="1" dirty="0" err="1" smtClean="0">
                <a:solidFill>
                  <a:schemeClr val="bg1"/>
                </a:solidFill>
              </a:rPr>
              <a:t>initialization</a:t>
            </a:r>
            <a:endParaRPr lang="es-ES" b="1" dirty="0">
              <a:solidFill>
                <a:schemeClr val="bg1"/>
              </a:solidFill>
            </a:endParaRPr>
          </a:p>
        </p:txBody>
      </p:sp>
      <p:sp>
        <p:nvSpPr>
          <p:cNvPr id="25" name="Rounded Rectangle 24"/>
          <p:cNvSpPr/>
          <p:nvPr/>
        </p:nvSpPr>
        <p:spPr>
          <a:xfrm>
            <a:off x="3245931" y="629572"/>
            <a:ext cx="2665892" cy="53113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b="1" dirty="0" err="1" smtClean="0">
                <a:solidFill>
                  <a:schemeClr val="bg1"/>
                </a:solidFill>
              </a:rPr>
              <a:t>Spatial</a:t>
            </a:r>
            <a:r>
              <a:rPr lang="es-ES" b="1" dirty="0" smtClean="0">
                <a:solidFill>
                  <a:schemeClr val="bg1"/>
                </a:solidFill>
              </a:rPr>
              <a:t> </a:t>
            </a:r>
            <a:r>
              <a:rPr lang="es-ES" b="1" dirty="0" err="1" smtClean="0">
                <a:solidFill>
                  <a:schemeClr val="bg1"/>
                </a:solidFill>
              </a:rPr>
              <a:t>extension</a:t>
            </a:r>
            <a:endParaRPr lang="es-ES" b="1" dirty="0">
              <a:solidFill>
                <a:schemeClr val="bg1"/>
              </a:solidFill>
            </a:endParaRPr>
          </a:p>
        </p:txBody>
      </p:sp>
      <p:sp>
        <p:nvSpPr>
          <p:cNvPr id="26" name="Rounded Rectangle 25"/>
          <p:cNvSpPr/>
          <p:nvPr/>
        </p:nvSpPr>
        <p:spPr>
          <a:xfrm>
            <a:off x="6088545" y="629623"/>
            <a:ext cx="2665892" cy="531135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ES" dirty="0" smtClean="0">
                <a:solidFill>
                  <a:schemeClr val="bg1"/>
                </a:solidFill>
              </a:rPr>
              <a:t>Temporal </a:t>
            </a:r>
            <a:r>
              <a:rPr lang="es-ES" dirty="0" err="1" smtClean="0">
                <a:solidFill>
                  <a:schemeClr val="bg1"/>
                </a:solidFill>
              </a:rPr>
              <a:t>extension</a:t>
            </a:r>
            <a:endParaRPr lang="es-ES" dirty="0">
              <a:solidFill>
                <a:schemeClr val="bg1"/>
              </a:solidFill>
            </a:endParaRPr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860AB8-BB39-4E0E-8905-3E931B52FC0E}" type="slidenum">
              <a:rPr lang="es-ES" smtClean="0"/>
              <a:pPr/>
              <a:t>19</a:t>
            </a:fld>
            <a:r>
              <a:rPr lang="es-ES" smtClean="0"/>
              <a:t> / 84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32203038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28 Imagen" descr="degradado diapo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5884467"/>
            <a:ext cx="9144000" cy="978892"/>
          </a:xfrm>
          <a:prstGeom prst="rect">
            <a:avLst/>
          </a:prstGeom>
        </p:spPr>
      </p:pic>
      <p:grpSp>
        <p:nvGrpSpPr>
          <p:cNvPr id="12" name="Group 11"/>
          <p:cNvGrpSpPr/>
          <p:nvPr/>
        </p:nvGrpSpPr>
        <p:grpSpPr>
          <a:xfrm>
            <a:off x="1039202" y="3349308"/>
            <a:ext cx="3520021" cy="2894046"/>
            <a:chOff x="5491831" y="791564"/>
            <a:chExt cx="3676650" cy="3162838"/>
          </a:xfrm>
        </p:grpSpPr>
        <p:pic>
          <p:nvPicPr>
            <p:cNvPr id="5" name="Picture 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491831" y="2258952"/>
              <a:ext cx="1228725" cy="1695450"/>
            </a:xfrm>
            <a:prstGeom prst="rect">
              <a:avLst/>
            </a:prstGeom>
          </p:spPr>
        </p:pic>
        <p:pic>
          <p:nvPicPr>
            <p:cNvPr id="8" name="Picture 7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5506565" y="791564"/>
              <a:ext cx="3661916" cy="1444669"/>
            </a:xfrm>
            <a:prstGeom prst="rect">
              <a:avLst/>
            </a:prstGeom>
          </p:spPr>
        </p:pic>
        <p:pic>
          <p:nvPicPr>
            <p:cNvPr id="6" name="Picture 5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6720556" y="2258679"/>
              <a:ext cx="2447925" cy="1685925"/>
            </a:xfrm>
            <a:prstGeom prst="rect">
              <a:avLst/>
            </a:prstGeom>
          </p:spPr>
        </p:pic>
      </p:grpSp>
      <p:sp>
        <p:nvSpPr>
          <p:cNvPr id="14" name="Rounded Rectangle 13"/>
          <p:cNvSpPr/>
          <p:nvPr/>
        </p:nvSpPr>
        <p:spPr>
          <a:xfrm>
            <a:off x="1916470" y="4401647"/>
            <a:ext cx="2016234" cy="658077"/>
          </a:xfrm>
          <a:prstGeom prst="round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dirty="0" smtClean="0"/>
              <a:t>Human-</a:t>
            </a:r>
            <a:r>
              <a:rPr lang="es-ES" dirty="0" err="1" smtClean="0"/>
              <a:t>computer</a:t>
            </a:r>
            <a:r>
              <a:rPr lang="es-ES" dirty="0" smtClean="0"/>
              <a:t> </a:t>
            </a:r>
            <a:r>
              <a:rPr lang="es-ES" dirty="0" err="1" smtClean="0"/>
              <a:t>interaction</a:t>
            </a:r>
            <a:endParaRPr lang="es-ES" dirty="0"/>
          </a:p>
        </p:txBody>
      </p:sp>
      <p:grpSp>
        <p:nvGrpSpPr>
          <p:cNvPr id="11" name="Group 10"/>
          <p:cNvGrpSpPr/>
          <p:nvPr/>
        </p:nvGrpSpPr>
        <p:grpSpPr>
          <a:xfrm>
            <a:off x="4874921" y="3174865"/>
            <a:ext cx="3370412" cy="3110656"/>
            <a:chOff x="-1294198" y="2676872"/>
            <a:chExt cx="3609975" cy="3513376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-1294198" y="4546417"/>
              <a:ext cx="3609975" cy="1643831"/>
            </a:xfrm>
            <a:prstGeom prst="rect">
              <a:avLst/>
            </a:prstGeom>
          </p:spPr>
        </p:pic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-617923" y="2676872"/>
              <a:ext cx="2257425" cy="1876425"/>
            </a:xfrm>
            <a:prstGeom prst="rect">
              <a:avLst/>
            </a:prstGeom>
          </p:spPr>
        </p:pic>
      </p:grpSp>
      <p:sp>
        <p:nvSpPr>
          <p:cNvPr id="15" name="Rounded Rectangle 14"/>
          <p:cNvSpPr/>
          <p:nvPr/>
        </p:nvSpPr>
        <p:spPr>
          <a:xfrm>
            <a:off x="5638190" y="4414180"/>
            <a:ext cx="2138814" cy="658077"/>
          </a:xfrm>
          <a:prstGeom prst="round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dirty="0" err="1" smtClean="0"/>
              <a:t>Intelligent</a:t>
            </a:r>
            <a:r>
              <a:rPr lang="es-ES" dirty="0" smtClean="0"/>
              <a:t> </a:t>
            </a:r>
            <a:r>
              <a:rPr lang="es-ES" dirty="0" err="1" smtClean="0"/>
              <a:t>surveillance</a:t>
            </a:r>
            <a:r>
              <a:rPr lang="es-ES" dirty="0" smtClean="0"/>
              <a:t> </a:t>
            </a:r>
            <a:r>
              <a:rPr lang="es-ES" dirty="0" err="1" smtClean="0"/>
              <a:t>systems</a:t>
            </a:r>
            <a:endParaRPr lang="es-ES" dirty="0"/>
          </a:p>
        </p:txBody>
      </p:sp>
      <p:grpSp>
        <p:nvGrpSpPr>
          <p:cNvPr id="19" name="Group 18"/>
          <p:cNvGrpSpPr/>
          <p:nvPr/>
        </p:nvGrpSpPr>
        <p:grpSpPr>
          <a:xfrm>
            <a:off x="273910" y="1079478"/>
            <a:ext cx="2829975" cy="2031824"/>
            <a:chOff x="285069" y="235512"/>
            <a:chExt cx="3206140" cy="2288142"/>
          </a:xfrm>
        </p:grpSpPr>
        <p:pic>
          <p:nvPicPr>
            <p:cNvPr id="1026" name="Picture 2" descr="http://upload.wikimedia.org/wikipedia/commons/0/03/Place_Saint-Michel,_Paris_June_2010.jpg"/>
            <p:cNvPicPr>
              <a:picLocks noChangeAspect="1" noChangeArrowheads="1"/>
            </p:cNvPicPr>
            <p:nvPr/>
          </p:nvPicPr>
          <p:blipFill rotWithShape="1"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4706" t="30486" r="15796" b="5582"/>
            <a:stretch/>
          </p:blipFill>
          <p:spPr bwMode="auto">
            <a:xfrm>
              <a:off x="285069" y="235512"/>
              <a:ext cx="3206140" cy="228814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8" name="Rectangle 17"/>
            <p:cNvSpPr/>
            <p:nvPr/>
          </p:nvSpPr>
          <p:spPr>
            <a:xfrm>
              <a:off x="453081" y="1161535"/>
              <a:ext cx="551935" cy="1103870"/>
            </a:xfrm>
            <a:prstGeom prst="rect">
              <a:avLst/>
            </a:prstGeom>
            <a:noFill/>
            <a:ln w="38100">
              <a:solidFill>
                <a:srgbClr val="1BF11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20" name="Rectangle 19"/>
            <p:cNvSpPr/>
            <p:nvPr/>
          </p:nvSpPr>
          <p:spPr>
            <a:xfrm>
              <a:off x="926758" y="1223317"/>
              <a:ext cx="551935" cy="1103870"/>
            </a:xfrm>
            <a:prstGeom prst="rect">
              <a:avLst/>
            </a:prstGeom>
            <a:noFill/>
            <a:ln w="38100">
              <a:solidFill>
                <a:srgbClr val="1BF11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21" name="Rectangle 20"/>
            <p:cNvSpPr/>
            <p:nvPr/>
          </p:nvSpPr>
          <p:spPr>
            <a:xfrm>
              <a:off x="2145961" y="1124463"/>
              <a:ext cx="551935" cy="1225560"/>
            </a:xfrm>
            <a:prstGeom prst="rect">
              <a:avLst/>
            </a:prstGeom>
            <a:noFill/>
            <a:ln w="38100">
              <a:solidFill>
                <a:srgbClr val="1BF11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22" name="Rectangle 21"/>
            <p:cNvSpPr/>
            <p:nvPr/>
          </p:nvSpPr>
          <p:spPr>
            <a:xfrm>
              <a:off x="2471359" y="1202721"/>
              <a:ext cx="551935" cy="1225560"/>
            </a:xfrm>
            <a:prstGeom prst="rect">
              <a:avLst/>
            </a:prstGeom>
            <a:noFill/>
            <a:ln w="38100">
              <a:solidFill>
                <a:srgbClr val="1BF11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sp>
        <p:nvSpPr>
          <p:cNvPr id="10" name="Rounded Rectangle 9"/>
          <p:cNvSpPr/>
          <p:nvPr/>
        </p:nvSpPr>
        <p:spPr>
          <a:xfrm>
            <a:off x="840313" y="816543"/>
            <a:ext cx="1819409" cy="658077"/>
          </a:xfrm>
          <a:prstGeom prst="round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dirty="0" err="1" smtClean="0"/>
              <a:t>Pedestrian</a:t>
            </a:r>
            <a:r>
              <a:rPr lang="es-ES" dirty="0" smtClean="0"/>
              <a:t> </a:t>
            </a:r>
            <a:r>
              <a:rPr lang="es-ES" dirty="0" err="1" smtClean="0"/>
              <a:t>detection</a:t>
            </a:r>
            <a:endParaRPr lang="es-E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6156261" y="1196019"/>
            <a:ext cx="2781364" cy="1842084"/>
          </a:xfrm>
          <a:prstGeom prst="rect">
            <a:avLst/>
          </a:prstGeom>
        </p:spPr>
      </p:pic>
      <p:sp>
        <p:nvSpPr>
          <p:cNvPr id="25" name="Rounded Rectangle 24"/>
          <p:cNvSpPr/>
          <p:nvPr/>
        </p:nvSpPr>
        <p:spPr>
          <a:xfrm>
            <a:off x="6635542" y="777607"/>
            <a:ext cx="2016234" cy="658077"/>
          </a:xfrm>
          <a:prstGeom prst="round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dirty="0" err="1" smtClean="0"/>
              <a:t>Assisted</a:t>
            </a:r>
            <a:r>
              <a:rPr lang="es-ES" dirty="0" smtClean="0"/>
              <a:t> living </a:t>
            </a:r>
            <a:r>
              <a:rPr lang="es-ES" dirty="0" err="1" smtClean="0"/>
              <a:t>systems</a:t>
            </a:r>
            <a:endParaRPr lang="es-ES" dirty="0"/>
          </a:p>
        </p:txBody>
      </p:sp>
      <p:pic>
        <p:nvPicPr>
          <p:cNvPr id="26" name="Picture 25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469582" y="1168220"/>
            <a:ext cx="2320982" cy="1882455"/>
          </a:xfrm>
          <a:prstGeom prst="rect">
            <a:avLst/>
          </a:prstGeom>
        </p:spPr>
      </p:pic>
      <p:sp>
        <p:nvSpPr>
          <p:cNvPr id="28" name="Rounded Rectangle 27"/>
          <p:cNvSpPr/>
          <p:nvPr/>
        </p:nvSpPr>
        <p:spPr>
          <a:xfrm>
            <a:off x="3639374" y="766815"/>
            <a:ext cx="2016234" cy="658077"/>
          </a:xfrm>
          <a:prstGeom prst="round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dirty="0" err="1" smtClean="0"/>
              <a:t>Sign</a:t>
            </a:r>
            <a:r>
              <a:rPr lang="es-ES" dirty="0" smtClean="0"/>
              <a:t> </a:t>
            </a:r>
            <a:r>
              <a:rPr lang="es-ES" dirty="0" err="1" smtClean="0"/>
              <a:t>language</a:t>
            </a:r>
            <a:r>
              <a:rPr lang="es-ES" dirty="0" smtClean="0"/>
              <a:t> </a:t>
            </a:r>
            <a:r>
              <a:rPr lang="es-ES" dirty="0" err="1" smtClean="0"/>
              <a:t>recognition</a:t>
            </a:r>
            <a:endParaRPr lang="es-ES" dirty="0"/>
          </a:p>
        </p:txBody>
      </p:sp>
      <p:sp>
        <p:nvSpPr>
          <p:cNvPr id="31" name="Rectangle 30"/>
          <p:cNvSpPr/>
          <p:nvPr/>
        </p:nvSpPr>
        <p:spPr>
          <a:xfrm>
            <a:off x="0" y="-1"/>
            <a:ext cx="9144000" cy="693227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  <a:effectLst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s-ES" dirty="0" smtClean="0">
              <a:solidFill>
                <a:schemeClr val="tx1"/>
              </a:solidFill>
            </a:endParaRPr>
          </a:p>
          <a:p>
            <a:pPr algn="ctr"/>
            <a:r>
              <a:rPr lang="es-ES" dirty="0" err="1" smtClean="0">
                <a:solidFill>
                  <a:schemeClr val="bg1"/>
                </a:solidFill>
              </a:rPr>
              <a:t>From</a:t>
            </a:r>
            <a:r>
              <a:rPr lang="es-ES" dirty="0" smtClean="0">
                <a:solidFill>
                  <a:schemeClr val="bg1"/>
                </a:solidFill>
              </a:rPr>
              <a:t> </a:t>
            </a:r>
            <a:r>
              <a:rPr lang="es-ES" dirty="0" err="1">
                <a:solidFill>
                  <a:schemeClr val="bg1"/>
                </a:solidFill>
              </a:rPr>
              <a:t>pixels</a:t>
            </a:r>
            <a:r>
              <a:rPr lang="es-ES" dirty="0">
                <a:solidFill>
                  <a:schemeClr val="bg1"/>
                </a:solidFill>
              </a:rPr>
              <a:t> to </a:t>
            </a:r>
            <a:r>
              <a:rPr lang="es-ES" dirty="0" err="1">
                <a:solidFill>
                  <a:schemeClr val="bg1"/>
                </a:solidFill>
              </a:rPr>
              <a:t>gestures</a:t>
            </a:r>
            <a:r>
              <a:rPr lang="es-ES" dirty="0">
                <a:solidFill>
                  <a:schemeClr val="bg1"/>
                </a:solidFill>
              </a:rPr>
              <a:t>:</a:t>
            </a:r>
          </a:p>
          <a:p>
            <a:pPr algn="ctr"/>
            <a:r>
              <a:rPr lang="es-ES" dirty="0" err="1" smtClean="0">
                <a:solidFill>
                  <a:schemeClr val="bg1"/>
                </a:solidFill>
              </a:rPr>
              <a:t>learning</a:t>
            </a:r>
            <a:r>
              <a:rPr lang="es-ES" dirty="0" smtClean="0">
                <a:solidFill>
                  <a:schemeClr val="bg1"/>
                </a:solidFill>
              </a:rPr>
              <a:t> </a:t>
            </a:r>
            <a:r>
              <a:rPr lang="es-ES" dirty="0">
                <a:solidFill>
                  <a:schemeClr val="bg1"/>
                </a:solidFill>
              </a:rPr>
              <a:t>visual </a:t>
            </a:r>
            <a:r>
              <a:rPr lang="es-ES" dirty="0" err="1">
                <a:solidFill>
                  <a:schemeClr val="bg1"/>
                </a:solidFill>
              </a:rPr>
              <a:t>representations</a:t>
            </a:r>
            <a:r>
              <a:rPr lang="es-ES" dirty="0">
                <a:solidFill>
                  <a:schemeClr val="bg1"/>
                </a:solidFill>
              </a:rPr>
              <a:t> </a:t>
            </a:r>
            <a:r>
              <a:rPr lang="es-ES" dirty="0" err="1">
                <a:solidFill>
                  <a:schemeClr val="bg1"/>
                </a:solidFill>
              </a:rPr>
              <a:t>for</a:t>
            </a:r>
            <a:r>
              <a:rPr lang="es-ES" dirty="0">
                <a:solidFill>
                  <a:schemeClr val="tx1"/>
                </a:solidFill>
              </a:rPr>
              <a:t> </a:t>
            </a:r>
            <a:r>
              <a:rPr lang="es-ES" b="1" dirty="0">
                <a:solidFill>
                  <a:schemeClr val="tx1"/>
                </a:solidFill>
              </a:rPr>
              <a:t>human </a:t>
            </a:r>
            <a:r>
              <a:rPr lang="es-ES" b="1" dirty="0" err="1">
                <a:solidFill>
                  <a:schemeClr val="tx1"/>
                </a:solidFill>
              </a:rPr>
              <a:t>analysis</a:t>
            </a:r>
            <a:r>
              <a:rPr lang="es-ES" b="1" dirty="0">
                <a:solidFill>
                  <a:schemeClr val="tx1"/>
                </a:solidFill>
              </a:rPr>
              <a:t> </a:t>
            </a:r>
            <a:r>
              <a:rPr lang="es-ES" dirty="0">
                <a:solidFill>
                  <a:schemeClr val="bg1"/>
                </a:solidFill>
              </a:rPr>
              <a:t>in color and </a:t>
            </a:r>
            <a:r>
              <a:rPr lang="es-ES" dirty="0" err="1">
                <a:solidFill>
                  <a:schemeClr val="bg1"/>
                </a:solidFill>
              </a:rPr>
              <a:t>depth</a:t>
            </a:r>
            <a:r>
              <a:rPr lang="es-ES" dirty="0">
                <a:solidFill>
                  <a:schemeClr val="bg1"/>
                </a:solidFill>
              </a:rPr>
              <a:t> data </a:t>
            </a:r>
            <a:r>
              <a:rPr lang="es-ES" dirty="0" err="1">
                <a:solidFill>
                  <a:schemeClr val="bg1"/>
                </a:solidFill>
              </a:rPr>
              <a:t>sequences</a:t>
            </a:r>
            <a:endParaRPr lang="es-ES" dirty="0">
              <a:solidFill>
                <a:schemeClr val="bg1"/>
              </a:solidFill>
            </a:endParaRPr>
          </a:p>
          <a:p>
            <a:pPr algn="ctr"/>
            <a:endParaRPr lang="es-ES" dirty="0">
              <a:solidFill>
                <a:schemeClr val="tx1"/>
              </a:solidFill>
            </a:endParaRPr>
          </a:p>
        </p:txBody>
      </p:sp>
      <p:sp>
        <p:nvSpPr>
          <p:cNvPr id="30" name="Slide Number Placeholder 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860AB8-BB39-4E0E-8905-3E931B52FC0E}" type="slidenum">
              <a:rPr lang="es-ES" smtClean="0"/>
              <a:pPr/>
              <a:t>2</a:t>
            </a:fld>
            <a:r>
              <a:rPr lang="es-ES" smtClean="0"/>
              <a:t> / 84</a:t>
            </a:r>
            <a:endParaRPr lang="es-E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368306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0" grpId="0" animBg="1"/>
      <p:bldP spid="25" grpId="0" animBg="1"/>
      <p:bldP spid="2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28 Imagen" descr="degradado diapo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32" y="5888673"/>
            <a:ext cx="9144000" cy="978892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-32" y="0"/>
            <a:ext cx="2216567" cy="199766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1200" dirty="0" err="1"/>
              <a:t>Part</a:t>
            </a:r>
            <a:r>
              <a:rPr lang="es-ES" sz="1200" dirty="0"/>
              <a:t> I</a:t>
            </a:r>
          </a:p>
        </p:txBody>
      </p:sp>
      <p:sp>
        <p:nvSpPr>
          <p:cNvPr id="6" name="Rectangle 5"/>
          <p:cNvSpPr/>
          <p:nvPr/>
        </p:nvSpPr>
        <p:spPr>
          <a:xfrm>
            <a:off x="2281647" y="0"/>
            <a:ext cx="2224199" cy="200797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1200" dirty="0" err="1"/>
              <a:t>Part</a:t>
            </a:r>
            <a:r>
              <a:rPr lang="es-ES" sz="1200" dirty="0"/>
              <a:t> II</a:t>
            </a:r>
          </a:p>
        </p:txBody>
      </p:sp>
      <p:sp>
        <p:nvSpPr>
          <p:cNvPr id="7" name="Rectangle 6"/>
          <p:cNvSpPr/>
          <p:nvPr/>
        </p:nvSpPr>
        <p:spPr>
          <a:xfrm>
            <a:off x="4570958" y="0"/>
            <a:ext cx="2226044" cy="200797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1200" dirty="0" err="1"/>
              <a:t>Part</a:t>
            </a:r>
            <a:r>
              <a:rPr lang="es-ES" sz="1200" dirty="0"/>
              <a:t> III</a:t>
            </a:r>
          </a:p>
        </p:txBody>
      </p:sp>
      <p:sp>
        <p:nvSpPr>
          <p:cNvPr id="8" name="Rectangle 7"/>
          <p:cNvSpPr/>
          <p:nvPr/>
        </p:nvSpPr>
        <p:spPr>
          <a:xfrm>
            <a:off x="6862114" y="1"/>
            <a:ext cx="2281854" cy="199766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1200" dirty="0" err="1"/>
              <a:t>Conclusions</a:t>
            </a:r>
            <a:endParaRPr lang="es-ES" sz="1200" dirty="0"/>
          </a:p>
        </p:txBody>
      </p:sp>
      <p:sp>
        <p:nvSpPr>
          <p:cNvPr id="27" name="Rectangle 26"/>
          <p:cNvSpPr/>
          <p:nvPr/>
        </p:nvSpPr>
        <p:spPr>
          <a:xfrm>
            <a:off x="0" y="238452"/>
            <a:ext cx="4505846" cy="186224"/>
          </a:xfrm>
          <a:prstGeom prst="rect">
            <a:avLst/>
          </a:prstGeom>
          <a:solidFill>
            <a:schemeClr val="accent1"/>
          </a:solidFill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1200" dirty="0" err="1" smtClean="0"/>
              <a:t>Binary</a:t>
            </a:r>
            <a:r>
              <a:rPr lang="es-ES" sz="1200" dirty="0" smtClean="0"/>
              <a:t> human </a:t>
            </a:r>
            <a:r>
              <a:rPr lang="es-ES" sz="1200" dirty="0" err="1" smtClean="0"/>
              <a:t>segmentation</a:t>
            </a:r>
            <a:endParaRPr lang="es-ES" sz="1200" dirty="0"/>
          </a:p>
        </p:txBody>
      </p:sp>
      <p:sp>
        <p:nvSpPr>
          <p:cNvPr id="29" name="Rectangle 28"/>
          <p:cNvSpPr/>
          <p:nvPr/>
        </p:nvSpPr>
        <p:spPr>
          <a:xfrm>
            <a:off x="4575609" y="238453"/>
            <a:ext cx="4573010" cy="186224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1200" dirty="0" err="1" smtClean="0"/>
              <a:t>Multi-label</a:t>
            </a:r>
            <a:r>
              <a:rPr lang="es-ES" sz="1200" dirty="0" smtClean="0"/>
              <a:t> human </a:t>
            </a:r>
            <a:r>
              <a:rPr lang="es-ES" sz="1200" dirty="0" err="1" smtClean="0"/>
              <a:t>segmentation</a:t>
            </a:r>
            <a:endParaRPr lang="es-ES" sz="1200" dirty="0"/>
          </a:p>
        </p:txBody>
      </p:sp>
      <p:grpSp>
        <p:nvGrpSpPr>
          <p:cNvPr id="14" name="Group 13"/>
          <p:cNvGrpSpPr/>
          <p:nvPr/>
        </p:nvGrpSpPr>
        <p:grpSpPr>
          <a:xfrm>
            <a:off x="3758583" y="1356357"/>
            <a:ext cx="6433305" cy="4335749"/>
            <a:chOff x="3790686" y="1466680"/>
            <a:chExt cx="6433305" cy="4335749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2" name="TextBox 31"/>
                <p:cNvSpPr txBox="1"/>
                <p:nvPr/>
              </p:nvSpPr>
              <p:spPr>
                <a:xfrm>
                  <a:off x="4166609" y="1783380"/>
                  <a:ext cx="6057382" cy="401904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14:m>
                    <m:oMath xmlns:m="http://schemas.openxmlformats.org/officeDocument/2006/math">
                      <m:r>
                        <a:rPr lang="es-ES" sz="1400" b="0" i="1" smtClean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𝐵</m:t>
                      </m:r>
                      <m:r>
                        <a:rPr lang="en-US" sz="1400" b="0" i="1" smtClean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←</m:t>
                      </m:r>
                    </m:oMath>
                  </a14:m>
                  <a:r>
                    <a:rPr lang="es-ES" sz="1400" i="1" dirty="0" smtClean="0">
                      <a:solidFill>
                        <a:schemeClr val="bg1">
                          <a:lumMod val="65000"/>
                        </a:schemeClr>
                      </a:solidFill>
                      <a:latin typeface="Cambria Math" panose="02040503050406030204" pitchFamily="18" charset="0"/>
                    </a:rPr>
                    <a:t> </a:t>
                  </a:r>
                  <a:r>
                    <a:rPr lang="es-ES" sz="1400" dirty="0" err="1" smtClean="0">
                      <a:solidFill>
                        <a:schemeClr val="bg1">
                          <a:lumMod val="65000"/>
                        </a:schemeClr>
                      </a:solidFill>
                    </a:rPr>
                    <a:t>Person</a:t>
                  </a:r>
                  <a:r>
                    <a:rPr lang="es-ES" sz="1400" dirty="0" smtClean="0">
                      <a:solidFill>
                        <a:schemeClr val="bg1">
                          <a:lumMod val="65000"/>
                        </a:schemeClr>
                      </a:solidFill>
                    </a:rPr>
                    <a:t> </a:t>
                  </a:r>
                  <a:r>
                    <a:rPr lang="es-ES" sz="1400" dirty="0" err="1" smtClean="0">
                      <a:solidFill>
                        <a:schemeClr val="bg1">
                          <a:lumMod val="65000"/>
                        </a:schemeClr>
                      </a:solidFill>
                    </a:rPr>
                    <a:t>detection</a:t>
                  </a:r>
                  <a:r>
                    <a:rPr lang="es-ES" sz="1400" dirty="0" smtClean="0">
                      <a:solidFill>
                        <a:schemeClr val="bg1">
                          <a:lumMod val="65000"/>
                        </a:schemeClr>
                      </a:solidFill>
                    </a:rPr>
                    <a:t> </a:t>
                  </a:r>
                  <a:r>
                    <a:rPr lang="es-ES" sz="1400" dirty="0" err="1" smtClean="0">
                      <a:solidFill>
                        <a:schemeClr val="bg1">
                          <a:lumMod val="65000"/>
                        </a:schemeClr>
                      </a:solidFill>
                    </a:rPr>
                    <a:t>on</a:t>
                  </a:r>
                  <a:r>
                    <a:rPr lang="es-ES" sz="1400" dirty="0" smtClean="0">
                      <a:solidFill>
                        <a:schemeClr val="bg1">
                          <a:lumMod val="65000"/>
                        </a:schemeClr>
                      </a:solidFill>
                    </a:rPr>
                    <a:t> </a:t>
                  </a:r>
                  <a14:m>
                    <m:oMath xmlns:m="http://schemas.openxmlformats.org/officeDocument/2006/math">
                      <m:sSup>
                        <m:sSupPr>
                          <m:ctrlPr>
                            <a:rPr lang="es-ES" sz="1400" i="1" smtClean="0">
                              <a:solidFill>
                                <a:schemeClr val="bg1">
                                  <a:lumMod val="6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s-ES" sz="1400" b="0" i="1" smtClean="0">
                              <a:solidFill>
                                <a:schemeClr val="bg1">
                                  <a:lumMod val="6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𝐼</m:t>
                          </m:r>
                        </m:e>
                        <m:sup>
                          <m:r>
                            <a:rPr lang="es-ES" sz="1400" b="0" i="1" smtClean="0">
                              <a:solidFill>
                                <a:schemeClr val="bg1">
                                  <a:lumMod val="6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𝑡</m:t>
                          </m:r>
                        </m:sup>
                      </m:sSup>
                    </m:oMath>
                  </a14:m>
                  <a:endParaRPr lang="es-ES" sz="1400" dirty="0" smtClean="0">
                    <a:solidFill>
                      <a:schemeClr val="bg1">
                        <a:lumMod val="65000"/>
                      </a:schemeClr>
                    </a:solidFill>
                  </a:endParaRPr>
                </a:p>
                <a:p>
                  <a14:m>
                    <m:oMath xmlns:m="http://schemas.openxmlformats.org/officeDocument/2006/math">
                      <m:sSub>
                        <m:sSubPr>
                          <m:ctrlPr>
                            <a:rPr lang="es-ES" sz="1400" i="1" smtClean="0">
                              <a:solidFill>
                                <a:schemeClr val="bg1">
                                  <a:lumMod val="6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s-ES" sz="1400" b="0" i="1" smtClean="0">
                              <a:solidFill>
                                <a:schemeClr val="bg1">
                                  <a:lumMod val="6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h</m:t>
                          </m:r>
                        </m:e>
                        <m:sub>
                          <m:r>
                            <a:rPr lang="es-ES" sz="1400" b="0" i="1" smtClean="0">
                              <a:solidFill>
                                <a:schemeClr val="bg1">
                                  <a:lumMod val="6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𝑠𝑘𝑖𝑛</m:t>
                          </m:r>
                        </m:sub>
                      </m:sSub>
                      <m:r>
                        <a:rPr lang="es-ES" sz="1400" b="0" i="1" smtClean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s-ES" sz="1400" b="0" i="1" smtClean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←</m:t>
                      </m:r>
                    </m:oMath>
                  </a14:m>
                  <a:r>
                    <a:rPr lang="es-ES" sz="1400" i="1" dirty="0" smtClean="0">
                      <a:solidFill>
                        <a:schemeClr val="bg1">
                          <a:lumMod val="65000"/>
                        </a:schemeClr>
                      </a:solidFill>
                      <a:latin typeface="Cambria Math" panose="02040503050406030204" pitchFamily="18" charset="0"/>
                    </a:rPr>
                    <a:t> </a:t>
                  </a:r>
                  <a:r>
                    <a:rPr lang="es-ES" sz="1400" dirty="0" err="1" smtClean="0">
                      <a:solidFill>
                        <a:schemeClr val="bg1">
                          <a:lumMod val="65000"/>
                        </a:schemeClr>
                      </a:solidFill>
                    </a:rPr>
                    <a:t>Face</a:t>
                  </a:r>
                  <a:r>
                    <a:rPr lang="es-ES" sz="1400" dirty="0" smtClean="0">
                      <a:solidFill>
                        <a:schemeClr val="bg1">
                          <a:lumMod val="65000"/>
                        </a:schemeClr>
                      </a:solidFill>
                    </a:rPr>
                    <a:t> </a:t>
                  </a:r>
                  <a:r>
                    <a:rPr lang="es-ES" sz="1400" dirty="0" err="1" smtClean="0">
                      <a:solidFill>
                        <a:schemeClr val="bg1">
                          <a:lumMod val="65000"/>
                        </a:schemeClr>
                      </a:solidFill>
                    </a:rPr>
                    <a:t>detection</a:t>
                  </a:r>
                  <a:r>
                    <a:rPr lang="es-ES" sz="1400" dirty="0" smtClean="0">
                      <a:solidFill>
                        <a:schemeClr val="bg1">
                          <a:lumMod val="65000"/>
                        </a:schemeClr>
                      </a:solidFill>
                    </a:rPr>
                    <a:t> and skin color </a:t>
                  </a:r>
                  <a:r>
                    <a:rPr lang="es-ES" sz="1400" dirty="0" err="1" smtClean="0">
                      <a:solidFill>
                        <a:schemeClr val="bg1">
                          <a:lumMod val="65000"/>
                        </a:schemeClr>
                      </a:solidFill>
                    </a:rPr>
                    <a:t>model</a:t>
                  </a:r>
                  <a:r>
                    <a:rPr lang="es-ES" sz="1400" dirty="0" smtClean="0">
                      <a:solidFill>
                        <a:schemeClr val="bg1">
                          <a:lumMod val="65000"/>
                        </a:schemeClr>
                      </a:solidFill>
                    </a:rPr>
                    <a:t> </a:t>
                  </a:r>
                  <a:r>
                    <a:rPr lang="es-ES" sz="1400" dirty="0" err="1" smtClean="0">
                      <a:solidFill>
                        <a:schemeClr val="bg1">
                          <a:lumMod val="65000"/>
                        </a:schemeClr>
                      </a:solidFill>
                    </a:rPr>
                    <a:t>learning</a:t>
                  </a:r>
                  <a:endParaRPr lang="es-ES" sz="1400" i="1" dirty="0" smtClean="0">
                    <a:solidFill>
                      <a:schemeClr val="bg1">
                        <a:lumMod val="65000"/>
                      </a:schemeClr>
                    </a:solidFill>
                    <a:latin typeface="Cambria Math" panose="02040503050406030204" pitchFamily="18" charset="0"/>
                  </a:endParaRPr>
                </a:p>
                <a:p>
                  <a14:m>
                    <m:oMath xmlns:m="http://schemas.openxmlformats.org/officeDocument/2006/math">
                      <m:r>
                        <a:rPr lang="es-ES" sz="1400" b="0" i="1" smtClean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Cambria Math" panose="02040503050406030204" pitchFamily="18" charset="0"/>
                        </a:rPr>
                        <m:t>𝑇</m:t>
                      </m:r>
                      <m:r>
                        <a:rPr lang="en-US" sz="1400" b="0" i="1">
                          <a:solidFill>
                            <a:schemeClr val="bg1">
                              <a:lumMod val="65000"/>
                            </a:schemeClr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←</m:t>
                      </m:r>
                    </m:oMath>
                  </a14:m>
                  <a:r>
                    <a:rPr lang="es-ES" sz="1400" dirty="0" smtClean="0">
                      <a:solidFill>
                        <a:schemeClr val="bg1">
                          <a:lumMod val="65000"/>
                        </a:schemeClr>
                      </a:solidFill>
                    </a:rPr>
                    <a:t> </a:t>
                  </a:r>
                  <a:r>
                    <a:rPr lang="es-ES" sz="1400" dirty="0" err="1" smtClean="0">
                      <a:solidFill>
                        <a:schemeClr val="bg1">
                          <a:lumMod val="65000"/>
                        </a:schemeClr>
                      </a:solidFill>
                    </a:rPr>
                    <a:t>Trimap</a:t>
                  </a:r>
                  <a:r>
                    <a:rPr lang="es-ES" sz="1400" dirty="0" smtClean="0">
                      <a:solidFill>
                        <a:schemeClr val="bg1">
                          <a:lumMod val="65000"/>
                        </a:schemeClr>
                      </a:solidFill>
                    </a:rPr>
                    <a:t> </a:t>
                  </a:r>
                  <a:r>
                    <a:rPr lang="es-ES" sz="1400" dirty="0" err="1" smtClean="0">
                      <a:solidFill>
                        <a:schemeClr val="bg1">
                          <a:lumMod val="65000"/>
                        </a:schemeClr>
                      </a:solidFill>
                    </a:rPr>
                    <a:t>initialization</a:t>
                  </a:r>
                  <a:r>
                    <a:rPr lang="es-ES" sz="1400" dirty="0" smtClean="0">
                      <a:solidFill>
                        <a:schemeClr val="bg1">
                          <a:lumMod val="65000"/>
                        </a:schemeClr>
                      </a:solidFill>
                    </a:rPr>
                    <a:t> </a:t>
                  </a:r>
                  <a:r>
                    <a:rPr lang="es-ES" sz="1400" dirty="0" err="1" smtClean="0">
                      <a:solidFill>
                        <a:schemeClr val="bg1">
                          <a:lumMod val="65000"/>
                        </a:schemeClr>
                      </a:solidFill>
                    </a:rPr>
                    <a:t>with</a:t>
                  </a:r>
                  <a:r>
                    <a:rPr lang="es-ES" sz="1400" dirty="0" smtClean="0">
                      <a:solidFill>
                        <a:schemeClr val="bg1">
                          <a:lumMod val="65000"/>
                        </a:schemeClr>
                      </a:solidFill>
                    </a:rPr>
                    <a:t> </a:t>
                  </a:r>
                  <a14:m>
                    <m:oMath xmlns:m="http://schemas.openxmlformats.org/officeDocument/2006/math">
                      <m:r>
                        <a:rPr lang="es-ES" sz="1400" b="0" i="1" smtClean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Cambria Math" panose="02040503050406030204" pitchFamily="18" charset="0"/>
                        </a:rPr>
                        <m:t>𝐵</m:t>
                      </m:r>
                    </m:oMath>
                  </a14:m>
                  <a:r>
                    <a:rPr lang="es-ES" sz="1400" dirty="0" smtClean="0">
                      <a:solidFill>
                        <a:schemeClr val="bg1">
                          <a:lumMod val="65000"/>
                        </a:schemeClr>
                      </a:solidFill>
                    </a:rPr>
                    <a:t> and </a:t>
                  </a:r>
                  <a14:m>
                    <m:oMath xmlns:m="http://schemas.openxmlformats.org/officeDocument/2006/math">
                      <m:sSub>
                        <m:sSubPr>
                          <m:ctrlPr>
                            <a:rPr lang="es-ES" sz="1400" i="1" smtClean="0">
                              <a:solidFill>
                                <a:schemeClr val="bg1">
                                  <a:lumMod val="6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s-ES" sz="1400" b="0" i="1" smtClean="0">
                              <a:solidFill>
                                <a:schemeClr val="bg1">
                                  <a:lumMod val="6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h</m:t>
                          </m:r>
                        </m:e>
                        <m:sub>
                          <m:r>
                            <a:rPr lang="es-ES" sz="1400" b="0" i="1" smtClean="0">
                              <a:solidFill>
                                <a:schemeClr val="bg1">
                                  <a:lumMod val="6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𝑠𝑘𝑖𝑛</m:t>
                          </m:r>
                        </m:sub>
                      </m:sSub>
                    </m:oMath>
                  </a14:m>
                  <a:endParaRPr lang="es-ES" sz="1400" dirty="0" smtClean="0">
                    <a:solidFill>
                      <a:schemeClr val="bg1">
                        <a:lumMod val="65000"/>
                      </a:schemeClr>
                    </a:solidFill>
                  </a:endParaRPr>
                </a:p>
                <a:p>
                  <a:pPr/>
                  <a14:m>
                    <m:oMathPara xmlns:m="http://schemas.openxmlformats.org/officeDocument/2006/math">
                      <m:oMathParaPr>
                        <m:jc m:val="left"/>
                      </m:oMathParaPr>
                      <m:oMath xmlns:m="http://schemas.openxmlformats.org/officeDocument/2006/math">
                        <m:sSubSup>
                          <m:sSubSupPr>
                            <m:ctrlPr>
                              <a:rPr lang="es-ES" sz="1400" b="0" i="1" smtClean="0">
                                <a:solidFill>
                                  <a:schemeClr val="bg1">
                                    <a:lumMod val="65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SupPr>
                          <m:e>
                            <m:r>
                              <a:rPr lang="es-ES" sz="1400" b="0" i="1" smtClean="0">
                                <a:solidFill>
                                  <a:schemeClr val="bg1">
                                    <a:lumMod val="65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  <m:t>𝑓</m:t>
                            </m:r>
                          </m:e>
                          <m:sub>
                            <m:r>
                              <a:rPr lang="es-ES" sz="1400" b="0" i="1" smtClean="0">
                                <a:solidFill>
                                  <a:schemeClr val="bg1">
                                    <a:lumMod val="65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  <m:t>𝑖</m:t>
                            </m:r>
                          </m:sub>
                          <m:sup>
                            <m:r>
                              <a:rPr lang="es-ES" sz="1400" b="0" i="1" smtClean="0">
                                <a:solidFill>
                                  <a:schemeClr val="bg1">
                                    <a:lumMod val="65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  <m:t>1</m:t>
                            </m:r>
                          </m:sup>
                        </m:sSubSup>
                        <m:r>
                          <a:rPr lang="es-ES" sz="1400" b="0" i="1" smtClean="0">
                            <a:solidFill>
                              <a:schemeClr val="bg1">
                                <a:lumMod val="6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←</m:t>
                        </m:r>
                        <m:r>
                          <a:rPr lang="es-ES" sz="1400" b="0" i="1" smtClean="0">
                            <a:solidFill>
                              <a:schemeClr val="bg1">
                                <a:lumMod val="65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0, ∀</m:t>
                        </m:r>
                        <m:r>
                          <a:rPr lang="es-ES" sz="1400" b="0" i="1" smtClean="0">
                            <a:solidFill>
                              <a:schemeClr val="bg1">
                                <a:lumMod val="65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𝑖</m:t>
                        </m:r>
                        <m:r>
                          <a:rPr lang="es-ES" sz="1400" b="0" i="1" smtClean="0">
                            <a:solidFill>
                              <a:schemeClr val="bg1">
                                <a:lumMod val="65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∈</m:t>
                        </m:r>
                        <m:sSub>
                          <m:sSubPr>
                            <m:ctrlPr>
                              <a:rPr lang="es-ES" sz="1400" b="0" i="1" smtClean="0">
                                <a:solidFill>
                                  <a:schemeClr val="bg1">
                                    <a:lumMod val="65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s-ES" sz="1400" b="0" i="1" smtClean="0">
                                <a:solidFill>
                                  <a:schemeClr val="bg1">
                                    <a:lumMod val="65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  <m:t>𝑇</m:t>
                            </m:r>
                          </m:e>
                          <m:sub>
                            <m:r>
                              <a:rPr lang="es-ES" sz="1400" b="0" i="1" smtClean="0">
                                <a:solidFill>
                                  <a:schemeClr val="bg1">
                                    <a:lumMod val="65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  <m:t>𝐵</m:t>
                            </m:r>
                          </m:sub>
                        </m:sSub>
                      </m:oMath>
                    </m:oMathPara>
                  </a14:m>
                  <a:endParaRPr lang="es-ES" sz="1400" b="0" dirty="0" smtClean="0">
                    <a:solidFill>
                      <a:schemeClr val="bg1">
                        <a:lumMod val="65000"/>
                      </a:schemeClr>
                    </a:solidFill>
                  </a:endParaRPr>
                </a:p>
                <a:p>
                  <a:pPr/>
                  <a14:m>
                    <m:oMathPara xmlns:m="http://schemas.openxmlformats.org/officeDocument/2006/math">
                      <m:oMathParaPr>
                        <m:jc m:val="left"/>
                      </m:oMathParaPr>
                      <m:oMath xmlns:m="http://schemas.openxmlformats.org/officeDocument/2006/math">
                        <m:sSubSup>
                          <m:sSubSupPr>
                            <m:ctrlPr>
                              <a:rPr lang="es-ES" sz="1400" i="1">
                                <a:solidFill>
                                  <a:schemeClr val="bg1">
                                    <a:lumMod val="65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SupPr>
                          <m:e>
                            <m:r>
                              <a:rPr lang="es-ES" sz="1400" i="1">
                                <a:solidFill>
                                  <a:schemeClr val="bg1">
                                    <a:lumMod val="65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  <m:t>𝑓</m:t>
                            </m:r>
                          </m:e>
                          <m:sub>
                            <m:r>
                              <a:rPr lang="es-ES" sz="1400" i="1">
                                <a:solidFill>
                                  <a:schemeClr val="bg1">
                                    <a:lumMod val="65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  <m:t>𝑖</m:t>
                            </m:r>
                          </m:sub>
                          <m:sup>
                            <m:r>
                              <a:rPr lang="es-ES" sz="1400" i="1">
                                <a:solidFill>
                                  <a:schemeClr val="bg1">
                                    <a:lumMod val="65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  <m:t>1</m:t>
                            </m:r>
                          </m:sup>
                        </m:sSubSup>
                        <m:r>
                          <a:rPr lang="es-ES" sz="1400" i="1" smtClean="0">
                            <a:solidFill>
                              <a:schemeClr val="bg1">
                                <a:lumMod val="6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←</m:t>
                        </m:r>
                        <m:r>
                          <a:rPr lang="es-ES" sz="1400" b="0" i="1" smtClean="0">
                            <a:solidFill>
                              <a:schemeClr val="bg1">
                                <a:lumMod val="65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  <m:r>
                          <a:rPr lang="es-ES" sz="1400" i="1">
                            <a:solidFill>
                              <a:schemeClr val="bg1">
                                <a:lumMod val="65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, ∀</m:t>
                        </m:r>
                        <m:r>
                          <a:rPr lang="es-ES" sz="1400" i="1">
                            <a:solidFill>
                              <a:schemeClr val="bg1">
                                <a:lumMod val="65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𝑖</m:t>
                        </m:r>
                        <m:r>
                          <a:rPr lang="es-ES" sz="1400" i="1">
                            <a:solidFill>
                              <a:schemeClr val="bg1">
                                <a:lumMod val="65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∈</m:t>
                        </m:r>
                        <m:sSub>
                          <m:sSubPr>
                            <m:ctrlPr>
                              <a:rPr lang="es-ES" sz="1400" i="1">
                                <a:solidFill>
                                  <a:schemeClr val="bg1">
                                    <a:lumMod val="65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s-ES" sz="1400" i="1">
                                <a:solidFill>
                                  <a:schemeClr val="bg1">
                                    <a:lumMod val="65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  <m:t>𝑇</m:t>
                            </m:r>
                          </m:e>
                          <m:sub>
                            <m:r>
                              <a:rPr lang="es-ES" sz="1400" b="0" i="1" smtClean="0">
                                <a:solidFill>
                                  <a:schemeClr val="bg1">
                                    <a:lumMod val="65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  <m:t>𝑈</m:t>
                            </m:r>
                          </m:sub>
                        </m:sSub>
                        <m:r>
                          <a:rPr lang="es-ES" sz="1400" b="0" i="1" smtClean="0">
                            <a:solidFill>
                              <a:schemeClr val="bg1">
                                <a:lumMod val="65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∪</m:t>
                        </m:r>
                        <m:sSub>
                          <m:sSubPr>
                            <m:ctrlPr>
                              <a:rPr lang="es-ES" sz="1400" b="0" i="1" smtClean="0">
                                <a:solidFill>
                                  <a:schemeClr val="bg1">
                                    <a:lumMod val="65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s-ES" sz="1400" b="0" i="1" smtClean="0">
                                <a:solidFill>
                                  <a:schemeClr val="bg1">
                                    <a:lumMod val="65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  <m:t>𝑇</m:t>
                            </m:r>
                          </m:e>
                          <m:sub>
                            <m:r>
                              <a:rPr lang="es-ES" sz="1400" b="0" i="1" smtClean="0">
                                <a:solidFill>
                                  <a:schemeClr val="bg1">
                                    <a:lumMod val="65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  <m:t>𝐹</m:t>
                            </m:r>
                          </m:sub>
                        </m:sSub>
                      </m:oMath>
                    </m:oMathPara>
                  </a14:m>
                  <a:endParaRPr lang="es-ES" sz="1400" dirty="0" smtClean="0">
                    <a:solidFill>
                      <a:schemeClr val="bg1">
                        <a:lumMod val="65000"/>
                      </a:schemeClr>
                    </a:solidFill>
                  </a:endParaRPr>
                </a:p>
                <a:p>
                  <a14:m>
                    <m:oMath xmlns:m="http://schemas.openxmlformats.org/officeDocument/2006/math">
                      <m:r>
                        <a:rPr lang="es-ES" sz="1400" b="0" i="1" smtClean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Cambria Math" panose="02040503050406030204" pitchFamily="18" charset="0"/>
                        </a:rPr>
                        <m:t>𝜃</m:t>
                      </m:r>
                      <m:r>
                        <a:rPr lang="es-ES" sz="1400" b="0" i="1" smtClean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← </m:t>
                      </m:r>
                    </m:oMath>
                  </a14:m>
                  <a:r>
                    <a:rPr lang="es-ES" sz="1400" dirty="0" err="1" smtClean="0">
                      <a:solidFill>
                        <a:schemeClr val="bg1">
                          <a:lumMod val="65000"/>
                        </a:schemeClr>
                      </a:solidFill>
                    </a:rPr>
                    <a:t>Initialize</a:t>
                  </a:r>
                  <a:r>
                    <a:rPr lang="es-ES" sz="1400" dirty="0" smtClean="0">
                      <a:solidFill>
                        <a:schemeClr val="bg1">
                          <a:lumMod val="65000"/>
                        </a:schemeClr>
                      </a:solidFill>
                    </a:rPr>
                    <a:t> </a:t>
                  </a:r>
                  <a:r>
                    <a:rPr lang="es-ES" sz="1400" dirty="0" err="1" smtClean="0">
                      <a:solidFill>
                        <a:schemeClr val="bg1">
                          <a:lumMod val="65000"/>
                        </a:schemeClr>
                      </a:solidFill>
                    </a:rPr>
                    <a:t>GMMs</a:t>
                  </a:r>
                  <a:r>
                    <a:rPr lang="es-ES" sz="1400" dirty="0" smtClean="0">
                      <a:solidFill>
                        <a:schemeClr val="bg1">
                          <a:lumMod val="65000"/>
                        </a:schemeClr>
                      </a:solidFill>
                    </a:rPr>
                    <a:t> </a:t>
                  </a:r>
                  <a:r>
                    <a:rPr lang="es-ES" sz="1400" dirty="0" err="1" smtClean="0">
                      <a:solidFill>
                        <a:schemeClr val="bg1">
                          <a:lumMod val="65000"/>
                        </a:schemeClr>
                      </a:solidFill>
                    </a:rPr>
                    <a:t>with</a:t>
                  </a:r>
                  <a:r>
                    <a:rPr lang="es-ES" sz="1400" dirty="0" smtClean="0">
                      <a:solidFill>
                        <a:schemeClr val="bg1">
                          <a:lumMod val="65000"/>
                        </a:schemeClr>
                      </a:solidFill>
                    </a:rPr>
                    <a:t> Mean-</a:t>
                  </a:r>
                  <a:r>
                    <a:rPr lang="es-ES" sz="1400" dirty="0" err="1" smtClean="0">
                      <a:solidFill>
                        <a:schemeClr val="bg1">
                          <a:lumMod val="65000"/>
                        </a:schemeClr>
                      </a:solidFill>
                    </a:rPr>
                    <a:t>Shift</a:t>
                  </a:r>
                  <a:r>
                    <a:rPr lang="es-ES" sz="1400" dirty="0" smtClean="0">
                      <a:solidFill>
                        <a:schemeClr val="bg1">
                          <a:lumMod val="65000"/>
                        </a:schemeClr>
                      </a:solidFill>
                    </a:rPr>
                    <a:t>, </a:t>
                  </a:r>
                  <a:r>
                    <a:rPr lang="es-ES" sz="1400" dirty="0" err="1" smtClean="0">
                      <a:solidFill>
                        <a:schemeClr val="bg1">
                          <a:lumMod val="65000"/>
                        </a:schemeClr>
                      </a:solidFill>
                    </a:rPr>
                    <a:t>using</a:t>
                  </a:r>
                  <a:r>
                    <a:rPr lang="es-ES" sz="1400" dirty="0" smtClean="0">
                      <a:solidFill>
                        <a:schemeClr val="bg1">
                          <a:lumMod val="65000"/>
                        </a:schemeClr>
                      </a:solidFill>
                    </a:rPr>
                    <a:t> </a:t>
                  </a:r>
                  <a14:m>
                    <m:oMath xmlns:m="http://schemas.openxmlformats.org/officeDocument/2006/math">
                      <m:r>
                        <m:rPr>
                          <m:nor/>
                        </m:rPr>
                        <a:rPr lang="es-ES" sz="1400" b="1" i="0" smtClean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Cambria Math" panose="02040503050406030204" pitchFamily="18" charset="0"/>
                        </a:rPr>
                        <m:t>f</m:t>
                      </m:r>
                    </m:oMath>
                  </a14:m>
                  <a:endParaRPr lang="es-ES" sz="1400" b="1" dirty="0" smtClean="0">
                    <a:solidFill>
                      <a:schemeClr val="bg1">
                        <a:lumMod val="65000"/>
                      </a:schemeClr>
                    </a:solidFill>
                  </a:endParaRPr>
                </a:p>
                <a:p>
                  <a:r>
                    <a:rPr lang="es-ES" sz="1400" b="1" dirty="0" smtClean="0">
                      <a:solidFill>
                        <a:schemeClr val="bg1">
                          <a:lumMod val="65000"/>
                        </a:schemeClr>
                      </a:solidFill>
                    </a:rPr>
                    <a:t>for</a:t>
                  </a:r>
                  <a:r>
                    <a:rPr lang="es-ES" sz="1400" dirty="0" smtClean="0">
                      <a:solidFill>
                        <a:schemeClr val="bg1">
                          <a:lumMod val="65000"/>
                        </a:schemeClr>
                      </a:solidFill>
                    </a:rPr>
                    <a:t> </a:t>
                  </a:r>
                  <a14:m>
                    <m:oMath xmlns:m="http://schemas.openxmlformats.org/officeDocument/2006/math">
                      <m:r>
                        <a:rPr lang="es-ES" sz="1400" b="0" i="1" smtClean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Cambria Math" panose="02040503050406030204" pitchFamily="18" charset="0"/>
                        </a:rPr>
                        <m:t>𝑡</m:t>
                      </m:r>
                      <m:r>
                        <a:rPr lang="es-ES" sz="1400" b="0" i="1" smtClean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Cambria Math" panose="02040503050406030204" pitchFamily="18" charset="0"/>
                        </a:rPr>
                        <m:t>=1…</m:t>
                      </m:r>
                      <m:r>
                        <a:rPr lang="es-ES" sz="1400" b="0" i="1" smtClean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Cambria Math" panose="02040503050406030204" pitchFamily="18" charset="0"/>
                        </a:rPr>
                        <m:t>𝑀</m:t>
                      </m:r>
                    </m:oMath>
                  </a14:m>
                  <a:r>
                    <a:rPr lang="es-ES" sz="1400" dirty="0" smtClean="0">
                      <a:solidFill>
                        <a:schemeClr val="bg1">
                          <a:lumMod val="65000"/>
                        </a:schemeClr>
                      </a:solidFill>
                    </a:rPr>
                    <a:t> </a:t>
                  </a:r>
                  <a:r>
                    <a:rPr lang="es-ES" sz="1400" b="1" dirty="0" smtClean="0">
                      <a:solidFill>
                        <a:schemeClr val="bg1">
                          <a:lumMod val="65000"/>
                        </a:schemeClr>
                      </a:solidFill>
                    </a:rPr>
                    <a:t>do</a:t>
                  </a:r>
                </a:p>
                <a:p>
                  <a:pPr lvl="1"/>
                  <a14:m>
                    <m:oMath xmlns:m="http://schemas.openxmlformats.org/officeDocument/2006/math">
                      <m:sSup>
                        <m:sSupPr>
                          <m:ctrlPr>
                            <a:rPr lang="es-ES" sz="1400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m:rPr>
                              <m:nor/>
                            </m:rPr>
                            <a:rPr lang="es-ES" sz="1400" b="1" i="0" smtClean="0">
                              <a:latin typeface="Cambria Math" panose="02040503050406030204" pitchFamily="18" charset="0"/>
                            </a:rPr>
                            <m:t>k</m:t>
                          </m:r>
                        </m:e>
                        <m:sup>
                          <m:r>
                            <a:rPr lang="es-ES" sz="1400" b="0" i="1" smtClean="0">
                              <a:latin typeface="Cambria Math" panose="02040503050406030204" pitchFamily="18" charset="0"/>
                            </a:rPr>
                            <m:t>𝑡</m:t>
                          </m:r>
                        </m:sup>
                      </m:sSup>
                      <m:r>
                        <a:rPr lang="es-ES" sz="140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←</m:t>
                      </m:r>
                    </m:oMath>
                  </a14:m>
                  <a:r>
                    <a:rPr lang="es-ES" sz="1400" dirty="0" smtClean="0"/>
                    <a:t> </a:t>
                  </a:r>
                  <a:r>
                    <a:rPr lang="es-ES" sz="1400" dirty="0" err="1" smtClean="0"/>
                    <a:t>Assign</a:t>
                  </a:r>
                  <a:r>
                    <a:rPr lang="es-ES" sz="1400" dirty="0" smtClean="0"/>
                    <a:t> GMM </a:t>
                  </a:r>
                  <a:r>
                    <a:rPr lang="es-ES" sz="1400" dirty="0" err="1" smtClean="0"/>
                    <a:t>components</a:t>
                  </a:r>
                  <a:r>
                    <a:rPr lang="es-ES" sz="1400" dirty="0" smtClean="0"/>
                    <a:t> to </a:t>
                  </a:r>
                  <a:r>
                    <a:rPr lang="es-ES" sz="1400" dirty="0" err="1" smtClean="0"/>
                    <a:t>pixels</a:t>
                  </a:r>
                  <a:r>
                    <a:rPr lang="es-ES" sz="1400" dirty="0" smtClean="0"/>
                    <a:t>, </a:t>
                  </a:r>
                  <a:r>
                    <a:rPr lang="es-ES" sz="1400" dirty="0" err="1" smtClean="0"/>
                    <a:t>using</a:t>
                  </a:r>
                  <a:r>
                    <a:rPr lang="es-ES" sz="1400" dirty="0" smtClean="0"/>
                    <a:t> </a:t>
                  </a:r>
                  <a14:m>
                    <m:oMath xmlns:m="http://schemas.openxmlformats.org/officeDocument/2006/math">
                      <m:r>
                        <a:rPr lang="es-ES" sz="1400" b="0" i="1" smtClean="0">
                          <a:latin typeface="Cambria Math" panose="02040503050406030204" pitchFamily="18" charset="0"/>
                        </a:rPr>
                        <m:t>𝑇</m:t>
                      </m:r>
                    </m:oMath>
                  </a14:m>
                  <a:endParaRPr lang="es-ES" sz="1400" dirty="0" smtClean="0"/>
                </a:p>
                <a:p>
                  <a:pPr lvl="1"/>
                  <a14:m>
                    <m:oMath xmlns:m="http://schemas.openxmlformats.org/officeDocument/2006/math">
                      <m:sSup>
                        <m:sSupPr>
                          <m:ctrlPr>
                            <a:rPr lang="es-ES" sz="1400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s-ES" sz="1400" b="1" i="1" smtClean="0">
                              <a:latin typeface="Cambria Math" panose="02040503050406030204" pitchFamily="18" charset="0"/>
                            </a:rPr>
                            <m:t>𝜽</m:t>
                          </m:r>
                        </m:e>
                        <m:sup>
                          <m:r>
                            <a:rPr lang="es-ES" sz="1400" i="1">
                              <a:latin typeface="Cambria Math" panose="02040503050406030204" pitchFamily="18" charset="0"/>
                            </a:rPr>
                            <m:t>𝑡</m:t>
                          </m:r>
                        </m:sup>
                      </m:sSup>
                      <m:r>
                        <a:rPr lang="es-ES" sz="14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← </m:t>
                      </m:r>
                    </m:oMath>
                  </a14:m>
                  <a:r>
                    <a:rPr lang="es-ES" sz="1400" dirty="0" err="1" smtClean="0"/>
                    <a:t>Learn</a:t>
                  </a:r>
                  <a:r>
                    <a:rPr lang="es-ES" sz="1400" dirty="0" smtClean="0"/>
                    <a:t> GMM </a:t>
                  </a:r>
                  <a:r>
                    <a:rPr lang="es-ES" sz="1400" dirty="0" err="1" smtClean="0"/>
                    <a:t>parameters</a:t>
                  </a:r>
                  <a:r>
                    <a:rPr lang="es-ES" sz="1400" dirty="0" smtClean="0"/>
                    <a:t> </a:t>
                  </a:r>
                  <a:r>
                    <a:rPr lang="es-ES" sz="1400" dirty="0" err="1" smtClean="0"/>
                    <a:t>from</a:t>
                  </a:r>
                  <a:r>
                    <a:rPr lang="es-ES" sz="1400" dirty="0" smtClean="0"/>
                    <a:t> data </a:t>
                  </a:r>
                  <a14:m>
                    <m:oMath xmlns:m="http://schemas.openxmlformats.org/officeDocument/2006/math">
                      <m:sSup>
                        <m:sSupPr>
                          <m:ctrlPr>
                            <a:rPr lang="es-ES" sz="1400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m:rPr>
                              <m:nor/>
                            </m:rPr>
                            <a:rPr lang="es-ES" sz="1400" b="1" i="0" smtClean="0">
                              <a:latin typeface="Cambria Math" panose="02040503050406030204" pitchFamily="18" charset="0"/>
                            </a:rPr>
                            <m:t>z</m:t>
                          </m:r>
                        </m:e>
                        <m:sup>
                          <m:r>
                            <a:rPr lang="es-ES" sz="1400" b="0" i="1" smtClean="0">
                              <a:latin typeface="Cambria Math" panose="02040503050406030204" pitchFamily="18" charset="0"/>
                            </a:rPr>
                            <m:t>𝑡</m:t>
                          </m:r>
                        </m:sup>
                      </m:sSup>
                    </m:oMath>
                  </a14:m>
                  <a:endParaRPr lang="es-ES" sz="1400" dirty="0" smtClean="0"/>
                </a:p>
                <a:p>
                  <a:pPr lvl="1"/>
                  <a14:m>
                    <m:oMath xmlns:m="http://schemas.openxmlformats.org/officeDocument/2006/math">
                      <m:sSup>
                        <m:sSupPr>
                          <m:ctrlPr>
                            <a:rPr lang="es-ES" sz="1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acc>
                            <m:accPr>
                              <m:chr m:val="̂"/>
                              <m:ctrlPr>
                                <a:rPr lang="es-ES" sz="14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m:rPr>
                                  <m:nor/>
                                </m:rPr>
                                <a:rPr lang="es-ES" sz="1400" b="1" i="0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f</m:t>
                              </m:r>
                            </m:e>
                          </m:acc>
                        </m:e>
                        <m:sup>
                          <m:r>
                            <a:rPr lang="es-ES" sz="1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𝑡</m:t>
                          </m:r>
                        </m:sup>
                      </m:sSup>
                      <m:r>
                        <a:rPr lang="es-ES" sz="14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←</m:t>
                      </m:r>
                    </m:oMath>
                  </a14:m>
                  <a:r>
                    <a:rPr lang="es-ES" sz="1400" dirty="0" smtClean="0"/>
                    <a:t> </a:t>
                  </a:r>
                  <a:r>
                    <a:rPr lang="es-ES" sz="1400" dirty="0" err="1" smtClean="0"/>
                    <a:t>Estimate</a:t>
                  </a:r>
                  <a:r>
                    <a:rPr lang="es-ES" sz="1400" dirty="0" smtClean="0"/>
                    <a:t> </a:t>
                  </a:r>
                  <a:r>
                    <a:rPr lang="es-ES" sz="1400" dirty="0" err="1" smtClean="0"/>
                    <a:t>segmentation</a:t>
                  </a:r>
                  <a:r>
                    <a:rPr lang="es-ES" sz="1400" dirty="0" smtClean="0"/>
                    <a:t>: </a:t>
                  </a:r>
                  <a:r>
                    <a:rPr lang="es-ES" sz="1400" dirty="0" err="1" smtClean="0"/>
                    <a:t>Graph</a:t>
                  </a:r>
                  <a:r>
                    <a:rPr lang="es-ES" sz="1400" dirty="0" smtClean="0"/>
                    <a:t> </a:t>
                  </a:r>
                  <a:r>
                    <a:rPr lang="es-ES" sz="1400" dirty="0" err="1" smtClean="0"/>
                    <a:t>cuts</a:t>
                  </a:r>
                  <a:r>
                    <a:rPr lang="es-ES" sz="1400" dirty="0" smtClean="0"/>
                    <a:t> (min-</a:t>
                  </a:r>
                  <a:r>
                    <a:rPr lang="es-ES" sz="1400" dirty="0" err="1" smtClean="0"/>
                    <a:t>cut</a:t>
                  </a:r>
                  <a:r>
                    <a:rPr lang="es-ES" sz="1400" dirty="0" smtClean="0"/>
                    <a:t> </a:t>
                  </a:r>
                  <a:r>
                    <a:rPr lang="es-ES" sz="1400" dirty="0" err="1" smtClean="0"/>
                    <a:t>alg</a:t>
                  </a:r>
                  <a:r>
                    <a:rPr lang="es-ES" sz="1400" dirty="0" smtClean="0"/>
                    <a:t>.)</a:t>
                  </a:r>
                </a:p>
                <a:p>
                  <a:pPr lvl="1"/>
                  <a:r>
                    <a:rPr lang="es-ES" sz="1400" dirty="0" err="1" smtClean="0"/>
                    <a:t>Repeat</a:t>
                  </a:r>
                  <a:r>
                    <a:rPr lang="es-ES" sz="1400" dirty="0" smtClean="0"/>
                    <a:t> </a:t>
                  </a:r>
                  <a:r>
                    <a:rPr lang="es-ES" sz="1400" dirty="0" err="1" smtClean="0"/>
                    <a:t>from</a:t>
                  </a:r>
                  <a:r>
                    <a:rPr lang="es-ES" sz="1400" dirty="0" smtClean="0"/>
                    <a:t> </a:t>
                  </a:r>
                  <a:r>
                    <a:rPr lang="es-ES" sz="1400" dirty="0" err="1" smtClean="0"/>
                    <a:t>step</a:t>
                  </a:r>
                  <a:r>
                    <a:rPr lang="es-ES" sz="1400" dirty="0" smtClean="0"/>
                    <a:t> 8, </a:t>
                  </a:r>
                  <a:r>
                    <a:rPr lang="es-ES" sz="1400" dirty="0" err="1" smtClean="0"/>
                    <a:t>until</a:t>
                  </a:r>
                  <a:r>
                    <a:rPr lang="es-ES" sz="1400" dirty="0" smtClean="0"/>
                    <a:t> </a:t>
                  </a:r>
                  <a:r>
                    <a:rPr lang="es-ES" sz="1400" dirty="0" err="1" smtClean="0"/>
                    <a:t>convergence</a:t>
                  </a:r>
                  <a:endParaRPr lang="es-ES" sz="1400" dirty="0" smtClean="0"/>
                </a:p>
                <a:p>
                  <a:pPr lvl="1"/>
                  <a14:m>
                    <m:oMath xmlns:m="http://schemas.openxmlformats.org/officeDocument/2006/math">
                      <m:r>
                        <a:rPr lang="es-ES" sz="14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𝑇</m:t>
                      </m:r>
                      <m:r>
                        <a:rPr lang="es-ES" sz="14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←</m:t>
                      </m:r>
                    </m:oMath>
                  </a14:m>
                  <a:r>
                    <a:rPr lang="es-ES" sz="1400" dirty="0" smtClean="0"/>
                    <a:t> Re-</a:t>
                  </a:r>
                  <a:r>
                    <a:rPr lang="es-ES" sz="1400" dirty="0" err="1" smtClean="0"/>
                    <a:t>initialize</a:t>
                  </a:r>
                  <a:r>
                    <a:rPr lang="es-ES" sz="1400" dirty="0" smtClean="0"/>
                    <a:t> </a:t>
                  </a:r>
                  <a:r>
                    <a:rPr lang="es-ES" sz="1400" dirty="0" err="1" smtClean="0"/>
                    <a:t>trimap</a:t>
                  </a:r>
                  <a:r>
                    <a:rPr lang="es-ES" sz="1400" dirty="0" smtClean="0"/>
                    <a:t> (</a:t>
                  </a:r>
                  <a:r>
                    <a:rPr lang="es-ES" sz="1400" dirty="0" err="1" smtClean="0"/>
                    <a:t>Eq</a:t>
                  </a:r>
                  <a:r>
                    <a:rPr lang="es-ES" sz="1400" dirty="0" smtClean="0"/>
                    <a:t>. 1)</a:t>
                  </a:r>
                </a:p>
                <a:p>
                  <a:pPr lvl="1"/>
                  <a14:m>
                    <m:oMath xmlns:m="http://schemas.openxmlformats.org/officeDocument/2006/math">
                      <m:sSup>
                        <m:sSupPr>
                          <m:ctrlPr>
                            <a:rPr lang="es-ES" sz="1400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m:rPr>
                              <m:nor/>
                            </m:rPr>
                            <a:rPr lang="es-ES" sz="1400" b="1">
                              <a:latin typeface="Cambria Math" panose="02040503050406030204" pitchFamily="18" charset="0"/>
                            </a:rPr>
                            <m:t>k</m:t>
                          </m:r>
                        </m:e>
                        <m:sup>
                          <m:r>
                            <a:rPr lang="es-ES" sz="1400" i="1">
                              <a:latin typeface="Cambria Math" panose="02040503050406030204" pitchFamily="18" charset="0"/>
                            </a:rPr>
                            <m:t>𝑡</m:t>
                          </m:r>
                        </m:sup>
                      </m:sSup>
                      <m:r>
                        <a:rPr lang="es-ES" sz="140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←</m:t>
                      </m:r>
                    </m:oMath>
                  </a14:m>
                  <a:r>
                    <a:rPr lang="es-ES" sz="1400" dirty="0"/>
                    <a:t> </a:t>
                  </a:r>
                  <a:r>
                    <a:rPr lang="es-ES" sz="1400" dirty="0" err="1"/>
                    <a:t>Assign</a:t>
                  </a:r>
                  <a:r>
                    <a:rPr lang="es-ES" sz="1400" dirty="0"/>
                    <a:t> GMM </a:t>
                  </a:r>
                  <a:r>
                    <a:rPr lang="es-ES" sz="1400" dirty="0" err="1"/>
                    <a:t>components</a:t>
                  </a:r>
                  <a:r>
                    <a:rPr lang="es-ES" sz="1400" dirty="0"/>
                    <a:t> to </a:t>
                  </a:r>
                  <a:r>
                    <a:rPr lang="es-ES" sz="1400" dirty="0" err="1"/>
                    <a:t>pixels</a:t>
                  </a:r>
                  <a:r>
                    <a:rPr lang="es-ES" sz="1400" dirty="0"/>
                    <a:t>, </a:t>
                  </a:r>
                  <a:r>
                    <a:rPr lang="es-ES" sz="1400" dirty="0" err="1"/>
                    <a:t>using</a:t>
                  </a:r>
                  <a:r>
                    <a:rPr lang="es-ES" sz="1400" dirty="0"/>
                    <a:t> </a:t>
                  </a:r>
                  <a14:m>
                    <m:oMath xmlns:m="http://schemas.openxmlformats.org/officeDocument/2006/math">
                      <m:r>
                        <a:rPr lang="es-ES" sz="1400" i="1">
                          <a:latin typeface="Cambria Math" panose="02040503050406030204" pitchFamily="18" charset="0"/>
                        </a:rPr>
                        <m:t>𝑇</m:t>
                      </m:r>
                    </m:oMath>
                  </a14:m>
                  <a:endParaRPr lang="es-ES" sz="1400" dirty="0"/>
                </a:p>
                <a:p>
                  <a:pPr lvl="1"/>
                  <a14:m>
                    <m:oMath xmlns:m="http://schemas.openxmlformats.org/officeDocument/2006/math">
                      <m:sSup>
                        <m:sSupPr>
                          <m:ctrlPr>
                            <a:rPr lang="es-ES" sz="1400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s-ES" sz="1400" b="1" i="1">
                              <a:latin typeface="Cambria Math" panose="02040503050406030204" pitchFamily="18" charset="0"/>
                            </a:rPr>
                            <m:t>𝜽</m:t>
                          </m:r>
                        </m:e>
                        <m:sup>
                          <m:r>
                            <a:rPr lang="es-ES" sz="1400" i="1">
                              <a:latin typeface="Cambria Math" panose="02040503050406030204" pitchFamily="18" charset="0"/>
                            </a:rPr>
                            <m:t>𝑡</m:t>
                          </m:r>
                        </m:sup>
                      </m:sSup>
                      <m:r>
                        <a:rPr lang="es-ES" sz="140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← </m:t>
                      </m:r>
                    </m:oMath>
                  </a14:m>
                  <a:r>
                    <a:rPr lang="es-ES" sz="1400" dirty="0" err="1"/>
                    <a:t>Learn</a:t>
                  </a:r>
                  <a:r>
                    <a:rPr lang="es-ES" sz="1400" dirty="0"/>
                    <a:t> GMM </a:t>
                  </a:r>
                  <a:r>
                    <a:rPr lang="es-ES" sz="1400" dirty="0" err="1"/>
                    <a:t>parameters</a:t>
                  </a:r>
                  <a:r>
                    <a:rPr lang="es-ES" sz="1400" dirty="0"/>
                    <a:t> </a:t>
                  </a:r>
                  <a:r>
                    <a:rPr lang="es-ES" sz="1400" dirty="0" err="1"/>
                    <a:t>from</a:t>
                  </a:r>
                  <a:r>
                    <a:rPr lang="es-ES" sz="1400" dirty="0"/>
                    <a:t> data </a:t>
                  </a:r>
                  <a14:m>
                    <m:oMath xmlns:m="http://schemas.openxmlformats.org/officeDocument/2006/math">
                      <m:sSup>
                        <m:sSupPr>
                          <m:ctrlPr>
                            <a:rPr lang="es-ES" sz="1400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m:rPr>
                              <m:nor/>
                            </m:rPr>
                            <a:rPr lang="es-ES" sz="1400" b="1">
                              <a:latin typeface="Cambria Math" panose="02040503050406030204" pitchFamily="18" charset="0"/>
                            </a:rPr>
                            <m:t>z</m:t>
                          </m:r>
                        </m:e>
                        <m:sup>
                          <m:r>
                            <a:rPr lang="es-ES" sz="1400" i="1">
                              <a:latin typeface="Cambria Math" panose="02040503050406030204" pitchFamily="18" charset="0"/>
                            </a:rPr>
                            <m:t>𝑡</m:t>
                          </m:r>
                        </m:sup>
                      </m:sSup>
                    </m:oMath>
                  </a14:m>
                  <a:endParaRPr lang="es-ES" sz="1400" dirty="0" smtClean="0"/>
                </a:p>
                <a:p>
                  <a:pPr lvl="1"/>
                  <a14:m>
                    <m:oMath xmlns:m="http://schemas.openxmlformats.org/officeDocument/2006/math">
                      <m:sSup>
                        <m:sSupPr>
                          <m:ctrlPr>
                            <a:rPr lang="es-ES" sz="1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m:rPr>
                              <m:nor/>
                            </m:rPr>
                            <a:rPr lang="es-ES" sz="1400" b="1" i="0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f</m:t>
                          </m:r>
                        </m:e>
                        <m:sup>
                          <m:r>
                            <a:rPr lang="es-ES" sz="1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𝑡</m:t>
                          </m:r>
                        </m:sup>
                      </m:sSup>
                      <m:r>
                        <a:rPr lang="es-ES" sz="140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←</m:t>
                      </m:r>
                    </m:oMath>
                  </a14:m>
                  <a:r>
                    <a:rPr lang="es-ES" sz="1400" dirty="0"/>
                    <a:t> </a:t>
                  </a:r>
                  <a:r>
                    <a:rPr lang="es-ES" sz="1400" dirty="0" err="1"/>
                    <a:t>Estimate</a:t>
                  </a:r>
                  <a:r>
                    <a:rPr lang="es-ES" sz="1400" dirty="0"/>
                    <a:t> </a:t>
                  </a:r>
                  <a:r>
                    <a:rPr lang="es-ES" sz="1400" dirty="0" err="1"/>
                    <a:t>segmentation</a:t>
                  </a:r>
                  <a:r>
                    <a:rPr lang="es-ES" sz="1400" dirty="0"/>
                    <a:t>: </a:t>
                  </a:r>
                  <a:r>
                    <a:rPr lang="es-ES" sz="1400" dirty="0" err="1"/>
                    <a:t>Graph</a:t>
                  </a:r>
                  <a:r>
                    <a:rPr lang="es-ES" sz="1400" dirty="0"/>
                    <a:t> </a:t>
                  </a:r>
                  <a:r>
                    <a:rPr lang="es-ES" sz="1400" dirty="0" err="1"/>
                    <a:t>cuts</a:t>
                  </a:r>
                  <a:r>
                    <a:rPr lang="es-ES" sz="1400" dirty="0"/>
                    <a:t> (min-</a:t>
                  </a:r>
                  <a:r>
                    <a:rPr lang="es-ES" sz="1400" dirty="0" err="1"/>
                    <a:t>cut</a:t>
                  </a:r>
                  <a:r>
                    <a:rPr lang="es-ES" sz="1400" dirty="0"/>
                    <a:t> </a:t>
                  </a:r>
                  <a:r>
                    <a:rPr lang="es-ES" sz="1400" dirty="0" err="1"/>
                    <a:t>alg</a:t>
                  </a:r>
                  <a:r>
                    <a:rPr lang="es-ES" sz="1400" dirty="0"/>
                    <a:t>.)</a:t>
                  </a:r>
                </a:p>
                <a:p>
                  <a:pPr lvl="1"/>
                  <a:r>
                    <a:rPr lang="es-ES" sz="1400" dirty="0" err="1"/>
                    <a:t>Repeat</a:t>
                  </a:r>
                  <a:r>
                    <a:rPr lang="es-ES" sz="1400" dirty="0"/>
                    <a:t> </a:t>
                  </a:r>
                  <a:r>
                    <a:rPr lang="es-ES" sz="1400" dirty="0" err="1"/>
                    <a:t>from</a:t>
                  </a:r>
                  <a:r>
                    <a:rPr lang="es-ES" sz="1400" dirty="0"/>
                    <a:t> </a:t>
                  </a:r>
                  <a:r>
                    <a:rPr lang="es-ES" sz="1400" dirty="0" err="1"/>
                    <a:t>step</a:t>
                  </a:r>
                  <a:r>
                    <a:rPr lang="es-ES" sz="1400" dirty="0"/>
                    <a:t> </a:t>
                  </a:r>
                  <a:r>
                    <a:rPr lang="es-ES" sz="1400" dirty="0" smtClean="0"/>
                    <a:t>13, </a:t>
                  </a:r>
                  <a:r>
                    <a:rPr lang="es-ES" sz="1400" dirty="0" err="1"/>
                    <a:t>until</a:t>
                  </a:r>
                  <a:r>
                    <a:rPr lang="es-ES" sz="1400" dirty="0"/>
                    <a:t> </a:t>
                  </a:r>
                  <a:r>
                    <a:rPr lang="es-ES" sz="1400" dirty="0" err="1" smtClean="0"/>
                    <a:t>convergence</a:t>
                  </a:r>
                  <a:endParaRPr lang="es-ES" sz="1400" dirty="0" smtClean="0">
                    <a:solidFill>
                      <a:schemeClr val="bg1">
                        <a:lumMod val="65000"/>
                      </a:schemeClr>
                    </a:solidFill>
                  </a:endParaRPr>
                </a:p>
                <a:p>
                  <a:pPr lvl="1"/>
                  <a14:m>
                    <m:oMath xmlns:m="http://schemas.openxmlformats.org/officeDocument/2006/math">
                      <m:r>
                        <a:rPr lang="es-ES" sz="1400" i="1" smtClean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𝑇</m:t>
                      </m:r>
                      <m:r>
                        <a:rPr lang="es-ES" sz="1400" i="1" smtClean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←</m:t>
                      </m:r>
                    </m:oMath>
                  </a14:m>
                  <a:r>
                    <a:rPr lang="es-ES" sz="1400" dirty="0">
                      <a:solidFill>
                        <a:schemeClr val="bg1">
                          <a:lumMod val="65000"/>
                        </a:schemeClr>
                      </a:solidFill>
                    </a:rPr>
                    <a:t> </a:t>
                  </a:r>
                  <a:r>
                    <a:rPr lang="es-ES" sz="1400" dirty="0" err="1">
                      <a:solidFill>
                        <a:schemeClr val="bg1">
                          <a:lumMod val="65000"/>
                        </a:schemeClr>
                      </a:solidFill>
                    </a:rPr>
                    <a:t>I</a:t>
                  </a:r>
                  <a:r>
                    <a:rPr lang="es-ES" sz="1400" dirty="0" err="1" smtClean="0">
                      <a:solidFill>
                        <a:schemeClr val="bg1">
                          <a:lumMod val="65000"/>
                        </a:schemeClr>
                      </a:solidFill>
                    </a:rPr>
                    <a:t>nitialize</a:t>
                  </a:r>
                  <a:r>
                    <a:rPr lang="es-ES" sz="1400" dirty="0" smtClean="0">
                      <a:solidFill>
                        <a:schemeClr val="bg1">
                          <a:lumMod val="65000"/>
                        </a:schemeClr>
                      </a:solidFill>
                    </a:rPr>
                    <a:t> </a:t>
                  </a:r>
                  <a:r>
                    <a:rPr lang="es-ES" sz="1400" dirty="0" err="1" smtClean="0">
                      <a:solidFill>
                        <a:schemeClr val="bg1">
                          <a:lumMod val="65000"/>
                        </a:schemeClr>
                      </a:solidFill>
                    </a:rPr>
                    <a:t>trimap</a:t>
                  </a:r>
                  <a:r>
                    <a:rPr lang="es-ES" sz="1400" dirty="0" smtClean="0">
                      <a:solidFill>
                        <a:schemeClr val="bg1">
                          <a:lumMod val="65000"/>
                        </a:schemeClr>
                      </a:solidFill>
                    </a:rPr>
                    <a:t> </a:t>
                  </a:r>
                  <a:r>
                    <a:rPr lang="es-ES" sz="1400" dirty="0" err="1" smtClean="0">
                      <a:solidFill>
                        <a:schemeClr val="bg1">
                          <a:lumMod val="65000"/>
                        </a:schemeClr>
                      </a:solidFill>
                    </a:rPr>
                    <a:t>using</a:t>
                  </a:r>
                  <a:r>
                    <a:rPr lang="es-ES" sz="1400" dirty="0" smtClean="0">
                      <a:solidFill>
                        <a:schemeClr val="bg1">
                          <a:lumMod val="65000"/>
                        </a:schemeClr>
                      </a:solidFill>
                    </a:rPr>
                    <a:t> </a:t>
                  </a:r>
                  <a14:m>
                    <m:oMath xmlns:m="http://schemas.openxmlformats.org/officeDocument/2006/math">
                      <m:sSup>
                        <m:sSupPr>
                          <m:ctrlPr>
                            <a:rPr lang="es-ES" sz="1400" i="1">
                              <a:solidFill>
                                <a:schemeClr val="bg1">
                                  <a:lumMod val="65000"/>
                                </a:schemeClr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acc>
                            <m:accPr>
                              <m:chr m:val="̂"/>
                              <m:ctrlPr>
                                <a:rPr lang="es-ES" sz="1400" i="1">
                                  <a:solidFill>
                                    <a:schemeClr val="bg1">
                                      <a:lumMod val="65000"/>
                                    </a:schemeClr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m:rPr>
                                  <m:nor/>
                                </m:rPr>
                                <a:rPr lang="es-ES" sz="1400" b="1">
                                  <a:solidFill>
                                    <a:schemeClr val="bg1">
                                      <a:lumMod val="65000"/>
                                    </a:schemeClr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f</m:t>
                              </m:r>
                            </m:e>
                          </m:acc>
                        </m:e>
                        <m:sup>
                          <m:r>
                            <a:rPr lang="es-ES" sz="1400" i="1">
                              <a:solidFill>
                                <a:schemeClr val="bg1">
                                  <a:lumMod val="65000"/>
                                </a:schemeClr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𝑡</m:t>
                          </m:r>
                        </m:sup>
                      </m:sSup>
                    </m:oMath>
                  </a14:m>
                  <a:r>
                    <a:rPr lang="es-ES" sz="1400" dirty="0" smtClean="0">
                      <a:solidFill>
                        <a:schemeClr val="bg1">
                          <a:lumMod val="65000"/>
                        </a:schemeClr>
                      </a:solidFill>
                    </a:rPr>
                    <a:t> </a:t>
                  </a:r>
                  <a:r>
                    <a:rPr lang="es-ES" sz="1400" dirty="0" err="1" smtClean="0">
                      <a:solidFill>
                        <a:schemeClr val="bg1">
                          <a:lumMod val="65000"/>
                        </a:schemeClr>
                      </a:solidFill>
                    </a:rPr>
                    <a:t>for</a:t>
                  </a:r>
                  <a:r>
                    <a:rPr lang="es-ES" sz="1400" dirty="0" smtClean="0">
                      <a:solidFill>
                        <a:schemeClr val="bg1">
                          <a:lumMod val="65000"/>
                        </a:schemeClr>
                      </a:solidFill>
                    </a:rPr>
                    <a:t> </a:t>
                  </a:r>
                  <a14:m>
                    <m:oMath xmlns:m="http://schemas.openxmlformats.org/officeDocument/2006/math">
                      <m:sSup>
                        <m:sSupPr>
                          <m:ctrlPr>
                            <a:rPr lang="es-ES" sz="1400" b="0" i="1" smtClean="0">
                              <a:solidFill>
                                <a:schemeClr val="bg1">
                                  <a:lumMod val="6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s-ES" sz="1400" b="0" i="1" smtClean="0">
                              <a:solidFill>
                                <a:schemeClr val="bg1">
                                  <a:lumMod val="6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𝐼</m:t>
                          </m:r>
                        </m:e>
                        <m:sup>
                          <m:r>
                            <a:rPr lang="es-ES" sz="1400" b="0" i="1" smtClean="0">
                              <a:solidFill>
                                <a:schemeClr val="bg1">
                                  <a:lumMod val="6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𝑡</m:t>
                          </m:r>
                          <m:r>
                            <a:rPr lang="es-ES" sz="1400" b="0" i="1" smtClean="0">
                              <a:solidFill>
                                <a:schemeClr val="bg1">
                                  <a:lumMod val="6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+1</m:t>
                          </m:r>
                        </m:sup>
                      </m:sSup>
                    </m:oMath>
                  </a14:m>
                  <a:r>
                    <a:rPr lang="es-ES" sz="1400" dirty="0" smtClean="0">
                      <a:solidFill>
                        <a:schemeClr val="bg1">
                          <a:lumMod val="65000"/>
                        </a:schemeClr>
                      </a:solidFill>
                    </a:rPr>
                    <a:t> </a:t>
                  </a:r>
                  <a:r>
                    <a:rPr lang="es-ES" sz="1400" dirty="0">
                      <a:solidFill>
                        <a:schemeClr val="bg1">
                          <a:lumMod val="65000"/>
                        </a:schemeClr>
                      </a:solidFill>
                    </a:rPr>
                    <a:t>(</a:t>
                  </a:r>
                  <a:r>
                    <a:rPr lang="es-ES" sz="1400" dirty="0" err="1">
                      <a:solidFill>
                        <a:schemeClr val="bg1">
                          <a:lumMod val="65000"/>
                        </a:schemeClr>
                      </a:solidFill>
                    </a:rPr>
                    <a:t>Eq</a:t>
                  </a:r>
                  <a:r>
                    <a:rPr lang="es-ES" sz="1400" dirty="0">
                      <a:solidFill>
                        <a:schemeClr val="bg1">
                          <a:lumMod val="65000"/>
                        </a:schemeClr>
                      </a:solidFill>
                    </a:rPr>
                    <a:t>. 2</a:t>
                  </a:r>
                  <a:r>
                    <a:rPr lang="es-ES" sz="1400" dirty="0" smtClean="0">
                      <a:solidFill>
                        <a:schemeClr val="bg1">
                          <a:lumMod val="65000"/>
                        </a:schemeClr>
                      </a:solidFill>
                    </a:rPr>
                    <a:t>)</a:t>
                  </a:r>
                </a:p>
                <a:p>
                  <a:r>
                    <a:rPr lang="es-ES" sz="1400" b="1" dirty="0" err="1" smtClean="0">
                      <a:solidFill>
                        <a:schemeClr val="bg1">
                          <a:lumMod val="65000"/>
                        </a:schemeClr>
                      </a:solidFill>
                    </a:rPr>
                    <a:t>end</a:t>
                  </a:r>
                  <a:r>
                    <a:rPr lang="es-ES" sz="1400" b="1" dirty="0" smtClean="0">
                      <a:solidFill>
                        <a:schemeClr val="bg1">
                          <a:lumMod val="65000"/>
                        </a:schemeClr>
                      </a:solidFill>
                    </a:rPr>
                    <a:t> </a:t>
                  </a:r>
                  <a:r>
                    <a:rPr lang="es-ES" sz="1400" b="1" dirty="0" err="1" smtClean="0">
                      <a:solidFill>
                        <a:schemeClr val="bg1">
                          <a:lumMod val="65000"/>
                        </a:schemeClr>
                      </a:solidFill>
                    </a:rPr>
                    <a:t>for</a:t>
                  </a:r>
                  <a:endParaRPr lang="es-ES" sz="1400" b="1" dirty="0">
                    <a:solidFill>
                      <a:schemeClr val="bg1">
                        <a:lumMod val="65000"/>
                      </a:schemeClr>
                    </a:solidFill>
                  </a:endParaRPr>
                </a:p>
              </p:txBody>
            </p:sp>
          </mc:Choice>
          <mc:Fallback xmlns="">
            <p:sp>
              <p:nvSpPr>
                <p:cNvPr id="32" name="TextBox 31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166609" y="1783380"/>
                  <a:ext cx="6057382" cy="4019049"/>
                </a:xfrm>
                <a:prstGeom prst="rect">
                  <a:avLst/>
                </a:prstGeom>
                <a:blipFill rotWithShape="0">
                  <a:blip r:embed="rId4"/>
                  <a:stretch>
                    <a:fillRect l="-302" b="-606"/>
                  </a:stretch>
                </a:blipFill>
              </p:spPr>
              <p:txBody>
                <a:bodyPr/>
                <a:lstStyle/>
                <a:p>
                  <a:r>
                    <a:rPr lang="es-E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33" name="TextBox 32"/>
            <p:cNvSpPr txBox="1"/>
            <p:nvPr/>
          </p:nvSpPr>
          <p:spPr>
            <a:xfrm>
              <a:off x="3790686" y="1806652"/>
              <a:ext cx="457690" cy="39703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s-ES" sz="1400" dirty="0" smtClean="0">
                  <a:solidFill>
                    <a:schemeClr val="bg1">
                      <a:lumMod val="65000"/>
                    </a:schemeClr>
                  </a:solidFill>
                </a:rPr>
                <a:t>1:</a:t>
              </a:r>
            </a:p>
            <a:p>
              <a:pPr algn="r"/>
              <a:r>
                <a:rPr lang="es-ES" sz="1400" dirty="0" smtClean="0">
                  <a:solidFill>
                    <a:schemeClr val="bg1">
                      <a:lumMod val="65000"/>
                    </a:schemeClr>
                  </a:solidFill>
                </a:rPr>
                <a:t>2:</a:t>
              </a:r>
            </a:p>
            <a:p>
              <a:pPr algn="r"/>
              <a:r>
                <a:rPr lang="es-ES" sz="1400" dirty="0" smtClean="0">
                  <a:solidFill>
                    <a:schemeClr val="bg1">
                      <a:lumMod val="65000"/>
                    </a:schemeClr>
                  </a:solidFill>
                </a:rPr>
                <a:t>3:</a:t>
              </a:r>
            </a:p>
            <a:p>
              <a:pPr algn="r"/>
              <a:r>
                <a:rPr lang="es-ES" sz="1400" dirty="0" smtClean="0">
                  <a:solidFill>
                    <a:schemeClr val="bg1">
                      <a:lumMod val="65000"/>
                    </a:schemeClr>
                  </a:solidFill>
                </a:rPr>
                <a:t>4:</a:t>
              </a:r>
            </a:p>
            <a:p>
              <a:pPr algn="r"/>
              <a:r>
                <a:rPr lang="es-ES" sz="1400" dirty="0" smtClean="0">
                  <a:solidFill>
                    <a:schemeClr val="bg1">
                      <a:lumMod val="65000"/>
                    </a:schemeClr>
                  </a:solidFill>
                </a:rPr>
                <a:t>5:</a:t>
              </a:r>
            </a:p>
            <a:p>
              <a:pPr algn="r"/>
              <a:r>
                <a:rPr lang="es-ES" sz="1400" dirty="0" smtClean="0">
                  <a:solidFill>
                    <a:schemeClr val="bg1">
                      <a:lumMod val="65000"/>
                    </a:schemeClr>
                  </a:solidFill>
                </a:rPr>
                <a:t>6:</a:t>
              </a:r>
            </a:p>
            <a:p>
              <a:pPr algn="r"/>
              <a:r>
                <a:rPr lang="es-ES" sz="1400" dirty="0" smtClean="0">
                  <a:solidFill>
                    <a:schemeClr val="bg1">
                      <a:lumMod val="65000"/>
                    </a:schemeClr>
                  </a:solidFill>
                </a:rPr>
                <a:t>7:</a:t>
              </a:r>
            </a:p>
            <a:p>
              <a:pPr algn="r"/>
              <a:r>
                <a:rPr lang="es-ES" sz="1400" dirty="0" smtClean="0"/>
                <a:t>8:</a:t>
              </a:r>
            </a:p>
            <a:p>
              <a:pPr algn="r"/>
              <a:r>
                <a:rPr lang="es-ES" sz="1400" dirty="0" smtClean="0"/>
                <a:t>9:</a:t>
              </a:r>
            </a:p>
            <a:p>
              <a:pPr algn="r"/>
              <a:r>
                <a:rPr lang="es-ES" sz="1400" dirty="0" smtClean="0"/>
                <a:t>10:</a:t>
              </a:r>
            </a:p>
            <a:p>
              <a:pPr algn="r"/>
              <a:r>
                <a:rPr lang="es-ES" sz="1400" dirty="0" smtClean="0"/>
                <a:t>11:</a:t>
              </a:r>
            </a:p>
            <a:p>
              <a:pPr algn="r"/>
              <a:r>
                <a:rPr lang="es-ES" sz="1400" dirty="0" smtClean="0"/>
                <a:t>12:</a:t>
              </a:r>
            </a:p>
            <a:p>
              <a:pPr algn="r"/>
              <a:r>
                <a:rPr lang="es-ES" sz="1400" dirty="0" smtClean="0"/>
                <a:t>13:</a:t>
              </a:r>
            </a:p>
            <a:p>
              <a:pPr algn="r"/>
              <a:r>
                <a:rPr lang="es-ES" sz="1400" dirty="0" smtClean="0"/>
                <a:t>14:15:</a:t>
              </a:r>
            </a:p>
            <a:p>
              <a:pPr algn="r"/>
              <a:r>
                <a:rPr lang="es-ES" sz="1400" dirty="0" smtClean="0"/>
                <a:t>16:</a:t>
              </a:r>
            </a:p>
            <a:p>
              <a:pPr algn="r"/>
              <a:r>
                <a:rPr lang="es-ES" sz="1400" dirty="0" smtClean="0">
                  <a:solidFill>
                    <a:schemeClr val="bg1">
                      <a:lumMod val="65000"/>
                    </a:schemeClr>
                  </a:solidFill>
                </a:rPr>
                <a:t>17:</a:t>
              </a:r>
            </a:p>
            <a:p>
              <a:pPr algn="r"/>
              <a:r>
                <a:rPr lang="es-ES" sz="1400" dirty="0" smtClean="0">
                  <a:solidFill>
                    <a:schemeClr val="bg1">
                      <a:lumMod val="65000"/>
                    </a:schemeClr>
                  </a:solidFill>
                </a:rPr>
                <a:t>18:</a:t>
              </a:r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4200873" y="1466680"/>
              <a:ext cx="1515593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ES" sz="1400" b="1" dirty="0" smtClean="0"/>
                <a:t>ST-</a:t>
              </a:r>
              <a:r>
                <a:rPr lang="es-ES" sz="1400" b="1" dirty="0" err="1" smtClean="0"/>
                <a:t>GrabCut</a:t>
              </a:r>
              <a:endParaRPr lang="es-ES" sz="1400" b="1" dirty="0" smtClean="0"/>
            </a:p>
          </p:txBody>
        </p:sp>
      </p:grpSp>
      <p:pic>
        <p:nvPicPr>
          <p:cNvPr id="23" name="Picture 2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5523" y="1856697"/>
            <a:ext cx="2286000" cy="2286000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5523" y="1840107"/>
            <a:ext cx="2286000" cy="2286000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5523" y="1848402"/>
            <a:ext cx="2286000" cy="2286000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5523" y="1840107"/>
            <a:ext cx="2286000" cy="2286000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/>
              <p:cNvSpPr txBox="1"/>
              <p:nvPr/>
            </p:nvSpPr>
            <p:spPr>
              <a:xfrm>
                <a:off x="406469" y="5124055"/>
                <a:ext cx="6390533" cy="1562415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s-ES" sz="160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s-ES" sz="1600" i="1">
                              <a:latin typeface="Cambria Math" panose="02040503050406030204" pitchFamily="18" charset="0"/>
                            </a:rPr>
                            <m:t>𝑇</m:t>
                          </m:r>
                        </m:e>
                        <m:sub>
                          <m:r>
                            <a:rPr lang="es-ES" sz="1600" b="0" i="1" smtClean="0">
                              <a:latin typeface="Cambria Math" panose="02040503050406030204" pitchFamily="18" charset="0"/>
                            </a:rPr>
                            <m:t>𝐹</m:t>
                          </m:r>
                        </m:sub>
                      </m:sSub>
                      <m:r>
                        <a:rPr lang="es-ES" sz="1600" i="1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s-ES" sz="1600" b="0" i="1" smtClean="0">
                          <a:latin typeface="Cambria Math" panose="02040503050406030204" pitchFamily="18" charset="0"/>
                        </a:rPr>
                        <m:t>{</m:t>
                      </m:r>
                      <m:r>
                        <a:rPr lang="es-ES" sz="1600" b="0" i="1" smtClean="0">
                          <a:latin typeface="Cambria Math" panose="02040503050406030204" pitchFamily="18" charset="0"/>
                        </a:rPr>
                        <m:t>𝑖</m:t>
                      </m:r>
                      <m:r>
                        <a:rPr lang="es-ES" sz="1600" b="0" i="1" smtClean="0">
                          <a:latin typeface="Cambria Math" panose="02040503050406030204" pitchFamily="18" charset="0"/>
                        </a:rPr>
                        <m:t>∈</m:t>
                      </m:r>
                      <m:r>
                        <a:rPr lang="es-ES" sz="1600" b="0" i="1" smtClean="0">
                          <a:latin typeface="Cambria Math" panose="02040503050406030204" pitchFamily="18" charset="0"/>
                        </a:rPr>
                        <m:t>𝛿</m:t>
                      </m:r>
                      <m:d>
                        <m:dPr>
                          <m:ctrlPr>
                            <a:rPr lang="es-ES" sz="16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s-ES" sz="1600" b="0" i="1" smtClean="0">
                              <a:latin typeface="Cambria Math" panose="02040503050406030204" pitchFamily="18" charset="0"/>
                            </a:rPr>
                            <m:t> </m:t>
                          </m:r>
                          <m:sSubSup>
                            <m:sSubSupPr>
                              <m:ctrlPr>
                                <a:rPr lang="es-ES" sz="1600" b="0" i="1" smtClean="0">
                                  <a:latin typeface="Cambria Math" panose="02040503050406030204" pitchFamily="18" charset="0"/>
                                </a:rPr>
                              </m:ctrlPr>
                            </m:sSubSupPr>
                            <m:e>
                              <m:r>
                                <a:rPr lang="es-ES" sz="1600" b="0" i="1" smtClean="0">
                                  <a:latin typeface="Cambria Math" panose="02040503050406030204" pitchFamily="18" charset="0"/>
                                </a:rPr>
                                <m:t>𝑧</m:t>
                              </m:r>
                            </m:e>
                            <m:sub>
                              <m:r>
                                <a:rPr lang="es-ES" sz="1600" b="0" i="1" smtClean="0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</m:sub>
                            <m:sup>
                              <m:r>
                                <a:rPr lang="es-ES" sz="1600" b="0" i="1" smtClean="0">
                                  <a:latin typeface="Cambria Math" panose="02040503050406030204" pitchFamily="18" charset="0"/>
                                </a:rPr>
                                <m:t>𝑡</m:t>
                              </m:r>
                            </m:sup>
                          </m:sSubSup>
                          <m:r>
                            <a:rPr lang="es-ES" sz="1600" b="0" i="1" smtClean="0">
                              <a:latin typeface="Cambria Math" panose="02040503050406030204" pitchFamily="18" charset="0"/>
                            </a:rPr>
                            <m:t>,</m:t>
                          </m:r>
                          <m:sSub>
                            <m:sSubPr>
                              <m:ctrlPr>
                                <a:rPr lang="es-ES" sz="1600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s-ES" sz="1600" b="0" i="1" smtClean="0">
                                  <a:latin typeface="Cambria Math" panose="02040503050406030204" pitchFamily="18" charset="0"/>
                                </a:rPr>
                                <m:t>h</m:t>
                              </m:r>
                            </m:e>
                            <m:sub>
                              <m:r>
                                <a:rPr lang="es-ES" sz="1600" b="0" i="1" smtClean="0">
                                  <a:latin typeface="Cambria Math" panose="02040503050406030204" pitchFamily="18" charset="0"/>
                                </a:rPr>
                                <m:t>𝑠𝑘𝑖𝑛</m:t>
                              </m:r>
                            </m:sub>
                          </m:sSub>
                        </m:e>
                      </m:d>
                      <m:r>
                        <a:rPr lang="es-ES" sz="1600" b="0" i="1" smtClean="0">
                          <a:latin typeface="Cambria Math" panose="02040503050406030204" pitchFamily="18" charset="0"/>
                        </a:rPr>
                        <m:t>}</m:t>
                      </m:r>
                    </m:oMath>
                  </m:oMathPara>
                </a14:m>
                <a:endParaRPr lang="es-ES" sz="1600" b="0" dirty="0" smtClean="0"/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s-ES" sz="16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s-ES" sz="1600" i="1">
                              <a:latin typeface="Cambria Math" panose="02040503050406030204" pitchFamily="18" charset="0"/>
                            </a:rPr>
                            <m:t>𝑇</m:t>
                          </m:r>
                        </m:e>
                        <m:sub>
                          <m:r>
                            <a:rPr lang="es-ES" sz="1600" b="0" i="1" smtClean="0">
                              <a:latin typeface="Cambria Math" panose="02040503050406030204" pitchFamily="18" charset="0"/>
                            </a:rPr>
                            <m:t>𝑈</m:t>
                          </m:r>
                        </m:sub>
                      </m:sSub>
                      <m:r>
                        <a:rPr lang="es-ES" sz="1600" b="0" i="1" smtClean="0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{"/>
                          <m:endChr m:val="}"/>
                          <m:ctrlPr>
                            <a:rPr lang="es-ES" sz="16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s-ES" sz="1600" b="0" i="1" smtClean="0">
                              <a:latin typeface="Cambria Math" panose="02040503050406030204" pitchFamily="18" charset="0"/>
                            </a:rPr>
                            <m:t>𝑖</m:t>
                          </m:r>
                        </m:e>
                        <m:e>
                          <m:sSubSup>
                            <m:sSubSupPr>
                              <m:ctrlPr>
                                <a:rPr lang="es-ES" sz="1600" b="0" i="1" smtClean="0">
                                  <a:latin typeface="Cambria Math" panose="02040503050406030204" pitchFamily="18" charset="0"/>
                                </a:rPr>
                              </m:ctrlPr>
                            </m:sSubSupPr>
                            <m:e>
                              <m:acc>
                                <m:accPr>
                                  <m:chr m:val="̂"/>
                                  <m:ctrlPr>
                                    <a:rPr lang="es-ES" sz="16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accPr>
                                <m:e>
                                  <m:r>
                                    <a:rPr lang="es-ES" sz="1600" b="0" i="1" smtClean="0">
                                      <a:latin typeface="Cambria Math" panose="02040503050406030204" pitchFamily="18" charset="0"/>
                                    </a:rPr>
                                    <m:t>𝑓</m:t>
                                  </m:r>
                                </m:e>
                              </m:acc>
                            </m:e>
                            <m:sub>
                              <m:r>
                                <a:rPr lang="es-ES" sz="1600" b="0" i="1" smtClean="0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</m:sub>
                            <m:sup>
                              <m:r>
                                <a:rPr lang="es-ES" sz="1600" b="0" i="1" smtClean="0">
                                  <a:latin typeface="Cambria Math" panose="02040503050406030204" pitchFamily="18" charset="0"/>
                                </a:rPr>
                                <m:t>𝑡</m:t>
                              </m:r>
                            </m:sup>
                          </m:sSubSup>
                          <m:r>
                            <a:rPr lang="es-ES" sz="1600" b="0" i="1" smtClean="0">
                              <a:latin typeface="Cambria Math" panose="02040503050406030204" pitchFamily="18" charset="0"/>
                            </a:rPr>
                            <m:t>=1</m:t>
                          </m:r>
                        </m:e>
                      </m:d>
                      <m:r>
                        <a:rPr lang="es-ES" sz="1600" b="0" i="1" smtClean="0">
                          <a:latin typeface="Cambria Math" panose="02040503050406030204" pitchFamily="18" charset="0"/>
                        </a:rPr>
                        <m:t> \</m:t>
                      </m:r>
                      <m:r>
                        <m:rPr>
                          <m:lit/>
                        </m:rPr>
                        <a:rPr lang="es-ES" sz="1600" b="0" i="1" smtClean="0">
                          <a:latin typeface="Cambria Math" panose="02040503050406030204" pitchFamily="18" charset="0"/>
                        </a:rPr>
                        <m:t> </m:t>
                      </m:r>
                      <m:sSub>
                        <m:sSubPr>
                          <m:ctrlPr>
                            <a:rPr lang="es-ES" sz="16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s-ES" sz="1600" b="0" i="1" smtClean="0">
                              <a:latin typeface="Cambria Math" panose="02040503050406030204" pitchFamily="18" charset="0"/>
                            </a:rPr>
                            <m:t>𝑇</m:t>
                          </m:r>
                        </m:e>
                        <m:sub>
                          <m:r>
                            <a:rPr lang="es-ES" sz="1600" b="0" i="1" smtClean="0">
                              <a:latin typeface="Cambria Math" panose="02040503050406030204" pitchFamily="18" charset="0"/>
                            </a:rPr>
                            <m:t>𝐵</m:t>
                          </m:r>
                        </m:sub>
                      </m:sSub>
                      <m:r>
                        <m:rPr>
                          <m:lit/>
                        </m:rPr>
                        <a:rPr lang="es-ES" sz="1600" b="0" i="1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s-ES" sz="1600" b="0" i="1" smtClean="0">
                          <a:latin typeface="Cambria Math" panose="02040503050406030204" pitchFamily="18" charset="0"/>
                        </a:rPr>
                        <m:t>\ </m:t>
                      </m:r>
                      <m:sSub>
                        <m:sSubPr>
                          <m:ctrlPr>
                            <a:rPr lang="es-ES" sz="16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s-ES" sz="1600" b="0" i="1" smtClean="0">
                              <a:latin typeface="Cambria Math" panose="02040503050406030204" pitchFamily="18" charset="0"/>
                            </a:rPr>
                            <m:t>𝑇</m:t>
                          </m:r>
                        </m:e>
                        <m:sub>
                          <m:r>
                            <a:rPr lang="es-ES" sz="1600" b="0" i="1" smtClean="0">
                              <a:latin typeface="Cambria Math" panose="02040503050406030204" pitchFamily="18" charset="0"/>
                            </a:rPr>
                            <m:t>𝐹</m:t>
                          </m:r>
                        </m:sub>
                      </m:sSub>
                    </m:oMath>
                  </m:oMathPara>
                </a14:m>
                <a:endParaRPr lang="es-ES" sz="1600" b="0" dirty="0" smtClean="0"/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s-ES" sz="16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s-ES" sz="1600" i="1">
                              <a:latin typeface="Cambria Math" panose="02040503050406030204" pitchFamily="18" charset="0"/>
                            </a:rPr>
                            <m:t>𝑇</m:t>
                          </m:r>
                        </m:e>
                        <m:sub>
                          <m:r>
                            <a:rPr lang="es-ES" sz="1600" i="1">
                              <a:latin typeface="Cambria Math" panose="02040503050406030204" pitchFamily="18" charset="0"/>
                            </a:rPr>
                            <m:t>𝐵</m:t>
                          </m:r>
                        </m:sub>
                      </m:sSub>
                      <m:r>
                        <a:rPr lang="es-ES" sz="1600" i="1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{"/>
                          <m:endChr m:val="}"/>
                          <m:ctrlPr>
                            <a:rPr lang="es-ES" sz="16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s-ES" sz="1600" i="1">
                              <a:latin typeface="Cambria Math" panose="02040503050406030204" pitchFamily="18" charset="0"/>
                            </a:rPr>
                            <m:t>𝑖</m:t>
                          </m:r>
                        </m:e>
                        <m:e>
                          <m:sSup>
                            <m:sSupPr>
                              <m:ctrlPr>
                                <a:rPr lang="es-ES" sz="1600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acc>
                                <m:accPr>
                                  <m:chr m:val="̂"/>
                                  <m:ctrlPr>
                                    <a:rPr lang="es-ES" sz="1600" i="1">
                                      <a:latin typeface="Cambria Math" panose="02040503050406030204" pitchFamily="18" charset="0"/>
                                    </a:rPr>
                                  </m:ctrlPr>
                                </m:accPr>
                                <m:e>
                                  <m:r>
                                    <a:rPr lang="es-ES" sz="1600" i="1">
                                      <a:latin typeface="Cambria Math" panose="02040503050406030204" pitchFamily="18" charset="0"/>
                                    </a:rPr>
                                    <m:t>𝑓</m:t>
                                  </m:r>
                                </m:e>
                              </m:acc>
                            </m:e>
                            <m:sup>
                              <m:r>
                                <a:rPr lang="es-ES" sz="1600" i="1">
                                  <a:latin typeface="Cambria Math" panose="02040503050406030204" pitchFamily="18" charset="0"/>
                                </a:rPr>
                                <m:t>𝑡</m:t>
                              </m:r>
                            </m:sup>
                          </m:sSup>
                          <m:r>
                            <a:rPr lang="es-ES" sz="1600" i="1">
                              <a:latin typeface="Cambria Math" panose="02040503050406030204" pitchFamily="18" charset="0"/>
                            </a:rPr>
                            <m:t>=0</m:t>
                          </m:r>
                        </m:e>
                      </m:d>
                      <m:r>
                        <a:rPr lang="es-ES" sz="1600" b="0" i="1" smtClean="0">
                          <a:latin typeface="Cambria Math" panose="02040503050406030204" pitchFamily="18" charset="0"/>
                        </a:rPr>
                        <m:t>∪</m:t>
                      </m:r>
                    </m:oMath>
                  </m:oMathPara>
                </a14:m>
                <a:endParaRPr lang="es-ES" sz="1600" b="0" i="1" dirty="0" smtClean="0">
                  <a:latin typeface="Cambria Math" panose="02040503050406030204" pitchFamily="18" charset="0"/>
                </a:endParaRPr>
              </a:p>
              <a:p>
                <a:r>
                  <a:rPr lang="es-ES" sz="1600" dirty="0" smtClean="0"/>
                  <a:t>          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}"/>
                        <m:ctrlPr>
                          <a:rPr lang="es-ES" sz="16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s-ES" sz="1600" i="1">
                            <a:latin typeface="Cambria Math" panose="02040503050406030204" pitchFamily="18" charset="0"/>
                          </a:rPr>
                          <m:t>𝑖</m:t>
                        </m:r>
                      </m:e>
                      <m:e>
                        <m:f>
                          <m:fPr>
                            <m:ctrlPr>
                              <a:rPr lang="es-ES" sz="1600" i="1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nary>
                              <m:naryPr>
                                <m:chr m:val="∑"/>
                                <m:ctrlPr>
                                  <a:rPr lang="es-ES" sz="1600" i="1">
                                    <a:latin typeface="Cambria Math" panose="02040503050406030204" pitchFamily="18" charset="0"/>
                                  </a:rPr>
                                </m:ctrlPr>
                              </m:naryPr>
                              <m:sub>
                                <m:r>
                                  <m:rPr>
                                    <m:brk m:alnAt="23"/>
                                  </m:rPr>
                                  <a:rPr lang="es-ES" sz="1600" i="1">
                                    <a:latin typeface="Cambria Math" panose="02040503050406030204" pitchFamily="18" charset="0"/>
                                  </a:rPr>
                                  <m:t>𝑢</m:t>
                                </m:r>
                                <m:r>
                                  <a:rPr lang="es-ES" sz="1600" i="1">
                                    <a:latin typeface="Cambria Math" panose="02040503050406030204" pitchFamily="18" charset="0"/>
                                  </a:rPr>
                                  <m:t>=</m:t>
                                </m:r>
                                <m:r>
                                  <a:rPr lang="es-ES" sz="1600" i="1">
                                    <a:latin typeface="Cambria Math" panose="02040503050406030204" pitchFamily="18" charset="0"/>
                                  </a:rPr>
                                  <m:t>𝑡</m:t>
                                </m:r>
                                <m:r>
                                  <a:rPr lang="es-ES" sz="1600" i="1">
                                    <a:latin typeface="Cambria Math" panose="02040503050406030204" pitchFamily="18" charset="0"/>
                                  </a:rPr>
                                  <m:t>−</m:t>
                                </m:r>
                                <m:r>
                                  <a:rPr lang="es-ES" sz="1600" i="1">
                                    <a:latin typeface="Cambria Math" panose="02040503050406030204" pitchFamily="18" charset="0"/>
                                  </a:rPr>
                                  <m:t>𝑚</m:t>
                                </m:r>
                              </m:sub>
                              <m:sup>
                                <m:r>
                                  <a:rPr lang="es-ES" sz="1600" i="1">
                                    <a:latin typeface="Cambria Math" panose="02040503050406030204" pitchFamily="18" charset="0"/>
                                  </a:rPr>
                                  <m:t>𝑡</m:t>
                                </m:r>
                              </m:sup>
                              <m:e>
                                <m:r>
                                  <a:rPr lang="es-ES" sz="1600" i="1">
                                    <a:latin typeface="Cambria Math" panose="02040503050406030204" pitchFamily="18" charset="0"/>
                                  </a:rPr>
                                  <m:t>𝑝</m:t>
                                </m:r>
                                <m:d>
                                  <m:dPr>
                                    <m:ctrlPr>
                                      <a:rPr lang="es-ES" sz="1600" i="1"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sSubSup>
                                      <m:sSubSupPr>
                                        <m:ctrlPr>
                                          <a:rPr lang="es-ES" sz="1600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SupPr>
                                      <m:e>
                                        <m:r>
                                          <a:rPr lang="es-ES" sz="1600" i="1">
                                            <a:latin typeface="Cambria Math" panose="02040503050406030204" pitchFamily="18" charset="0"/>
                                          </a:rPr>
                                          <m:t>𝑧</m:t>
                                        </m:r>
                                      </m:e>
                                      <m:sub>
                                        <m:r>
                                          <a:rPr lang="es-ES" sz="1600" i="1">
                                            <a:latin typeface="Cambria Math" panose="02040503050406030204" pitchFamily="18" charset="0"/>
                                          </a:rPr>
                                          <m:t>𝑖</m:t>
                                        </m:r>
                                      </m:sub>
                                      <m:sup>
                                        <m:r>
                                          <a:rPr lang="es-ES" sz="1600" i="1">
                                            <a:latin typeface="Cambria Math" panose="02040503050406030204" pitchFamily="18" charset="0"/>
                                          </a:rPr>
                                          <m:t>𝑡</m:t>
                                        </m:r>
                                      </m:sup>
                                    </m:sSubSup>
                                  </m:e>
                                  <m:e>
                                    <m:sSubSup>
                                      <m:sSubSupPr>
                                        <m:ctrlPr>
                                          <a:rPr lang="es-ES" sz="1600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SupPr>
                                      <m:e>
                                        <m:acc>
                                          <m:accPr>
                                            <m:chr m:val="̂"/>
                                            <m:ctrlPr>
                                              <a:rPr lang="es-ES" sz="1600" i="1"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accPr>
                                          <m:e>
                                            <m:r>
                                              <a:rPr lang="es-ES" sz="1600" i="1">
                                                <a:latin typeface="Cambria Math" panose="02040503050406030204" pitchFamily="18" charset="0"/>
                                              </a:rPr>
                                              <m:t>𝑓</m:t>
                                            </m:r>
                                          </m:e>
                                        </m:acc>
                                      </m:e>
                                      <m:sub>
                                        <m:r>
                                          <a:rPr lang="es-ES" sz="1600" i="1">
                                            <a:latin typeface="Cambria Math" panose="02040503050406030204" pitchFamily="18" charset="0"/>
                                          </a:rPr>
                                          <m:t>𝑖</m:t>
                                        </m:r>
                                      </m:sub>
                                      <m:sup>
                                        <m:r>
                                          <a:rPr lang="es-ES" sz="1600" i="1">
                                            <a:latin typeface="Cambria Math" panose="02040503050406030204" pitchFamily="18" charset="0"/>
                                          </a:rPr>
                                          <m:t>𝑡</m:t>
                                        </m:r>
                                      </m:sup>
                                    </m:sSubSup>
                                    <m:r>
                                      <a:rPr lang="es-ES" sz="1600" i="1">
                                        <a:latin typeface="Cambria Math" panose="02040503050406030204" pitchFamily="18" charset="0"/>
                                      </a:rPr>
                                      <m:t>=0,</m:t>
                                    </m:r>
                                    <m:sSubSup>
                                      <m:sSubSupPr>
                                        <m:ctrlPr>
                                          <a:rPr lang="es-ES" sz="1600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SupPr>
                                      <m:e>
                                        <m:r>
                                          <a:rPr lang="es-ES" sz="1600" i="1">
                                            <a:latin typeface="Cambria Math" panose="02040503050406030204" pitchFamily="18" charset="0"/>
                                          </a:rPr>
                                          <m:t>𝑘</m:t>
                                        </m:r>
                                      </m:e>
                                      <m:sub>
                                        <m:r>
                                          <a:rPr lang="es-ES" sz="1600" i="1">
                                            <a:latin typeface="Cambria Math" panose="02040503050406030204" pitchFamily="18" charset="0"/>
                                          </a:rPr>
                                          <m:t>𝑖</m:t>
                                        </m:r>
                                      </m:sub>
                                      <m:sup>
                                        <m:r>
                                          <a:rPr lang="es-ES" sz="1600" i="1">
                                            <a:latin typeface="Cambria Math" panose="02040503050406030204" pitchFamily="18" charset="0"/>
                                          </a:rPr>
                                          <m:t>𝑡</m:t>
                                        </m:r>
                                      </m:sup>
                                    </m:sSubSup>
                                    <m:r>
                                      <a:rPr lang="es-ES" sz="1600" i="1">
                                        <a:latin typeface="Cambria Math" panose="02040503050406030204" pitchFamily="18" charset="0"/>
                                      </a:rPr>
                                      <m:t>,</m:t>
                                    </m:r>
                                    <m:sSup>
                                      <m:sSupPr>
                                        <m:ctrlPr>
                                          <a:rPr lang="es-ES" sz="1600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pPr>
                                      <m:e>
                                        <m:r>
                                          <a:rPr lang="es-ES" sz="1600" b="1" i="1">
                                            <a:latin typeface="Cambria Math" panose="02040503050406030204" pitchFamily="18" charset="0"/>
                                          </a:rPr>
                                          <m:t>𝜽</m:t>
                                        </m:r>
                                      </m:e>
                                      <m:sup>
                                        <m:r>
                                          <a:rPr lang="es-ES" sz="1600" i="1">
                                            <a:latin typeface="Cambria Math" panose="02040503050406030204" pitchFamily="18" charset="0"/>
                                          </a:rPr>
                                          <m:t>𝑢</m:t>
                                        </m:r>
                                      </m:sup>
                                    </m:sSup>
                                    <m:r>
                                      <a:rPr lang="es-ES" sz="1600" i="1">
                                        <a:latin typeface="Cambria Math" panose="02040503050406030204" pitchFamily="18" charset="0"/>
                                      </a:rPr>
                                      <m:t> </m:t>
                                    </m:r>
                                  </m:e>
                                </m:d>
                              </m:e>
                            </m:nary>
                          </m:num>
                          <m:den>
                            <m:r>
                              <a:rPr lang="es-ES" sz="1600" i="1">
                                <a:latin typeface="Cambria Math" panose="02040503050406030204" pitchFamily="18" charset="0"/>
                              </a:rPr>
                              <m:t>𝑚</m:t>
                            </m:r>
                          </m:den>
                        </m:f>
                        <m:r>
                          <a:rPr lang="es-ES" sz="1600" i="1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s-ES" sz="16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&gt; </m:t>
                        </m:r>
                        <m:f>
                          <m:fPr>
                            <m:ctrlPr>
                              <a:rPr lang="es-ES" sz="16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fPr>
                          <m:num>
                            <m:nary>
                              <m:naryPr>
                                <m:chr m:val="∑"/>
                                <m:ctrlPr>
                                  <a:rPr lang="es-ES" sz="1600" i="1">
                                    <a:latin typeface="Cambria Math" panose="02040503050406030204" pitchFamily="18" charset="0"/>
                                  </a:rPr>
                                </m:ctrlPr>
                              </m:naryPr>
                              <m:sub>
                                <m:r>
                                  <a:rPr lang="es-ES" sz="1600" i="1">
                                    <a:latin typeface="Cambria Math" panose="02040503050406030204" pitchFamily="18" charset="0"/>
                                  </a:rPr>
                                  <m:t>𝑢</m:t>
                                </m:r>
                                <m:r>
                                  <a:rPr lang="es-ES" sz="1600" i="1">
                                    <a:latin typeface="Cambria Math" panose="02040503050406030204" pitchFamily="18" charset="0"/>
                                  </a:rPr>
                                  <m:t>=</m:t>
                                </m:r>
                                <m:r>
                                  <a:rPr lang="es-ES" sz="1600" i="1">
                                    <a:latin typeface="Cambria Math" panose="02040503050406030204" pitchFamily="18" charset="0"/>
                                  </a:rPr>
                                  <m:t>𝑡</m:t>
                                </m:r>
                                <m:r>
                                  <a:rPr lang="es-ES" sz="1600" i="1">
                                    <a:latin typeface="Cambria Math" panose="02040503050406030204" pitchFamily="18" charset="0"/>
                                  </a:rPr>
                                  <m:t>−</m:t>
                                </m:r>
                                <m:r>
                                  <a:rPr lang="es-ES" sz="1600" i="1">
                                    <a:latin typeface="Cambria Math" panose="02040503050406030204" pitchFamily="18" charset="0"/>
                                  </a:rPr>
                                  <m:t>𝑚</m:t>
                                </m:r>
                              </m:sub>
                              <m:sup>
                                <m:r>
                                  <a:rPr lang="es-ES" sz="1600" i="1">
                                    <a:latin typeface="Cambria Math" panose="02040503050406030204" pitchFamily="18" charset="0"/>
                                  </a:rPr>
                                  <m:t>𝑡</m:t>
                                </m:r>
                              </m:sup>
                              <m:e>
                                <m:r>
                                  <a:rPr lang="es-ES" sz="1600" i="1">
                                    <a:latin typeface="Cambria Math" panose="02040503050406030204" pitchFamily="18" charset="0"/>
                                  </a:rPr>
                                  <m:t>𝑝</m:t>
                                </m:r>
                                <m:d>
                                  <m:dPr>
                                    <m:ctrlPr>
                                      <a:rPr lang="es-ES" sz="1600" i="1"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sSubSup>
                                      <m:sSubSupPr>
                                        <m:ctrlPr>
                                          <a:rPr lang="es-ES" sz="1600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SupPr>
                                      <m:e>
                                        <m:r>
                                          <a:rPr lang="es-ES" sz="1600" i="1">
                                            <a:latin typeface="Cambria Math" panose="02040503050406030204" pitchFamily="18" charset="0"/>
                                          </a:rPr>
                                          <m:t>𝑧</m:t>
                                        </m:r>
                                      </m:e>
                                      <m:sub>
                                        <m:r>
                                          <a:rPr lang="es-ES" sz="1600" i="1">
                                            <a:latin typeface="Cambria Math" panose="02040503050406030204" pitchFamily="18" charset="0"/>
                                          </a:rPr>
                                          <m:t>𝑖</m:t>
                                        </m:r>
                                      </m:sub>
                                      <m:sup>
                                        <m:r>
                                          <a:rPr lang="es-ES" sz="1600" i="1">
                                            <a:latin typeface="Cambria Math" panose="02040503050406030204" pitchFamily="18" charset="0"/>
                                          </a:rPr>
                                          <m:t>𝑡</m:t>
                                        </m:r>
                                      </m:sup>
                                    </m:sSubSup>
                                  </m:e>
                                  <m:e>
                                    <m:sSubSup>
                                      <m:sSubSupPr>
                                        <m:ctrlPr>
                                          <a:rPr lang="es-ES" sz="1600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SupPr>
                                      <m:e>
                                        <m:acc>
                                          <m:accPr>
                                            <m:chr m:val="̂"/>
                                            <m:ctrlPr>
                                              <a:rPr lang="es-ES" sz="1600" i="1"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accPr>
                                          <m:e>
                                            <m:r>
                                              <a:rPr lang="es-ES" sz="1600" i="1">
                                                <a:latin typeface="Cambria Math" panose="02040503050406030204" pitchFamily="18" charset="0"/>
                                              </a:rPr>
                                              <m:t>𝑓</m:t>
                                            </m:r>
                                          </m:e>
                                        </m:acc>
                                      </m:e>
                                      <m:sub>
                                        <m:r>
                                          <a:rPr lang="es-ES" sz="1600" i="1">
                                            <a:latin typeface="Cambria Math" panose="02040503050406030204" pitchFamily="18" charset="0"/>
                                          </a:rPr>
                                          <m:t>𝑖</m:t>
                                        </m:r>
                                      </m:sub>
                                      <m:sup>
                                        <m:r>
                                          <a:rPr lang="es-ES" sz="1600" i="1">
                                            <a:latin typeface="Cambria Math" panose="02040503050406030204" pitchFamily="18" charset="0"/>
                                          </a:rPr>
                                          <m:t>𝑡</m:t>
                                        </m:r>
                                      </m:sup>
                                    </m:sSubSup>
                                    <m:r>
                                      <a:rPr lang="es-ES" sz="1600" i="1">
                                        <a:latin typeface="Cambria Math" panose="02040503050406030204" pitchFamily="18" charset="0"/>
                                      </a:rPr>
                                      <m:t>=1,</m:t>
                                    </m:r>
                                    <m:sSubSup>
                                      <m:sSubSupPr>
                                        <m:ctrlPr>
                                          <a:rPr lang="es-ES" sz="1600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SupPr>
                                      <m:e>
                                        <m:r>
                                          <a:rPr lang="es-ES" sz="1600" i="1">
                                            <a:latin typeface="Cambria Math" panose="02040503050406030204" pitchFamily="18" charset="0"/>
                                          </a:rPr>
                                          <m:t>𝑘</m:t>
                                        </m:r>
                                      </m:e>
                                      <m:sub>
                                        <m:r>
                                          <a:rPr lang="es-ES" sz="1600" i="1">
                                            <a:latin typeface="Cambria Math" panose="02040503050406030204" pitchFamily="18" charset="0"/>
                                          </a:rPr>
                                          <m:t>𝑖</m:t>
                                        </m:r>
                                      </m:sub>
                                      <m:sup>
                                        <m:r>
                                          <a:rPr lang="es-ES" sz="1600" i="1">
                                            <a:latin typeface="Cambria Math" panose="02040503050406030204" pitchFamily="18" charset="0"/>
                                          </a:rPr>
                                          <m:t>𝑡</m:t>
                                        </m:r>
                                      </m:sup>
                                    </m:sSubSup>
                                    <m:r>
                                      <a:rPr lang="es-ES" sz="1600" i="1">
                                        <a:latin typeface="Cambria Math" panose="02040503050406030204" pitchFamily="18" charset="0"/>
                                      </a:rPr>
                                      <m:t>,</m:t>
                                    </m:r>
                                    <m:sSup>
                                      <m:sSupPr>
                                        <m:ctrlPr>
                                          <a:rPr lang="es-ES" sz="1600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pPr>
                                      <m:e>
                                        <m:r>
                                          <a:rPr lang="es-ES" sz="1600" b="1" i="1">
                                            <a:latin typeface="Cambria Math" panose="02040503050406030204" pitchFamily="18" charset="0"/>
                                          </a:rPr>
                                          <m:t>𝜽</m:t>
                                        </m:r>
                                      </m:e>
                                      <m:sup>
                                        <m:r>
                                          <a:rPr lang="es-ES" sz="1600" i="1">
                                            <a:latin typeface="Cambria Math" panose="02040503050406030204" pitchFamily="18" charset="0"/>
                                          </a:rPr>
                                          <m:t>𝑢</m:t>
                                        </m:r>
                                      </m:sup>
                                    </m:sSup>
                                    <m:r>
                                      <a:rPr lang="es-ES" sz="1600" i="1">
                                        <a:latin typeface="Cambria Math" panose="02040503050406030204" pitchFamily="18" charset="0"/>
                                      </a:rPr>
                                      <m:t> </m:t>
                                    </m:r>
                                  </m:e>
                                </m:d>
                              </m:e>
                            </m:nary>
                          </m:num>
                          <m:den>
                            <m:r>
                              <a:rPr lang="es-ES" sz="16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𝑚</m:t>
                            </m:r>
                          </m:den>
                        </m:f>
                      </m:e>
                    </m:d>
                  </m:oMath>
                </a14:m>
                <a:endParaRPr lang="es-ES" sz="1600" dirty="0"/>
              </a:p>
              <a:p>
                <a:r>
                  <a:rPr lang="es-ES" sz="1600" dirty="0" smtClean="0"/>
                  <a:t>	</a:t>
                </a:r>
                <a:endParaRPr lang="es-ES" sz="1600" dirty="0"/>
              </a:p>
            </p:txBody>
          </p:sp>
        </mc:Choice>
        <mc:Fallback xmlns="">
          <p:sp>
            <p:nvSpPr>
              <p:cNvPr id="10" name="TextBox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6469" y="5124055"/>
                <a:ext cx="6390533" cy="1562415"/>
              </a:xfrm>
              <a:prstGeom prst="rect">
                <a:avLst/>
              </a:prstGeom>
              <a:blipFill rotWithShape="0">
                <a:blip r:embed="rId9"/>
                <a:stretch>
                  <a:fillRect l="-1145"/>
                </a:stretch>
              </a:blipFill>
            </p:spPr>
            <p:txBody>
              <a:bodyPr/>
              <a:lstStyle/>
              <a:p>
                <a:r>
                  <a:rPr lang="es-E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0" name="TextBox 29"/>
          <p:cNvSpPr txBox="1"/>
          <p:nvPr/>
        </p:nvSpPr>
        <p:spPr>
          <a:xfrm>
            <a:off x="350454" y="4736836"/>
            <a:ext cx="151559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400" b="1" dirty="0" smtClean="0"/>
              <a:t>Eq.1</a:t>
            </a:r>
          </a:p>
        </p:txBody>
      </p:sp>
      <p:sp>
        <p:nvSpPr>
          <p:cNvPr id="22" name="Rounded Rectangle 21"/>
          <p:cNvSpPr/>
          <p:nvPr/>
        </p:nvSpPr>
        <p:spPr>
          <a:xfrm>
            <a:off x="403317" y="629572"/>
            <a:ext cx="2665892" cy="531135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ES" dirty="0" err="1" smtClean="0">
                <a:solidFill>
                  <a:schemeClr val="bg1"/>
                </a:solidFill>
              </a:rPr>
              <a:t>Automatic</a:t>
            </a:r>
            <a:r>
              <a:rPr lang="es-ES" dirty="0" smtClean="0">
                <a:solidFill>
                  <a:schemeClr val="bg1"/>
                </a:solidFill>
              </a:rPr>
              <a:t> </a:t>
            </a:r>
            <a:r>
              <a:rPr lang="es-ES" dirty="0" err="1" smtClean="0">
                <a:solidFill>
                  <a:schemeClr val="bg1"/>
                </a:solidFill>
              </a:rPr>
              <a:t>initialization</a:t>
            </a:r>
            <a:endParaRPr lang="es-ES" dirty="0">
              <a:solidFill>
                <a:schemeClr val="bg1"/>
              </a:solidFill>
            </a:endParaRPr>
          </a:p>
        </p:txBody>
      </p:sp>
      <p:sp>
        <p:nvSpPr>
          <p:cNvPr id="28" name="Rounded Rectangle 27"/>
          <p:cNvSpPr/>
          <p:nvPr/>
        </p:nvSpPr>
        <p:spPr>
          <a:xfrm>
            <a:off x="3245931" y="629572"/>
            <a:ext cx="2665892" cy="531135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ES" dirty="0" err="1" smtClean="0">
                <a:solidFill>
                  <a:schemeClr val="bg1"/>
                </a:solidFill>
              </a:rPr>
              <a:t>Spatial</a:t>
            </a:r>
            <a:r>
              <a:rPr lang="es-ES" dirty="0" smtClean="0">
                <a:solidFill>
                  <a:schemeClr val="bg1"/>
                </a:solidFill>
              </a:rPr>
              <a:t> </a:t>
            </a:r>
            <a:r>
              <a:rPr lang="es-ES" dirty="0" err="1" smtClean="0">
                <a:solidFill>
                  <a:schemeClr val="bg1"/>
                </a:solidFill>
              </a:rPr>
              <a:t>extension</a:t>
            </a:r>
            <a:endParaRPr lang="es-ES" dirty="0">
              <a:solidFill>
                <a:schemeClr val="bg1"/>
              </a:solidFill>
            </a:endParaRPr>
          </a:p>
        </p:txBody>
      </p:sp>
      <p:sp>
        <p:nvSpPr>
          <p:cNvPr id="31" name="Rounded Rectangle 30"/>
          <p:cNvSpPr/>
          <p:nvPr/>
        </p:nvSpPr>
        <p:spPr>
          <a:xfrm>
            <a:off x="6088545" y="629623"/>
            <a:ext cx="2665892" cy="53113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b="1" dirty="0" smtClean="0">
                <a:solidFill>
                  <a:schemeClr val="bg1"/>
                </a:solidFill>
              </a:rPr>
              <a:t>Temporal </a:t>
            </a:r>
            <a:r>
              <a:rPr lang="es-ES" b="1" dirty="0" err="1" smtClean="0">
                <a:solidFill>
                  <a:schemeClr val="bg1"/>
                </a:solidFill>
              </a:rPr>
              <a:t>extension</a:t>
            </a:r>
            <a:r>
              <a:rPr lang="es-ES" b="1" dirty="0" smtClean="0">
                <a:solidFill>
                  <a:schemeClr val="bg1"/>
                </a:solidFill>
              </a:rPr>
              <a:t> (1/2)</a:t>
            </a:r>
            <a:endParaRPr lang="es-ES" b="1" dirty="0">
              <a:solidFill>
                <a:schemeClr val="bg1"/>
              </a:solidFill>
            </a:endParaRPr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860AB8-BB39-4E0E-8905-3E931B52FC0E}" type="slidenum">
              <a:rPr lang="es-ES" smtClean="0"/>
              <a:pPr/>
              <a:t>20</a:t>
            </a:fld>
            <a:r>
              <a:rPr lang="es-ES" smtClean="0"/>
              <a:t> / 84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1572534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Picture 2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5524" y="1848402"/>
            <a:ext cx="2286000" cy="2286000"/>
          </a:xfrm>
          <a:prstGeom prst="rect">
            <a:avLst/>
          </a:prstGeom>
        </p:spPr>
      </p:pic>
      <p:pic>
        <p:nvPicPr>
          <p:cNvPr id="31" name="Picture 3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5523" y="1848402"/>
            <a:ext cx="2286000" cy="2286000"/>
          </a:xfrm>
          <a:prstGeom prst="rect">
            <a:avLst/>
          </a:prstGeom>
        </p:spPr>
      </p:pic>
      <p:pic>
        <p:nvPicPr>
          <p:cNvPr id="9" name="28 Imagen" descr="degradado diapo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-32" y="5888673"/>
            <a:ext cx="9144000" cy="978892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-32" y="0"/>
            <a:ext cx="2216567" cy="199766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1200" dirty="0" err="1"/>
              <a:t>Part</a:t>
            </a:r>
            <a:r>
              <a:rPr lang="es-ES" sz="1200" dirty="0"/>
              <a:t> I</a:t>
            </a:r>
          </a:p>
        </p:txBody>
      </p:sp>
      <p:sp>
        <p:nvSpPr>
          <p:cNvPr id="6" name="Rectangle 5"/>
          <p:cNvSpPr/>
          <p:nvPr/>
        </p:nvSpPr>
        <p:spPr>
          <a:xfrm>
            <a:off x="2281647" y="0"/>
            <a:ext cx="2224199" cy="200797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1200" dirty="0" err="1"/>
              <a:t>Part</a:t>
            </a:r>
            <a:r>
              <a:rPr lang="es-ES" sz="1200" dirty="0"/>
              <a:t> II</a:t>
            </a:r>
          </a:p>
        </p:txBody>
      </p:sp>
      <p:sp>
        <p:nvSpPr>
          <p:cNvPr id="7" name="Rectangle 6"/>
          <p:cNvSpPr/>
          <p:nvPr/>
        </p:nvSpPr>
        <p:spPr>
          <a:xfrm>
            <a:off x="4570958" y="0"/>
            <a:ext cx="2226044" cy="200797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1200" dirty="0" err="1"/>
              <a:t>Part</a:t>
            </a:r>
            <a:r>
              <a:rPr lang="es-ES" sz="1200" dirty="0"/>
              <a:t> III</a:t>
            </a:r>
          </a:p>
        </p:txBody>
      </p:sp>
      <p:sp>
        <p:nvSpPr>
          <p:cNvPr id="8" name="Rectangle 7"/>
          <p:cNvSpPr/>
          <p:nvPr/>
        </p:nvSpPr>
        <p:spPr>
          <a:xfrm>
            <a:off x="6862114" y="1"/>
            <a:ext cx="2281854" cy="199766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1200" dirty="0" err="1"/>
              <a:t>Conclusions</a:t>
            </a:r>
            <a:endParaRPr lang="es-ES" sz="1200" dirty="0"/>
          </a:p>
        </p:txBody>
      </p:sp>
      <p:sp>
        <p:nvSpPr>
          <p:cNvPr id="27" name="Rectangle 26"/>
          <p:cNvSpPr/>
          <p:nvPr/>
        </p:nvSpPr>
        <p:spPr>
          <a:xfrm>
            <a:off x="0" y="238452"/>
            <a:ext cx="4505846" cy="186224"/>
          </a:xfrm>
          <a:prstGeom prst="rect">
            <a:avLst/>
          </a:prstGeom>
          <a:solidFill>
            <a:schemeClr val="accent1"/>
          </a:solidFill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1200" dirty="0" err="1" smtClean="0"/>
              <a:t>Binary</a:t>
            </a:r>
            <a:r>
              <a:rPr lang="es-ES" sz="1200" dirty="0" smtClean="0"/>
              <a:t> human </a:t>
            </a:r>
            <a:r>
              <a:rPr lang="es-ES" sz="1200" dirty="0" err="1" smtClean="0"/>
              <a:t>segmentation</a:t>
            </a:r>
            <a:endParaRPr lang="es-ES" sz="1200" dirty="0"/>
          </a:p>
        </p:txBody>
      </p:sp>
      <p:sp>
        <p:nvSpPr>
          <p:cNvPr id="29" name="Rectangle 28"/>
          <p:cNvSpPr/>
          <p:nvPr/>
        </p:nvSpPr>
        <p:spPr>
          <a:xfrm>
            <a:off x="4575609" y="238453"/>
            <a:ext cx="4573010" cy="186224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1200" dirty="0" err="1" smtClean="0"/>
              <a:t>Multi-label</a:t>
            </a:r>
            <a:r>
              <a:rPr lang="es-ES" sz="1200" dirty="0" smtClean="0"/>
              <a:t> human </a:t>
            </a:r>
            <a:r>
              <a:rPr lang="es-ES" sz="1200" dirty="0" err="1" smtClean="0"/>
              <a:t>segmentation</a:t>
            </a:r>
            <a:endParaRPr lang="es-ES" sz="1200" dirty="0"/>
          </a:p>
        </p:txBody>
      </p:sp>
      <p:grpSp>
        <p:nvGrpSpPr>
          <p:cNvPr id="14" name="Group 13"/>
          <p:cNvGrpSpPr/>
          <p:nvPr/>
        </p:nvGrpSpPr>
        <p:grpSpPr>
          <a:xfrm>
            <a:off x="3758583" y="1356357"/>
            <a:ext cx="6433305" cy="4335749"/>
            <a:chOff x="3790686" y="1466680"/>
            <a:chExt cx="6433305" cy="4335749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2" name="TextBox 31"/>
                <p:cNvSpPr txBox="1"/>
                <p:nvPr/>
              </p:nvSpPr>
              <p:spPr>
                <a:xfrm>
                  <a:off x="4166609" y="1783380"/>
                  <a:ext cx="6057382" cy="401904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14:m>
                    <m:oMath xmlns:m="http://schemas.openxmlformats.org/officeDocument/2006/math">
                      <m:r>
                        <a:rPr lang="es-ES" sz="1400" b="0" i="1" smtClean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𝐵</m:t>
                      </m:r>
                      <m:r>
                        <a:rPr lang="en-US" sz="1400" b="0" i="1" smtClean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←</m:t>
                      </m:r>
                    </m:oMath>
                  </a14:m>
                  <a:r>
                    <a:rPr lang="es-ES" sz="1400" i="1" dirty="0" smtClean="0">
                      <a:solidFill>
                        <a:schemeClr val="bg1">
                          <a:lumMod val="65000"/>
                        </a:schemeClr>
                      </a:solidFill>
                      <a:latin typeface="Cambria Math" panose="02040503050406030204" pitchFamily="18" charset="0"/>
                    </a:rPr>
                    <a:t> </a:t>
                  </a:r>
                  <a:r>
                    <a:rPr lang="es-ES" sz="1400" dirty="0" err="1" smtClean="0">
                      <a:solidFill>
                        <a:schemeClr val="bg1">
                          <a:lumMod val="65000"/>
                        </a:schemeClr>
                      </a:solidFill>
                    </a:rPr>
                    <a:t>Person</a:t>
                  </a:r>
                  <a:r>
                    <a:rPr lang="es-ES" sz="1400" dirty="0" smtClean="0">
                      <a:solidFill>
                        <a:schemeClr val="bg1">
                          <a:lumMod val="65000"/>
                        </a:schemeClr>
                      </a:solidFill>
                    </a:rPr>
                    <a:t> </a:t>
                  </a:r>
                  <a:r>
                    <a:rPr lang="es-ES" sz="1400" dirty="0" err="1" smtClean="0">
                      <a:solidFill>
                        <a:schemeClr val="bg1">
                          <a:lumMod val="65000"/>
                        </a:schemeClr>
                      </a:solidFill>
                    </a:rPr>
                    <a:t>detection</a:t>
                  </a:r>
                  <a:r>
                    <a:rPr lang="es-ES" sz="1400" dirty="0" smtClean="0">
                      <a:solidFill>
                        <a:schemeClr val="bg1">
                          <a:lumMod val="65000"/>
                        </a:schemeClr>
                      </a:solidFill>
                    </a:rPr>
                    <a:t> </a:t>
                  </a:r>
                  <a:r>
                    <a:rPr lang="es-ES" sz="1400" dirty="0" err="1" smtClean="0">
                      <a:solidFill>
                        <a:schemeClr val="bg1">
                          <a:lumMod val="65000"/>
                        </a:schemeClr>
                      </a:solidFill>
                    </a:rPr>
                    <a:t>on</a:t>
                  </a:r>
                  <a:r>
                    <a:rPr lang="es-ES" sz="1400" dirty="0" smtClean="0">
                      <a:solidFill>
                        <a:schemeClr val="bg1">
                          <a:lumMod val="65000"/>
                        </a:schemeClr>
                      </a:solidFill>
                    </a:rPr>
                    <a:t> </a:t>
                  </a:r>
                  <a14:m>
                    <m:oMath xmlns:m="http://schemas.openxmlformats.org/officeDocument/2006/math">
                      <m:sSup>
                        <m:sSupPr>
                          <m:ctrlPr>
                            <a:rPr lang="es-ES" sz="1400" i="1" smtClean="0">
                              <a:solidFill>
                                <a:schemeClr val="bg1">
                                  <a:lumMod val="6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s-ES" sz="1400" b="0" i="1" smtClean="0">
                              <a:solidFill>
                                <a:schemeClr val="bg1">
                                  <a:lumMod val="6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𝐼</m:t>
                          </m:r>
                        </m:e>
                        <m:sup>
                          <m:r>
                            <a:rPr lang="es-ES" sz="1400" b="0" i="1" smtClean="0">
                              <a:solidFill>
                                <a:schemeClr val="bg1">
                                  <a:lumMod val="6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𝑡</m:t>
                          </m:r>
                        </m:sup>
                      </m:sSup>
                    </m:oMath>
                  </a14:m>
                  <a:endParaRPr lang="es-ES" sz="1400" dirty="0" smtClean="0">
                    <a:solidFill>
                      <a:schemeClr val="bg1">
                        <a:lumMod val="65000"/>
                      </a:schemeClr>
                    </a:solidFill>
                  </a:endParaRPr>
                </a:p>
                <a:p>
                  <a14:m>
                    <m:oMath xmlns:m="http://schemas.openxmlformats.org/officeDocument/2006/math">
                      <m:sSub>
                        <m:sSubPr>
                          <m:ctrlPr>
                            <a:rPr lang="es-ES" sz="1400" i="1" smtClean="0">
                              <a:solidFill>
                                <a:schemeClr val="bg1">
                                  <a:lumMod val="6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s-ES" sz="1400" b="0" i="1" smtClean="0">
                              <a:solidFill>
                                <a:schemeClr val="bg1">
                                  <a:lumMod val="6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h</m:t>
                          </m:r>
                        </m:e>
                        <m:sub>
                          <m:r>
                            <a:rPr lang="es-ES" sz="1400" b="0" i="1" smtClean="0">
                              <a:solidFill>
                                <a:schemeClr val="bg1">
                                  <a:lumMod val="6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𝑠𝑘𝑖𝑛</m:t>
                          </m:r>
                        </m:sub>
                      </m:sSub>
                      <m:r>
                        <a:rPr lang="es-ES" sz="1400" b="0" i="1" smtClean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s-ES" sz="1400" b="0" i="1" smtClean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←</m:t>
                      </m:r>
                    </m:oMath>
                  </a14:m>
                  <a:r>
                    <a:rPr lang="es-ES" sz="1400" i="1" dirty="0" smtClean="0">
                      <a:solidFill>
                        <a:schemeClr val="bg1">
                          <a:lumMod val="65000"/>
                        </a:schemeClr>
                      </a:solidFill>
                      <a:latin typeface="Cambria Math" panose="02040503050406030204" pitchFamily="18" charset="0"/>
                    </a:rPr>
                    <a:t> </a:t>
                  </a:r>
                  <a:r>
                    <a:rPr lang="es-ES" sz="1400" dirty="0" err="1" smtClean="0">
                      <a:solidFill>
                        <a:schemeClr val="bg1">
                          <a:lumMod val="65000"/>
                        </a:schemeClr>
                      </a:solidFill>
                    </a:rPr>
                    <a:t>Face</a:t>
                  </a:r>
                  <a:r>
                    <a:rPr lang="es-ES" sz="1400" dirty="0" smtClean="0">
                      <a:solidFill>
                        <a:schemeClr val="bg1">
                          <a:lumMod val="65000"/>
                        </a:schemeClr>
                      </a:solidFill>
                    </a:rPr>
                    <a:t> </a:t>
                  </a:r>
                  <a:r>
                    <a:rPr lang="es-ES" sz="1400" dirty="0" err="1" smtClean="0">
                      <a:solidFill>
                        <a:schemeClr val="bg1">
                          <a:lumMod val="65000"/>
                        </a:schemeClr>
                      </a:solidFill>
                    </a:rPr>
                    <a:t>detection</a:t>
                  </a:r>
                  <a:r>
                    <a:rPr lang="es-ES" sz="1400" dirty="0" smtClean="0">
                      <a:solidFill>
                        <a:schemeClr val="bg1">
                          <a:lumMod val="65000"/>
                        </a:schemeClr>
                      </a:solidFill>
                    </a:rPr>
                    <a:t> and skin color </a:t>
                  </a:r>
                  <a:r>
                    <a:rPr lang="es-ES" sz="1400" dirty="0" err="1" smtClean="0">
                      <a:solidFill>
                        <a:schemeClr val="bg1">
                          <a:lumMod val="65000"/>
                        </a:schemeClr>
                      </a:solidFill>
                    </a:rPr>
                    <a:t>model</a:t>
                  </a:r>
                  <a:r>
                    <a:rPr lang="es-ES" sz="1400" dirty="0" smtClean="0">
                      <a:solidFill>
                        <a:schemeClr val="bg1">
                          <a:lumMod val="65000"/>
                        </a:schemeClr>
                      </a:solidFill>
                    </a:rPr>
                    <a:t> </a:t>
                  </a:r>
                  <a:r>
                    <a:rPr lang="es-ES" sz="1400" dirty="0" err="1" smtClean="0">
                      <a:solidFill>
                        <a:schemeClr val="bg1">
                          <a:lumMod val="65000"/>
                        </a:schemeClr>
                      </a:solidFill>
                    </a:rPr>
                    <a:t>learning</a:t>
                  </a:r>
                  <a:endParaRPr lang="es-ES" sz="1400" i="1" dirty="0" smtClean="0">
                    <a:solidFill>
                      <a:schemeClr val="bg1">
                        <a:lumMod val="65000"/>
                      </a:schemeClr>
                    </a:solidFill>
                    <a:latin typeface="Cambria Math" panose="02040503050406030204" pitchFamily="18" charset="0"/>
                  </a:endParaRPr>
                </a:p>
                <a:p>
                  <a14:m>
                    <m:oMath xmlns:m="http://schemas.openxmlformats.org/officeDocument/2006/math">
                      <m:r>
                        <a:rPr lang="es-ES" sz="1400" b="0" i="1" smtClean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Cambria Math" panose="02040503050406030204" pitchFamily="18" charset="0"/>
                        </a:rPr>
                        <m:t>𝑇</m:t>
                      </m:r>
                      <m:r>
                        <a:rPr lang="en-US" sz="1400" b="0" i="1">
                          <a:solidFill>
                            <a:schemeClr val="bg1">
                              <a:lumMod val="65000"/>
                            </a:schemeClr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←</m:t>
                      </m:r>
                    </m:oMath>
                  </a14:m>
                  <a:r>
                    <a:rPr lang="es-ES" sz="1400" dirty="0" smtClean="0">
                      <a:solidFill>
                        <a:schemeClr val="bg1">
                          <a:lumMod val="65000"/>
                        </a:schemeClr>
                      </a:solidFill>
                    </a:rPr>
                    <a:t> </a:t>
                  </a:r>
                  <a:r>
                    <a:rPr lang="es-ES" sz="1400" dirty="0" err="1" smtClean="0">
                      <a:solidFill>
                        <a:schemeClr val="bg1">
                          <a:lumMod val="65000"/>
                        </a:schemeClr>
                      </a:solidFill>
                    </a:rPr>
                    <a:t>Trimap</a:t>
                  </a:r>
                  <a:r>
                    <a:rPr lang="es-ES" sz="1400" dirty="0" smtClean="0">
                      <a:solidFill>
                        <a:schemeClr val="bg1">
                          <a:lumMod val="65000"/>
                        </a:schemeClr>
                      </a:solidFill>
                    </a:rPr>
                    <a:t> </a:t>
                  </a:r>
                  <a:r>
                    <a:rPr lang="es-ES" sz="1400" dirty="0" err="1" smtClean="0">
                      <a:solidFill>
                        <a:schemeClr val="bg1">
                          <a:lumMod val="65000"/>
                        </a:schemeClr>
                      </a:solidFill>
                    </a:rPr>
                    <a:t>initialization</a:t>
                  </a:r>
                  <a:r>
                    <a:rPr lang="es-ES" sz="1400" dirty="0" smtClean="0">
                      <a:solidFill>
                        <a:schemeClr val="bg1">
                          <a:lumMod val="65000"/>
                        </a:schemeClr>
                      </a:solidFill>
                    </a:rPr>
                    <a:t> </a:t>
                  </a:r>
                  <a:r>
                    <a:rPr lang="es-ES" sz="1400" dirty="0" err="1" smtClean="0">
                      <a:solidFill>
                        <a:schemeClr val="bg1">
                          <a:lumMod val="65000"/>
                        </a:schemeClr>
                      </a:solidFill>
                    </a:rPr>
                    <a:t>with</a:t>
                  </a:r>
                  <a:r>
                    <a:rPr lang="es-ES" sz="1400" dirty="0" smtClean="0">
                      <a:solidFill>
                        <a:schemeClr val="bg1">
                          <a:lumMod val="65000"/>
                        </a:schemeClr>
                      </a:solidFill>
                    </a:rPr>
                    <a:t> </a:t>
                  </a:r>
                  <a14:m>
                    <m:oMath xmlns:m="http://schemas.openxmlformats.org/officeDocument/2006/math">
                      <m:r>
                        <a:rPr lang="es-ES" sz="1400" b="0" i="1" smtClean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Cambria Math" panose="02040503050406030204" pitchFamily="18" charset="0"/>
                        </a:rPr>
                        <m:t>𝐵</m:t>
                      </m:r>
                    </m:oMath>
                  </a14:m>
                  <a:r>
                    <a:rPr lang="es-ES" sz="1400" dirty="0" smtClean="0">
                      <a:solidFill>
                        <a:schemeClr val="bg1">
                          <a:lumMod val="65000"/>
                        </a:schemeClr>
                      </a:solidFill>
                    </a:rPr>
                    <a:t> and </a:t>
                  </a:r>
                  <a14:m>
                    <m:oMath xmlns:m="http://schemas.openxmlformats.org/officeDocument/2006/math">
                      <m:sSub>
                        <m:sSubPr>
                          <m:ctrlPr>
                            <a:rPr lang="es-ES" sz="1400" i="1" smtClean="0">
                              <a:solidFill>
                                <a:schemeClr val="bg1">
                                  <a:lumMod val="6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s-ES" sz="1400" b="0" i="1" smtClean="0">
                              <a:solidFill>
                                <a:schemeClr val="bg1">
                                  <a:lumMod val="6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h</m:t>
                          </m:r>
                        </m:e>
                        <m:sub>
                          <m:r>
                            <a:rPr lang="es-ES" sz="1400" b="0" i="1" smtClean="0">
                              <a:solidFill>
                                <a:schemeClr val="bg1">
                                  <a:lumMod val="6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𝑠𝑘𝑖𝑛</m:t>
                          </m:r>
                        </m:sub>
                      </m:sSub>
                    </m:oMath>
                  </a14:m>
                  <a:endParaRPr lang="es-ES" sz="1400" dirty="0" smtClean="0">
                    <a:solidFill>
                      <a:schemeClr val="bg1">
                        <a:lumMod val="65000"/>
                      </a:schemeClr>
                    </a:solidFill>
                  </a:endParaRPr>
                </a:p>
                <a:p>
                  <a:pPr/>
                  <a14:m>
                    <m:oMathPara xmlns:m="http://schemas.openxmlformats.org/officeDocument/2006/math">
                      <m:oMathParaPr>
                        <m:jc m:val="left"/>
                      </m:oMathParaPr>
                      <m:oMath xmlns:m="http://schemas.openxmlformats.org/officeDocument/2006/math">
                        <m:sSubSup>
                          <m:sSubSupPr>
                            <m:ctrlPr>
                              <a:rPr lang="es-ES" sz="1400" b="0" i="1" smtClean="0">
                                <a:solidFill>
                                  <a:schemeClr val="bg1">
                                    <a:lumMod val="65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SupPr>
                          <m:e>
                            <m:r>
                              <a:rPr lang="es-ES" sz="1400" b="0" i="1" smtClean="0">
                                <a:solidFill>
                                  <a:schemeClr val="bg1">
                                    <a:lumMod val="65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  <m:t>𝑓</m:t>
                            </m:r>
                          </m:e>
                          <m:sub>
                            <m:r>
                              <a:rPr lang="es-ES" sz="1400" b="0" i="1" smtClean="0">
                                <a:solidFill>
                                  <a:schemeClr val="bg1">
                                    <a:lumMod val="65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  <m:t>𝑖</m:t>
                            </m:r>
                          </m:sub>
                          <m:sup>
                            <m:r>
                              <a:rPr lang="es-ES" sz="1400" b="0" i="1" smtClean="0">
                                <a:solidFill>
                                  <a:schemeClr val="bg1">
                                    <a:lumMod val="65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  <m:t>1</m:t>
                            </m:r>
                          </m:sup>
                        </m:sSubSup>
                        <m:r>
                          <a:rPr lang="es-ES" sz="1400" b="0" i="1" smtClean="0">
                            <a:solidFill>
                              <a:schemeClr val="bg1">
                                <a:lumMod val="6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←</m:t>
                        </m:r>
                        <m:r>
                          <a:rPr lang="es-ES" sz="1400" b="0" i="1" smtClean="0">
                            <a:solidFill>
                              <a:schemeClr val="bg1">
                                <a:lumMod val="65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0, ∀</m:t>
                        </m:r>
                        <m:r>
                          <a:rPr lang="es-ES" sz="1400" b="0" i="1" smtClean="0">
                            <a:solidFill>
                              <a:schemeClr val="bg1">
                                <a:lumMod val="65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𝑖</m:t>
                        </m:r>
                        <m:r>
                          <a:rPr lang="es-ES" sz="1400" b="0" i="1" smtClean="0">
                            <a:solidFill>
                              <a:schemeClr val="bg1">
                                <a:lumMod val="65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∈</m:t>
                        </m:r>
                        <m:sSub>
                          <m:sSubPr>
                            <m:ctrlPr>
                              <a:rPr lang="es-ES" sz="1400" b="0" i="1" smtClean="0">
                                <a:solidFill>
                                  <a:schemeClr val="bg1">
                                    <a:lumMod val="65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s-ES" sz="1400" b="0" i="1" smtClean="0">
                                <a:solidFill>
                                  <a:schemeClr val="bg1">
                                    <a:lumMod val="65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  <m:t>𝑇</m:t>
                            </m:r>
                          </m:e>
                          <m:sub>
                            <m:r>
                              <a:rPr lang="es-ES" sz="1400" b="0" i="1" smtClean="0">
                                <a:solidFill>
                                  <a:schemeClr val="bg1">
                                    <a:lumMod val="65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  <m:t>𝐵</m:t>
                            </m:r>
                          </m:sub>
                        </m:sSub>
                      </m:oMath>
                    </m:oMathPara>
                  </a14:m>
                  <a:endParaRPr lang="es-ES" sz="1400" b="0" dirty="0" smtClean="0">
                    <a:solidFill>
                      <a:schemeClr val="bg1">
                        <a:lumMod val="65000"/>
                      </a:schemeClr>
                    </a:solidFill>
                  </a:endParaRPr>
                </a:p>
                <a:p>
                  <a:pPr/>
                  <a14:m>
                    <m:oMathPara xmlns:m="http://schemas.openxmlformats.org/officeDocument/2006/math">
                      <m:oMathParaPr>
                        <m:jc m:val="left"/>
                      </m:oMathParaPr>
                      <m:oMath xmlns:m="http://schemas.openxmlformats.org/officeDocument/2006/math">
                        <m:sSubSup>
                          <m:sSubSupPr>
                            <m:ctrlPr>
                              <a:rPr lang="es-ES" sz="1400" i="1">
                                <a:solidFill>
                                  <a:schemeClr val="bg1">
                                    <a:lumMod val="65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SupPr>
                          <m:e>
                            <m:r>
                              <a:rPr lang="es-ES" sz="1400" i="1">
                                <a:solidFill>
                                  <a:schemeClr val="bg1">
                                    <a:lumMod val="65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  <m:t>𝑓</m:t>
                            </m:r>
                          </m:e>
                          <m:sub>
                            <m:r>
                              <a:rPr lang="es-ES" sz="1400" i="1">
                                <a:solidFill>
                                  <a:schemeClr val="bg1">
                                    <a:lumMod val="65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  <m:t>𝑖</m:t>
                            </m:r>
                          </m:sub>
                          <m:sup>
                            <m:r>
                              <a:rPr lang="es-ES" sz="1400" i="1">
                                <a:solidFill>
                                  <a:schemeClr val="bg1">
                                    <a:lumMod val="65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  <m:t>1</m:t>
                            </m:r>
                          </m:sup>
                        </m:sSubSup>
                        <m:r>
                          <a:rPr lang="es-ES" sz="1400" i="1" smtClean="0">
                            <a:solidFill>
                              <a:schemeClr val="bg1">
                                <a:lumMod val="6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←</m:t>
                        </m:r>
                        <m:r>
                          <a:rPr lang="es-ES" sz="1400" b="0" i="1" smtClean="0">
                            <a:solidFill>
                              <a:schemeClr val="bg1">
                                <a:lumMod val="65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  <m:r>
                          <a:rPr lang="es-ES" sz="1400" i="1">
                            <a:solidFill>
                              <a:schemeClr val="bg1">
                                <a:lumMod val="65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, ∀</m:t>
                        </m:r>
                        <m:r>
                          <a:rPr lang="es-ES" sz="1400" i="1">
                            <a:solidFill>
                              <a:schemeClr val="bg1">
                                <a:lumMod val="65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𝑖</m:t>
                        </m:r>
                        <m:r>
                          <a:rPr lang="es-ES" sz="1400" i="1">
                            <a:solidFill>
                              <a:schemeClr val="bg1">
                                <a:lumMod val="65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∈</m:t>
                        </m:r>
                        <m:sSub>
                          <m:sSubPr>
                            <m:ctrlPr>
                              <a:rPr lang="es-ES" sz="1400" i="1">
                                <a:solidFill>
                                  <a:schemeClr val="bg1">
                                    <a:lumMod val="65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s-ES" sz="1400" i="1">
                                <a:solidFill>
                                  <a:schemeClr val="bg1">
                                    <a:lumMod val="65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  <m:t>𝑇</m:t>
                            </m:r>
                          </m:e>
                          <m:sub>
                            <m:r>
                              <a:rPr lang="es-ES" sz="1400" b="0" i="1" smtClean="0">
                                <a:solidFill>
                                  <a:schemeClr val="bg1">
                                    <a:lumMod val="65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  <m:t>𝑈</m:t>
                            </m:r>
                          </m:sub>
                        </m:sSub>
                        <m:r>
                          <a:rPr lang="es-ES" sz="1400" b="0" i="1" smtClean="0">
                            <a:solidFill>
                              <a:schemeClr val="bg1">
                                <a:lumMod val="65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∪</m:t>
                        </m:r>
                        <m:sSub>
                          <m:sSubPr>
                            <m:ctrlPr>
                              <a:rPr lang="es-ES" sz="1400" b="0" i="1" smtClean="0">
                                <a:solidFill>
                                  <a:schemeClr val="bg1">
                                    <a:lumMod val="65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s-ES" sz="1400" b="0" i="1" smtClean="0">
                                <a:solidFill>
                                  <a:schemeClr val="bg1">
                                    <a:lumMod val="65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  <m:t>𝑇</m:t>
                            </m:r>
                          </m:e>
                          <m:sub>
                            <m:r>
                              <a:rPr lang="es-ES" sz="1400" b="0" i="1" smtClean="0">
                                <a:solidFill>
                                  <a:schemeClr val="bg1">
                                    <a:lumMod val="65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  <m:t>𝐹</m:t>
                            </m:r>
                          </m:sub>
                        </m:sSub>
                      </m:oMath>
                    </m:oMathPara>
                  </a14:m>
                  <a:endParaRPr lang="es-ES" sz="1400" dirty="0" smtClean="0">
                    <a:solidFill>
                      <a:schemeClr val="bg1">
                        <a:lumMod val="65000"/>
                      </a:schemeClr>
                    </a:solidFill>
                  </a:endParaRPr>
                </a:p>
                <a:p>
                  <a14:m>
                    <m:oMath xmlns:m="http://schemas.openxmlformats.org/officeDocument/2006/math">
                      <m:r>
                        <a:rPr lang="es-ES" sz="1400" b="0" i="1" smtClean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Cambria Math" panose="02040503050406030204" pitchFamily="18" charset="0"/>
                        </a:rPr>
                        <m:t>𝜃</m:t>
                      </m:r>
                      <m:r>
                        <a:rPr lang="es-ES" sz="1400" b="0" i="1" smtClean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← </m:t>
                      </m:r>
                    </m:oMath>
                  </a14:m>
                  <a:r>
                    <a:rPr lang="es-ES" sz="1400" dirty="0" err="1" smtClean="0">
                      <a:solidFill>
                        <a:schemeClr val="bg1">
                          <a:lumMod val="65000"/>
                        </a:schemeClr>
                      </a:solidFill>
                    </a:rPr>
                    <a:t>Initialize</a:t>
                  </a:r>
                  <a:r>
                    <a:rPr lang="es-ES" sz="1400" dirty="0" smtClean="0">
                      <a:solidFill>
                        <a:schemeClr val="bg1">
                          <a:lumMod val="65000"/>
                        </a:schemeClr>
                      </a:solidFill>
                    </a:rPr>
                    <a:t> </a:t>
                  </a:r>
                  <a:r>
                    <a:rPr lang="es-ES" sz="1400" dirty="0" err="1" smtClean="0">
                      <a:solidFill>
                        <a:schemeClr val="bg1">
                          <a:lumMod val="65000"/>
                        </a:schemeClr>
                      </a:solidFill>
                    </a:rPr>
                    <a:t>GMMs</a:t>
                  </a:r>
                  <a:r>
                    <a:rPr lang="es-ES" sz="1400" dirty="0" smtClean="0">
                      <a:solidFill>
                        <a:schemeClr val="bg1">
                          <a:lumMod val="65000"/>
                        </a:schemeClr>
                      </a:solidFill>
                    </a:rPr>
                    <a:t> </a:t>
                  </a:r>
                  <a:r>
                    <a:rPr lang="es-ES" sz="1400" dirty="0" err="1" smtClean="0">
                      <a:solidFill>
                        <a:schemeClr val="bg1">
                          <a:lumMod val="65000"/>
                        </a:schemeClr>
                      </a:solidFill>
                    </a:rPr>
                    <a:t>with</a:t>
                  </a:r>
                  <a:r>
                    <a:rPr lang="es-ES" sz="1400" dirty="0" smtClean="0">
                      <a:solidFill>
                        <a:schemeClr val="bg1">
                          <a:lumMod val="65000"/>
                        </a:schemeClr>
                      </a:solidFill>
                    </a:rPr>
                    <a:t> Mean-</a:t>
                  </a:r>
                  <a:r>
                    <a:rPr lang="es-ES" sz="1400" dirty="0" err="1" smtClean="0">
                      <a:solidFill>
                        <a:schemeClr val="bg1">
                          <a:lumMod val="65000"/>
                        </a:schemeClr>
                      </a:solidFill>
                    </a:rPr>
                    <a:t>Shift</a:t>
                  </a:r>
                  <a:r>
                    <a:rPr lang="es-ES" sz="1400" dirty="0" smtClean="0">
                      <a:solidFill>
                        <a:schemeClr val="bg1">
                          <a:lumMod val="65000"/>
                        </a:schemeClr>
                      </a:solidFill>
                    </a:rPr>
                    <a:t>, </a:t>
                  </a:r>
                  <a:r>
                    <a:rPr lang="es-ES" sz="1400" dirty="0" err="1" smtClean="0">
                      <a:solidFill>
                        <a:schemeClr val="bg1">
                          <a:lumMod val="65000"/>
                        </a:schemeClr>
                      </a:solidFill>
                    </a:rPr>
                    <a:t>using</a:t>
                  </a:r>
                  <a:r>
                    <a:rPr lang="es-ES" sz="1400" dirty="0" smtClean="0">
                      <a:solidFill>
                        <a:schemeClr val="bg1">
                          <a:lumMod val="65000"/>
                        </a:schemeClr>
                      </a:solidFill>
                    </a:rPr>
                    <a:t> </a:t>
                  </a:r>
                  <a14:m>
                    <m:oMath xmlns:m="http://schemas.openxmlformats.org/officeDocument/2006/math">
                      <m:r>
                        <m:rPr>
                          <m:nor/>
                        </m:rPr>
                        <a:rPr lang="es-ES" sz="1400" b="1" i="0" smtClean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Cambria Math" panose="02040503050406030204" pitchFamily="18" charset="0"/>
                        </a:rPr>
                        <m:t>f</m:t>
                      </m:r>
                    </m:oMath>
                  </a14:m>
                  <a:endParaRPr lang="es-ES" sz="1400" b="1" dirty="0" smtClean="0">
                    <a:solidFill>
                      <a:schemeClr val="bg1">
                        <a:lumMod val="65000"/>
                      </a:schemeClr>
                    </a:solidFill>
                  </a:endParaRPr>
                </a:p>
                <a:p>
                  <a:r>
                    <a:rPr lang="es-ES" sz="1400" b="1" dirty="0" smtClean="0">
                      <a:solidFill>
                        <a:schemeClr val="tx1"/>
                      </a:solidFill>
                    </a:rPr>
                    <a:t>for</a:t>
                  </a:r>
                  <a:r>
                    <a:rPr lang="es-ES" sz="1400" dirty="0" smtClean="0">
                      <a:solidFill>
                        <a:schemeClr val="tx1"/>
                      </a:solidFill>
                    </a:rPr>
                    <a:t> </a:t>
                  </a:r>
                  <a14:m>
                    <m:oMath xmlns:m="http://schemas.openxmlformats.org/officeDocument/2006/math">
                      <m:r>
                        <a:rPr lang="es-ES" sz="1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𝑡</m:t>
                      </m:r>
                      <m:r>
                        <a:rPr lang="es-ES" sz="1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=1…</m:t>
                      </m:r>
                      <m:r>
                        <a:rPr lang="es-ES" sz="1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𝑀</m:t>
                      </m:r>
                    </m:oMath>
                  </a14:m>
                  <a:r>
                    <a:rPr lang="es-ES" sz="1400" dirty="0" smtClean="0">
                      <a:solidFill>
                        <a:schemeClr val="tx1"/>
                      </a:solidFill>
                    </a:rPr>
                    <a:t> </a:t>
                  </a:r>
                  <a:r>
                    <a:rPr lang="es-ES" sz="1400" b="1" dirty="0" smtClean="0">
                      <a:solidFill>
                        <a:schemeClr val="tx1"/>
                      </a:solidFill>
                    </a:rPr>
                    <a:t>do</a:t>
                  </a:r>
                </a:p>
                <a:p>
                  <a:pPr lvl="1"/>
                  <a14:m>
                    <m:oMath xmlns:m="http://schemas.openxmlformats.org/officeDocument/2006/math">
                      <m:sSup>
                        <m:sSupPr>
                          <m:ctrlPr>
                            <a:rPr lang="es-ES" sz="1400" b="0" i="1" smtClean="0">
                              <a:solidFill>
                                <a:schemeClr val="bg1">
                                  <a:lumMod val="6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m:rPr>
                              <m:nor/>
                            </m:rPr>
                            <a:rPr lang="es-ES" sz="1400" b="1" i="0" smtClean="0">
                              <a:solidFill>
                                <a:schemeClr val="bg1">
                                  <a:lumMod val="6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k</m:t>
                          </m:r>
                        </m:e>
                        <m:sup>
                          <m:r>
                            <a:rPr lang="es-ES" sz="1400" b="0" i="1" smtClean="0">
                              <a:solidFill>
                                <a:schemeClr val="bg1">
                                  <a:lumMod val="6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𝑡</m:t>
                          </m:r>
                        </m:sup>
                      </m:sSup>
                      <m:r>
                        <a:rPr lang="es-ES" sz="1400" i="1">
                          <a:solidFill>
                            <a:schemeClr val="bg1">
                              <a:lumMod val="65000"/>
                            </a:schemeClr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←</m:t>
                      </m:r>
                    </m:oMath>
                  </a14:m>
                  <a:r>
                    <a:rPr lang="es-ES" sz="1400" dirty="0" smtClean="0">
                      <a:solidFill>
                        <a:schemeClr val="bg1">
                          <a:lumMod val="65000"/>
                        </a:schemeClr>
                      </a:solidFill>
                    </a:rPr>
                    <a:t> </a:t>
                  </a:r>
                  <a:r>
                    <a:rPr lang="es-ES" sz="1400" dirty="0" err="1" smtClean="0">
                      <a:solidFill>
                        <a:schemeClr val="bg1">
                          <a:lumMod val="65000"/>
                        </a:schemeClr>
                      </a:solidFill>
                    </a:rPr>
                    <a:t>Assign</a:t>
                  </a:r>
                  <a:r>
                    <a:rPr lang="es-ES" sz="1400" dirty="0" smtClean="0">
                      <a:solidFill>
                        <a:schemeClr val="bg1">
                          <a:lumMod val="65000"/>
                        </a:schemeClr>
                      </a:solidFill>
                    </a:rPr>
                    <a:t> GMM </a:t>
                  </a:r>
                  <a:r>
                    <a:rPr lang="es-ES" sz="1400" dirty="0" err="1" smtClean="0">
                      <a:solidFill>
                        <a:schemeClr val="bg1">
                          <a:lumMod val="65000"/>
                        </a:schemeClr>
                      </a:solidFill>
                    </a:rPr>
                    <a:t>components</a:t>
                  </a:r>
                  <a:r>
                    <a:rPr lang="es-ES" sz="1400" dirty="0" smtClean="0">
                      <a:solidFill>
                        <a:schemeClr val="bg1">
                          <a:lumMod val="65000"/>
                        </a:schemeClr>
                      </a:solidFill>
                    </a:rPr>
                    <a:t> to </a:t>
                  </a:r>
                  <a:r>
                    <a:rPr lang="es-ES" sz="1400" dirty="0" err="1" smtClean="0">
                      <a:solidFill>
                        <a:schemeClr val="bg1">
                          <a:lumMod val="65000"/>
                        </a:schemeClr>
                      </a:solidFill>
                    </a:rPr>
                    <a:t>pixels</a:t>
                  </a:r>
                  <a:r>
                    <a:rPr lang="es-ES" sz="1400" dirty="0" smtClean="0">
                      <a:solidFill>
                        <a:schemeClr val="bg1">
                          <a:lumMod val="65000"/>
                        </a:schemeClr>
                      </a:solidFill>
                    </a:rPr>
                    <a:t>, </a:t>
                  </a:r>
                  <a:r>
                    <a:rPr lang="es-ES" sz="1400" dirty="0" err="1" smtClean="0">
                      <a:solidFill>
                        <a:schemeClr val="bg1">
                          <a:lumMod val="65000"/>
                        </a:schemeClr>
                      </a:solidFill>
                    </a:rPr>
                    <a:t>using</a:t>
                  </a:r>
                  <a:r>
                    <a:rPr lang="es-ES" sz="1400" dirty="0" smtClean="0">
                      <a:solidFill>
                        <a:schemeClr val="bg1">
                          <a:lumMod val="65000"/>
                        </a:schemeClr>
                      </a:solidFill>
                    </a:rPr>
                    <a:t> </a:t>
                  </a:r>
                  <a14:m>
                    <m:oMath xmlns:m="http://schemas.openxmlformats.org/officeDocument/2006/math">
                      <m:r>
                        <a:rPr lang="es-ES" sz="1400" b="0" i="1" smtClean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Cambria Math" panose="02040503050406030204" pitchFamily="18" charset="0"/>
                        </a:rPr>
                        <m:t>𝑇</m:t>
                      </m:r>
                    </m:oMath>
                  </a14:m>
                  <a:endParaRPr lang="es-ES" sz="1400" dirty="0" smtClean="0">
                    <a:solidFill>
                      <a:schemeClr val="bg1">
                        <a:lumMod val="65000"/>
                      </a:schemeClr>
                    </a:solidFill>
                  </a:endParaRPr>
                </a:p>
                <a:p>
                  <a:pPr lvl="1"/>
                  <a14:m>
                    <m:oMath xmlns:m="http://schemas.openxmlformats.org/officeDocument/2006/math">
                      <m:sSup>
                        <m:sSupPr>
                          <m:ctrlPr>
                            <a:rPr lang="es-ES" sz="1400" i="1">
                              <a:solidFill>
                                <a:schemeClr val="bg1">
                                  <a:lumMod val="6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s-ES" sz="1400" b="1" i="1" smtClean="0">
                              <a:solidFill>
                                <a:schemeClr val="bg1">
                                  <a:lumMod val="6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𝜽</m:t>
                          </m:r>
                        </m:e>
                        <m:sup>
                          <m:r>
                            <a:rPr lang="es-ES" sz="1400" i="1">
                              <a:solidFill>
                                <a:schemeClr val="bg1">
                                  <a:lumMod val="6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𝑡</m:t>
                          </m:r>
                        </m:sup>
                      </m:sSup>
                      <m:r>
                        <a:rPr lang="es-ES" sz="1400" b="0" i="1" smtClean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← </m:t>
                      </m:r>
                    </m:oMath>
                  </a14:m>
                  <a:r>
                    <a:rPr lang="es-ES" sz="1400" dirty="0" err="1" smtClean="0">
                      <a:solidFill>
                        <a:schemeClr val="bg1">
                          <a:lumMod val="65000"/>
                        </a:schemeClr>
                      </a:solidFill>
                    </a:rPr>
                    <a:t>Learn</a:t>
                  </a:r>
                  <a:r>
                    <a:rPr lang="es-ES" sz="1400" dirty="0" smtClean="0">
                      <a:solidFill>
                        <a:schemeClr val="bg1">
                          <a:lumMod val="65000"/>
                        </a:schemeClr>
                      </a:solidFill>
                    </a:rPr>
                    <a:t> GMM </a:t>
                  </a:r>
                  <a:r>
                    <a:rPr lang="es-ES" sz="1400" dirty="0" err="1" smtClean="0">
                      <a:solidFill>
                        <a:schemeClr val="bg1">
                          <a:lumMod val="65000"/>
                        </a:schemeClr>
                      </a:solidFill>
                    </a:rPr>
                    <a:t>parameters</a:t>
                  </a:r>
                  <a:r>
                    <a:rPr lang="es-ES" sz="1400" dirty="0" smtClean="0">
                      <a:solidFill>
                        <a:schemeClr val="bg1">
                          <a:lumMod val="65000"/>
                        </a:schemeClr>
                      </a:solidFill>
                    </a:rPr>
                    <a:t> </a:t>
                  </a:r>
                  <a:r>
                    <a:rPr lang="es-ES" sz="1400" dirty="0" err="1" smtClean="0">
                      <a:solidFill>
                        <a:schemeClr val="bg1">
                          <a:lumMod val="65000"/>
                        </a:schemeClr>
                      </a:solidFill>
                    </a:rPr>
                    <a:t>from</a:t>
                  </a:r>
                  <a:r>
                    <a:rPr lang="es-ES" sz="1400" dirty="0" smtClean="0">
                      <a:solidFill>
                        <a:schemeClr val="bg1">
                          <a:lumMod val="65000"/>
                        </a:schemeClr>
                      </a:solidFill>
                    </a:rPr>
                    <a:t> data </a:t>
                  </a:r>
                  <a14:m>
                    <m:oMath xmlns:m="http://schemas.openxmlformats.org/officeDocument/2006/math">
                      <m:sSup>
                        <m:sSupPr>
                          <m:ctrlPr>
                            <a:rPr lang="es-ES" sz="1400" b="0" i="1" smtClean="0">
                              <a:solidFill>
                                <a:schemeClr val="bg1">
                                  <a:lumMod val="6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m:rPr>
                              <m:nor/>
                            </m:rPr>
                            <a:rPr lang="es-ES" sz="1400" b="1" i="0" smtClean="0">
                              <a:solidFill>
                                <a:schemeClr val="bg1">
                                  <a:lumMod val="6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z</m:t>
                          </m:r>
                        </m:e>
                        <m:sup>
                          <m:r>
                            <a:rPr lang="es-ES" sz="1400" b="0" i="1" smtClean="0">
                              <a:solidFill>
                                <a:schemeClr val="bg1">
                                  <a:lumMod val="6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𝑡</m:t>
                          </m:r>
                        </m:sup>
                      </m:sSup>
                    </m:oMath>
                  </a14:m>
                  <a:endParaRPr lang="es-ES" sz="1400" dirty="0" smtClean="0">
                    <a:solidFill>
                      <a:schemeClr val="bg1">
                        <a:lumMod val="65000"/>
                      </a:schemeClr>
                    </a:solidFill>
                  </a:endParaRPr>
                </a:p>
                <a:p>
                  <a:pPr lvl="1"/>
                  <a14:m>
                    <m:oMath xmlns:m="http://schemas.openxmlformats.org/officeDocument/2006/math">
                      <m:sSup>
                        <m:sSupPr>
                          <m:ctrlPr>
                            <a:rPr lang="es-ES" sz="1400" b="0" i="1" smtClean="0">
                              <a:solidFill>
                                <a:schemeClr val="bg1">
                                  <a:lumMod val="65000"/>
                                </a:schemeClr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acc>
                            <m:accPr>
                              <m:chr m:val="̂"/>
                              <m:ctrlPr>
                                <a:rPr lang="es-ES" sz="1400" b="0" i="1" smtClean="0">
                                  <a:solidFill>
                                    <a:schemeClr val="bg1">
                                      <a:lumMod val="65000"/>
                                    </a:schemeClr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m:rPr>
                                  <m:nor/>
                                </m:rPr>
                                <a:rPr lang="es-ES" sz="1400" b="1" i="0" smtClean="0">
                                  <a:solidFill>
                                    <a:schemeClr val="bg1">
                                      <a:lumMod val="65000"/>
                                    </a:schemeClr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f</m:t>
                              </m:r>
                            </m:e>
                          </m:acc>
                        </m:e>
                        <m:sup>
                          <m:r>
                            <a:rPr lang="es-ES" sz="1400" b="0" i="1" smtClean="0">
                              <a:solidFill>
                                <a:schemeClr val="bg1">
                                  <a:lumMod val="65000"/>
                                </a:schemeClr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𝑡</m:t>
                          </m:r>
                        </m:sup>
                      </m:sSup>
                      <m:r>
                        <a:rPr lang="es-ES" sz="1400" b="0" i="1" smtClean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←</m:t>
                      </m:r>
                    </m:oMath>
                  </a14:m>
                  <a:r>
                    <a:rPr lang="es-ES" sz="1400" dirty="0" smtClean="0">
                      <a:solidFill>
                        <a:schemeClr val="bg1">
                          <a:lumMod val="65000"/>
                        </a:schemeClr>
                      </a:solidFill>
                    </a:rPr>
                    <a:t> </a:t>
                  </a:r>
                  <a:r>
                    <a:rPr lang="es-ES" sz="1400" dirty="0" err="1" smtClean="0">
                      <a:solidFill>
                        <a:schemeClr val="bg1">
                          <a:lumMod val="65000"/>
                        </a:schemeClr>
                      </a:solidFill>
                    </a:rPr>
                    <a:t>Estimate</a:t>
                  </a:r>
                  <a:r>
                    <a:rPr lang="es-ES" sz="1400" dirty="0" smtClean="0">
                      <a:solidFill>
                        <a:schemeClr val="bg1">
                          <a:lumMod val="65000"/>
                        </a:schemeClr>
                      </a:solidFill>
                    </a:rPr>
                    <a:t> </a:t>
                  </a:r>
                  <a:r>
                    <a:rPr lang="es-ES" sz="1400" dirty="0" err="1" smtClean="0">
                      <a:solidFill>
                        <a:schemeClr val="bg1">
                          <a:lumMod val="65000"/>
                        </a:schemeClr>
                      </a:solidFill>
                    </a:rPr>
                    <a:t>segmentation</a:t>
                  </a:r>
                  <a:r>
                    <a:rPr lang="es-ES" sz="1400" dirty="0" smtClean="0">
                      <a:solidFill>
                        <a:schemeClr val="bg1">
                          <a:lumMod val="65000"/>
                        </a:schemeClr>
                      </a:solidFill>
                    </a:rPr>
                    <a:t>: </a:t>
                  </a:r>
                  <a:r>
                    <a:rPr lang="es-ES" sz="1400" dirty="0" err="1" smtClean="0">
                      <a:solidFill>
                        <a:schemeClr val="bg1">
                          <a:lumMod val="65000"/>
                        </a:schemeClr>
                      </a:solidFill>
                    </a:rPr>
                    <a:t>Graph</a:t>
                  </a:r>
                  <a:r>
                    <a:rPr lang="es-ES" sz="1400" dirty="0" smtClean="0">
                      <a:solidFill>
                        <a:schemeClr val="bg1">
                          <a:lumMod val="65000"/>
                        </a:schemeClr>
                      </a:solidFill>
                    </a:rPr>
                    <a:t> </a:t>
                  </a:r>
                  <a:r>
                    <a:rPr lang="es-ES" sz="1400" dirty="0" err="1" smtClean="0">
                      <a:solidFill>
                        <a:schemeClr val="bg1">
                          <a:lumMod val="65000"/>
                        </a:schemeClr>
                      </a:solidFill>
                    </a:rPr>
                    <a:t>cuts</a:t>
                  </a:r>
                  <a:r>
                    <a:rPr lang="es-ES" sz="1400" dirty="0" smtClean="0">
                      <a:solidFill>
                        <a:schemeClr val="bg1">
                          <a:lumMod val="65000"/>
                        </a:schemeClr>
                      </a:solidFill>
                    </a:rPr>
                    <a:t> (min-</a:t>
                  </a:r>
                  <a:r>
                    <a:rPr lang="es-ES" sz="1400" dirty="0" err="1" smtClean="0">
                      <a:solidFill>
                        <a:schemeClr val="bg1">
                          <a:lumMod val="65000"/>
                        </a:schemeClr>
                      </a:solidFill>
                    </a:rPr>
                    <a:t>cut</a:t>
                  </a:r>
                  <a:r>
                    <a:rPr lang="es-ES" sz="1400" dirty="0" smtClean="0">
                      <a:solidFill>
                        <a:schemeClr val="bg1">
                          <a:lumMod val="65000"/>
                        </a:schemeClr>
                      </a:solidFill>
                    </a:rPr>
                    <a:t> </a:t>
                  </a:r>
                  <a:r>
                    <a:rPr lang="es-ES" sz="1400" dirty="0" err="1" smtClean="0">
                      <a:solidFill>
                        <a:schemeClr val="bg1">
                          <a:lumMod val="65000"/>
                        </a:schemeClr>
                      </a:solidFill>
                    </a:rPr>
                    <a:t>alg</a:t>
                  </a:r>
                  <a:r>
                    <a:rPr lang="es-ES" sz="1400" dirty="0" smtClean="0">
                      <a:solidFill>
                        <a:schemeClr val="bg1">
                          <a:lumMod val="65000"/>
                        </a:schemeClr>
                      </a:solidFill>
                    </a:rPr>
                    <a:t>.)</a:t>
                  </a:r>
                </a:p>
                <a:p>
                  <a:pPr lvl="1"/>
                  <a:r>
                    <a:rPr lang="es-ES" sz="1400" dirty="0" err="1" smtClean="0">
                      <a:solidFill>
                        <a:schemeClr val="bg1">
                          <a:lumMod val="65000"/>
                        </a:schemeClr>
                      </a:solidFill>
                    </a:rPr>
                    <a:t>Repeat</a:t>
                  </a:r>
                  <a:r>
                    <a:rPr lang="es-ES" sz="1400" dirty="0" smtClean="0">
                      <a:solidFill>
                        <a:schemeClr val="bg1">
                          <a:lumMod val="65000"/>
                        </a:schemeClr>
                      </a:solidFill>
                    </a:rPr>
                    <a:t> </a:t>
                  </a:r>
                  <a:r>
                    <a:rPr lang="es-ES" sz="1400" dirty="0" err="1" smtClean="0">
                      <a:solidFill>
                        <a:schemeClr val="bg1">
                          <a:lumMod val="65000"/>
                        </a:schemeClr>
                      </a:solidFill>
                    </a:rPr>
                    <a:t>from</a:t>
                  </a:r>
                  <a:r>
                    <a:rPr lang="es-ES" sz="1400" dirty="0" smtClean="0">
                      <a:solidFill>
                        <a:schemeClr val="bg1">
                          <a:lumMod val="65000"/>
                        </a:schemeClr>
                      </a:solidFill>
                    </a:rPr>
                    <a:t> </a:t>
                  </a:r>
                  <a:r>
                    <a:rPr lang="es-ES" sz="1400" dirty="0" err="1" smtClean="0">
                      <a:solidFill>
                        <a:schemeClr val="bg1">
                          <a:lumMod val="65000"/>
                        </a:schemeClr>
                      </a:solidFill>
                    </a:rPr>
                    <a:t>step</a:t>
                  </a:r>
                  <a:r>
                    <a:rPr lang="es-ES" sz="1400" dirty="0" smtClean="0">
                      <a:solidFill>
                        <a:schemeClr val="bg1">
                          <a:lumMod val="65000"/>
                        </a:schemeClr>
                      </a:solidFill>
                    </a:rPr>
                    <a:t> 8, </a:t>
                  </a:r>
                  <a:r>
                    <a:rPr lang="es-ES" sz="1400" dirty="0" err="1" smtClean="0">
                      <a:solidFill>
                        <a:schemeClr val="bg1">
                          <a:lumMod val="65000"/>
                        </a:schemeClr>
                      </a:solidFill>
                    </a:rPr>
                    <a:t>until</a:t>
                  </a:r>
                  <a:r>
                    <a:rPr lang="es-ES" sz="1400" dirty="0" smtClean="0">
                      <a:solidFill>
                        <a:schemeClr val="bg1">
                          <a:lumMod val="65000"/>
                        </a:schemeClr>
                      </a:solidFill>
                    </a:rPr>
                    <a:t> </a:t>
                  </a:r>
                  <a:r>
                    <a:rPr lang="es-ES" sz="1400" dirty="0" err="1" smtClean="0">
                      <a:solidFill>
                        <a:schemeClr val="bg1">
                          <a:lumMod val="65000"/>
                        </a:schemeClr>
                      </a:solidFill>
                    </a:rPr>
                    <a:t>convergence</a:t>
                  </a:r>
                  <a:endParaRPr lang="es-ES" sz="1400" dirty="0" smtClean="0">
                    <a:solidFill>
                      <a:schemeClr val="bg1">
                        <a:lumMod val="65000"/>
                      </a:schemeClr>
                    </a:solidFill>
                  </a:endParaRPr>
                </a:p>
                <a:p>
                  <a:pPr lvl="1"/>
                  <a14:m>
                    <m:oMath xmlns:m="http://schemas.openxmlformats.org/officeDocument/2006/math">
                      <m:r>
                        <a:rPr lang="es-ES" sz="1400" b="0" i="1" smtClean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𝑇</m:t>
                      </m:r>
                      <m:r>
                        <a:rPr lang="es-ES" sz="1400" i="1" smtClean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←</m:t>
                      </m:r>
                    </m:oMath>
                  </a14:m>
                  <a:r>
                    <a:rPr lang="es-ES" sz="1400" dirty="0" smtClean="0">
                      <a:solidFill>
                        <a:schemeClr val="bg1">
                          <a:lumMod val="65000"/>
                        </a:schemeClr>
                      </a:solidFill>
                    </a:rPr>
                    <a:t> Re-</a:t>
                  </a:r>
                  <a:r>
                    <a:rPr lang="es-ES" sz="1400" dirty="0" err="1" smtClean="0">
                      <a:solidFill>
                        <a:schemeClr val="bg1">
                          <a:lumMod val="65000"/>
                        </a:schemeClr>
                      </a:solidFill>
                    </a:rPr>
                    <a:t>initialize</a:t>
                  </a:r>
                  <a:r>
                    <a:rPr lang="es-ES" sz="1400" dirty="0" smtClean="0">
                      <a:solidFill>
                        <a:schemeClr val="bg1">
                          <a:lumMod val="65000"/>
                        </a:schemeClr>
                      </a:solidFill>
                    </a:rPr>
                    <a:t> </a:t>
                  </a:r>
                  <a:r>
                    <a:rPr lang="es-ES" sz="1400" dirty="0" err="1" smtClean="0">
                      <a:solidFill>
                        <a:schemeClr val="bg1">
                          <a:lumMod val="65000"/>
                        </a:schemeClr>
                      </a:solidFill>
                    </a:rPr>
                    <a:t>trimap</a:t>
                  </a:r>
                  <a:r>
                    <a:rPr lang="es-ES" sz="1400" dirty="0" smtClean="0">
                      <a:solidFill>
                        <a:schemeClr val="bg1">
                          <a:lumMod val="65000"/>
                        </a:schemeClr>
                      </a:solidFill>
                    </a:rPr>
                    <a:t> (</a:t>
                  </a:r>
                  <a:r>
                    <a:rPr lang="es-ES" sz="1400" dirty="0" err="1" smtClean="0">
                      <a:solidFill>
                        <a:schemeClr val="bg1">
                          <a:lumMod val="65000"/>
                        </a:schemeClr>
                      </a:solidFill>
                    </a:rPr>
                    <a:t>Eq</a:t>
                  </a:r>
                  <a:r>
                    <a:rPr lang="es-ES" sz="1400" dirty="0" smtClean="0">
                      <a:solidFill>
                        <a:schemeClr val="bg1">
                          <a:lumMod val="65000"/>
                        </a:schemeClr>
                      </a:solidFill>
                    </a:rPr>
                    <a:t>. 1)</a:t>
                  </a:r>
                </a:p>
                <a:p>
                  <a:pPr lvl="1"/>
                  <a14:m>
                    <m:oMath xmlns:m="http://schemas.openxmlformats.org/officeDocument/2006/math">
                      <m:sSup>
                        <m:sSupPr>
                          <m:ctrlPr>
                            <a:rPr lang="es-ES" sz="1400" i="1">
                              <a:solidFill>
                                <a:schemeClr val="bg1">
                                  <a:lumMod val="6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m:rPr>
                              <m:nor/>
                            </m:rPr>
                            <a:rPr lang="es-ES" sz="1400" b="1">
                              <a:solidFill>
                                <a:schemeClr val="bg1">
                                  <a:lumMod val="6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k</m:t>
                          </m:r>
                        </m:e>
                        <m:sup>
                          <m:r>
                            <a:rPr lang="es-ES" sz="1400" i="1">
                              <a:solidFill>
                                <a:schemeClr val="bg1">
                                  <a:lumMod val="6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𝑡</m:t>
                          </m:r>
                        </m:sup>
                      </m:sSup>
                      <m:r>
                        <a:rPr lang="es-ES" sz="1400" i="1">
                          <a:solidFill>
                            <a:schemeClr val="bg1">
                              <a:lumMod val="65000"/>
                            </a:schemeClr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←</m:t>
                      </m:r>
                    </m:oMath>
                  </a14:m>
                  <a:r>
                    <a:rPr lang="es-ES" sz="1400" dirty="0">
                      <a:solidFill>
                        <a:schemeClr val="bg1">
                          <a:lumMod val="65000"/>
                        </a:schemeClr>
                      </a:solidFill>
                    </a:rPr>
                    <a:t> </a:t>
                  </a:r>
                  <a:r>
                    <a:rPr lang="es-ES" sz="1400" dirty="0" err="1">
                      <a:solidFill>
                        <a:schemeClr val="bg1">
                          <a:lumMod val="65000"/>
                        </a:schemeClr>
                      </a:solidFill>
                    </a:rPr>
                    <a:t>Assign</a:t>
                  </a:r>
                  <a:r>
                    <a:rPr lang="es-ES" sz="1400" dirty="0">
                      <a:solidFill>
                        <a:schemeClr val="bg1">
                          <a:lumMod val="65000"/>
                        </a:schemeClr>
                      </a:solidFill>
                    </a:rPr>
                    <a:t> GMM </a:t>
                  </a:r>
                  <a:r>
                    <a:rPr lang="es-ES" sz="1400" dirty="0" err="1">
                      <a:solidFill>
                        <a:schemeClr val="bg1">
                          <a:lumMod val="65000"/>
                        </a:schemeClr>
                      </a:solidFill>
                    </a:rPr>
                    <a:t>components</a:t>
                  </a:r>
                  <a:r>
                    <a:rPr lang="es-ES" sz="1400" dirty="0">
                      <a:solidFill>
                        <a:schemeClr val="bg1">
                          <a:lumMod val="65000"/>
                        </a:schemeClr>
                      </a:solidFill>
                    </a:rPr>
                    <a:t> to </a:t>
                  </a:r>
                  <a:r>
                    <a:rPr lang="es-ES" sz="1400" dirty="0" err="1">
                      <a:solidFill>
                        <a:schemeClr val="bg1">
                          <a:lumMod val="65000"/>
                        </a:schemeClr>
                      </a:solidFill>
                    </a:rPr>
                    <a:t>pixels</a:t>
                  </a:r>
                  <a:r>
                    <a:rPr lang="es-ES" sz="1400" dirty="0">
                      <a:solidFill>
                        <a:schemeClr val="bg1">
                          <a:lumMod val="65000"/>
                        </a:schemeClr>
                      </a:solidFill>
                    </a:rPr>
                    <a:t>, </a:t>
                  </a:r>
                  <a:r>
                    <a:rPr lang="es-ES" sz="1400" dirty="0" err="1">
                      <a:solidFill>
                        <a:schemeClr val="bg1">
                          <a:lumMod val="65000"/>
                        </a:schemeClr>
                      </a:solidFill>
                    </a:rPr>
                    <a:t>using</a:t>
                  </a:r>
                  <a:r>
                    <a:rPr lang="es-ES" sz="1400" dirty="0">
                      <a:solidFill>
                        <a:schemeClr val="bg1">
                          <a:lumMod val="65000"/>
                        </a:schemeClr>
                      </a:solidFill>
                    </a:rPr>
                    <a:t> </a:t>
                  </a:r>
                  <a14:m>
                    <m:oMath xmlns:m="http://schemas.openxmlformats.org/officeDocument/2006/math">
                      <m:r>
                        <a:rPr lang="es-ES" sz="1400" i="1">
                          <a:solidFill>
                            <a:schemeClr val="bg1">
                              <a:lumMod val="65000"/>
                            </a:schemeClr>
                          </a:solidFill>
                          <a:latin typeface="Cambria Math" panose="02040503050406030204" pitchFamily="18" charset="0"/>
                        </a:rPr>
                        <m:t>𝑇</m:t>
                      </m:r>
                    </m:oMath>
                  </a14:m>
                  <a:endParaRPr lang="es-ES" sz="1400" dirty="0">
                    <a:solidFill>
                      <a:schemeClr val="bg1">
                        <a:lumMod val="65000"/>
                      </a:schemeClr>
                    </a:solidFill>
                  </a:endParaRPr>
                </a:p>
                <a:p>
                  <a:pPr lvl="1"/>
                  <a14:m>
                    <m:oMath xmlns:m="http://schemas.openxmlformats.org/officeDocument/2006/math">
                      <m:sSup>
                        <m:sSupPr>
                          <m:ctrlPr>
                            <a:rPr lang="es-ES" sz="1400" i="1">
                              <a:solidFill>
                                <a:schemeClr val="bg1">
                                  <a:lumMod val="6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s-ES" sz="1400" b="1" i="1">
                              <a:solidFill>
                                <a:schemeClr val="bg1">
                                  <a:lumMod val="6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𝜽</m:t>
                          </m:r>
                        </m:e>
                        <m:sup>
                          <m:r>
                            <a:rPr lang="es-ES" sz="1400" i="1">
                              <a:solidFill>
                                <a:schemeClr val="bg1">
                                  <a:lumMod val="6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𝑡</m:t>
                          </m:r>
                        </m:sup>
                      </m:sSup>
                      <m:r>
                        <a:rPr lang="es-ES" sz="1400" i="1">
                          <a:solidFill>
                            <a:schemeClr val="bg1">
                              <a:lumMod val="65000"/>
                            </a:schemeClr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← </m:t>
                      </m:r>
                    </m:oMath>
                  </a14:m>
                  <a:r>
                    <a:rPr lang="es-ES" sz="1400" dirty="0" err="1">
                      <a:solidFill>
                        <a:schemeClr val="bg1">
                          <a:lumMod val="65000"/>
                        </a:schemeClr>
                      </a:solidFill>
                    </a:rPr>
                    <a:t>Learn</a:t>
                  </a:r>
                  <a:r>
                    <a:rPr lang="es-ES" sz="1400" dirty="0">
                      <a:solidFill>
                        <a:schemeClr val="bg1">
                          <a:lumMod val="65000"/>
                        </a:schemeClr>
                      </a:solidFill>
                    </a:rPr>
                    <a:t> GMM </a:t>
                  </a:r>
                  <a:r>
                    <a:rPr lang="es-ES" sz="1400" dirty="0" err="1">
                      <a:solidFill>
                        <a:schemeClr val="bg1">
                          <a:lumMod val="65000"/>
                        </a:schemeClr>
                      </a:solidFill>
                    </a:rPr>
                    <a:t>parameters</a:t>
                  </a:r>
                  <a:r>
                    <a:rPr lang="es-ES" sz="1400" dirty="0">
                      <a:solidFill>
                        <a:schemeClr val="bg1">
                          <a:lumMod val="65000"/>
                        </a:schemeClr>
                      </a:solidFill>
                    </a:rPr>
                    <a:t> </a:t>
                  </a:r>
                  <a:r>
                    <a:rPr lang="es-ES" sz="1400" dirty="0" err="1">
                      <a:solidFill>
                        <a:schemeClr val="bg1">
                          <a:lumMod val="65000"/>
                        </a:schemeClr>
                      </a:solidFill>
                    </a:rPr>
                    <a:t>from</a:t>
                  </a:r>
                  <a:r>
                    <a:rPr lang="es-ES" sz="1400" dirty="0">
                      <a:solidFill>
                        <a:schemeClr val="bg1">
                          <a:lumMod val="65000"/>
                        </a:schemeClr>
                      </a:solidFill>
                    </a:rPr>
                    <a:t> data </a:t>
                  </a:r>
                  <a14:m>
                    <m:oMath xmlns:m="http://schemas.openxmlformats.org/officeDocument/2006/math">
                      <m:sSup>
                        <m:sSupPr>
                          <m:ctrlPr>
                            <a:rPr lang="es-ES" sz="1400" i="1">
                              <a:solidFill>
                                <a:schemeClr val="bg1">
                                  <a:lumMod val="6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m:rPr>
                              <m:nor/>
                            </m:rPr>
                            <a:rPr lang="es-ES" sz="1400" b="1">
                              <a:solidFill>
                                <a:schemeClr val="bg1">
                                  <a:lumMod val="6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z</m:t>
                          </m:r>
                        </m:e>
                        <m:sup>
                          <m:r>
                            <a:rPr lang="es-ES" sz="1400" i="1">
                              <a:solidFill>
                                <a:schemeClr val="bg1">
                                  <a:lumMod val="6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𝑡</m:t>
                          </m:r>
                        </m:sup>
                      </m:sSup>
                    </m:oMath>
                  </a14:m>
                  <a:endParaRPr lang="es-ES" sz="1400" dirty="0" smtClean="0">
                    <a:solidFill>
                      <a:schemeClr val="bg1">
                        <a:lumMod val="65000"/>
                      </a:schemeClr>
                    </a:solidFill>
                  </a:endParaRPr>
                </a:p>
                <a:p>
                  <a:pPr lvl="1"/>
                  <a14:m>
                    <m:oMath xmlns:m="http://schemas.openxmlformats.org/officeDocument/2006/math">
                      <m:sSup>
                        <m:sSupPr>
                          <m:ctrlPr>
                            <a:rPr lang="es-ES" sz="1400" b="0" i="1" smtClean="0">
                              <a:solidFill>
                                <a:schemeClr val="bg1">
                                  <a:lumMod val="65000"/>
                                </a:schemeClr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m:rPr>
                              <m:nor/>
                            </m:rPr>
                            <a:rPr lang="es-ES" sz="1400" b="1" i="0" smtClean="0">
                              <a:solidFill>
                                <a:schemeClr val="bg1">
                                  <a:lumMod val="65000"/>
                                </a:schemeClr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f</m:t>
                          </m:r>
                        </m:e>
                        <m:sup>
                          <m:r>
                            <a:rPr lang="es-ES" sz="1400" b="0" i="1" smtClean="0">
                              <a:solidFill>
                                <a:schemeClr val="bg1">
                                  <a:lumMod val="65000"/>
                                </a:schemeClr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𝑡</m:t>
                          </m:r>
                        </m:sup>
                      </m:sSup>
                      <m:r>
                        <a:rPr lang="es-ES" sz="1400" i="1">
                          <a:solidFill>
                            <a:schemeClr val="bg1">
                              <a:lumMod val="65000"/>
                            </a:schemeClr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←</m:t>
                      </m:r>
                    </m:oMath>
                  </a14:m>
                  <a:r>
                    <a:rPr lang="es-ES" sz="1400" dirty="0">
                      <a:solidFill>
                        <a:schemeClr val="bg1">
                          <a:lumMod val="65000"/>
                        </a:schemeClr>
                      </a:solidFill>
                    </a:rPr>
                    <a:t> </a:t>
                  </a:r>
                  <a:r>
                    <a:rPr lang="es-ES" sz="1400" dirty="0" err="1">
                      <a:solidFill>
                        <a:schemeClr val="bg1">
                          <a:lumMod val="65000"/>
                        </a:schemeClr>
                      </a:solidFill>
                    </a:rPr>
                    <a:t>Estimate</a:t>
                  </a:r>
                  <a:r>
                    <a:rPr lang="es-ES" sz="1400" dirty="0">
                      <a:solidFill>
                        <a:schemeClr val="bg1">
                          <a:lumMod val="65000"/>
                        </a:schemeClr>
                      </a:solidFill>
                    </a:rPr>
                    <a:t> </a:t>
                  </a:r>
                  <a:r>
                    <a:rPr lang="es-ES" sz="1400" dirty="0" err="1">
                      <a:solidFill>
                        <a:schemeClr val="bg1">
                          <a:lumMod val="65000"/>
                        </a:schemeClr>
                      </a:solidFill>
                    </a:rPr>
                    <a:t>segmentation</a:t>
                  </a:r>
                  <a:r>
                    <a:rPr lang="es-ES" sz="1400" dirty="0">
                      <a:solidFill>
                        <a:schemeClr val="bg1">
                          <a:lumMod val="65000"/>
                        </a:schemeClr>
                      </a:solidFill>
                    </a:rPr>
                    <a:t>: </a:t>
                  </a:r>
                  <a:r>
                    <a:rPr lang="es-ES" sz="1400" dirty="0" err="1">
                      <a:solidFill>
                        <a:schemeClr val="bg1">
                          <a:lumMod val="65000"/>
                        </a:schemeClr>
                      </a:solidFill>
                    </a:rPr>
                    <a:t>Graph</a:t>
                  </a:r>
                  <a:r>
                    <a:rPr lang="es-ES" sz="1400" dirty="0">
                      <a:solidFill>
                        <a:schemeClr val="bg1">
                          <a:lumMod val="65000"/>
                        </a:schemeClr>
                      </a:solidFill>
                    </a:rPr>
                    <a:t> </a:t>
                  </a:r>
                  <a:r>
                    <a:rPr lang="es-ES" sz="1400" dirty="0" err="1">
                      <a:solidFill>
                        <a:schemeClr val="bg1">
                          <a:lumMod val="65000"/>
                        </a:schemeClr>
                      </a:solidFill>
                    </a:rPr>
                    <a:t>cuts</a:t>
                  </a:r>
                  <a:r>
                    <a:rPr lang="es-ES" sz="1400" dirty="0">
                      <a:solidFill>
                        <a:schemeClr val="bg1">
                          <a:lumMod val="65000"/>
                        </a:schemeClr>
                      </a:solidFill>
                    </a:rPr>
                    <a:t> (min-</a:t>
                  </a:r>
                  <a:r>
                    <a:rPr lang="es-ES" sz="1400" dirty="0" err="1">
                      <a:solidFill>
                        <a:schemeClr val="bg1">
                          <a:lumMod val="65000"/>
                        </a:schemeClr>
                      </a:solidFill>
                    </a:rPr>
                    <a:t>cut</a:t>
                  </a:r>
                  <a:r>
                    <a:rPr lang="es-ES" sz="1400" dirty="0">
                      <a:solidFill>
                        <a:schemeClr val="bg1">
                          <a:lumMod val="65000"/>
                        </a:schemeClr>
                      </a:solidFill>
                    </a:rPr>
                    <a:t> </a:t>
                  </a:r>
                  <a:r>
                    <a:rPr lang="es-ES" sz="1400" dirty="0" err="1">
                      <a:solidFill>
                        <a:schemeClr val="bg1">
                          <a:lumMod val="65000"/>
                        </a:schemeClr>
                      </a:solidFill>
                    </a:rPr>
                    <a:t>alg</a:t>
                  </a:r>
                  <a:r>
                    <a:rPr lang="es-ES" sz="1400" dirty="0">
                      <a:solidFill>
                        <a:schemeClr val="bg1">
                          <a:lumMod val="65000"/>
                        </a:schemeClr>
                      </a:solidFill>
                    </a:rPr>
                    <a:t>.)</a:t>
                  </a:r>
                </a:p>
                <a:p>
                  <a:pPr lvl="1"/>
                  <a:r>
                    <a:rPr lang="es-ES" sz="1400" dirty="0" err="1">
                      <a:solidFill>
                        <a:schemeClr val="bg1">
                          <a:lumMod val="65000"/>
                        </a:schemeClr>
                      </a:solidFill>
                    </a:rPr>
                    <a:t>Repeat</a:t>
                  </a:r>
                  <a:r>
                    <a:rPr lang="es-ES" sz="1400" dirty="0">
                      <a:solidFill>
                        <a:schemeClr val="bg1">
                          <a:lumMod val="65000"/>
                        </a:schemeClr>
                      </a:solidFill>
                    </a:rPr>
                    <a:t> </a:t>
                  </a:r>
                  <a:r>
                    <a:rPr lang="es-ES" sz="1400" dirty="0" err="1">
                      <a:solidFill>
                        <a:schemeClr val="bg1">
                          <a:lumMod val="65000"/>
                        </a:schemeClr>
                      </a:solidFill>
                    </a:rPr>
                    <a:t>from</a:t>
                  </a:r>
                  <a:r>
                    <a:rPr lang="es-ES" sz="1400" dirty="0">
                      <a:solidFill>
                        <a:schemeClr val="bg1">
                          <a:lumMod val="65000"/>
                        </a:schemeClr>
                      </a:solidFill>
                    </a:rPr>
                    <a:t> </a:t>
                  </a:r>
                  <a:r>
                    <a:rPr lang="es-ES" sz="1400" dirty="0" err="1">
                      <a:solidFill>
                        <a:schemeClr val="bg1">
                          <a:lumMod val="65000"/>
                        </a:schemeClr>
                      </a:solidFill>
                    </a:rPr>
                    <a:t>step</a:t>
                  </a:r>
                  <a:r>
                    <a:rPr lang="es-ES" sz="1400" dirty="0">
                      <a:solidFill>
                        <a:schemeClr val="bg1">
                          <a:lumMod val="65000"/>
                        </a:schemeClr>
                      </a:solidFill>
                    </a:rPr>
                    <a:t> </a:t>
                  </a:r>
                  <a:r>
                    <a:rPr lang="es-ES" sz="1400" dirty="0" smtClean="0">
                      <a:solidFill>
                        <a:schemeClr val="bg1">
                          <a:lumMod val="65000"/>
                        </a:schemeClr>
                      </a:solidFill>
                    </a:rPr>
                    <a:t>13, </a:t>
                  </a:r>
                  <a:r>
                    <a:rPr lang="es-ES" sz="1400" dirty="0" err="1">
                      <a:solidFill>
                        <a:schemeClr val="bg1">
                          <a:lumMod val="65000"/>
                        </a:schemeClr>
                      </a:solidFill>
                    </a:rPr>
                    <a:t>until</a:t>
                  </a:r>
                  <a:r>
                    <a:rPr lang="es-ES" sz="1400" dirty="0">
                      <a:solidFill>
                        <a:schemeClr val="bg1">
                          <a:lumMod val="65000"/>
                        </a:schemeClr>
                      </a:solidFill>
                    </a:rPr>
                    <a:t> </a:t>
                  </a:r>
                  <a:r>
                    <a:rPr lang="es-ES" sz="1400" dirty="0" err="1" smtClean="0">
                      <a:solidFill>
                        <a:schemeClr val="bg1">
                          <a:lumMod val="65000"/>
                        </a:schemeClr>
                      </a:solidFill>
                    </a:rPr>
                    <a:t>convergence</a:t>
                  </a:r>
                  <a:endParaRPr lang="es-ES" sz="1400" dirty="0" smtClean="0">
                    <a:solidFill>
                      <a:schemeClr val="bg1">
                        <a:lumMod val="65000"/>
                      </a:schemeClr>
                    </a:solidFill>
                  </a:endParaRPr>
                </a:p>
                <a:p>
                  <a:pPr lvl="1"/>
                  <a14:m>
                    <m:oMath xmlns:m="http://schemas.openxmlformats.org/officeDocument/2006/math">
                      <m:r>
                        <a:rPr lang="es-ES" sz="140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𝑇</m:t>
                      </m:r>
                      <m:r>
                        <a:rPr lang="es-ES" sz="140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←</m:t>
                      </m:r>
                    </m:oMath>
                  </a14:m>
                  <a:r>
                    <a:rPr lang="es-ES" sz="1400" dirty="0">
                      <a:solidFill>
                        <a:schemeClr val="tx1"/>
                      </a:solidFill>
                    </a:rPr>
                    <a:t> </a:t>
                  </a:r>
                  <a:r>
                    <a:rPr lang="es-ES" sz="1400" dirty="0" err="1">
                      <a:solidFill>
                        <a:schemeClr val="tx1"/>
                      </a:solidFill>
                    </a:rPr>
                    <a:t>I</a:t>
                  </a:r>
                  <a:r>
                    <a:rPr lang="es-ES" sz="1400" dirty="0" err="1" smtClean="0">
                      <a:solidFill>
                        <a:schemeClr val="tx1"/>
                      </a:solidFill>
                    </a:rPr>
                    <a:t>nitialize</a:t>
                  </a:r>
                  <a:r>
                    <a:rPr lang="es-ES" sz="1400" dirty="0" smtClean="0">
                      <a:solidFill>
                        <a:schemeClr val="tx1"/>
                      </a:solidFill>
                    </a:rPr>
                    <a:t> </a:t>
                  </a:r>
                  <a:r>
                    <a:rPr lang="es-ES" sz="1400" dirty="0" err="1" smtClean="0">
                      <a:solidFill>
                        <a:schemeClr val="tx1"/>
                      </a:solidFill>
                    </a:rPr>
                    <a:t>trimap</a:t>
                  </a:r>
                  <a:r>
                    <a:rPr lang="es-ES" sz="1400" dirty="0" smtClean="0">
                      <a:solidFill>
                        <a:schemeClr val="tx1"/>
                      </a:solidFill>
                    </a:rPr>
                    <a:t> </a:t>
                  </a:r>
                  <a:r>
                    <a:rPr lang="es-ES" sz="1400" dirty="0" err="1" smtClean="0">
                      <a:solidFill>
                        <a:schemeClr val="tx1"/>
                      </a:solidFill>
                    </a:rPr>
                    <a:t>using</a:t>
                  </a:r>
                  <a:r>
                    <a:rPr lang="es-ES" sz="1400" dirty="0" smtClean="0">
                      <a:solidFill>
                        <a:schemeClr val="tx1"/>
                      </a:solidFill>
                    </a:rPr>
                    <a:t> </a:t>
                  </a:r>
                  <a14:m>
                    <m:oMath xmlns:m="http://schemas.openxmlformats.org/officeDocument/2006/math">
                      <m:sSup>
                        <m:sSupPr>
                          <m:ctrlPr>
                            <a:rPr lang="es-ES" sz="14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acc>
                            <m:accPr>
                              <m:chr m:val="̂"/>
                              <m:ctrlPr>
                                <a:rPr lang="es-ES" sz="14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m:rPr>
                                  <m:nor/>
                                </m:rPr>
                                <a:rPr lang="es-ES" sz="1400" b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f</m:t>
                              </m:r>
                            </m:e>
                          </m:acc>
                        </m:e>
                        <m:sup>
                          <m:r>
                            <a:rPr lang="es-ES" sz="14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𝑡</m:t>
                          </m:r>
                        </m:sup>
                      </m:sSup>
                    </m:oMath>
                  </a14:m>
                  <a:r>
                    <a:rPr lang="es-ES" sz="1400" dirty="0" smtClean="0">
                      <a:solidFill>
                        <a:schemeClr val="tx1"/>
                      </a:solidFill>
                    </a:rPr>
                    <a:t> </a:t>
                  </a:r>
                  <a:r>
                    <a:rPr lang="es-ES" sz="1400" dirty="0" err="1" smtClean="0">
                      <a:solidFill>
                        <a:schemeClr val="tx1"/>
                      </a:solidFill>
                    </a:rPr>
                    <a:t>for</a:t>
                  </a:r>
                  <a:r>
                    <a:rPr lang="es-ES" sz="1400" dirty="0" smtClean="0">
                      <a:solidFill>
                        <a:schemeClr val="tx1"/>
                      </a:solidFill>
                    </a:rPr>
                    <a:t> </a:t>
                  </a:r>
                  <a14:m>
                    <m:oMath xmlns:m="http://schemas.openxmlformats.org/officeDocument/2006/math">
                      <m:sSup>
                        <m:sSupPr>
                          <m:ctrlPr>
                            <a:rPr lang="es-ES" sz="1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s-ES" sz="1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𝐼</m:t>
                          </m:r>
                        </m:e>
                        <m:sup>
                          <m:r>
                            <a:rPr lang="es-ES" sz="1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𝑡</m:t>
                          </m:r>
                          <m:r>
                            <a:rPr lang="es-ES" sz="1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+1</m:t>
                          </m:r>
                        </m:sup>
                      </m:sSup>
                    </m:oMath>
                  </a14:m>
                  <a:r>
                    <a:rPr lang="es-ES" sz="1400" dirty="0" smtClean="0">
                      <a:solidFill>
                        <a:schemeClr val="tx1"/>
                      </a:solidFill>
                    </a:rPr>
                    <a:t> </a:t>
                  </a:r>
                  <a:r>
                    <a:rPr lang="es-ES" sz="1400" dirty="0">
                      <a:solidFill>
                        <a:schemeClr val="tx1"/>
                      </a:solidFill>
                    </a:rPr>
                    <a:t>(</a:t>
                  </a:r>
                  <a:r>
                    <a:rPr lang="es-ES" sz="1400" dirty="0" err="1">
                      <a:solidFill>
                        <a:schemeClr val="tx1"/>
                      </a:solidFill>
                    </a:rPr>
                    <a:t>Eq</a:t>
                  </a:r>
                  <a:r>
                    <a:rPr lang="es-ES" sz="1400" dirty="0">
                      <a:solidFill>
                        <a:schemeClr val="tx1"/>
                      </a:solidFill>
                    </a:rPr>
                    <a:t>. 2</a:t>
                  </a:r>
                  <a:r>
                    <a:rPr lang="es-ES" sz="1400" dirty="0" smtClean="0">
                      <a:solidFill>
                        <a:schemeClr val="tx1"/>
                      </a:solidFill>
                    </a:rPr>
                    <a:t>)</a:t>
                  </a:r>
                </a:p>
                <a:p>
                  <a:r>
                    <a:rPr lang="es-ES" sz="1400" b="1" dirty="0" err="1" smtClean="0">
                      <a:solidFill>
                        <a:schemeClr val="tx1"/>
                      </a:solidFill>
                    </a:rPr>
                    <a:t>end</a:t>
                  </a:r>
                  <a:r>
                    <a:rPr lang="es-ES" sz="1400" b="1" dirty="0" smtClean="0">
                      <a:solidFill>
                        <a:schemeClr val="tx1"/>
                      </a:solidFill>
                    </a:rPr>
                    <a:t> </a:t>
                  </a:r>
                  <a:r>
                    <a:rPr lang="es-ES" sz="1400" b="1" dirty="0" err="1" smtClean="0">
                      <a:solidFill>
                        <a:schemeClr val="tx1"/>
                      </a:solidFill>
                    </a:rPr>
                    <a:t>for</a:t>
                  </a:r>
                  <a:endParaRPr lang="es-ES" sz="1400" b="1" dirty="0">
                    <a:solidFill>
                      <a:schemeClr val="tx1"/>
                    </a:solidFill>
                  </a:endParaRPr>
                </a:p>
              </p:txBody>
            </p:sp>
          </mc:Choice>
          <mc:Fallback xmlns="">
            <p:sp>
              <p:nvSpPr>
                <p:cNvPr id="32" name="TextBox 31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166609" y="1783380"/>
                  <a:ext cx="6057382" cy="4019049"/>
                </a:xfrm>
                <a:prstGeom prst="rect">
                  <a:avLst/>
                </a:prstGeom>
                <a:blipFill rotWithShape="0">
                  <a:blip r:embed="rId6"/>
                  <a:stretch>
                    <a:fillRect l="-302" b="-606"/>
                  </a:stretch>
                </a:blipFill>
              </p:spPr>
              <p:txBody>
                <a:bodyPr/>
                <a:lstStyle/>
                <a:p>
                  <a:r>
                    <a:rPr lang="es-E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33" name="TextBox 32"/>
            <p:cNvSpPr txBox="1"/>
            <p:nvPr/>
          </p:nvSpPr>
          <p:spPr>
            <a:xfrm>
              <a:off x="3790686" y="1806652"/>
              <a:ext cx="457690" cy="39703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s-ES" sz="1400" dirty="0" smtClean="0">
                  <a:solidFill>
                    <a:schemeClr val="bg1">
                      <a:lumMod val="65000"/>
                    </a:schemeClr>
                  </a:solidFill>
                </a:rPr>
                <a:t>1:</a:t>
              </a:r>
            </a:p>
            <a:p>
              <a:pPr algn="r"/>
              <a:r>
                <a:rPr lang="es-ES" sz="1400" dirty="0" smtClean="0">
                  <a:solidFill>
                    <a:schemeClr val="bg1">
                      <a:lumMod val="65000"/>
                    </a:schemeClr>
                  </a:solidFill>
                </a:rPr>
                <a:t>2:</a:t>
              </a:r>
            </a:p>
            <a:p>
              <a:pPr algn="r"/>
              <a:r>
                <a:rPr lang="es-ES" sz="1400" dirty="0" smtClean="0">
                  <a:solidFill>
                    <a:schemeClr val="bg1">
                      <a:lumMod val="65000"/>
                    </a:schemeClr>
                  </a:solidFill>
                </a:rPr>
                <a:t>3:</a:t>
              </a:r>
            </a:p>
            <a:p>
              <a:pPr algn="r"/>
              <a:r>
                <a:rPr lang="es-ES" sz="1400" dirty="0" smtClean="0">
                  <a:solidFill>
                    <a:schemeClr val="bg1">
                      <a:lumMod val="65000"/>
                    </a:schemeClr>
                  </a:solidFill>
                </a:rPr>
                <a:t>4:</a:t>
              </a:r>
            </a:p>
            <a:p>
              <a:pPr algn="r"/>
              <a:r>
                <a:rPr lang="es-ES" sz="1400" dirty="0" smtClean="0">
                  <a:solidFill>
                    <a:schemeClr val="bg1">
                      <a:lumMod val="65000"/>
                    </a:schemeClr>
                  </a:solidFill>
                </a:rPr>
                <a:t>5:</a:t>
              </a:r>
            </a:p>
            <a:p>
              <a:pPr algn="r"/>
              <a:r>
                <a:rPr lang="es-ES" sz="1400" dirty="0" smtClean="0">
                  <a:solidFill>
                    <a:schemeClr val="bg1">
                      <a:lumMod val="65000"/>
                    </a:schemeClr>
                  </a:solidFill>
                </a:rPr>
                <a:t>6:</a:t>
              </a:r>
            </a:p>
            <a:p>
              <a:pPr algn="r"/>
              <a:r>
                <a:rPr lang="es-ES" sz="1400" dirty="0" smtClean="0"/>
                <a:t>7:</a:t>
              </a:r>
            </a:p>
            <a:p>
              <a:pPr algn="r"/>
              <a:r>
                <a:rPr lang="es-ES" sz="1400" dirty="0" smtClean="0">
                  <a:solidFill>
                    <a:schemeClr val="bg1">
                      <a:lumMod val="65000"/>
                    </a:schemeClr>
                  </a:solidFill>
                </a:rPr>
                <a:t>8:</a:t>
              </a:r>
            </a:p>
            <a:p>
              <a:pPr algn="r"/>
              <a:r>
                <a:rPr lang="es-ES" sz="1400" dirty="0" smtClean="0">
                  <a:solidFill>
                    <a:schemeClr val="bg1">
                      <a:lumMod val="65000"/>
                    </a:schemeClr>
                  </a:solidFill>
                </a:rPr>
                <a:t>9:</a:t>
              </a:r>
            </a:p>
            <a:p>
              <a:pPr algn="r"/>
              <a:r>
                <a:rPr lang="es-ES" sz="1400" dirty="0" smtClean="0">
                  <a:solidFill>
                    <a:schemeClr val="bg1">
                      <a:lumMod val="65000"/>
                    </a:schemeClr>
                  </a:solidFill>
                </a:rPr>
                <a:t>10:</a:t>
              </a:r>
            </a:p>
            <a:p>
              <a:pPr algn="r"/>
              <a:r>
                <a:rPr lang="es-ES" sz="1400" dirty="0" smtClean="0">
                  <a:solidFill>
                    <a:schemeClr val="bg1">
                      <a:lumMod val="65000"/>
                    </a:schemeClr>
                  </a:solidFill>
                </a:rPr>
                <a:t>11:</a:t>
              </a:r>
            </a:p>
            <a:p>
              <a:pPr algn="r"/>
              <a:r>
                <a:rPr lang="es-ES" sz="1400" dirty="0" smtClean="0">
                  <a:solidFill>
                    <a:schemeClr val="bg1">
                      <a:lumMod val="65000"/>
                    </a:schemeClr>
                  </a:solidFill>
                </a:rPr>
                <a:t>12:</a:t>
              </a:r>
            </a:p>
            <a:p>
              <a:pPr algn="r"/>
              <a:r>
                <a:rPr lang="es-ES" sz="1400" dirty="0" smtClean="0">
                  <a:solidFill>
                    <a:schemeClr val="bg1">
                      <a:lumMod val="65000"/>
                    </a:schemeClr>
                  </a:solidFill>
                </a:rPr>
                <a:t>13:</a:t>
              </a:r>
            </a:p>
            <a:p>
              <a:pPr algn="r"/>
              <a:r>
                <a:rPr lang="es-ES" sz="1400" dirty="0" smtClean="0">
                  <a:solidFill>
                    <a:schemeClr val="bg1">
                      <a:lumMod val="65000"/>
                    </a:schemeClr>
                  </a:solidFill>
                </a:rPr>
                <a:t>14:15:</a:t>
              </a:r>
            </a:p>
            <a:p>
              <a:pPr algn="r"/>
              <a:r>
                <a:rPr lang="es-ES" sz="1400" dirty="0" smtClean="0">
                  <a:solidFill>
                    <a:schemeClr val="bg1">
                      <a:lumMod val="65000"/>
                    </a:schemeClr>
                  </a:solidFill>
                </a:rPr>
                <a:t>16:</a:t>
              </a:r>
            </a:p>
            <a:p>
              <a:pPr algn="r"/>
              <a:r>
                <a:rPr lang="es-ES" sz="1400" dirty="0" smtClean="0"/>
                <a:t>17:</a:t>
              </a:r>
            </a:p>
            <a:p>
              <a:pPr algn="r"/>
              <a:r>
                <a:rPr lang="es-ES" sz="1400" dirty="0" smtClean="0"/>
                <a:t>18:</a:t>
              </a:r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4200873" y="1466680"/>
              <a:ext cx="1515593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ES" sz="1400" b="1" dirty="0" smtClean="0"/>
                <a:t>ST-</a:t>
              </a:r>
              <a:r>
                <a:rPr lang="es-ES" sz="1400" b="1" dirty="0" err="1" smtClean="0"/>
                <a:t>GrabCut</a:t>
              </a:r>
              <a:endParaRPr lang="es-ES" sz="1400" b="1" dirty="0" smtClean="0"/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/>
              <p:cNvSpPr txBox="1"/>
              <p:nvPr/>
            </p:nvSpPr>
            <p:spPr>
              <a:xfrm>
                <a:off x="406469" y="5124055"/>
                <a:ext cx="6390533" cy="821892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s-ES" sz="160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s-ES" sz="1600" i="1">
                              <a:latin typeface="Cambria Math" panose="02040503050406030204" pitchFamily="18" charset="0"/>
                            </a:rPr>
                            <m:t>𝑇</m:t>
                          </m:r>
                        </m:e>
                        <m:sub>
                          <m:r>
                            <a:rPr lang="es-ES" sz="1600" b="0" i="1" smtClean="0">
                              <a:latin typeface="Cambria Math" panose="02040503050406030204" pitchFamily="18" charset="0"/>
                            </a:rPr>
                            <m:t>𝐹</m:t>
                          </m:r>
                        </m:sub>
                      </m:sSub>
                      <m:r>
                        <a:rPr lang="es-ES" sz="1600" i="1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{"/>
                          <m:endChr m:val="}"/>
                          <m:ctrlPr>
                            <a:rPr lang="es-ES" sz="160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s-ES" sz="1600" b="0" i="1" smtClean="0">
                              <a:latin typeface="Cambria Math" panose="02040503050406030204" pitchFamily="18" charset="0"/>
                            </a:rPr>
                            <m:t>𝑖</m:t>
                          </m:r>
                        </m:e>
                        <m:e>
                          <m:d>
                            <m:dPr>
                              <m:ctrlPr>
                                <a:rPr lang="es-ES" sz="1600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sSubSup>
                                <m:sSubSupPr>
                                  <m:ctrlPr>
                                    <a:rPr lang="es-ES" sz="16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SupPr>
                                <m:e>
                                  <m:r>
                                    <a:rPr lang="es-ES" sz="1600" b="0" i="1" smtClean="0"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  <m:sub>
                                  <m:r>
                                    <a:rPr lang="es-ES" sz="1600" b="0" i="1" smtClean="0">
                                      <a:latin typeface="Cambria Math" panose="02040503050406030204" pitchFamily="18" charset="0"/>
                                    </a:rPr>
                                    <m:t>𝑖</m:t>
                                  </m:r>
                                </m:sub>
                                <m:sup>
                                  <m:r>
                                    <a:rPr lang="es-ES" sz="1600" b="0" i="1" smtClean="0">
                                      <a:latin typeface="Cambria Math" panose="02040503050406030204" pitchFamily="18" charset="0"/>
                                    </a:rPr>
                                    <m:t>𝑡</m:t>
                                  </m:r>
                                </m:sup>
                              </m:sSubSup>
                              <m:r>
                                <a:rPr lang="es-ES" sz="1600" b="0" i="1" smtClean="0">
                                  <a:latin typeface="Cambria Math" panose="02040503050406030204" pitchFamily="18" charset="0"/>
                                </a:rPr>
                                <m:t>,</m:t>
                              </m:r>
                              <m:sSubSup>
                                <m:sSubSupPr>
                                  <m:ctrlPr>
                                    <a:rPr lang="es-ES" sz="16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SupPr>
                                <m:e>
                                  <m:r>
                                    <a:rPr lang="es-ES" sz="1600" b="0" i="1" smtClean="0">
                                      <a:latin typeface="Cambria Math" panose="02040503050406030204" pitchFamily="18" charset="0"/>
                                    </a:rPr>
                                    <m:t>𝑦</m:t>
                                  </m:r>
                                </m:e>
                                <m:sub>
                                  <m:r>
                                    <a:rPr lang="es-ES" sz="1600" b="0" i="1" smtClean="0">
                                      <a:latin typeface="Cambria Math" panose="02040503050406030204" pitchFamily="18" charset="0"/>
                                    </a:rPr>
                                    <m:t>𝑖</m:t>
                                  </m:r>
                                </m:sub>
                                <m:sup>
                                  <m:r>
                                    <a:rPr lang="es-ES" sz="1600" b="0" i="1" smtClean="0">
                                      <a:latin typeface="Cambria Math" panose="02040503050406030204" pitchFamily="18" charset="0"/>
                                    </a:rPr>
                                    <m:t>𝑡</m:t>
                                  </m:r>
                                </m:sup>
                              </m:sSubSup>
                            </m:e>
                          </m:d>
                          <m:r>
                            <a:rPr lang="es-ES" sz="1600" b="0" i="1" smtClean="0">
                              <a:latin typeface="Cambria Math" panose="02040503050406030204" pitchFamily="18" charset="0"/>
                            </a:rPr>
                            <m:t>∈(</m:t>
                          </m:r>
                          <m:sSup>
                            <m:sSupPr>
                              <m:ctrlPr>
                                <a:rPr lang="es-ES" sz="1600" b="0" i="1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acc>
                                <m:accPr>
                                  <m:chr m:val="̂"/>
                                  <m:ctrlPr>
                                    <a:rPr lang="es-ES" sz="16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accPr>
                                <m:e>
                                  <m:r>
                                    <a:rPr lang="es-ES" sz="1600" b="0" i="1" smtClean="0">
                                      <a:latin typeface="Cambria Math" panose="02040503050406030204" pitchFamily="18" charset="0"/>
                                    </a:rPr>
                                    <m:t>𝐹</m:t>
                                  </m:r>
                                </m:e>
                              </m:acc>
                            </m:e>
                            <m:sup>
                              <m:r>
                                <a:rPr lang="es-ES" sz="1600" b="0" i="1" smtClean="0">
                                  <a:latin typeface="Cambria Math" panose="02040503050406030204" pitchFamily="18" charset="0"/>
                                </a:rPr>
                                <m:t>𝑡</m:t>
                              </m:r>
                            </m:sup>
                          </m:sSup>
                          <m:r>
                            <a:rPr lang="es-ES" sz="1600" i="1">
                              <a:latin typeface="Cambria Math" panose="02040503050406030204" pitchFamily="18" charset="0"/>
                            </a:rPr>
                            <m:t>⊖</m:t>
                          </m:r>
                          <m:r>
                            <a:rPr lang="es-ES" sz="1600" b="0" i="1" smtClean="0">
                              <a:latin typeface="Cambria Math" panose="02040503050406030204" pitchFamily="18" charset="0"/>
                            </a:rPr>
                            <m:t>𝑆</m:t>
                          </m:r>
                          <m:sSub>
                            <m:sSubPr>
                              <m:ctrlPr>
                                <a:rPr lang="es-ES" sz="1600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s-ES" sz="1600" b="0" i="1" smtClean="0">
                                  <a:latin typeface="Cambria Math" panose="02040503050406030204" pitchFamily="18" charset="0"/>
                                </a:rPr>
                                <m:t>𝑇</m:t>
                              </m:r>
                            </m:e>
                            <m:sub>
                              <m:r>
                                <a:rPr lang="es-ES" sz="1600" b="0" i="1" smtClean="0">
                                  <a:latin typeface="Cambria Math" panose="02040503050406030204" pitchFamily="18" charset="0"/>
                                </a:rPr>
                                <m:t>𝑒</m:t>
                              </m:r>
                            </m:sub>
                          </m:sSub>
                          <m:r>
                            <a:rPr lang="es-ES" sz="1600" b="0" i="1" smtClean="0">
                              <a:latin typeface="Cambria Math" panose="02040503050406030204" pitchFamily="18" charset="0"/>
                            </a:rPr>
                            <m:t>)</m:t>
                          </m:r>
                        </m:e>
                      </m:d>
                      <m:r>
                        <a:rPr lang="es-ES" sz="1600" b="0" i="1" smtClean="0">
                          <a:latin typeface="Cambria Math" panose="02040503050406030204" pitchFamily="18" charset="0"/>
                        </a:rPr>
                        <m:t>,</m:t>
                      </m:r>
                    </m:oMath>
                  </m:oMathPara>
                </a14:m>
                <a:endParaRPr lang="es-ES" sz="1600" b="0" dirty="0" smtClean="0"/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s-ES" sz="16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s-ES" sz="1600" i="1">
                              <a:latin typeface="Cambria Math" panose="02040503050406030204" pitchFamily="18" charset="0"/>
                            </a:rPr>
                            <m:t>𝑇</m:t>
                          </m:r>
                        </m:e>
                        <m:sub>
                          <m:r>
                            <a:rPr lang="es-ES" sz="1600" b="0" i="1" smtClean="0">
                              <a:latin typeface="Cambria Math" panose="02040503050406030204" pitchFamily="18" charset="0"/>
                            </a:rPr>
                            <m:t>𝑈</m:t>
                          </m:r>
                        </m:sub>
                      </m:sSub>
                      <m:r>
                        <a:rPr lang="es-ES" sz="1600" b="0" i="1" smtClean="0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{"/>
                          <m:endChr m:val="}"/>
                          <m:ctrlPr>
                            <a:rPr lang="es-ES" sz="16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s-ES" sz="1600" b="0" i="1" smtClean="0">
                              <a:latin typeface="Cambria Math" panose="02040503050406030204" pitchFamily="18" charset="0"/>
                            </a:rPr>
                            <m:t>𝑖</m:t>
                          </m:r>
                        </m:e>
                        <m:e>
                          <m:d>
                            <m:dPr>
                              <m:ctrlPr>
                                <a:rPr lang="es-ES" sz="160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sSubSup>
                                <m:sSubSupPr>
                                  <m:ctrlPr>
                                    <a:rPr lang="es-ES" sz="1600" i="1">
                                      <a:latin typeface="Cambria Math" panose="02040503050406030204" pitchFamily="18" charset="0"/>
                                    </a:rPr>
                                  </m:ctrlPr>
                                </m:sSubSupPr>
                                <m:e>
                                  <m:r>
                                    <a:rPr lang="es-ES" sz="1600" i="1"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  <m:sub>
                                  <m:r>
                                    <a:rPr lang="es-ES" sz="1600" i="1">
                                      <a:latin typeface="Cambria Math" panose="02040503050406030204" pitchFamily="18" charset="0"/>
                                    </a:rPr>
                                    <m:t>𝑖</m:t>
                                  </m:r>
                                </m:sub>
                                <m:sup>
                                  <m:r>
                                    <a:rPr lang="es-ES" sz="1600" i="1">
                                      <a:latin typeface="Cambria Math" panose="02040503050406030204" pitchFamily="18" charset="0"/>
                                    </a:rPr>
                                    <m:t>𝑡</m:t>
                                  </m:r>
                                </m:sup>
                              </m:sSubSup>
                              <m:r>
                                <a:rPr lang="es-ES" sz="1600" i="1">
                                  <a:latin typeface="Cambria Math" panose="02040503050406030204" pitchFamily="18" charset="0"/>
                                </a:rPr>
                                <m:t>,</m:t>
                              </m:r>
                              <m:sSubSup>
                                <m:sSubSupPr>
                                  <m:ctrlPr>
                                    <a:rPr lang="es-ES" sz="1600" i="1">
                                      <a:latin typeface="Cambria Math" panose="02040503050406030204" pitchFamily="18" charset="0"/>
                                    </a:rPr>
                                  </m:ctrlPr>
                                </m:sSubSupPr>
                                <m:e>
                                  <m:r>
                                    <a:rPr lang="es-ES" sz="1600" i="1">
                                      <a:latin typeface="Cambria Math" panose="02040503050406030204" pitchFamily="18" charset="0"/>
                                    </a:rPr>
                                    <m:t>𝑦</m:t>
                                  </m:r>
                                </m:e>
                                <m:sub>
                                  <m:r>
                                    <a:rPr lang="es-ES" sz="1600" i="1">
                                      <a:latin typeface="Cambria Math" panose="02040503050406030204" pitchFamily="18" charset="0"/>
                                    </a:rPr>
                                    <m:t>𝑖</m:t>
                                  </m:r>
                                </m:sub>
                                <m:sup>
                                  <m:r>
                                    <a:rPr lang="es-ES" sz="1600" i="1">
                                      <a:latin typeface="Cambria Math" panose="02040503050406030204" pitchFamily="18" charset="0"/>
                                    </a:rPr>
                                    <m:t>𝑡</m:t>
                                  </m:r>
                                </m:sup>
                              </m:sSubSup>
                            </m:e>
                          </m:d>
                          <m:r>
                            <a:rPr lang="es-ES" sz="1600" i="1">
                              <a:latin typeface="Cambria Math" panose="02040503050406030204" pitchFamily="18" charset="0"/>
                            </a:rPr>
                            <m:t>∈</m:t>
                          </m:r>
                          <m:r>
                            <a:rPr lang="es-ES" sz="1600" b="0" i="1" smtClean="0">
                              <a:latin typeface="Cambria Math" panose="02040503050406030204" pitchFamily="18" charset="0"/>
                            </a:rPr>
                            <m:t>(</m:t>
                          </m:r>
                          <m:sSup>
                            <m:sSupPr>
                              <m:ctrlPr>
                                <a:rPr lang="es-ES" sz="1600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acc>
                                <m:accPr>
                                  <m:chr m:val="̂"/>
                                  <m:ctrlPr>
                                    <a:rPr lang="es-ES" sz="1600" i="1">
                                      <a:latin typeface="Cambria Math" panose="02040503050406030204" pitchFamily="18" charset="0"/>
                                    </a:rPr>
                                  </m:ctrlPr>
                                </m:accPr>
                                <m:e>
                                  <m:r>
                                    <a:rPr lang="es-ES" sz="1600" i="1">
                                      <a:latin typeface="Cambria Math" panose="02040503050406030204" pitchFamily="18" charset="0"/>
                                    </a:rPr>
                                    <m:t>𝐹</m:t>
                                  </m:r>
                                </m:e>
                              </m:acc>
                            </m:e>
                            <m:sup>
                              <m:r>
                                <a:rPr lang="es-ES" sz="1600" i="1">
                                  <a:latin typeface="Cambria Math" panose="02040503050406030204" pitchFamily="18" charset="0"/>
                                </a:rPr>
                                <m:t>𝑡</m:t>
                              </m:r>
                            </m:sup>
                          </m:sSup>
                          <m:r>
                            <a:rPr lang="es-ES" sz="1600" i="1">
                              <a:latin typeface="Cambria Math" panose="02040503050406030204" pitchFamily="18" charset="0"/>
                            </a:rPr>
                            <m:t>⊕</m:t>
                          </m:r>
                          <m:r>
                            <a:rPr lang="es-ES" sz="1600" i="1">
                              <a:latin typeface="Cambria Math" panose="02040503050406030204" pitchFamily="18" charset="0"/>
                            </a:rPr>
                            <m:t>𝑆</m:t>
                          </m:r>
                          <m:sSub>
                            <m:sSubPr>
                              <m:ctrlPr>
                                <a:rPr lang="es-ES" sz="16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s-ES" sz="1600" i="1">
                                  <a:latin typeface="Cambria Math" panose="02040503050406030204" pitchFamily="18" charset="0"/>
                                </a:rPr>
                                <m:t>𝑇</m:t>
                              </m:r>
                            </m:e>
                            <m:sub>
                              <m:r>
                                <a:rPr lang="es-ES" sz="1600" i="1">
                                  <a:latin typeface="Cambria Math" panose="02040503050406030204" pitchFamily="18" charset="0"/>
                                </a:rPr>
                                <m:t>𝑒</m:t>
                              </m:r>
                            </m:sub>
                          </m:sSub>
                          <m:r>
                            <a:rPr lang="es-ES" sz="1600" b="0" i="1" smtClean="0">
                              <a:latin typeface="Cambria Math" panose="02040503050406030204" pitchFamily="18" charset="0"/>
                            </a:rPr>
                            <m:t>)</m:t>
                          </m:r>
                        </m:e>
                      </m:d>
                      <m:r>
                        <a:rPr lang="es-ES" sz="1600" b="0" i="1" smtClean="0">
                          <a:latin typeface="Cambria Math" panose="02040503050406030204" pitchFamily="18" charset="0"/>
                        </a:rPr>
                        <m:t> \ </m:t>
                      </m:r>
                      <m:sSub>
                        <m:sSubPr>
                          <m:ctrlPr>
                            <a:rPr lang="es-ES" sz="16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s-ES" sz="1600" b="0" i="1" smtClean="0">
                              <a:latin typeface="Cambria Math" panose="02040503050406030204" pitchFamily="18" charset="0"/>
                            </a:rPr>
                            <m:t>𝑇</m:t>
                          </m:r>
                        </m:e>
                        <m:sub>
                          <m:r>
                            <a:rPr lang="es-ES" sz="1600" b="0" i="1" smtClean="0">
                              <a:latin typeface="Cambria Math" panose="02040503050406030204" pitchFamily="18" charset="0"/>
                            </a:rPr>
                            <m:t>𝐹</m:t>
                          </m:r>
                        </m:sub>
                      </m:sSub>
                      <m:r>
                        <a:rPr lang="es-ES" sz="1600" b="0" i="1" smtClean="0">
                          <a:latin typeface="Cambria Math" panose="02040503050406030204" pitchFamily="18" charset="0"/>
                        </a:rPr>
                        <m:t>,</m:t>
                      </m:r>
                    </m:oMath>
                  </m:oMathPara>
                </a14:m>
                <a:endParaRPr lang="es-ES" sz="1600" b="0" dirty="0" smtClean="0"/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s-ES" sz="16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s-ES" sz="1600" i="1">
                              <a:latin typeface="Cambria Math" panose="02040503050406030204" pitchFamily="18" charset="0"/>
                            </a:rPr>
                            <m:t>𝑇</m:t>
                          </m:r>
                        </m:e>
                        <m:sub>
                          <m:r>
                            <a:rPr lang="es-ES" sz="1600" i="1">
                              <a:latin typeface="Cambria Math" panose="02040503050406030204" pitchFamily="18" charset="0"/>
                            </a:rPr>
                            <m:t>𝐵</m:t>
                          </m:r>
                        </m:sub>
                      </m:sSub>
                      <m:r>
                        <a:rPr lang="es-ES" sz="1600" i="1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{"/>
                          <m:endChr m:val="}"/>
                          <m:ctrlPr>
                            <a:rPr lang="es-ES" sz="16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s-ES" sz="1600" b="0" i="1" smtClean="0">
                              <a:latin typeface="Cambria Math" panose="02040503050406030204" pitchFamily="18" charset="0"/>
                            </a:rPr>
                            <m:t>1,…,</m:t>
                          </m:r>
                          <m:r>
                            <a:rPr lang="es-ES" sz="1600" b="0" i="1" smtClean="0">
                              <a:latin typeface="Cambria Math" panose="02040503050406030204" pitchFamily="18" charset="0"/>
                            </a:rPr>
                            <m:t>𝑁</m:t>
                          </m:r>
                        </m:e>
                      </m:d>
                      <m:r>
                        <a:rPr lang="es-ES" sz="1600" b="0" i="1" smtClean="0">
                          <a:latin typeface="Cambria Math" panose="02040503050406030204" pitchFamily="18" charset="0"/>
                        </a:rPr>
                        <m:t> \ (</m:t>
                      </m:r>
                      <m:sSub>
                        <m:sSubPr>
                          <m:ctrlPr>
                            <a:rPr lang="es-ES" sz="16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s-ES" sz="1600" b="0" i="1" smtClean="0">
                              <a:latin typeface="Cambria Math" panose="02040503050406030204" pitchFamily="18" charset="0"/>
                            </a:rPr>
                            <m:t>𝑇</m:t>
                          </m:r>
                        </m:e>
                        <m:sub>
                          <m:r>
                            <a:rPr lang="es-ES" sz="1600" b="0" i="1" smtClean="0">
                              <a:latin typeface="Cambria Math" panose="02040503050406030204" pitchFamily="18" charset="0"/>
                            </a:rPr>
                            <m:t>𝐹</m:t>
                          </m:r>
                        </m:sub>
                      </m:sSub>
                      <m:r>
                        <a:rPr lang="es-ES" sz="1600" b="0" i="1" smtClean="0">
                          <a:latin typeface="Cambria Math" panose="02040503050406030204" pitchFamily="18" charset="0"/>
                        </a:rPr>
                        <m:t>∪</m:t>
                      </m:r>
                      <m:sSub>
                        <m:sSubPr>
                          <m:ctrlPr>
                            <a:rPr lang="es-ES" sz="16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s-ES" sz="1600" b="0" i="1" smtClean="0">
                              <a:latin typeface="Cambria Math" panose="02040503050406030204" pitchFamily="18" charset="0"/>
                            </a:rPr>
                            <m:t>𝑇</m:t>
                          </m:r>
                        </m:e>
                        <m:sub>
                          <m:r>
                            <a:rPr lang="es-ES" sz="1600" b="0" i="1" smtClean="0">
                              <a:latin typeface="Cambria Math" panose="02040503050406030204" pitchFamily="18" charset="0"/>
                            </a:rPr>
                            <m:t>𝑈</m:t>
                          </m:r>
                        </m:sub>
                      </m:sSub>
                      <m:r>
                        <a:rPr lang="es-ES" sz="1600" b="0" i="1" smtClean="0"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s-ES" sz="1600" dirty="0"/>
              </a:p>
            </p:txBody>
          </p:sp>
        </mc:Choice>
        <mc:Fallback xmlns="">
          <p:sp>
            <p:nvSpPr>
              <p:cNvPr id="10" name="TextBox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6469" y="5124055"/>
                <a:ext cx="6390533" cy="821892"/>
              </a:xfrm>
              <a:prstGeom prst="rect">
                <a:avLst/>
              </a:prstGeom>
              <a:blipFill rotWithShape="0">
                <a:blip r:embed="rId7"/>
                <a:stretch>
                  <a:fillRect l="-1145" t="-4478" b="-7463"/>
                </a:stretch>
              </a:blipFill>
            </p:spPr>
            <p:txBody>
              <a:bodyPr/>
              <a:lstStyle/>
              <a:p>
                <a:r>
                  <a:rPr lang="es-E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0" name="TextBox 29"/>
          <p:cNvSpPr txBox="1"/>
          <p:nvPr/>
        </p:nvSpPr>
        <p:spPr>
          <a:xfrm>
            <a:off x="350454" y="4736836"/>
            <a:ext cx="151559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400" b="1" dirty="0" smtClean="0"/>
              <a:t>Eq.2</a:t>
            </a:r>
          </a:p>
        </p:txBody>
      </p:sp>
      <p:sp>
        <p:nvSpPr>
          <p:cNvPr id="20" name="Rounded Rectangle 19"/>
          <p:cNvSpPr/>
          <p:nvPr/>
        </p:nvSpPr>
        <p:spPr>
          <a:xfrm>
            <a:off x="403317" y="629572"/>
            <a:ext cx="2665892" cy="531135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ES" dirty="0" err="1" smtClean="0">
                <a:solidFill>
                  <a:schemeClr val="bg1"/>
                </a:solidFill>
              </a:rPr>
              <a:t>Automatic</a:t>
            </a:r>
            <a:r>
              <a:rPr lang="es-ES" dirty="0" smtClean="0">
                <a:solidFill>
                  <a:schemeClr val="bg1"/>
                </a:solidFill>
              </a:rPr>
              <a:t> </a:t>
            </a:r>
            <a:r>
              <a:rPr lang="es-ES" dirty="0" err="1" smtClean="0">
                <a:solidFill>
                  <a:schemeClr val="bg1"/>
                </a:solidFill>
              </a:rPr>
              <a:t>initialization</a:t>
            </a:r>
            <a:endParaRPr lang="es-ES" dirty="0">
              <a:solidFill>
                <a:schemeClr val="bg1"/>
              </a:solidFill>
            </a:endParaRPr>
          </a:p>
        </p:txBody>
      </p:sp>
      <p:sp>
        <p:nvSpPr>
          <p:cNvPr id="21" name="Rounded Rectangle 20"/>
          <p:cNvSpPr/>
          <p:nvPr/>
        </p:nvSpPr>
        <p:spPr>
          <a:xfrm>
            <a:off x="3245931" y="629572"/>
            <a:ext cx="2665892" cy="531135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ES" dirty="0" err="1" smtClean="0">
                <a:solidFill>
                  <a:schemeClr val="bg1"/>
                </a:solidFill>
              </a:rPr>
              <a:t>Spatial</a:t>
            </a:r>
            <a:r>
              <a:rPr lang="es-ES" dirty="0" smtClean="0">
                <a:solidFill>
                  <a:schemeClr val="bg1"/>
                </a:solidFill>
              </a:rPr>
              <a:t> </a:t>
            </a:r>
            <a:r>
              <a:rPr lang="es-ES" dirty="0" err="1" smtClean="0">
                <a:solidFill>
                  <a:schemeClr val="bg1"/>
                </a:solidFill>
              </a:rPr>
              <a:t>extension</a:t>
            </a:r>
            <a:endParaRPr lang="es-ES" dirty="0">
              <a:solidFill>
                <a:schemeClr val="bg1"/>
              </a:solidFill>
            </a:endParaRPr>
          </a:p>
        </p:txBody>
      </p:sp>
      <p:sp>
        <p:nvSpPr>
          <p:cNvPr id="22" name="Rounded Rectangle 21"/>
          <p:cNvSpPr/>
          <p:nvPr/>
        </p:nvSpPr>
        <p:spPr>
          <a:xfrm>
            <a:off x="6088545" y="629623"/>
            <a:ext cx="2665892" cy="53113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b="1" dirty="0" smtClean="0">
                <a:solidFill>
                  <a:schemeClr val="bg1"/>
                </a:solidFill>
              </a:rPr>
              <a:t>Temporal </a:t>
            </a:r>
            <a:r>
              <a:rPr lang="es-ES" b="1" dirty="0" err="1" smtClean="0">
                <a:solidFill>
                  <a:schemeClr val="bg1"/>
                </a:solidFill>
              </a:rPr>
              <a:t>extension</a:t>
            </a:r>
            <a:r>
              <a:rPr lang="es-ES" b="1" dirty="0" smtClean="0">
                <a:solidFill>
                  <a:schemeClr val="bg1"/>
                </a:solidFill>
              </a:rPr>
              <a:t> (2/2)</a:t>
            </a:r>
            <a:endParaRPr lang="es-ES" b="1" dirty="0">
              <a:solidFill>
                <a:schemeClr val="bg1"/>
              </a:solidFill>
            </a:endParaRPr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860AB8-BB39-4E0E-8905-3E931B52FC0E}" type="slidenum">
              <a:rPr lang="es-ES" smtClean="0"/>
              <a:pPr/>
              <a:t>21</a:t>
            </a:fld>
            <a:r>
              <a:rPr lang="es-ES" smtClean="0"/>
              <a:t> / 84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2946454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28 Imagen" descr="degradado diapo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32" y="5888673"/>
            <a:ext cx="9144000" cy="97889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err="1" smtClean="0"/>
              <a:t>Experiments</a:t>
            </a:r>
            <a:r>
              <a:rPr lang="es-ES" dirty="0" smtClean="0"/>
              <a:t>: </a:t>
            </a:r>
            <a:r>
              <a:rPr lang="es-ES" dirty="0" err="1" smtClean="0"/>
              <a:t>Datasets</a:t>
            </a:r>
            <a:endParaRPr lang="es-E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1" y="1491301"/>
            <a:ext cx="5513571" cy="5107464"/>
          </a:xfrm>
        </p:spPr>
        <p:txBody>
          <a:bodyPr>
            <a:normAutofit lnSpcReduction="10000"/>
          </a:bodyPr>
          <a:lstStyle/>
          <a:p>
            <a:r>
              <a:rPr lang="es-ES" b="1" dirty="0" err="1" smtClean="0"/>
              <a:t>Chroma</a:t>
            </a:r>
            <a:r>
              <a:rPr lang="es-ES" b="1" dirty="0" smtClean="0"/>
              <a:t> Video </a:t>
            </a:r>
            <a:r>
              <a:rPr lang="es-ES" b="1" dirty="0" err="1" smtClean="0"/>
              <a:t>Segmentation</a:t>
            </a:r>
            <a:r>
              <a:rPr lang="es-ES" b="1" dirty="0" smtClean="0"/>
              <a:t> </a:t>
            </a:r>
            <a:r>
              <a:rPr lang="es-ES" b="1" dirty="0" err="1" smtClean="0"/>
              <a:t>Ground</a:t>
            </a:r>
            <a:r>
              <a:rPr lang="es-ES" b="1" dirty="0" smtClean="0"/>
              <a:t> </a:t>
            </a:r>
            <a:r>
              <a:rPr lang="es-ES" b="1" dirty="0" err="1" smtClean="0"/>
              <a:t>Truth</a:t>
            </a:r>
            <a:r>
              <a:rPr lang="es-ES" b="1" dirty="0" smtClean="0"/>
              <a:t> (</a:t>
            </a:r>
            <a:r>
              <a:rPr lang="es-ES" b="1" dirty="0" err="1" smtClean="0"/>
              <a:t>cVSG</a:t>
            </a:r>
            <a:r>
              <a:rPr lang="es-ES" b="1" dirty="0" smtClean="0"/>
              <a:t>)</a:t>
            </a:r>
          </a:p>
          <a:p>
            <a:pPr lvl="1"/>
            <a:r>
              <a:rPr lang="es-ES" dirty="0" smtClean="0"/>
              <a:t>1 </a:t>
            </a:r>
            <a:r>
              <a:rPr lang="es-ES" dirty="0" err="1" smtClean="0"/>
              <a:t>sequence</a:t>
            </a:r>
            <a:r>
              <a:rPr lang="es-ES" dirty="0" smtClean="0"/>
              <a:t> of 307 </a:t>
            </a:r>
            <a:r>
              <a:rPr lang="es-ES" dirty="0" err="1" smtClean="0"/>
              <a:t>frames</a:t>
            </a:r>
            <a:r>
              <a:rPr lang="es-ES" dirty="0" smtClean="0"/>
              <a:t>.</a:t>
            </a:r>
          </a:p>
          <a:p>
            <a:pPr lvl="1"/>
            <a:r>
              <a:rPr lang="es-ES" dirty="0" err="1" smtClean="0"/>
              <a:t>Ground-truth</a:t>
            </a:r>
            <a:r>
              <a:rPr lang="es-ES" dirty="0" smtClean="0"/>
              <a:t>: </a:t>
            </a:r>
            <a:r>
              <a:rPr lang="es-ES" dirty="0" err="1" smtClean="0"/>
              <a:t>binary</a:t>
            </a:r>
            <a:r>
              <a:rPr lang="es-ES" dirty="0" smtClean="0"/>
              <a:t> </a:t>
            </a:r>
            <a:r>
              <a:rPr lang="es-ES" dirty="0" err="1" smtClean="0"/>
              <a:t>segmentation</a:t>
            </a:r>
            <a:r>
              <a:rPr lang="es-ES" dirty="0" smtClean="0"/>
              <a:t> </a:t>
            </a:r>
            <a:r>
              <a:rPr lang="es-ES" dirty="0" err="1" smtClean="0"/>
              <a:t>masks</a:t>
            </a:r>
            <a:endParaRPr lang="es-ES" dirty="0" smtClean="0"/>
          </a:p>
          <a:p>
            <a:pPr marL="457200" lvl="1" indent="0">
              <a:buNone/>
            </a:pPr>
            <a:endParaRPr lang="es-ES" sz="800" dirty="0" smtClean="0"/>
          </a:p>
          <a:p>
            <a:r>
              <a:rPr lang="es-ES" b="1" dirty="0" err="1" smtClean="0"/>
              <a:t>UBDataset</a:t>
            </a:r>
            <a:endParaRPr lang="es-ES" b="1" dirty="0" smtClean="0"/>
          </a:p>
          <a:p>
            <a:pPr lvl="1"/>
            <a:r>
              <a:rPr lang="es-ES" dirty="0" smtClean="0"/>
              <a:t>30 video </a:t>
            </a:r>
            <a:r>
              <a:rPr lang="es-ES" dirty="0" err="1" smtClean="0"/>
              <a:t>sequences</a:t>
            </a:r>
            <a:r>
              <a:rPr lang="es-ES" dirty="0" smtClean="0"/>
              <a:t> of </a:t>
            </a:r>
            <a:r>
              <a:rPr lang="es-ES" dirty="0" err="1" smtClean="0"/>
              <a:t>undergraduate</a:t>
            </a:r>
            <a:r>
              <a:rPr lang="es-ES" dirty="0" smtClean="0"/>
              <a:t> </a:t>
            </a:r>
            <a:r>
              <a:rPr lang="es-ES" dirty="0" err="1" smtClean="0"/>
              <a:t>thesis</a:t>
            </a:r>
            <a:r>
              <a:rPr lang="es-ES" dirty="0" smtClean="0"/>
              <a:t> </a:t>
            </a:r>
            <a:r>
              <a:rPr lang="es-ES" dirty="0" err="1" smtClean="0"/>
              <a:t>defenses</a:t>
            </a:r>
            <a:r>
              <a:rPr lang="es-ES" dirty="0" smtClean="0"/>
              <a:t>.</a:t>
            </a:r>
          </a:p>
          <a:p>
            <a:pPr marL="457200" lvl="1" indent="0">
              <a:buNone/>
            </a:pPr>
            <a:endParaRPr lang="es-ES" sz="800" dirty="0" smtClean="0"/>
          </a:p>
          <a:p>
            <a:r>
              <a:rPr lang="es-ES" b="1" dirty="0" smtClean="0"/>
              <a:t>Human </a:t>
            </a:r>
            <a:r>
              <a:rPr lang="es-ES" b="1" dirty="0" err="1" smtClean="0"/>
              <a:t>Limb</a:t>
            </a:r>
            <a:r>
              <a:rPr lang="es-ES" b="1" dirty="0" smtClean="0"/>
              <a:t> Dataset</a:t>
            </a:r>
          </a:p>
          <a:p>
            <a:pPr lvl="1"/>
            <a:r>
              <a:rPr lang="es-ES" dirty="0" smtClean="0"/>
              <a:t>227 </a:t>
            </a:r>
            <a:r>
              <a:rPr lang="es-ES" dirty="0" err="1" smtClean="0"/>
              <a:t>images</a:t>
            </a:r>
            <a:r>
              <a:rPr lang="es-ES" dirty="0" smtClean="0"/>
              <a:t> of 25 </a:t>
            </a:r>
            <a:r>
              <a:rPr lang="es-ES" dirty="0" err="1" smtClean="0"/>
              <a:t>different</a:t>
            </a:r>
            <a:r>
              <a:rPr lang="es-ES" dirty="0" smtClean="0"/>
              <a:t> </a:t>
            </a:r>
            <a:r>
              <a:rPr lang="es-ES" dirty="0" err="1" smtClean="0"/>
              <a:t>people</a:t>
            </a:r>
            <a:endParaRPr lang="es-ES" dirty="0" smtClean="0"/>
          </a:p>
          <a:p>
            <a:pPr lvl="1"/>
            <a:r>
              <a:rPr lang="es-ES" dirty="0" err="1" smtClean="0"/>
              <a:t>Ground-truth</a:t>
            </a:r>
            <a:r>
              <a:rPr lang="es-ES" dirty="0" smtClean="0"/>
              <a:t>: </a:t>
            </a:r>
            <a:r>
              <a:rPr lang="es-ES" dirty="0" err="1" smtClean="0"/>
              <a:t>multi-limb</a:t>
            </a:r>
            <a:r>
              <a:rPr lang="es-ES" dirty="0" smtClean="0"/>
              <a:t> </a:t>
            </a:r>
            <a:r>
              <a:rPr lang="es-ES" dirty="0" err="1" smtClean="0"/>
              <a:t>segmentation</a:t>
            </a:r>
            <a:r>
              <a:rPr lang="es-ES" dirty="0" smtClean="0"/>
              <a:t> </a:t>
            </a:r>
            <a:r>
              <a:rPr lang="es-ES" dirty="0" err="1" smtClean="0"/>
              <a:t>maps</a:t>
            </a:r>
            <a:endParaRPr lang="es-ES" dirty="0"/>
          </a:p>
        </p:txBody>
      </p:sp>
      <p:sp>
        <p:nvSpPr>
          <p:cNvPr id="5" name="Rectangle 4"/>
          <p:cNvSpPr/>
          <p:nvPr/>
        </p:nvSpPr>
        <p:spPr>
          <a:xfrm>
            <a:off x="-32" y="0"/>
            <a:ext cx="2216567" cy="199766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1200" dirty="0" err="1"/>
              <a:t>Part</a:t>
            </a:r>
            <a:r>
              <a:rPr lang="es-ES" sz="1200" dirty="0"/>
              <a:t> I</a:t>
            </a:r>
          </a:p>
        </p:txBody>
      </p:sp>
      <p:sp>
        <p:nvSpPr>
          <p:cNvPr id="6" name="Rectangle 5"/>
          <p:cNvSpPr/>
          <p:nvPr/>
        </p:nvSpPr>
        <p:spPr>
          <a:xfrm>
            <a:off x="2281647" y="0"/>
            <a:ext cx="2224199" cy="200797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1200" dirty="0" err="1"/>
              <a:t>Part</a:t>
            </a:r>
            <a:r>
              <a:rPr lang="es-ES" sz="1200" dirty="0"/>
              <a:t> II</a:t>
            </a:r>
          </a:p>
        </p:txBody>
      </p:sp>
      <p:sp>
        <p:nvSpPr>
          <p:cNvPr id="7" name="Rectangle 6"/>
          <p:cNvSpPr/>
          <p:nvPr/>
        </p:nvSpPr>
        <p:spPr>
          <a:xfrm>
            <a:off x="4570958" y="0"/>
            <a:ext cx="2226044" cy="200797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1200" dirty="0" err="1"/>
              <a:t>Part</a:t>
            </a:r>
            <a:r>
              <a:rPr lang="es-ES" sz="1200" dirty="0"/>
              <a:t> III</a:t>
            </a:r>
          </a:p>
        </p:txBody>
      </p:sp>
      <p:sp>
        <p:nvSpPr>
          <p:cNvPr id="8" name="Rectangle 7"/>
          <p:cNvSpPr/>
          <p:nvPr/>
        </p:nvSpPr>
        <p:spPr>
          <a:xfrm>
            <a:off x="6862114" y="1"/>
            <a:ext cx="2281854" cy="199766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1200" dirty="0" err="1"/>
              <a:t>Conclusions</a:t>
            </a:r>
            <a:endParaRPr lang="es-ES" sz="1200" dirty="0"/>
          </a:p>
        </p:txBody>
      </p:sp>
      <p:sp>
        <p:nvSpPr>
          <p:cNvPr id="15" name="Rectangle 14"/>
          <p:cNvSpPr/>
          <p:nvPr/>
        </p:nvSpPr>
        <p:spPr>
          <a:xfrm>
            <a:off x="0" y="238452"/>
            <a:ext cx="4505846" cy="186224"/>
          </a:xfrm>
          <a:prstGeom prst="rect">
            <a:avLst/>
          </a:prstGeom>
          <a:solidFill>
            <a:schemeClr val="accent1"/>
          </a:solidFill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1200" dirty="0" err="1" smtClean="0"/>
              <a:t>Binary</a:t>
            </a:r>
            <a:r>
              <a:rPr lang="es-ES" sz="1200" dirty="0" smtClean="0"/>
              <a:t> human </a:t>
            </a:r>
            <a:r>
              <a:rPr lang="es-ES" sz="1200" dirty="0" err="1" smtClean="0"/>
              <a:t>segmentation</a:t>
            </a:r>
            <a:endParaRPr lang="es-ES" sz="1200" dirty="0"/>
          </a:p>
        </p:txBody>
      </p:sp>
      <p:sp>
        <p:nvSpPr>
          <p:cNvPr id="16" name="Rectangle 15"/>
          <p:cNvSpPr/>
          <p:nvPr/>
        </p:nvSpPr>
        <p:spPr>
          <a:xfrm>
            <a:off x="4575609" y="238453"/>
            <a:ext cx="4573010" cy="186224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1200" dirty="0" err="1" smtClean="0"/>
              <a:t>Multi-label</a:t>
            </a:r>
            <a:r>
              <a:rPr lang="es-ES" sz="1200" dirty="0" smtClean="0"/>
              <a:t> human </a:t>
            </a:r>
            <a:r>
              <a:rPr lang="es-ES" sz="1200" dirty="0" err="1" smtClean="0"/>
              <a:t>segmentation</a:t>
            </a:r>
            <a:endParaRPr lang="es-ES" sz="1200" dirty="0"/>
          </a:p>
        </p:txBody>
      </p:sp>
      <p:pic>
        <p:nvPicPr>
          <p:cNvPr id="19" name="Picture 18"/>
          <p:cNvPicPr>
            <a:picLocks noChangeAspect="1"/>
          </p:cNvPicPr>
          <p:nvPr/>
        </p:nvPicPr>
        <p:blipFill rotWithShape="1">
          <a:blip r:embed="rId4"/>
          <a:srcRect l="-1" r="1716"/>
          <a:stretch/>
        </p:blipFill>
        <p:spPr>
          <a:xfrm>
            <a:off x="6100173" y="1336700"/>
            <a:ext cx="2731812" cy="2109000"/>
          </a:xfrm>
          <a:prstGeom prst="rect">
            <a:avLst/>
          </a:prstGeom>
        </p:spPr>
      </p:pic>
      <p:sp>
        <p:nvSpPr>
          <p:cNvPr id="12" name="Slide Number Placeholder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860AB8-BB39-4E0E-8905-3E931B52FC0E}" type="slidenum">
              <a:rPr lang="es-ES" smtClean="0"/>
              <a:pPr/>
              <a:t>22</a:t>
            </a:fld>
            <a:r>
              <a:rPr lang="es-ES" smtClean="0"/>
              <a:t> / 84</a:t>
            </a:r>
            <a:endParaRPr lang="es-ES" dirty="0"/>
          </a:p>
        </p:txBody>
      </p:sp>
      <p:grpSp>
        <p:nvGrpSpPr>
          <p:cNvPr id="10" name="Group 9"/>
          <p:cNvGrpSpPr/>
          <p:nvPr/>
        </p:nvGrpSpPr>
        <p:grpSpPr>
          <a:xfrm>
            <a:off x="6175056" y="3761296"/>
            <a:ext cx="2516457" cy="2705818"/>
            <a:chOff x="6175056" y="3761296"/>
            <a:chExt cx="2516457" cy="2705818"/>
          </a:xfrm>
        </p:grpSpPr>
        <p:pic>
          <p:nvPicPr>
            <p:cNvPr id="14" name="Picture 13"/>
            <p:cNvPicPr>
              <a:picLocks noChangeAspect="1"/>
            </p:cNvPicPr>
            <p:nvPr/>
          </p:nvPicPr>
          <p:blipFill>
            <a:blip r:embed="rId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542863" y="3761296"/>
              <a:ext cx="1148650" cy="2705818"/>
            </a:xfrm>
            <a:prstGeom prst="rect">
              <a:avLst/>
            </a:prstGeom>
          </p:spPr>
        </p:pic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75056" y="3761644"/>
              <a:ext cx="1219237" cy="269014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7434447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28 Imagen" descr="degradado diapo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32" y="5888673"/>
            <a:ext cx="9144000" cy="97889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err="1" smtClean="0"/>
              <a:t>Results</a:t>
            </a:r>
            <a:endParaRPr lang="es-E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474466"/>
            <a:ext cx="7886700" cy="4351338"/>
          </a:xfrm>
        </p:spPr>
        <p:txBody>
          <a:bodyPr/>
          <a:lstStyle/>
          <a:p>
            <a:r>
              <a:rPr lang="es-ES" dirty="0" err="1" smtClean="0"/>
              <a:t>Segmentation</a:t>
            </a:r>
            <a:r>
              <a:rPr lang="es-ES" dirty="0" smtClean="0"/>
              <a:t> </a:t>
            </a:r>
            <a:r>
              <a:rPr lang="es-ES" dirty="0" err="1" smtClean="0"/>
              <a:t>accuracy</a:t>
            </a:r>
            <a:r>
              <a:rPr lang="es-ES" dirty="0" smtClean="0"/>
              <a:t> </a:t>
            </a:r>
            <a:r>
              <a:rPr lang="es-ES" dirty="0" err="1" smtClean="0"/>
              <a:t>on</a:t>
            </a:r>
            <a:r>
              <a:rPr lang="es-ES" dirty="0" smtClean="0"/>
              <a:t> </a:t>
            </a:r>
            <a:r>
              <a:rPr lang="es-ES" dirty="0" err="1" smtClean="0"/>
              <a:t>cVSG</a:t>
            </a:r>
            <a:r>
              <a:rPr lang="es-ES" dirty="0" smtClean="0"/>
              <a:t> </a:t>
            </a:r>
            <a:r>
              <a:rPr lang="es-ES" dirty="0" err="1" smtClean="0"/>
              <a:t>sequence</a:t>
            </a:r>
            <a:endParaRPr lang="es-ES" dirty="0"/>
          </a:p>
        </p:txBody>
      </p:sp>
      <p:sp>
        <p:nvSpPr>
          <p:cNvPr id="5" name="Rectangle 4"/>
          <p:cNvSpPr/>
          <p:nvPr/>
        </p:nvSpPr>
        <p:spPr>
          <a:xfrm>
            <a:off x="-32" y="0"/>
            <a:ext cx="2216567" cy="199766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1200" dirty="0" err="1"/>
              <a:t>Part</a:t>
            </a:r>
            <a:r>
              <a:rPr lang="es-ES" sz="1200" dirty="0"/>
              <a:t> I</a:t>
            </a:r>
          </a:p>
        </p:txBody>
      </p:sp>
      <p:sp>
        <p:nvSpPr>
          <p:cNvPr id="6" name="Rectangle 5"/>
          <p:cNvSpPr/>
          <p:nvPr/>
        </p:nvSpPr>
        <p:spPr>
          <a:xfrm>
            <a:off x="2281647" y="0"/>
            <a:ext cx="2224199" cy="200797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1200" dirty="0" err="1"/>
              <a:t>Part</a:t>
            </a:r>
            <a:r>
              <a:rPr lang="es-ES" sz="1200" dirty="0"/>
              <a:t> II</a:t>
            </a:r>
          </a:p>
        </p:txBody>
      </p:sp>
      <p:sp>
        <p:nvSpPr>
          <p:cNvPr id="7" name="Rectangle 6"/>
          <p:cNvSpPr/>
          <p:nvPr/>
        </p:nvSpPr>
        <p:spPr>
          <a:xfrm>
            <a:off x="4570958" y="0"/>
            <a:ext cx="2226044" cy="200797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1200" dirty="0" err="1"/>
              <a:t>Part</a:t>
            </a:r>
            <a:r>
              <a:rPr lang="es-ES" sz="1200" dirty="0"/>
              <a:t> III</a:t>
            </a:r>
          </a:p>
        </p:txBody>
      </p:sp>
      <p:sp>
        <p:nvSpPr>
          <p:cNvPr id="8" name="Rectangle 7"/>
          <p:cNvSpPr/>
          <p:nvPr/>
        </p:nvSpPr>
        <p:spPr>
          <a:xfrm>
            <a:off x="6862114" y="1"/>
            <a:ext cx="2281854" cy="199766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1200" dirty="0" err="1"/>
              <a:t>Conclusions</a:t>
            </a:r>
            <a:endParaRPr lang="es-ES" sz="1200" dirty="0"/>
          </a:p>
        </p:txBody>
      </p:sp>
      <p:graphicFrame>
        <p:nvGraphicFramePr>
          <p:cNvPr id="23" name="Chart 22"/>
          <p:cNvGraphicFramePr/>
          <p:nvPr>
            <p:extLst>
              <p:ext uri="{D42A27DB-BD31-4B8C-83A1-F6EECF244321}">
                <p14:modId xmlns:p14="http://schemas.microsoft.com/office/powerpoint/2010/main" val="2225896394"/>
              </p:ext>
            </p:extLst>
          </p:nvPr>
        </p:nvGraphicFramePr>
        <p:xfrm>
          <a:off x="1214881" y="2153034"/>
          <a:ext cx="6712153" cy="37356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5" name="Rectangle 14"/>
          <p:cNvSpPr/>
          <p:nvPr/>
        </p:nvSpPr>
        <p:spPr>
          <a:xfrm>
            <a:off x="0" y="238452"/>
            <a:ext cx="4505846" cy="186224"/>
          </a:xfrm>
          <a:prstGeom prst="rect">
            <a:avLst/>
          </a:prstGeom>
          <a:solidFill>
            <a:schemeClr val="accent1"/>
          </a:solidFill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1200" dirty="0" err="1" smtClean="0"/>
              <a:t>Binary</a:t>
            </a:r>
            <a:r>
              <a:rPr lang="es-ES" sz="1200" dirty="0" smtClean="0"/>
              <a:t> human </a:t>
            </a:r>
            <a:r>
              <a:rPr lang="es-ES" sz="1200" dirty="0" err="1" smtClean="0"/>
              <a:t>segmentation</a:t>
            </a:r>
            <a:endParaRPr lang="es-ES" sz="1200" dirty="0"/>
          </a:p>
        </p:txBody>
      </p:sp>
      <p:sp>
        <p:nvSpPr>
          <p:cNvPr id="16" name="Rectangle 15"/>
          <p:cNvSpPr/>
          <p:nvPr/>
        </p:nvSpPr>
        <p:spPr>
          <a:xfrm>
            <a:off x="4575609" y="238453"/>
            <a:ext cx="4573010" cy="186224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1200" dirty="0" err="1" smtClean="0"/>
              <a:t>Multi-label</a:t>
            </a:r>
            <a:r>
              <a:rPr lang="es-ES" sz="1200" dirty="0" smtClean="0"/>
              <a:t> human </a:t>
            </a:r>
            <a:r>
              <a:rPr lang="es-ES" sz="1200" dirty="0" err="1" smtClean="0"/>
              <a:t>segmentation</a:t>
            </a:r>
            <a:endParaRPr lang="es-ES" sz="1200" dirty="0"/>
          </a:p>
        </p:txBody>
      </p:sp>
      <p:sp>
        <p:nvSpPr>
          <p:cNvPr id="13" name="Content Placeholder 2"/>
          <p:cNvSpPr txBox="1">
            <a:spLocks/>
          </p:cNvSpPr>
          <p:nvPr/>
        </p:nvSpPr>
        <p:spPr>
          <a:xfrm>
            <a:off x="0" y="6216129"/>
            <a:ext cx="8107052" cy="107155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s-ES" sz="1600" dirty="0" smtClean="0"/>
              <a:t>[2] </a:t>
            </a:r>
            <a:r>
              <a:rPr lang="en-US" sz="1600" dirty="0"/>
              <a:t>C. </a:t>
            </a:r>
            <a:r>
              <a:rPr lang="en-US" sz="1600" dirty="0" err="1"/>
              <a:t>Rother</a:t>
            </a:r>
            <a:r>
              <a:rPr lang="en-US" sz="1600" dirty="0"/>
              <a:t>, V. Kolmogorov, and A. Blake. </a:t>
            </a:r>
            <a:r>
              <a:rPr lang="en-US" sz="1600" dirty="0" err="1"/>
              <a:t>Grabcut</a:t>
            </a:r>
            <a:r>
              <a:rPr lang="en-US" sz="1600" dirty="0"/>
              <a:t>: interactive foreground </a:t>
            </a:r>
            <a:r>
              <a:rPr lang="en-US" sz="1600" dirty="0" smtClean="0"/>
              <a:t>extraction using </a:t>
            </a:r>
            <a:r>
              <a:rPr lang="en-US" sz="1600" dirty="0"/>
              <a:t>iterated graph cuts. </a:t>
            </a:r>
            <a:r>
              <a:rPr lang="en-US" sz="1600" i="1" dirty="0"/>
              <a:t>ACM Transactions on Graphics (SIGGRAPH)</a:t>
            </a:r>
            <a:r>
              <a:rPr lang="en-US" sz="1600" dirty="0"/>
              <a:t>.</a:t>
            </a:r>
            <a:endParaRPr lang="es-ES" sz="1600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0" y="6110537"/>
            <a:ext cx="9143968" cy="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12" name="Slide Number Placeholder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860AB8-BB39-4E0E-8905-3E931B52FC0E}" type="slidenum">
              <a:rPr lang="es-ES" smtClean="0"/>
              <a:pPr/>
              <a:t>23</a:t>
            </a:fld>
            <a:r>
              <a:rPr lang="es-ES" smtClean="0"/>
              <a:t> / 84</a:t>
            </a:r>
            <a:endParaRPr lang="es-ES" dirty="0"/>
          </a:p>
        </p:txBody>
      </p:sp>
      <p:grpSp>
        <p:nvGrpSpPr>
          <p:cNvPr id="21" name="Group 20"/>
          <p:cNvGrpSpPr/>
          <p:nvPr/>
        </p:nvGrpSpPr>
        <p:grpSpPr>
          <a:xfrm>
            <a:off x="2216535" y="2982404"/>
            <a:ext cx="6651590" cy="648877"/>
            <a:chOff x="2216535" y="2982404"/>
            <a:chExt cx="6651590" cy="648877"/>
          </a:xfrm>
        </p:grpSpPr>
        <p:sp>
          <p:nvSpPr>
            <p:cNvPr id="4" name="TextBox 3"/>
            <p:cNvSpPr txBox="1"/>
            <p:nvPr/>
          </p:nvSpPr>
          <p:spPr>
            <a:xfrm>
              <a:off x="7824249" y="3108719"/>
              <a:ext cx="104387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ca-ES" dirty="0" smtClean="0"/>
                <a:t>+ 33.91%</a:t>
              </a:r>
              <a:endParaRPr lang="es-ES" dirty="0"/>
            </a:p>
          </p:txBody>
        </p:sp>
        <p:cxnSp>
          <p:nvCxnSpPr>
            <p:cNvPr id="11" name="Straight Connector 10"/>
            <p:cNvCxnSpPr/>
            <p:nvPr/>
          </p:nvCxnSpPr>
          <p:spPr>
            <a:xfrm>
              <a:off x="2216535" y="3631281"/>
              <a:ext cx="5984785" cy="0"/>
            </a:xfrm>
            <a:prstGeom prst="line">
              <a:avLst/>
            </a:prstGeom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>
              <a:off x="6155703" y="2982404"/>
              <a:ext cx="2045617" cy="0"/>
            </a:xfrm>
            <a:prstGeom prst="line">
              <a:avLst/>
            </a:prstGeom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7266734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23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23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graphicEl>
                                              <a:chart seriesIdx="2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3">
                                            <p:graphicEl>
                                              <a:chart seriesIdx="2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graphicEl>
                                              <a:chart seriesIdx="3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3">
                                            <p:graphicEl>
                                              <a:chart seriesIdx="3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3" grpId="0" uiExpand="1">
        <p:bldSub>
          <a:bldChart bld="series"/>
        </p:bldSub>
      </p:bldGraphic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28 Imagen" descr="degradado diapo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-32" y="5888673"/>
            <a:ext cx="9144000" cy="97889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err="1" smtClean="0"/>
              <a:t>Results</a:t>
            </a:r>
            <a:endParaRPr lang="es-E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645145"/>
            <a:ext cx="7886700" cy="4351338"/>
          </a:xfrm>
        </p:spPr>
        <p:txBody>
          <a:bodyPr/>
          <a:lstStyle/>
          <a:p>
            <a:r>
              <a:rPr lang="es-ES" dirty="0" err="1" smtClean="0"/>
              <a:t>Segmentation</a:t>
            </a:r>
            <a:r>
              <a:rPr lang="es-ES" dirty="0" smtClean="0"/>
              <a:t> </a:t>
            </a:r>
            <a:r>
              <a:rPr lang="es-ES" dirty="0" err="1" smtClean="0"/>
              <a:t>accuracy</a:t>
            </a:r>
            <a:r>
              <a:rPr lang="es-ES" dirty="0" smtClean="0"/>
              <a:t> </a:t>
            </a:r>
            <a:r>
              <a:rPr lang="es-ES" dirty="0" err="1" smtClean="0"/>
              <a:t>on</a:t>
            </a:r>
            <a:r>
              <a:rPr lang="es-ES" dirty="0" smtClean="0"/>
              <a:t> </a:t>
            </a:r>
            <a:r>
              <a:rPr lang="es-ES" dirty="0" err="1" smtClean="0"/>
              <a:t>cVSG</a:t>
            </a:r>
            <a:r>
              <a:rPr lang="es-ES" dirty="0" smtClean="0"/>
              <a:t> </a:t>
            </a:r>
            <a:r>
              <a:rPr lang="es-ES" dirty="0" err="1" smtClean="0"/>
              <a:t>sequence</a:t>
            </a:r>
            <a:endParaRPr lang="es-ES" dirty="0"/>
          </a:p>
        </p:txBody>
      </p:sp>
      <p:sp>
        <p:nvSpPr>
          <p:cNvPr id="5" name="Rectangle 4"/>
          <p:cNvSpPr/>
          <p:nvPr/>
        </p:nvSpPr>
        <p:spPr>
          <a:xfrm>
            <a:off x="-32" y="0"/>
            <a:ext cx="2216567" cy="199766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1200" dirty="0" err="1"/>
              <a:t>Part</a:t>
            </a:r>
            <a:r>
              <a:rPr lang="es-ES" sz="1200" dirty="0"/>
              <a:t> I</a:t>
            </a:r>
          </a:p>
        </p:txBody>
      </p:sp>
      <p:sp>
        <p:nvSpPr>
          <p:cNvPr id="6" name="Rectangle 5"/>
          <p:cNvSpPr/>
          <p:nvPr/>
        </p:nvSpPr>
        <p:spPr>
          <a:xfrm>
            <a:off x="2281647" y="0"/>
            <a:ext cx="2224199" cy="200797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1200" dirty="0" err="1"/>
              <a:t>Part</a:t>
            </a:r>
            <a:r>
              <a:rPr lang="es-ES" sz="1200" dirty="0"/>
              <a:t> II</a:t>
            </a:r>
          </a:p>
        </p:txBody>
      </p:sp>
      <p:sp>
        <p:nvSpPr>
          <p:cNvPr id="7" name="Rectangle 6"/>
          <p:cNvSpPr/>
          <p:nvPr/>
        </p:nvSpPr>
        <p:spPr>
          <a:xfrm>
            <a:off x="4570958" y="0"/>
            <a:ext cx="2226044" cy="200797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1200" dirty="0" err="1"/>
              <a:t>Part</a:t>
            </a:r>
            <a:r>
              <a:rPr lang="es-ES" sz="1200" dirty="0"/>
              <a:t> III</a:t>
            </a:r>
          </a:p>
        </p:txBody>
      </p:sp>
      <p:sp>
        <p:nvSpPr>
          <p:cNvPr id="8" name="Rectangle 7"/>
          <p:cNvSpPr/>
          <p:nvPr/>
        </p:nvSpPr>
        <p:spPr>
          <a:xfrm>
            <a:off x="6862114" y="1"/>
            <a:ext cx="2281854" cy="199766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1200" dirty="0" err="1"/>
              <a:t>Conclusions</a:t>
            </a:r>
            <a:endParaRPr lang="es-ES" sz="1200" dirty="0"/>
          </a:p>
        </p:txBody>
      </p:sp>
      <p:pic>
        <p:nvPicPr>
          <p:cNvPr id="10" name="New_CVSG_CVPR_gmms_complete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0" y="1534814"/>
            <a:ext cx="9144000" cy="4572000"/>
          </a:xfrm>
          <a:prstGeom prst="rect">
            <a:avLst/>
          </a:prstGeom>
        </p:spPr>
      </p:pic>
      <p:sp>
        <p:nvSpPr>
          <p:cNvPr id="15" name="Rectangle 14"/>
          <p:cNvSpPr/>
          <p:nvPr/>
        </p:nvSpPr>
        <p:spPr>
          <a:xfrm>
            <a:off x="0" y="238452"/>
            <a:ext cx="4505846" cy="186224"/>
          </a:xfrm>
          <a:prstGeom prst="rect">
            <a:avLst/>
          </a:prstGeom>
          <a:solidFill>
            <a:schemeClr val="accent1"/>
          </a:solidFill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1200" dirty="0" err="1" smtClean="0"/>
              <a:t>Binary</a:t>
            </a:r>
            <a:r>
              <a:rPr lang="es-ES" sz="1200" dirty="0" smtClean="0"/>
              <a:t> human </a:t>
            </a:r>
            <a:r>
              <a:rPr lang="es-ES" sz="1200" dirty="0" err="1" smtClean="0"/>
              <a:t>segmentation</a:t>
            </a:r>
            <a:endParaRPr lang="es-ES" sz="1200" dirty="0"/>
          </a:p>
        </p:txBody>
      </p:sp>
      <p:sp>
        <p:nvSpPr>
          <p:cNvPr id="16" name="Rectangle 15"/>
          <p:cNvSpPr/>
          <p:nvPr/>
        </p:nvSpPr>
        <p:spPr>
          <a:xfrm>
            <a:off x="4575609" y="238453"/>
            <a:ext cx="4573010" cy="186224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1200" dirty="0" err="1" smtClean="0"/>
              <a:t>Multi-label</a:t>
            </a:r>
            <a:r>
              <a:rPr lang="es-ES" sz="1200" dirty="0" smtClean="0"/>
              <a:t> human </a:t>
            </a:r>
            <a:r>
              <a:rPr lang="es-ES" sz="1200" dirty="0" err="1" smtClean="0"/>
              <a:t>segmentation</a:t>
            </a:r>
            <a:endParaRPr lang="es-ES" sz="1200" dirty="0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860AB8-BB39-4E0E-8905-3E931B52FC0E}" type="slidenum">
              <a:rPr lang="es-ES" smtClean="0"/>
              <a:pPr/>
              <a:t>24</a:t>
            </a:fld>
            <a:r>
              <a:rPr lang="es-ES" smtClean="0"/>
              <a:t> / 84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9269763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240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10"/>
                </p:tgtEl>
              </p:cMediaNode>
            </p:video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28 Imagen" descr="degradado diapo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32" y="5888673"/>
            <a:ext cx="9144000" cy="97889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err="1" smtClean="0"/>
              <a:t>Results</a:t>
            </a:r>
            <a:endParaRPr lang="es-E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521601"/>
            <a:ext cx="7886700" cy="4351338"/>
          </a:xfrm>
        </p:spPr>
        <p:txBody>
          <a:bodyPr/>
          <a:lstStyle/>
          <a:p>
            <a:r>
              <a:rPr lang="es-ES" dirty="0" err="1" smtClean="0"/>
              <a:t>Face</a:t>
            </a:r>
            <a:r>
              <a:rPr lang="es-ES" dirty="0" smtClean="0"/>
              <a:t> </a:t>
            </a:r>
            <a:r>
              <a:rPr lang="es-ES" dirty="0" err="1" smtClean="0"/>
              <a:t>alignment</a:t>
            </a:r>
            <a:r>
              <a:rPr lang="es-ES" dirty="0" smtClean="0"/>
              <a:t>: Active </a:t>
            </a:r>
            <a:r>
              <a:rPr lang="es-ES" dirty="0" err="1" smtClean="0"/>
              <a:t>Appearance</a:t>
            </a:r>
            <a:r>
              <a:rPr lang="es-ES" dirty="0" smtClean="0"/>
              <a:t> </a:t>
            </a:r>
            <a:r>
              <a:rPr lang="es-ES" dirty="0" err="1" smtClean="0"/>
              <a:t>Model</a:t>
            </a:r>
            <a:r>
              <a:rPr lang="es-ES" dirty="0" smtClean="0"/>
              <a:t> [5] </a:t>
            </a:r>
            <a:r>
              <a:rPr lang="es-ES" dirty="0" err="1" smtClean="0"/>
              <a:t>on</a:t>
            </a:r>
            <a:r>
              <a:rPr lang="es-ES" dirty="0" smtClean="0"/>
              <a:t> </a:t>
            </a:r>
            <a:r>
              <a:rPr lang="es-ES" dirty="0" err="1" smtClean="0"/>
              <a:t>cVSG</a:t>
            </a:r>
            <a:endParaRPr lang="es-ES" dirty="0"/>
          </a:p>
        </p:txBody>
      </p:sp>
      <p:sp>
        <p:nvSpPr>
          <p:cNvPr id="5" name="Rectangle 4"/>
          <p:cNvSpPr/>
          <p:nvPr/>
        </p:nvSpPr>
        <p:spPr>
          <a:xfrm>
            <a:off x="-32" y="0"/>
            <a:ext cx="2216567" cy="199766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1200" dirty="0" err="1"/>
              <a:t>Part</a:t>
            </a:r>
            <a:r>
              <a:rPr lang="es-ES" sz="1200" dirty="0"/>
              <a:t> I</a:t>
            </a:r>
          </a:p>
        </p:txBody>
      </p:sp>
      <p:sp>
        <p:nvSpPr>
          <p:cNvPr id="6" name="Rectangle 5"/>
          <p:cNvSpPr/>
          <p:nvPr/>
        </p:nvSpPr>
        <p:spPr>
          <a:xfrm>
            <a:off x="2281647" y="0"/>
            <a:ext cx="2224199" cy="200797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1200" dirty="0" err="1"/>
              <a:t>Part</a:t>
            </a:r>
            <a:r>
              <a:rPr lang="es-ES" sz="1200" dirty="0"/>
              <a:t> II</a:t>
            </a:r>
          </a:p>
        </p:txBody>
      </p:sp>
      <p:sp>
        <p:nvSpPr>
          <p:cNvPr id="7" name="Rectangle 6"/>
          <p:cNvSpPr/>
          <p:nvPr/>
        </p:nvSpPr>
        <p:spPr>
          <a:xfrm>
            <a:off x="4570958" y="0"/>
            <a:ext cx="2226044" cy="200797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1200" dirty="0" err="1"/>
              <a:t>Part</a:t>
            </a:r>
            <a:r>
              <a:rPr lang="es-ES" sz="1200" dirty="0"/>
              <a:t> III</a:t>
            </a:r>
          </a:p>
        </p:txBody>
      </p:sp>
      <p:sp>
        <p:nvSpPr>
          <p:cNvPr id="8" name="Rectangle 7"/>
          <p:cNvSpPr/>
          <p:nvPr/>
        </p:nvSpPr>
        <p:spPr>
          <a:xfrm>
            <a:off x="6862114" y="1"/>
            <a:ext cx="2281854" cy="199766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1200" dirty="0" err="1"/>
              <a:t>Conclusions</a:t>
            </a:r>
            <a:endParaRPr lang="es-ES" sz="1200" dirty="0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667026"/>
            <a:ext cx="9144000" cy="2198486"/>
          </a:xfrm>
          <a:prstGeom prst="rect">
            <a:avLst/>
          </a:prstGeom>
        </p:spPr>
      </p:pic>
      <p:graphicFrame>
        <p:nvGraphicFramePr>
          <p:cNvPr id="12" name="Table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37759289"/>
              </p:ext>
            </p:extLst>
          </p:nvPr>
        </p:nvGraphicFramePr>
        <p:xfrm>
          <a:off x="2165190" y="2318306"/>
          <a:ext cx="5067300" cy="1112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964538"/>
                <a:gridCol w="2102762"/>
              </a:tblGrid>
              <a:tr h="370840">
                <a:tc>
                  <a:txBody>
                    <a:bodyPr/>
                    <a:lstStyle/>
                    <a:p>
                      <a:r>
                        <a:rPr lang="es-ES" dirty="0" err="1" smtClean="0"/>
                        <a:t>Methodology</a:t>
                      </a:r>
                      <a:endParaRPr lang="es-E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dirty="0" err="1" smtClean="0"/>
                        <a:t>Overlapping</a:t>
                      </a:r>
                      <a:endParaRPr lang="es-E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s-ES" dirty="0" smtClean="0"/>
                        <a:t>No </a:t>
                      </a:r>
                      <a:r>
                        <a:rPr lang="es-ES" dirty="0" err="1" smtClean="0"/>
                        <a:t>segmentation</a:t>
                      </a:r>
                      <a:endParaRPr lang="es-E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dirty="0" smtClean="0"/>
                        <a:t>0.8960</a:t>
                      </a:r>
                      <a:endParaRPr lang="es-E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s-ES" dirty="0" smtClean="0"/>
                        <a:t>ST-</a:t>
                      </a:r>
                      <a:r>
                        <a:rPr lang="es-ES" dirty="0" err="1" smtClean="0"/>
                        <a:t>GrabCut</a:t>
                      </a:r>
                      <a:endParaRPr lang="es-E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dirty="0" smtClean="0"/>
                        <a:t>0.9636</a:t>
                      </a:r>
                      <a:endParaRPr lang="es-E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5" name="Rectangle 14"/>
          <p:cNvSpPr/>
          <p:nvPr/>
        </p:nvSpPr>
        <p:spPr>
          <a:xfrm>
            <a:off x="0" y="238452"/>
            <a:ext cx="4505846" cy="186224"/>
          </a:xfrm>
          <a:prstGeom prst="rect">
            <a:avLst/>
          </a:prstGeom>
          <a:solidFill>
            <a:schemeClr val="accent1"/>
          </a:solidFill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1200" dirty="0" err="1" smtClean="0"/>
              <a:t>Binary</a:t>
            </a:r>
            <a:r>
              <a:rPr lang="es-ES" sz="1200" dirty="0" smtClean="0"/>
              <a:t> human </a:t>
            </a:r>
            <a:r>
              <a:rPr lang="es-ES" sz="1200" dirty="0" err="1" smtClean="0"/>
              <a:t>segmentation</a:t>
            </a:r>
            <a:endParaRPr lang="es-ES" sz="1200" dirty="0"/>
          </a:p>
        </p:txBody>
      </p:sp>
      <p:sp>
        <p:nvSpPr>
          <p:cNvPr id="16" name="Rectangle 15"/>
          <p:cNvSpPr/>
          <p:nvPr/>
        </p:nvSpPr>
        <p:spPr>
          <a:xfrm>
            <a:off x="4575609" y="238453"/>
            <a:ext cx="4573010" cy="186224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1200" dirty="0" err="1" smtClean="0"/>
              <a:t>Multi-label</a:t>
            </a:r>
            <a:r>
              <a:rPr lang="es-ES" sz="1200" dirty="0" smtClean="0"/>
              <a:t> human </a:t>
            </a:r>
            <a:r>
              <a:rPr lang="es-ES" sz="1200" dirty="0" err="1" smtClean="0"/>
              <a:t>segmentation</a:t>
            </a:r>
            <a:endParaRPr lang="es-ES" sz="1200" dirty="0"/>
          </a:p>
        </p:txBody>
      </p:sp>
      <p:sp>
        <p:nvSpPr>
          <p:cNvPr id="17" name="Content Placeholder 2"/>
          <p:cNvSpPr txBox="1">
            <a:spLocks/>
          </p:cNvSpPr>
          <p:nvPr/>
        </p:nvSpPr>
        <p:spPr>
          <a:xfrm>
            <a:off x="0" y="6178421"/>
            <a:ext cx="8031637" cy="107155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" sz="1600" dirty="0" smtClean="0"/>
              <a:t>[5] </a:t>
            </a:r>
            <a:r>
              <a:rPr lang="en-US" sz="1600" dirty="0"/>
              <a:t>T. </a:t>
            </a:r>
            <a:r>
              <a:rPr lang="en-US" sz="1600" dirty="0" err="1"/>
              <a:t>Cootes</a:t>
            </a:r>
            <a:r>
              <a:rPr lang="en-US" sz="1600" dirty="0"/>
              <a:t>, J. Edwards, and C. Taylor. Active appearance models. </a:t>
            </a:r>
            <a:r>
              <a:rPr lang="en-US" sz="1600" i="1" dirty="0"/>
              <a:t>IEEE </a:t>
            </a:r>
            <a:r>
              <a:rPr lang="en-US" sz="1600" i="1" dirty="0" smtClean="0"/>
              <a:t>Transactions </a:t>
            </a:r>
            <a:r>
              <a:rPr lang="es-ES" sz="1600" i="1" dirty="0" err="1" smtClean="0"/>
              <a:t>on</a:t>
            </a:r>
            <a:r>
              <a:rPr lang="es-ES" sz="1600" i="1" dirty="0" smtClean="0"/>
              <a:t> </a:t>
            </a:r>
            <a:r>
              <a:rPr lang="es-ES" sz="1600" i="1" dirty="0" err="1"/>
              <a:t>Pattern</a:t>
            </a:r>
            <a:r>
              <a:rPr lang="es-ES" sz="1600" i="1" dirty="0"/>
              <a:t> </a:t>
            </a:r>
            <a:r>
              <a:rPr lang="es-ES" sz="1600" i="1" dirty="0" err="1"/>
              <a:t>Analysis</a:t>
            </a:r>
            <a:r>
              <a:rPr lang="es-ES" sz="1600" i="1" dirty="0"/>
              <a:t> and Machine </a:t>
            </a:r>
            <a:r>
              <a:rPr lang="es-ES" sz="1600" i="1" dirty="0" err="1"/>
              <a:t>Intelligence</a:t>
            </a:r>
            <a:r>
              <a:rPr lang="es-ES" sz="1600" dirty="0"/>
              <a:t>, 23(6):681–685, 2001.</a:t>
            </a:r>
          </a:p>
        </p:txBody>
      </p:sp>
      <p:cxnSp>
        <p:nvCxnSpPr>
          <p:cNvPr id="18" name="Straight Connector 17"/>
          <p:cNvCxnSpPr/>
          <p:nvPr/>
        </p:nvCxnSpPr>
        <p:spPr>
          <a:xfrm>
            <a:off x="0" y="6072829"/>
            <a:ext cx="9143968" cy="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14" name="Slide Number Placeholder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860AB8-BB39-4E0E-8905-3E931B52FC0E}" type="slidenum">
              <a:rPr lang="es-ES" smtClean="0"/>
              <a:pPr/>
              <a:t>25</a:t>
            </a:fld>
            <a:r>
              <a:rPr lang="es-ES" smtClean="0"/>
              <a:t> / 84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6076261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28 Imagen" descr="degradado diapo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32" y="5888673"/>
            <a:ext cx="9144000" cy="97889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err="1" smtClean="0"/>
              <a:t>Results</a:t>
            </a:r>
            <a:endParaRPr lang="es-E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524825"/>
            <a:ext cx="7886700" cy="4351338"/>
          </a:xfrm>
        </p:spPr>
        <p:txBody>
          <a:bodyPr/>
          <a:lstStyle/>
          <a:p>
            <a:r>
              <a:rPr lang="es-ES" dirty="0" smtClean="0"/>
              <a:t>Human Pose </a:t>
            </a:r>
            <a:r>
              <a:rPr lang="es-ES" dirty="0" err="1" smtClean="0"/>
              <a:t>Estimation</a:t>
            </a:r>
            <a:r>
              <a:rPr lang="es-ES" dirty="0" smtClean="0"/>
              <a:t> [6]</a:t>
            </a:r>
            <a:endParaRPr lang="es-ES" dirty="0"/>
          </a:p>
        </p:txBody>
      </p:sp>
      <p:sp>
        <p:nvSpPr>
          <p:cNvPr id="5" name="Rectangle 4"/>
          <p:cNvSpPr/>
          <p:nvPr/>
        </p:nvSpPr>
        <p:spPr>
          <a:xfrm>
            <a:off x="-32" y="0"/>
            <a:ext cx="2216567" cy="199766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1200" dirty="0" err="1"/>
              <a:t>Part</a:t>
            </a:r>
            <a:r>
              <a:rPr lang="es-ES" sz="1200" dirty="0"/>
              <a:t> I</a:t>
            </a:r>
          </a:p>
        </p:txBody>
      </p:sp>
      <p:sp>
        <p:nvSpPr>
          <p:cNvPr id="6" name="Rectangle 5"/>
          <p:cNvSpPr/>
          <p:nvPr/>
        </p:nvSpPr>
        <p:spPr>
          <a:xfrm>
            <a:off x="2281647" y="0"/>
            <a:ext cx="2224199" cy="200797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1200" dirty="0" err="1"/>
              <a:t>Part</a:t>
            </a:r>
            <a:r>
              <a:rPr lang="es-ES" sz="1200" dirty="0"/>
              <a:t> II</a:t>
            </a:r>
          </a:p>
        </p:txBody>
      </p:sp>
      <p:sp>
        <p:nvSpPr>
          <p:cNvPr id="7" name="Rectangle 6"/>
          <p:cNvSpPr/>
          <p:nvPr/>
        </p:nvSpPr>
        <p:spPr>
          <a:xfrm>
            <a:off x="4570958" y="0"/>
            <a:ext cx="2226044" cy="200797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1200" dirty="0" err="1"/>
              <a:t>Part</a:t>
            </a:r>
            <a:r>
              <a:rPr lang="es-ES" sz="1200" dirty="0"/>
              <a:t> III</a:t>
            </a:r>
          </a:p>
        </p:txBody>
      </p:sp>
      <p:sp>
        <p:nvSpPr>
          <p:cNvPr id="8" name="Rectangle 7"/>
          <p:cNvSpPr/>
          <p:nvPr/>
        </p:nvSpPr>
        <p:spPr>
          <a:xfrm>
            <a:off x="6862114" y="1"/>
            <a:ext cx="2281854" cy="199766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1200" dirty="0" err="1"/>
              <a:t>Conclusions</a:t>
            </a:r>
            <a:endParaRPr lang="es-ES" sz="1200" dirty="0"/>
          </a:p>
        </p:txBody>
      </p:sp>
      <p:sp>
        <p:nvSpPr>
          <p:cNvPr id="15" name="Content Placeholder 2"/>
          <p:cNvSpPr txBox="1">
            <a:spLocks/>
          </p:cNvSpPr>
          <p:nvPr/>
        </p:nvSpPr>
        <p:spPr>
          <a:xfrm>
            <a:off x="0" y="6339269"/>
            <a:ext cx="9144032" cy="57588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s-ES" sz="1600" dirty="0" smtClean="0"/>
              <a:t>[6] D. </a:t>
            </a:r>
            <a:r>
              <a:rPr lang="es-ES" sz="1600" dirty="0" err="1" smtClean="0"/>
              <a:t>Ramanan</a:t>
            </a:r>
            <a:r>
              <a:rPr lang="es-ES" sz="1600" dirty="0" smtClean="0"/>
              <a:t>. </a:t>
            </a:r>
            <a:r>
              <a:rPr lang="es-ES" sz="1600" dirty="0" err="1" smtClean="0"/>
              <a:t>Learning</a:t>
            </a:r>
            <a:r>
              <a:rPr lang="es-ES" sz="1600" dirty="0" smtClean="0"/>
              <a:t> to </a:t>
            </a:r>
            <a:r>
              <a:rPr lang="es-ES" sz="1600" dirty="0" err="1" smtClean="0"/>
              <a:t>parse</a:t>
            </a:r>
            <a:r>
              <a:rPr lang="es-ES" sz="1600" dirty="0" smtClean="0"/>
              <a:t> </a:t>
            </a:r>
            <a:r>
              <a:rPr lang="es-ES" sz="1600" dirty="0" err="1" smtClean="0"/>
              <a:t>images</a:t>
            </a:r>
            <a:r>
              <a:rPr lang="es-ES" sz="1600" dirty="0" smtClean="0"/>
              <a:t> of </a:t>
            </a:r>
            <a:r>
              <a:rPr lang="es-ES" sz="1600" dirty="0" err="1" smtClean="0"/>
              <a:t>articulated</a:t>
            </a:r>
            <a:r>
              <a:rPr lang="es-ES" sz="1600" dirty="0" smtClean="0"/>
              <a:t> </a:t>
            </a:r>
            <a:r>
              <a:rPr lang="es-ES" sz="1600" dirty="0" err="1" smtClean="0"/>
              <a:t>bodies</a:t>
            </a:r>
            <a:r>
              <a:rPr lang="es-ES" sz="1600" dirty="0" smtClean="0"/>
              <a:t>. In NIPS, 2006.</a:t>
            </a:r>
            <a:endParaRPr lang="es-ES" sz="1600" dirty="0"/>
          </a:p>
        </p:txBody>
      </p:sp>
      <p:cxnSp>
        <p:nvCxnSpPr>
          <p:cNvPr id="17" name="Straight Connector 16"/>
          <p:cNvCxnSpPr/>
          <p:nvPr/>
        </p:nvCxnSpPr>
        <p:spPr>
          <a:xfrm>
            <a:off x="0" y="6233676"/>
            <a:ext cx="9143968" cy="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graphicFrame>
        <p:nvGraphicFramePr>
          <p:cNvPr id="29" name="Chart 28"/>
          <p:cNvGraphicFramePr/>
          <p:nvPr>
            <p:extLst>
              <p:ext uri="{D42A27DB-BD31-4B8C-83A1-F6EECF244321}">
                <p14:modId xmlns:p14="http://schemas.microsoft.com/office/powerpoint/2010/main" val="3072544003"/>
              </p:ext>
            </p:extLst>
          </p:nvPr>
        </p:nvGraphicFramePr>
        <p:xfrm>
          <a:off x="-653666" y="2141285"/>
          <a:ext cx="6658158" cy="405260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31" name="Content Placeholder 2"/>
          <p:cNvSpPr txBox="1">
            <a:spLocks/>
          </p:cNvSpPr>
          <p:nvPr/>
        </p:nvSpPr>
        <p:spPr>
          <a:xfrm>
            <a:off x="2281647" y="5725297"/>
            <a:ext cx="3633537" cy="7765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s-ES" sz="14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* </a:t>
            </a:r>
            <a:r>
              <a:rPr lang="es-ES" sz="1400" b="1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Without</a:t>
            </a:r>
            <a:r>
              <a:rPr lang="es-ES" sz="14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temporal </a:t>
            </a:r>
            <a:r>
              <a:rPr lang="es-ES" sz="1400" b="1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extension</a:t>
            </a:r>
            <a:endParaRPr lang="es-ES" sz="14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0" y="238452"/>
            <a:ext cx="4505846" cy="186224"/>
          </a:xfrm>
          <a:prstGeom prst="rect">
            <a:avLst/>
          </a:prstGeom>
          <a:solidFill>
            <a:schemeClr val="accent1"/>
          </a:solidFill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1200" dirty="0" err="1" smtClean="0"/>
              <a:t>Binary</a:t>
            </a:r>
            <a:r>
              <a:rPr lang="es-ES" sz="1200" dirty="0" smtClean="0"/>
              <a:t> human </a:t>
            </a:r>
            <a:r>
              <a:rPr lang="es-ES" sz="1200" dirty="0" err="1" smtClean="0"/>
              <a:t>segmentation</a:t>
            </a:r>
            <a:endParaRPr lang="es-ES" sz="1200" dirty="0"/>
          </a:p>
        </p:txBody>
      </p:sp>
      <p:sp>
        <p:nvSpPr>
          <p:cNvPr id="19" name="Rectangle 18"/>
          <p:cNvSpPr/>
          <p:nvPr/>
        </p:nvSpPr>
        <p:spPr>
          <a:xfrm>
            <a:off x="4575609" y="238453"/>
            <a:ext cx="4573010" cy="186224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1200" dirty="0" err="1" smtClean="0"/>
              <a:t>Multi-label</a:t>
            </a:r>
            <a:r>
              <a:rPr lang="es-ES" sz="1200" dirty="0" smtClean="0"/>
              <a:t> human </a:t>
            </a:r>
            <a:r>
              <a:rPr lang="es-ES" sz="1200" dirty="0" err="1" smtClean="0"/>
              <a:t>segmentation</a:t>
            </a:r>
            <a:endParaRPr lang="es-ES" sz="1200" dirty="0"/>
          </a:p>
        </p:txBody>
      </p:sp>
      <p:grpSp>
        <p:nvGrpSpPr>
          <p:cNvPr id="23" name="Group 22"/>
          <p:cNvGrpSpPr/>
          <p:nvPr/>
        </p:nvGrpSpPr>
        <p:grpSpPr>
          <a:xfrm>
            <a:off x="6341814" y="1137959"/>
            <a:ext cx="2582909" cy="4964737"/>
            <a:chOff x="6388949" y="1137959"/>
            <a:chExt cx="2582909" cy="4964737"/>
          </a:xfrm>
        </p:grpSpPr>
        <p:grpSp>
          <p:nvGrpSpPr>
            <p:cNvPr id="21" name="Group 20"/>
            <p:cNvGrpSpPr/>
            <p:nvPr/>
          </p:nvGrpSpPr>
          <p:grpSpPr>
            <a:xfrm>
              <a:off x="6388949" y="1561610"/>
              <a:ext cx="2582909" cy="3881125"/>
              <a:chOff x="6238121" y="1995038"/>
              <a:chExt cx="2582909" cy="3881125"/>
            </a:xfrm>
          </p:grpSpPr>
          <p:pic>
            <p:nvPicPr>
              <p:cNvPr id="10" name="Picture 9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6238121" y="1995038"/>
                <a:ext cx="780069" cy="1890887"/>
              </a:xfrm>
              <a:prstGeom prst="rect">
                <a:avLst/>
              </a:prstGeom>
            </p:spPr>
          </p:pic>
          <p:pic>
            <p:nvPicPr>
              <p:cNvPr id="11" name="Picture 10"/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6238121" y="3991517"/>
                <a:ext cx="773828" cy="1884646"/>
              </a:xfrm>
              <a:prstGeom prst="rect">
                <a:avLst/>
              </a:prstGeom>
            </p:spPr>
          </p:pic>
          <p:pic>
            <p:nvPicPr>
              <p:cNvPr id="12" name="Picture 11"/>
              <p:cNvPicPr>
                <a:picLocks noChangeAspect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7105161" y="1995038"/>
                <a:ext cx="831990" cy="1890887"/>
              </a:xfrm>
              <a:prstGeom prst="rect">
                <a:avLst/>
              </a:prstGeom>
            </p:spPr>
          </p:pic>
          <p:pic>
            <p:nvPicPr>
              <p:cNvPr id="13" name="Picture 12"/>
              <p:cNvPicPr>
                <a:picLocks noChangeAspect="1"/>
              </p:cNvPicPr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7080808" y="3978973"/>
                <a:ext cx="850899" cy="1897190"/>
              </a:xfrm>
              <a:prstGeom prst="rect">
                <a:avLst/>
              </a:prstGeom>
            </p:spPr>
          </p:pic>
          <p:pic>
            <p:nvPicPr>
              <p:cNvPr id="16" name="Picture 15"/>
              <p:cNvPicPr>
                <a:picLocks noChangeAspect="1"/>
              </p:cNvPicPr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8027977" y="1995038"/>
                <a:ext cx="789943" cy="1890887"/>
              </a:xfrm>
              <a:prstGeom prst="rect">
                <a:avLst/>
              </a:prstGeom>
            </p:spPr>
          </p:pic>
          <p:pic>
            <p:nvPicPr>
              <p:cNvPr id="20" name="Picture 19"/>
              <p:cNvPicPr>
                <a:picLocks noChangeAspect="1"/>
              </p:cNvPicPr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8024867" y="3994564"/>
                <a:ext cx="796163" cy="1866007"/>
              </a:xfrm>
              <a:prstGeom prst="rect">
                <a:avLst/>
              </a:prstGeom>
            </p:spPr>
          </p:pic>
        </p:grpSp>
        <p:sp>
          <p:nvSpPr>
            <p:cNvPr id="22" name="TextBox 21"/>
            <p:cNvSpPr txBox="1"/>
            <p:nvPr/>
          </p:nvSpPr>
          <p:spPr>
            <a:xfrm>
              <a:off x="7043648" y="1137959"/>
              <a:ext cx="125271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b="1" dirty="0" smtClean="0"/>
                <a:t>UB Dataset</a:t>
              </a:r>
              <a:endParaRPr lang="es-ES" b="1" dirty="0"/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6758106" y="5517921"/>
              <a:ext cx="1996124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s-ES" sz="1600" dirty="0" smtClean="0"/>
                <a:t>(up: No </a:t>
              </a:r>
              <a:r>
                <a:rPr lang="es-ES" sz="1600" dirty="0" err="1" smtClean="0"/>
                <a:t>segmentation</a:t>
              </a:r>
              <a:endParaRPr lang="es-ES" sz="1600" dirty="0" smtClean="0"/>
            </a:p>
            <a:p>
              <a:pPr algn="ctr"/>
              <a:r>
                <a:rPr lang="es-ES" sz="1600" dirty="0" smtClean="0"/>
                <a:t>Down: ST-</a:t>
              </a:r>
              <a:r>
                <a:rPr lang="es-ES" sz="1600" dirty="0" err="1" smtClean="0"/>
                <a:t>GrabCut</a:t>
              </a:r>
              <a:r>
                <a:rPr lang="es-ES" sz="1600" dirty="0" smtClean="0"/>
                <a:t>)</a:t>
              </a:r>
              <a:endParaRPr lang="es-ES" sz="1600" dirty="0"/>
            </a:p>
          </p:txBody>
        </p:sp>
      </p:grpSp>
      <p:sp>
        <p:nvSpPr>
          <p:cNvPr id="26" name="Slide Number Placeholder 2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860AB8-BB39-4E0E-8905-3E931B52FC0E}" type="slidenum">
              <a:rPr lang="es-ES" smtClean="0"/>
              <a:pPr/>
              <a:t>26</a:t>
            </a:fld>
            <a:r>
              <a:rPr lang="es-ES" smtClean="0"/>
              <a:t> / 84</a:t>
            </a:r>
            <a:endParaRPr lang="es-ES" dirty="0"/>
          </a:p>
        </p:txBody>
      </p:sp>
      <p:grpSp>
        <p:nvGrpSpPr>
          <p:cNvPr id="14" name="Group 13"/>
          <p:cNvGrpSpPr/>
          <p:nvPr/>
        </p:nvGrpSpPr>
        <p:grpSpPr>
          <a:xfrm>
            <a:off x="1119104" y="2635942"/>
            <a:ext cx="2908407" cy="1249218"/>
            <a:chOff x="1119104" y="2635942"/>
            <a:chExt cx="2908407" cy="1249218"/>
          </a:xfrm>
        </p:grpSpPr>
        <p:sp>
          <p:nvSpPr>
            <p:cNvPr id="4" name="TextBox 3"/>
            <p:cNvSpPr txBox="1"/>
            <p:nvPr/>
          </p:nvSpPr>
          <p:spPr>
            <a:xfrm>
              <a:off x="1682414" y="2635942"/>
              <a:ext cx="53412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ca-ES" dirty="0" smtClean="0"/>
                <a:t>+91</a:t>
              </a:r>
              <a:endParaRPr lang="es-ES" dirty="0"/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2252923" y="3173341"/>
              <a:ext cx="41710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ca-ES" dirty="0" smtClean="0"/>
                <a:t>+9</a:t>
              </a:r>
              <a:endParaRPr lang="es-ES" dirty="0"/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2606096" y="3087203"/>
              <a:ext cx="53412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ca-ES" dirty="0" smtClean="0"/>
                <a:t>+11</a:t>
              </a:r>
              <a:endParaRPr lang="es-ES" dirty="0"/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3058526" y="3012641"/>
              <a:ext cx="53412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ca-ES" dirty="0" smtClean="0"/>
                <a:t>+19</a:t>
              </a:r>
              <a:endParaRPr lang="es-ES" dirty="0"/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3493390" y="2978998"/>
              <a:ext cx="53412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ca-ES" dirty="0" smtClean="0"/>
                <a:t>+15</a:t>
              </a:r>
              <a:endParaRPr lang="es-ES" dirty="0"/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1119104" y="3515828"/>
              <a:ext cx="48923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ca-ES" dirty="0" smtClean="0"/>
                <a:t>-13</a:t>
              </a:r>
              <a:endParaRPr lang="es-ES" dirty="0"/>
            </a:p>
          </p:txBody>
        </p:sp>
      </p:grpSp>
    </p:spTree>
    <p:extLst>
      <p:ext uri="{BB962C8B-B14F-4D97-AF65-F5344CB8AC3E}">
        <p14:creationId xmlns:p14="http://schemas.microsoft.com/office/powerpoint/2010/main" val="2958628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29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29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graphicEl>
                                              <a:chart seriesIdx="2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9">
                                            <p:graphicEl>
                                              <a:chart seriesIdx="2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graphicEl>
                                              <a:chart seriesIdx="3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29">
                                            <p:graphicEl>
                                              <a:chart seriesIdx="3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graphicEl>
                                              <a:chart seriesIdx="4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29">
                                            <p:graphicEl>
                                              <a:chart seriesIdx="4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graphicEl>
                                              <a:chart seriesIdx="5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29">
                                            <p:graphicEl>
                                              <a:chart seriesIdx="5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9" grpId="0" uiExpand="1">
        <p:bldSub>
          <a:bldChart bld="series"/>
        </p:bldSub>
      </p:bldGraphic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28 Imagen" descr="degradado diapo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32" y="5888673"/>
            <a:ext cx="9144000" cy="97889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err="1" smtClean="0"/>
              <a:t>Discussion</a:t>
            </a:r>
            <a:endParaRPr lang="es-E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628650" y="1524825"/>
                <a:ext cx="7886700" cy="4351338"/>
              </a:xfrm>
            </p:spPr>
            <p:txBody>
              <a:bodyPr/>
              <a:lstStyle/>
              <a:p>
                <a:r>
                  <a:rPr lang="es-ES" dirty="0" err="1" smtClean="0"/>
                  <a:t>Background</a:t>
                </a:r>
                <a:r>
                  <a:rPr lang="es-ES" dirty="0" smtClean="0"/>
                  <a:t> </a:t>
                </a:r>
                <a:r>
                  <a:rPr lang="es-ES" dirty="0" err="1" smtClean="0"/>
                  <a:t>removal</a:t>
                </a:r>
                <a:r>
                  <a:rPr lang="es-ES" dirty="0" smtClean="0"/>
                  <a:t> </a:t>
                </a:r>
                <a:r>
                  <a:rPr lang="es-ES" dirty="0" err="1" smtClean="0"/>
                  <a:t>improves</a:t>
                </a:r>
                <a:r>
                  <a:rPr lang="es-ES" dirty="0" smtClean="0"/>
                  <a:t> </a:t>
                </a:r>
                <a:r>
                  <a:rPr lang="es-ES" dirty="0" err="1" smtClean="0"/>
                  <a:t>further</a:t>
                </a:r>
                <a:r>
                  <a:rPr lang="es-ES" dirty="0" smtClean="0"/>
                  <a:t> </a:t>
                </a:r>
                <a:r>
                  <a:rPr lang="es-ES" dirty="0" err="1" smtClean="0"/>
                  <a:t>processes</a:t>
                </a:r>
                <a:endParaRPr lang="es-ES" dirty="0" smtClean="0"/>
              </a:p>
              <a:p>
                <a:pPr lvl="1"/>
                <a:r>
                  <a:rPr lang="es-ES" dirty="0" smtClean="0"/>
                  <a:t>Human pose </a:t>
                </a:r>
                <a:r>
                  <a:rPr lang="es-ES" dirty="0" err="1" smtClean="0"/>
                  <a:t>estimation</a:t>
                </a:r>
                <a:endParaRPr lang="es-ES" dirty="0" smtClean="0"/>
              </a:p>
              <a:p>
                <a:pPr lvl="1"/>
                <a:r>
                  <a:rPr lang="es-ES" dirty="0" err="1" smtClean="0"/>
                  <a:t>Face</a:t>
                </a:r>
                <a:r>
                  <a:rPr lang="es-ES" dirty="0" smtClean="0"/>
                  <a:t> </a:t>
                </a:r>
                <a:r>
                  <a:rPr lang="es-ES" dirty="0" err="1" smtClean="0"/>
                  <a:t>alignment</a:t>
                </a:r>
                <a:endParaRPr lang="es-ES" dirty="0" smtClean="0"/>
              </a:p>
              <a:p>
                <a:r>
                  <a:rPr lang="es-ES" dirty="0" err="1" smtClean="0"/>
                  <a:t>Spatio</a:t>
                </a:r>
                <a:r>
                  <a:rPr lang="es-ES" dirty="0" smtClean="0"/>
                  <a:t>-temporal </a:t>
                </a:r>
                <a:r>
                  <a:rPr lang="es-ES" dirty="0" err="1" smtClean="0"/>
                  <a:t>constraints</a:t>
                </a:r>
                <a:r>
                  <a:rPr lang="es-ES" dirty="0" smtClean="0"/>
                  <a:t> </a:t>
                </a:r>
                <a:r>
                  <a:rPr lang="es-ES" dirty="0" err="1" smtClean="0"/>
                  <a:t>improve</a:t>
                </a:r>
                <a:r>
                  <a:rPr lang="es-ES" dirty="0" smtClean="0"/>
                  <a:t> performance</a:t>
                </a:r>
              </a:p>
              <a:p>
                <a:r>
                  <a:rPr lang="es-ES" b="1" dirty="0" err="1" smtClean="0"/>
                  <a:t>Future</a:t>
                </a:r>
                <a:r>
                  <a:rPr lang="es-ES" b="1" dirty="0" smtClean="0"/>
                  <a:t> </a:t>
                </a:r>
                <a:r>
                  <a:rPr lang="es-ES" b="1" dirty="0" err="1" smtClean="0"/>
                  <a:t>work</a:t>
                </a:r>
                <a:r>
                  <a:rPr lang="es-ES" dirty="0" smtClean="0"/>
                  <a:t>:</a:t>
                </a:r>
              </a:p>
              <a:p>
                <a:pPr lvl="1"/>
                <a:r>
                  <a:rPr lang="es-ES" dirty="0" smtClean="0"/>
                  <a:t>Human </a:t>
                </a:r>
                <a:r>
                  <a:rPr lang="es-ES" dirty="0" err="1" smtClean="0"/>
                  <a:t>Segmentation</a:t>
                </a:r>
                <a:r>
                  <a:rPr lang="es-ES" dirty="0" smtClean="0"/>
                  <a:t> </a:t>
                </a:r>
                <a14:m>
                  <m:oMath xmlns:m="http://schemas.openxmlformats.org/officeDocument/2006/math">
                    <m:r>
                      <a:rPr lang="es-ES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↔</m:t>
                    </m:r>
                  </m:oMath>
                </a14:m>
                <a:r>
                  <a:rPr lang="es-ES" dirty="0" smtClean="0"/>
                  <a:t> Human pose </a:t>
                </a:r>
                <a:r>
                  <a:rPr lang="es-ES" dirty="0" err="1" smtClean="0"/>
                  <a:t>estimation</a:t>
                </a:r>
                <a:endParaRPr lang="es-ES" dirty="0"/>
              </a:p>
              <a:p>
                <a:pPr marL="457200" lvl="1" indent="0">
                  <a:buNone/>
                </a:pPr>
                <a:endParaRPr lang="es-ES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628650" y="1524825"/>
                <a:ext cx="7886700" cy="4351338"/>
              </a:xfrm>
              <a:blipFill rotWithShape="0">
                <a:blip r:embed="rId4"/>
                <a:stretch>
                  <a:fillRect l="-1391" t="-2241"/>
                </a:stretch>
              </a:blipFill>
            </p:spPr>
            <p:txBody>
              <a:bodyPr/>
              <a:lstStyle/>
              <a:p>
                <a:r>
                  <a:rPr lang="es-E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Rectangle 4"/>
          <p:cNvSpPr/>
          <p:nvPr/>
        </p:nvSpPr>
        <p:spPr>
          <a:xfrm>
            <a:off x="-32" y="0"/>
            <a:ext cx="2216567" cy="199766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1200" dirty="0" err="1"/>
              <a:t>Part</a:t>
            </a:r>
            <a:r>
              <a:rPr lang="es-ES" sz="1200" dirty="0"/>
              <a:t> I</a:t>
            </a:r>
          </a:p>
        </p:txBody>
      </p:sp>
      <p:sp>
        <p:nvSpPr>
          <p:cNvPr id="6" name="Rectangle 5"/>
          <p:cNvSpPr/>
          <p:nvPr/>
        </p:nvSpPr>
        <p:spPr>
          <a:xfrm>
            <a:off x="2281647" y="0"/>
            <a:ext cx="2224199" cy="200797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1200" dirty="0" err="1"/>
              <a:t>Part</a:t>
            </a:r>
            <a:r>
              <a:rPr lang="es-ES" sz="1200" dirty="0"/>
              <a:t> II</a:t>
            </a:r>
          </a:p>
        </p:txBody>
      </p:sp>
      <p:sp>
        <p:nvSpPr>
          <p:cNvPr id="7" name="Rectangle 6"/>
          <p:cNvSpPr/>
          <p:nvPr/>
        </p:nvSpPr>
        <p:spPr>
          <a:xfrm>
            <a:off x="4570958" y="0"/>
            <a:ext cx="2226044" cy="200797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1200" dirty="0" err="1"/>
              <a:t>Part</a:t>
            </a:r>
            <a:r>
              <a:rPr lang="es-ES" sz="1200" dirty="0"/>
              <a:t> III</a:t>
            </a:r>
          </a:p>
        </p:txBody>
      </p:sp>
      <p:sp>
        <p:nvSpPr>
          <p:cNvPr id="8" name="Rectangle 7"/>
          <p:cNvSpPr/>
          <p:nvPr/>
        </p:nvSpPr>
        <p:spPr>
          <a:xfrm>
            <a:off x="6862114" y="1"/>
            <a:ext cx="2281854" cy="199766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1200" dirty="0" err="1"/>
              <a:t>Conclusions</a:t>
            </a:r>
            <a:endParaRPr lang="es-ES" sz="1200" dirty="0"/>
          </a:p>
        </p:txBody>
      </p:sp>
      <p:sp>
        <p:nvSpPr>
          <p:cNvPr id="15" name="Content Placeholder 2"/>
          <p:cNvSpPr txBox="1">
            <a:spLocks/>
          </p:cNvSpPr>
          <p:nvPr/>
        </p:nvSpPr>
        <p:spPr>
          <a:xfrm>
            <a:off x="0" y="5314951"/>
            <a:ext cx="9144032" cy="18387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b="1" dirty="0"/>
              <a:t>A. </a:t>
            </a:r>
            <a:r>
              <a:rPr lang="en-US" sz="1600" b="1" dirty="0" smtClean="0"/>
              <a:t>Hernández-Vela</a:t>
            </a:r>
            <a:r>
              <a:rPr lang="en-US" sz="1600" dirty="0"/>
              <a:t>, M. Reyes, </a:t>
            </a:r>
            <a:r>
              <a:rPr lang="en-US" sz="1600" dirty="0" err="1"/>
              <a:t>V.Ponce</a:t>
            </a:r>
            <a:r>
              <a:rPr lang="en-US" sz="1600" dirty="0"/>
              <a:t> and S. </a:t>
            </a:r>
            <a:r>
              <a:rPr lang="en-US" sz="1600" dirty="0" err="1"/>
              <a:t>Escalera</a:t>
            </a:r>
            <a:r>
              <a:rPr lang="en-US" sz="1600" dirty="0"/>
              <a:t>. </a:t>
            </a:r>
            <a:r>
              <a:rPr lang="en-US" sz="1600" dirty="0" err="1"/>
              <a:t>GrabCut</a:t>
            </a:r>
            <a:r>
              <a:rPr lang="en-US" sz="1600" dirty="0"/>
              <a:t>-Based Human </a:t>
            </a:r>
            <a:r>
              <a:rPr lang="en-US" sz="1600" dirty="0" smtClean="0"/>
              <a:t>Segmentation in </a:t>
            </a:r>
            <a:r>
              <a:rPr lang="en-US" sz="1600" dirty="0"/>
              <a:t>Video Sequences. </a:t>
            </a:r>
            <a:r>
              <a:rPr lang="en-US" sz="1600" i="1" dirty="0"/>
              <a:t>Sensors</a:t>
            </a:r>
            <a:r>
              <a:rPr lang="en-US" sz="1600" dirty="0"/>
              <a:t>, 2012</a:t>
            </a:r>
            <a:r>
              <a:rPr lang="en-US" sz="1600" dirty="0" smtClean="0"/>
              <a:t>.</a:t>
            </a:r>
          </a:p>
          <a:p>
            <a:r>
              <a:rPr lang="en-US" sz="1600" b="1" dirty="0"/>
              <a:t>A. </a:t>
            </a:r>
            <a:r>
              <a:rPr lang="en-US" sz="1600" b="1" dirty="0" smtClean="0"/>
              <a:t>Hernández</a:t>
            </a:r>
            <a:r>
              <a:rPr lang="en-US" sz="1600" dirty="0"/>
              <a:t>, M. Reyes, S. </a:t>
            </a:r>
            <a:r>
              <a:rPr lang="en-US" sz="1600" dirty="0" err="1"/>
              <a:t>Escalera</a:t>
            </a:r>
            <a:r>
              <a:rPr lang="en-US" sz="1600" dirty="0"/>
              <a:t> and P. </a:t>
            </a:r>
            <a:r>
              <a:rPr lang="en-US" sz="1600" dirty="0" err="1"/>
              <a:t>Radeva</a:t>
            </a:r>
            <a:r>
              <a:rPr lang="en-US" sz="1600" dirty="0"/>
              <a:t>. </a:t>
            </a:r>
            <a:r>
              <a:rPr lang="en-US" sz="1600" dirty="0" err="1"/>
              <a:t>Spatio</a:t>
            </a:r>
            <a:r>
              <a:rPr lang="en-US" sz="1600" dirty="0"/>
              <a:t>-Temporal </a:t>
            </a:r>
            <a:r>
              <a:rPr lang="en-US" sz="1600" dirty="0" err="1"/>
              <a:t>GrabCut</a:t>
            </a:r>
            <a:r>
              <a:rPr lang="en-US" sz="1600" dirty="0"/>
              <a:t> </a:t>
            </a:r>
            <a:r>
              <a:rPr lang="en-US" sz="1600" dirty="0" smtClean="0"/>
              <a:t>Human Segmentation </a:t>
            </a:r>
            <a:r>
              <a:rPr lang="en-US" sz="1600" dirty="0"/>
              <a:t>for Face and Pose Recovery. In </a:t>
            </a:r>
            <a:r>
              <a:rPr lang="en-US" sz="1600" i="1" dirty="0"/>
              <a:t>IEEE International Workshop </a:t>
            </a:r>
            <a:r>
              <a:rPr lang="en-US" sz="1600" i="1" dirty="0" smtClean="0"/>
              <a:t>on Analysis </a:t>
            </a:r>
            <a:r>
              <a:rPr lang="en-US" sz="1600" i="1" dirty="0"/>
              <a:t>and Modeling of Faces and Gestures</a:t>
            </a:r>
            <a:r>
              <a:rPr lang="en-US" sz="1600" dirty="0"/>
              <a:t>, 2010.</a:t>
            </a:r>
            <a:endParaRPr lang="es-ES" sz="1600" dirty="0"/>
          </a:p>
        </p:txBody>
      </p:sp>
      <p:cxnSp>
        <p:nvCxnSpPr>
          <p:cNvPr id="17" name="Straight Connector 16"/>
          <p:cNvCxnSpPr/>
          <p:nvPr/>
        </p:nvCxnSpPr>
        <p:spPr>
          <a:xfrm>
            <a:off x="32" y="5204976"/>
            <a:ext cx="9143968" cy="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16" name="Rectangle 15"/>
          <p:cNvSpPr/>
          <p:nvPr/>
        </p:nvSpPr>
        <p:spPr>
          <a:xfrm>
            <a:off x="0" y="238452"/>
            <a:ext cx="4505846" cy="186224"/>
          </a:xfrm>
          <a:prstGeom prst="rect">
            <a:avLst/>
          </a:prstGeom>
          <a:solidFill>
            <a:schemeClr val="accent1"/>
          </a:solidFill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1200" dirty="0" err="1" smtClean="0"/>
              <a:t>Binary</a:t>
            </a:r>
            <a:r>
              <a:rPr lang="es-ES" sz="1200" dirty="0" smtClean="0"/>
              <a:t> human </a:t>
            </a:r>
            <a:r>
              <a:rPr lang="es-ES" sz="1200" dirty="0" err="1" smtClean="0"/>
              <a:t>segmentation</a:t>
            </a:r>
            <a:endParaRPr lang="es-ES" sz="1200" dirty="0"/>
          </a:p>
        </p:txBody>
      </p:sp>
      <p:sp>
        <p:nvSpPr>
          <p:cNvPr id="18" name="Rectangle 17"/>
          <p:cNvSpPr/>
          <p:nvPr/>
        </p:nvSpPr>
        <p:spPr>
          <a:xfrm>
            <a:off x="4575609" y="238453"/>
            <a:ext cx="4573010" cy="186224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1200" dirty="0" err="1" smtClean="0"/>
              <a:t>Multi-label</a:t>
            </a:r>
            <a:r>
              <a:rPr lang="es-ES" sz="1200" dirty="0" smtClean="0"/>
              <a:t> human </a:t>
            </a:r>
            <a:r>
              <a:rPr lang="es-ES" sz="1200" dirty="0" err="1" smtClean="0"/>
              <a:t>segmentation</a:t>
            </a:r>
            <a:endParaRPr lang="es-ES" sz="1200" dirty="0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860AB8-BB39-4E0E-8905-3E931B52FC0E}" type="slidenum">
              <a:rPr lang="es-ES" smtClean="0"/>
              <a:pPr/>
              <a:t>27</a:t>
            </a:fld>
            <a:r>
              <a:rPr lang="es-ES" smtClean="0"/>
              <a:t> / 84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7351570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28 Imagen" descr="degradado diapo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32" y="5888673"/>
            <a:ext cx="9144000" cy="97889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err="1" smtClean="0"/>
              <a:t>Multi-label</a:t>
            </a:r>
            <a:r>
              <a:rPr lang="es-ES" dirty="0" smtClean="0"/>
              <a:t> human </a:t>
            </a:r>
            <a:r>
              <a:rPr lang="es-ES" dirty="0" err="1" smtClean="0"/>
              <a:t>segmentation</a:t>
            </a:r>
            <a:endParaRPr lang="es-E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825625"/>
            <a:ext cx="7886700" cy="4530726"/>
          </a:xfrm>
        </p:spPr>
        <p:txBody>
          <a:bodyPr>
            <a:normAutofit/>
          </a:bodyPr>
          <a:lstStyle/>
          <a:p>
            <a:r>
              <a:rPr lang="es-ES" b="1" dirty="0" err="1" smtClean="0"/>
              <a:t>Motivation</a:t>
            </a:r>
            <a:r>
              <a:rPr lang="es-ES" dirty="0" smtClean="0"/>
              <a:t>: </a:t>
            </a:r>
            <a:r>
              <a:rPr lang="es-ES" dirty="0" err="1" smtClean="0"/>
              <a:t>finer-grained</a:t>
            </a:r>
            <a:r>
              <a:rPr lang="es-ES" dirty="0" smtClean="0"/>
              <a:t> </a:t>
            </a:r>
            <a:r>
              <a:rPr lang="es-ES" dirty="0" err="1" smtClean="0"/>
              <a:t>segmentation</a:t>
            </a:r>
            <a:endParaRPr lang="es-ES" dirty="0" smtClean="0"/>
          </a:p>
          <a:p>
            <a:pPr marL="0" indent="0">
              <a:buNone/>
            </a:pPr>
            <a:endParaRPr lang="es-ES" dirty="0"/>
          </a:p>
          <a:p>
            <a:pPr marL="0" indent="0">
              <a:buNone/>
            </a:pPr>
            <a:endParaRPr lang="es-ES" dirty="0" smtClean="0"/>
          </a:p>
          <a:p>
            <a:pPr marL="0" indent="0">
              <a:buNone/>
            </a:pPr>
            <a:endParaRPr lang="es-ES" dirty="0"/>
          </a:p>
          <a:p>
            <a:pPr marL="0" indent="0">
              <a:buNone/>
            </a:pPr>
            <a:endParaRPr lang="es-ES" dirty="0" smtClean="0"/>
          </a:p>
          <a:p>
            <a:pPr marL="0" indent="0">
              <a:buNone/>
            </a:pPr>
            <a:endParaRPr lang="es-ES" dirty="0"/>
          </a:p>
          <a:p>
            <a:pPr marL="0" indent="0">
              <a:buNone/>
            </a:pPr>
            <a:endParaRPr lang="es-ES" dirty="0" smtClean="0"/>
          </a:p>
          <a:p>
            <a:r>
              <a:rPr lang="es-ES" b="1" dirty="0" err="1" smtClean="0"/>
              <a:t>Proposal</a:t>
            </a:r>
            <a:r>
              <a:rPr lang="es-ES" dirty="0" smtClean="0"/>
              <a:t>: </a:t>
            </a:r>
            <a:r>
              <a:rPr lang="es-ES" dirty="0" err="1" smtClean="0"/>
              <a:t>automatic</a:t>
            </a:r>
            <a:r>
              <a:rPr lang="es-ES" dirty="0" smtClean="0"/>
              <a:t> </a:t>
            </a:r>
            <a:r>
              <a:rPr lang="es-ES" dirty="0" err="1" smtClean="0"/>
              <a:t>segmentation</a:t>
            </a:r>
            <a:r>
              <a:rPr lang="es-ES" dirty="0" smtClean="0"/>
              <a:t> of </a:t>
            </a:r>
            <a:r>
              <a:rPr lang="es-ES" dirty="0" err="1" smtClean="0"/>
              <a:t>body</a:t>
            </a:r>
            <a:r>
              <a:rPr lang="es-ES" dirty="0" smtClean="0"/>
              <a:t> </a:t>
            </a:r>
            <a:r>
              <a:rPr lang="es-ES" dirty="0" err="1" smtClean="0"/>
              <a:t>parts</a:t>
            </a:r>
            <a:r>
              <a:rPr lang="es-ES" dirty="0" smtClean="0"/>
              <a:t> in </a:t>
            </a:r>
            <a:r>
              <a:rPr lang="es-ES" dirty="0" err="1" smtClean="0"/>
              <a:t>depth</a:t>
            </a:r>
            <a:r>
              <a:rPr lang="es-ES" dirty="0" smtClean="0"/>
              <a:t> data </a:t>
            </a:r>
            <a:r>
              <a:rPr lang="es-ES" dirty="0" err="1" smtClean="0"/>
              <a:t>sequences</a:t>
            </a:r>
            <a:endParaRPr lang="es-ES" dirty="0"/>
          </a:p>
        </p:txBody>
      </p:sp>
      <p:sp>
        <p:nvSpPr>
          <p:cNvPr id="5" name="Rectangle 4"/>
          <p:cNvSpPr/>
          <p:nvPr/>
        </p:nvSpPr>
        <p:spPr>
          <a:xfrm>
            <a:off x="-32" y="0"/>
            <a:ext cx="2216567" cy="199766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1200" dirty="0" err="1"/>
              <a:t>Part</a:t>
            </a:r>
            <a:r>
              <a:rPr lang="es-ES" sz="1200" dirty="0"/>
              <a:t> I</a:t>
            </a:r>
          </a:p>
        </p:txBody>
      </p:sp>
      <p:sp>
        <p:nvSpPr>
          <p:cNvPr id="6" name="Rectangle 5"/>
          <p:cNvSpPr/>
          <p:nvPr/>
        </p:nvSpPr>
        <p:spPr>
          <a:xfrm>
            <a:off x="2281647" y="0"/>
            <a:ext cx="2224199" cy="200797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1200" dirty="0" err="1"/>
              <a:t>Part</a:t>
            </a:r>
            <a:r>
              <a:rPr lang="es-ES" sz="1200" dirty="0"/>
              <a:t> II</a:t>
            </a:r>
          </a:p>
        </p:txBody>
      </p:sp>
      <p:sp>
        <p:nvSpPr>
          <p:cNvPr id="7" name="Rectangle 6"/>
          <p:cNvSpPr/>
          <p:nvPr/>
        </p:nvSpPr>
        <p:spPr>
          <a:xfrm>
            <a:off x="4570958" y="0"/>
            <a:ext cx="2226044" cy="200797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1200" dirty="0" err="1"/>
              <a:t>Part</a:t>
            </a:r>
            <a:r>
              <a:rPr lang="es-ES" sz="1200" dirty="0"/>
              <a:t> III</a:t>
            </a:r>
          </a:p>
        </p:txBody>
      </p:sp>
      <p:sp>
        <p:nvSpPr>
          <p:cNvPr id="8" name="Rectangle 7"/>
          <p:cNvSpPr/>
          <p:nvPr/>
        </p:nvSpPr>
        <p:spPr>
          <a:xfrm>
            <a:off x="6862114" y="1"/>
            <a:ext cx="2281854" cy="199766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1200" dirty="0" err="1"/>
              <a:t>Conclusions</a:t>
            </a:r>
            <a:endParaRPr lang="es-ES" sz="1200" dirty="0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4477" y="2741401"/>
            <a:ext cx="2286000" cy="228600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55930" y="2621086"/>
            <a:ext cx="1804040" cy="2589218"/>
          </a:xfrm>
          <a:prstGeom prst="rect">
            <a:avLst/>
          </a:prstGeom>
        </p:spPr>
      </p:pic>
      <p:sp>
        <p:nvSpPr>
          <p:cNvPr id="15" name="Right Arrow 14"/>
          <p:cNvSpPr/>
          <p:nvPr/>
        </p:nvSpPr>
        <p:spPr>
          <a:xfrm>
            <a:off x="4189956" y="3471307"/>
            <a:ext cx="1037037" cy="74718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6" name="Rectangle 15"/>
          <p:cNvSpPr/>
          <p:nvPr/>
        </p:nvSpPr>
        <p:spPr>
          <a:xfrm>
            <a:off x="0" y="238452"/>
            <a:ext cx="4505846" cy="186224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1200" dirty="0" err="1" smtClean="0"/>
              <a:t>Binary</a:t>
            </a:r>
            <a:r>
              <a:rPr lang="es-ES" sz="1200" dirty="0" smtClean="0"/>
              <a:t> human </a:t>
            </a:r>
            <a:r>
              <a:rPr lang="es-ES" sz="1200" dirty="0" err="1" smtClean="0"/>
              <a:t>segmentation</a:t>
            </a:r>
            <a:endParaRPr lang="es-ES" sz="1200" dirty="0"/>
          </a:p>
        </p:txBody>
      </p:sp>
      <p:sp>
        <p:nvSpPr>
          <p:cNvPr id="17" name="Rectangle 16"/>
          <p:cNvSpPr/>
          <p:nvPr/>
        </p:nvSpPr>
        <p:spPr>
          <a:xfrm>
            <a:off x="4575609" y="238453"/>
            <a:ext cx="4573010" cy="186224"/>
          </a:xfrm>
          <a:prstGeom prst="rect">
            <a:avLst/>
          </a:prstGeom>
          <a:solidFill>
            <a:schemeClr val="accent1"/>
          </a:solidFill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1200" dirty="0" err="1" smtClean="0"/>
              <a:t>Multi-label</a:t>
            </a:r>
            <a:r>
              <a:rPr lang="es-ES" sz="1200" dirty="0" smtClean="0"/>
              <a:t> human </a:t>
            </a:r>
            <a:r>
              <a:rPr lang="es-ES" sz="1200" dirty="0" err="1" smtClean="0"/>
              <a:t>segmentation</a:t>
            </a:r>
            <a:endParaRPr lang="es-ES" sz="1200" dirty="0"/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860AB8-BB39-4E0E-8905-3E931B52FC0E}" type="slidenum">
              <a:rPr lang="es-ES" smtClean="0"/>
              <a:pPr/>
              <a:t>28</a:t>
            </a:fld>
            <a:r>
              <a:rPr lang="es-ES" smtClean="0"/>
              <a:t> / 84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29702816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1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28 Imagen" descr="degradado diapo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32" y="5888673"/>
            <a:ext cx="9144000" cy="97889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err="1" smtClean="0"/>
              <a:t>Method</a:t>
            </a:r>
            <a:r>
              <a:rPr lang="es-ES" dirty="0" smtClean="0"/>
              <a:t> </a:t>
            </a:r>
            <a:r>
              <a:rPr lang="es-ES" dirty="0" err="1" smtClean="0"/>
              <a:t>overview</a:t>
            </a:r>
            <a:endParaRPr lang="es-ES" dirty="0"/>
          </a:p>
        </p:txBody>
      </p:sp>
      <p:sp>
        <p:nvSpPr>
          <p:cNvPr id="5" name="Rectangle 4"/>
          <p:cNvSpPr/>
          <p:nvPr/>
        </p:nvSpPr>
        <p:spPr>
          <a:xfrm>
            <a:off x="-32" y="0"/>
            <a:ext cx="2216567" cy="199766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1200" dirty="0" err="1"/>
              <a:t>Part</a:t>
            </a:r>
            <a:r>
              <a:rPr lang="es-ES" sz="1200" dirty="0"/>
              <a:t> I</a:t>
            </a:r>
          </a:p>
        </p:txBody>
      </p:sp>
      <p:sp>
        <p:nvSpPr>
          <p:cNvPr id="6" name="Rectangle 5"/>
          <p:cNvSpPr/>
          <p:nvPr/>
        </p:nvSpPr>
        <p:spPr>
          <a:xfrm>
            <a:off x="2281647" y="0"/>
            <a:ext cx="2224199" cy="200797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1200" dirty="0" err="1"/>
              <a:t>Part</a:t>
            </a:r>
            <a:r>
              <a:rPr lang="es-ES" sz="1200" dirty="0"/>
              <a:t> II</a:t>
            </a:r>
          </a:p>
        </p:txBody>
      </p:sp>
      <p:sp>
        <p:nvSpPr>
          <p:cNvPr id="7" name="Rectangle 6"/>
          <p:cNvSpPr/>
          <p:nvPr/>
        </p:nvSpPr>
        <p:spPr>
          <a:xfrm>
            <a:off x="4570958" y="0"/>
            <a:ext cx="2226044" cy="200797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1200" dirty="0" err="1"/>
              <a:t>Part</a:t>
            </a:r>
            <a:r>
              <a:rPr lang="es-ES" sz="1200" dirty="0"/>
              <a:t> III</a:t>
            </a:r>
          </a:p>
        </p:txBody>
      </p:sp>
      <p:sp>
        <p:nvSpPr>
          <p:cNvPr id="8" name="Rectangle 7"/>
          <p:cNvSpPr/>
          <p:nvPr/>
        </p:nvSpPr>
        <p:spPr>
          <a:xfrm>
            <a:off x="6862114" y="1"/>
            <a:ext cx="2281854" cy="199766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1200" dirty="0" err="1"/>
              <a:t>Conclusions</a:t>
            </a:r>
            <a:endParaRPr lang="es-ES" sz="1200" dirty="0"/>
          </a:p>
        </p:txBody>
      </p:sp>
      <p:grpSp>
        <p:nvGrpSpPr>
          <p:cNvPr id="12" name="Group 11"/>
          <p:cNvGrpSpPr/>
          <p:nvPr/>
        </p:nvGrpSpPr>
        <p:grpSpPr>
          <a:xfrm>
            <a:off x="5215913" y="3319036"/>
            <a:ext cx="977728" cy="903438"/>
            <a:chOff x="5215913" y="3319036"/>
            <a:chExt cx="977728" cy="903438"/>
          </a:xfrm>
        </p:grpSpPr>
        <p:cxnSp>
          <p:nvCxnSpPr>
            <p:cNvPr id="372" name="20 Conector recto"/>
            <p:cNvCxnSpPr/>
            <p:nvPr/>
          </p:nvCxnSpPr>
          <p:spPr>
            <a:xfrm rot="16200000" flipH="1">
              <a:off x="5426728" y="3391371"/>
              <a:ext cx="400956" cy="256288"/>
            </a:xfrm>
            <a:prstGeom prst="line">
              <a:avLst/>
            </a:prstGeom>
            <a:ln w="38100"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3" name="17 Conector recto"/>
            <p:cNvCxnSpPr/>
            <p:nvPr/>
          </p:nvCxnSpPr>
          <p:spPr>
            <a:xfrm rot="16200000" flipH="1">
              <a:off x="5645874" y="3172224"/>
              <a:ext cx="400956" cy="694579"/>
            </a:xfrm>
            <a:prstGeom prst="line">
              <a:avLst/>
            </a:prstGeom>
            <a:ln w="38100"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4" name="22 Conector recto"/>
            <p:cNvCxnSpPr/>
            <p:nvPr/>
          </p:nvCxnSpPr>
          <p:spPr>
            <a:xfrm rot="5400000">
              <a:off x="5166248" y="3638420"/>
              <a:ext cx="652197" cy="13431"/>
            </a:xfrm>
            <a:prstGeom prst="line">
              <a:avLst/>
            </a:prstGeom>
            <a:ln w="38100"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5" name="23 Conector recto"/>
            <p:cNvCxnSpPr/>
            <p:nvPr/>
          </p:nvCxnSpPr>
          <p:spPr>
            <a:xfrm rot="5400000">
              <a:off x="4905769" y="3629181"/>
              <a:ext cx="903437" cy="283149"/>
            </a:xfrm>
            <a:prstGeom prst="line">
              <a:avLst/>
            </a:prstGeom>
            <a:ln w="38100"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2" name="Group 21"/>
          <p:cNvGrpSpPr/>
          <p:nvPr/>
        </p:nvGrpSpPr>
        <p:grpSpPr>
          <a:xfrm>
            <a:off x="6601989" y="1751611"/>
            <a:ext cx="1096487" cy="2183101"/>
            <a:chOff x="6601989" y="1751611"/>
            <a:chExt cx="1096487" cy="2183101"/>
          </a:xfrm>
        </p:grpSpPr>
        <p:cxnSp>
          <p:nvCxnSpPr>
            <p:cNvPr id="371" name="186 Conector angular"/>
            <p:cNvCxnSpPr>
              <a:stCxn id="389" idx="3"/>
            </p:cNvCxnSpPr>
            <p:nvPr/>
          </p:nvCxnSpPr>
          <p:spPr>
            <a:xfrm>
              <a:off x="6749393" y="1751611"/>
              <a:ext cx="949083" cy="1979735"/>
            </a:xfrm>
            <a:prstGeom prst="bentConnector2">
              <a:avLst/>
            </a:prstGeom>
            <a:ln w="38100">
              <a:solidFill>
                <a:schemeClr val="tx1"/>
              </a:solidFill>
              <a:headEnd type="none" w="med" len="med"/>
              <a:tailEnd type="triangle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0" name="9 Conector recto"/>
            <p:cNvCxnSpPr/>
            <p:nvPr/>
          </p:nvCxnSpPr>
          <p:spPr>
            <a:xfrm rot="10800000">
              <a:off x="6601989" y="3933045"/>
              <a:ext cx="833552" cy="1667"/>
            </a:xfrm>
            <a:prstGeom prst="line">
              <a:avLst/>
            </a:prstGeom>
            <a:ln w="38100">
              <a:solidFill>
                <a:schemeClr val="tx1"/>
              </a:solidFill>
              <a:headEnd type="none" w="med" len="med"/>
              <a:tailEnd type="triangle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" name="Group 9"/>
          <p:cNvGrpSpPr/>
          <p:nvPr/>
        </p:nvGrpSpPr>
        <p:grpSpPr>
          <a:xfrm>
            <a:off x="4685221" y="2242314"/>
            <a:ext cx="2595709" cy="1022023"/>
            <a:chOff x="4685221" y="2242314"/>
            <a:chExt cx="2595709" cy="1022023"/>
          </a:xfrm>
        </p:grpSpPr>
        <p:grpSp>
          <p:nvGrpSpPr>
            <p:cNvPr id="381" name="97 Grupo"/>
            <p:cNvGrpSpPr/>
            <p:nvPr/>
          </p:nvGrpSpPr>
          <p:grpSpPr>
            <a:xfrm>
              <a:off x="4685221" y="2546888"/>
              <a:ext cx="1169897" cy="703923"/>
              <a:chOff x="657196" y="5400668"/>
              <a:chExt cx="3286148" cy="2000264"/>
            </a:xfrm>
          </p:grpSpPr>
          <p:sp>
            <p:nvSpPr>
              <p:cNvPr id="436" name="48 Elipse"/>
              <p:cNvSpPr/>
              <p:nvPr/>
            </p:nvSpPr>
            <p:spPr>
              <a:xfrm>
                <a:off x="2130098" y="5400668"/>
                <a:ext cx="285752" cy="285752"/>
              </a:xfrm>
              <a:prstGeom prst="ellipse">
                <a:avLst/>
              </a:prstGeom>
              <a:ln w="19050"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  <p:sp>
            <p:nvSpPr>
              <p:cNvPr id="437" name="49 Elipse"/>
              <p:cNvSpPr/>
              <p:nvPr/>
            </p:nvSpPr>
            <p:spPr>
              <a:xfrm>
                <a:off x="1300138" y="6043610"/>
                <a:ext cx="285752" cy="285752"/>
              </a:xfrm>
              <a:prstGeom prst="ellipse">
                <a:avLst/>
              </a:prstGeom>
              <a:ln w="19050"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  <p:sp>
            <p:nvSpPr>
              <p:cNvPr id="438" name="50 Elipse"/>
              <p:cNvSpPr/>
              <p:nvPr/>
            </p:nvSpPr>
            <p:spPr>
              <a:xfrm>
                <a:off x="3014650" y="6043610"/>
                <a:ext cx="285752" cy="285752"/>
              </a:xfrm>
              <a:prstGeom prst="ellipse">
                <a:avLst/>
              </a:prstGeom>
              <a:ln w="19050"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  <p:cxnSp>
            <p:nvCxnSpPr>
              <p:cNvPr id="439" name="52 Conector recto"/>
              <p:cNvCxnSpPr>
                <a:stCxn id="437" idx="7"/>
                <a:endCxn id="436" idx="3"/>
              </p:cNvCxnSpPr>
              <p:nvPr/>
            </p:nvCxnSpPr>
            <p:spPr>
              <a:xfrm rot="5400000" flipH="1" flipV="1">
                <a:off x="1637553" y="5551063"/>
                <a:ext cx="440885" cy="627903"/>
              </a:xfrm>
              <a:prstGeom prst="line">
                <a:avLst/>
              </a:prstGeom>
              <a:ln w="19050"/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440" name="54 Conector recto"/>
              <p:cNvCxnSpPr>
                <a:stCxn id="438" idx="1"/>
                <a:endCxn id="436" idx="5"/>
              </p:cNvCxnSpPr>
              <p:nvPr/>
            </p:nvCxnSpPr>
            <p:spPr>
              <a:xfrm rot="16200000" flipV="1">
                <a:off x="2494808" y="5523768"/>
                <a:ext cx="440884" cy="682494"/>
              </a:xfrm>
              <a:prstGeom prst="line">
                <a:avLst/>
              </a:prstGeom>
              <a:ln w="19050">
                <a:solidFill>
                  <a:srgbClr val="7030A0"/>
                </a:solidFill>
                <a:headEnd type="triangle" w="med" len="med"/>
                <a:tailEnd type="none" w="med" len="med"/>
              </a:ln>
            </p:spPr>
            <p:style>
              <a:lnRef idx="2">
                <a:schemeClr val="accent4"/>
              </a:lnRef>
              <a:fillRef idx="0">
                <a:schemeClr val="accent4"/>
              </a:fillRef>
              <a:effectRef idx="1">
                <a:schemeClr val="accent4"/>
              </a:effectRef>
              <a:fontRef idx="minor">
                <a:schemeClr val="tx1"/>
              </a:fontRef>
            </p:style>
          </p:cxnSp>
          <p:sp>
            <p:nvSpPr>
              <p:cNvPr id="441" name="57 Elipse"/>
              <p:cNvSpPr/>
              <p:nvPr/>
            </p:nvSpPr>
            <p:spPr>
              <a:xfrm>
                <a:off x="1728766" y="6615114"/>
                <a:ext cx="285752" cy="285752"/>
              </a:xfrm>
              <a:prstGeom prst="ellipse">
                <a:avLst/>
              </a:prstGeom>
              <a:ln w="19050"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  <p:sp>
            <p:nvSpPr>
              <p:cNvPr id="442" name="58 Elipse"/>
              <p:cNvSpPr/>
              <p:nvPr/>
            </p:nvSpPr>
            <p:spPr>
              <a:xfrm>
                <a:off x="1514452" y="7115180"/>
                <a:ext cx="285752" cy="285752"/>
              </a:xfrm>
              <a:prstGeom prst="ellipse">
                <a:avLst/>
              </a:prstGeom>
              <a:ln w="19050"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  <p:sp>
            <p:nvSpPr>
              <p:cNvPr id="443" name="59 Elipse"/>
              <p:cNvSpPr/>
              <p:nvPr/>
            </p:nvSpPr>
            <p:spPr>
              <a:xfrm>
                <a:off x="1943080" y="7115180"/>
                <a:ext cx="285752" cy="285752"/>
              </a:xfrm>
              <a:prstGeom prst="ellipse">
                <a:avLst/>
              </a:prstGeom>
              <a:ln w="19050"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  <p:cxnSp>
            <p:nvCxnSpPr>
              <p:cNvPr id="444" name="60 Conector recto"/>
              <p:cNvCxnSpPr>
                <a:stCxn id="442" idx="0"/>
                <a:endCxn id="441" idx="3"/>
              </p:cNvCxnSpPr>
              <p:nvPr/>
            </p:nvCxnSpPr>
            <p:spPr>
              <a:xfrm rot="5400000" flipH="1" flipV="1">
                <a:off x="1585890" y="6930458"/>
                <a:ext cx="256161" cy="113285"/>
              </a:xfrm>
              <a:prstGeom prst="line">
                <a:avLst/>
              </a:prstGeom>
              <a:ln w="19050"/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445" name="61 Conector recto"/>
              <p:cNvCxnSpPr>
                <a:stCxn id="443" idx="0"/>
                <a:endCxn id="441" idx="5"/>
              </p:cNvCxnSpPr>
              <p:nvPr/>
            </p:nvCxnSpPr>
            <p:spPr>
              <a:xfrm rot="16200000" flipV="1">
                <a:off x="1901234" y="6930457"/>
                <a:ext cx="256161" cy="113285"/>
              </a:xfrm>
              <a:prstGeom prst="line">
                <a:avLst/>
              </a:prstGeom>
              <a:ln w="19050"/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446" name="69 Elipse"/>
              <p:cNvSpPr/>
              <p:nvPr/>
            </p:nvSpPr>
            <p:spPr>
              <a:xfrm>
                <a:off x="871510" y="6615114"/>
                <a:ext cx="285752" cy="285752"/>
              </a:xfrm>
              <a:prstGeom prst="ellipse">
                <a:avLst/>
              </a:prstGeom>
              <a:ln w="19050"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  <p:sp>
            <p:nvSpPr>
              <p:cNvPr id="447" name="70 Elipse"/>
              <p:cNvSpPr/>
              <p:nvPr/>
            </p:nvSpPr>
            <p:spPr>
              <a:xfrm>
                <a:off x="657196" y="7115180"/>
                <a:ext cx="285752" cy="285752"/>
              </a:xfrm>
              <a:prstGeom prst="ellipse">
                <a:avLst/>
              </a:prstGeom>
              <a:ln w="19050"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  <p:sp>
            <p:nvSpPr>
              <p:cNvPr id="448" name="71 Elipse"/>
              <p:cNvSpPr/>
              <p:nvPr/>
            </p:nvSpPr>
            <p:spPr>
              <a:xfrm>
                <a:off x="1085824" y="7115180"/>
                <a:ext cx="285752" cy="285752"/>
              </a:xfrm>
              <a:prstGeom prst="ellipse">
                <a:avLst/>
              </a:prstGeom>
              <a:ln w="19050"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  <p:cxnSp>
            <p:nvCxnSpPr>
              <p:cNvPr id="449" name="72 Conector recto"/>
              <p:cNvCxnSpPr>
                <a:stCxn id="447" idx="0"/>
                <a:endCxn id="446" idx="3"/>
              </p:cNvCxnSpPr>
              <p:nvPr/>
            </p:nvCxnSpPr>
            <p:spPr>
              <a:xfrm rot="5400000" flipH="1" flipV="1">
                <a:off x="728634" y="6930458"/>
                <a:ext cx="256161" cy="113285"/>
              </a:xfrm>
              <a:prstGeom prst="line">
                <a:avLst/>
              </a:prstGeom>
              <a:ln w="19050"/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450" name="73 Conector recto"/>
              <p:cNvCxnSpPr>
                <a:stCxn id="448" idx="0"/>
                <a:endCxn id="446" idx="5"/>
              </p:cNvCxnSpPr>
              <p:nvPr/>
            </p:nvCxnSpPr>
            <p:spPr>
              <a:xfrm rot="16200000" flipV="1">
                <a:off x="1043978" y="6930457"/>
                <a:ext cx="256161" cy="113285"/>
              </a:xfrm>
              <a:prstGeom prst="line">
                <a:avLst/>
              </a:prstGeom>
              <a:ln w="19050"/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451" name="74 Conector recto"/>
              <p:cNvCxnSpPr>
                <a:stCxn id="446" idx="7"/>
                <a:endCxn id="437" idx="3"/>
              </p:cNvCxnSpPr>
              <p:nvPr/>
            </p:nvCxnSpPr>
            <p:spPr>
              <a:xfrm rot="5400000" flipH="1" flipV="1">
                <a:off x="1043977" y="6358953"/>
                <a:ext cx="369446" cy="226570"/>
              </a:xfrm>
              <a:prstGeom prst="line">
                <a:avLst/>
              </a:prstGeom>
              <a:ln w="19050"/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452" name="78 Conector recto"/>
              <p:cNvCxnSpPr>
                <a:stCxn id="441" idx="1"/>
                <a:endCxn id="437" idx="5"/>
              </p:cNvCxnSpPr>
              <p:nvPr/>
            </p:nvCxnSpPr>
            <p:spPr>
              <a:xfrm rot="16200000" flipV="1">
                <a:off x="1472605" y="6358953"/>
                <a:ext cx="369446" cy="226570"/>
              </a:xfrm>
              <a:prstGeom prst="line">
                <a:avLst/>
              </a:prstGeom>
              <a:ln w="19050"/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453" name="81 Elipse"/>
              <p:cNvSpPr/>
              <p:nvPr/>
            </p:nvSpPr>
            <p:spPr>
              <a:xfrm>
                <a:off x="3443278" y="6615114"/>
                <a:ext cx="285752" cy="285752"/>
              </a:xfrm>
              <a:prstGeom prst="ellipse">
                <a:avLst/>
              </a:prstGeom>
              <a:ln w="19050"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  <p:sp>
            <p:nvSpPr>
              <p:cNvPr id="454" name="82 Elipse"/>
              <p:cNvSpPr/>
              <p:nvPr/>
            </p:nvSpPr>
            <p:spPr>
              <a:xfrm>
                <a:off x="3228964" y="7115180"/>
                <a:ext cx="285752" cy="285752"/>
              </a:xfrm>
              <a:prstGeom prst="ellipse">
                <a:avLst/>
              </a:prstGeom>
              <a:ln w="19050"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  <p:sp>
            <p:nvSpPr>
              <p:cNvPr id="455" name="83 Elipse"/>
              <p:cNvSpPr/>
              <p:nvPr/>
            </p:nvSpPr>
            <p:spPr>
              <a:xfrm>
                <a:off x="3657592" y="7115180"/>
                <a:ext cx="285752" cy="285752"/>
              </a:xfrm>
              <a:prstGeom prst="ellipse">
                <a:avLst/>
              </a:prstGeom>
              <a:ln w="19050"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  <p:cxnSp>
            <p:nvCxnSpPr>
              <p:cNvPr id="456" name="84 Conector recto"/>
              <p:cNvCxnSpPr>
                <a:stCxn id="454" idx="0"/>
                <a:endCxn id="453" idx="3"/>
              </p:cNvCxnSpPr>
              <p:nvPr/>
            </p:nvCxnSpPr>
            <p:spPr>
              <a:xfrm rot="5400000" flipH="1" flipV="1">
                <a:off x="3300402" y="6930458"/>
                <a:ext cx="256161" cy="113285"/>
              </a:xfrm>
              <a:prstGeom prst="line">
                <a:avLst/>
              </a:prstGeom>
              <a:ln w="19050"/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457" name="85 Conector recto"/>
              <p:cNvCxnSpPr>
                <a:stCxn id="455" idx="0"/>
                <a:endCxn id="453" idx="5"/>
              </p:cNvCxnSpPr>
              <p:nvPr/>
            </p:nvCxnSpPr>
            <p:spPr>
              <a:xfrm rot="16200000" flipV="1">
                <a:off x="3615746" y="6930457"/>
                <a:ext cx="256161" cy="113285"/>
              </a:xfrm>
              <a:prstGeom prst="line">
                <a:avLst/>
              </a:prstGeom>
              <a:ln w="19050"/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458" name="86 Elipse"/>
              <p:cNvSpPr/>
              <p:nvPr/>
            </p:nvSpPr>
            <p:spPr>
              <a:xfrm>
                <a:off x="2586022" y="6615114"/>
                <a:ext cx="285752" cy="285752"/>
              </a:xfrm>
              <a:prstGeom prst="ellipse">
                <a:avLst/>
              </a:prstGeom>
              <a:ln w="19050"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  <p:sp>
            <p:nvSpPr>
              <p:cNvPr id="459" name="87 Elipse"/>
              <p:cNvSpPr/>
              <p:nvPr/>
            </p:nvSpPr>
            <p:spPr>
              <a:xfrm>
                <a:off x="2371708" y="7115180"/>
                <a:ext cx="285752" cy="285752"/>
              </a:xfrm>
              <a:prstGeom prst="ellipse">
                <a:avLst/>
              </a:prstGeom>
              <a:ln w="19050"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  <p:sp>
            <p:nvSpPr>
              <p:cNvPr id="460" name="88 Elipse"/>
              <p:cNvSpPr/>
              <p:nvPr/>
            </p:nvSpPr>
            <p:spPr>
              <a:xfrm>
                <a:off x="2800336" y="7115180"/>
                <a:ext cx="285752" cy="285752"/>
              </a:xfrm>
              <a:prstGeom prst="ellipse">
                <a:avLst/>
              </a:prstGeom>
              <a:solidFill>
                <a:srgbClr val="7030A0"/>
              </a:solidFill>
              <a:ln w="19050">
                <a:solidFill>
                  <a:srgbClr val="7030A0"/>
                </a:solidFill>
              </a:ln>
            </p:spPr>
            <p:style>
              <a:lnRef idx="2">
                <a:schemeClr val="accent4">
                  <a:shade val="50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  <p:cxnSp>
            <p:nvCxnSpPr>
              <p:cNvPr id="461" name="89 Conector recto"/>
              <p:cNvCxnSpPr>
                <a:stCxn id="459" idx="0"/>
                <a:endCxn id="458" idx="3"/>
              </p:cNvCxnSpPr>
              <p:nvPr/>
            </p:nvCxnSpPr>
            <p:spPr>
              <a:xfrm rot="5400000" flipH="1" flipV="1">
                <a:off x="2443146" y="6930458"/>
                <a:ext cx="256161" cy="113285"/>
              </a:xfrm>
              <a:prstGeom prst="line">
                <a:avLst/>
              </a:prstGeom>
              <a:ln w="19050"/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462" name="90 Conector recto"/>
              <p:cNvCxnSpPr>
                <a:stCxn id="460" idx="0"/>
                <a:endCxn id="458" idx="5"/>
              </p:cNvCxnSpPr>
              <p:nvPr/>
            </p:nvCxnSpPr>
            <p:spPr>
              <a:xfrm rot="16200000" flipV="1">
                <a:off x="2758490" y="6930457"/>
                <a:ext cx="256161" cy="113285"/>
              </a:xfrm>
              <a:prstGeom prst="line">
                <a:avLst/>
              </a:prstGeom>
              <a:ln w="19050">
                <a:solidFill>
                  <a:srgbClr val="7030A0"/>
                </a:solidFill>
                <a:headEnd type="triangle" w="med" len="med"/>
                <a:tailEnd type="none" w="med" len="med"/>
              </a:ln>
            </p:spPr>
            <p:style>
              <a:lnRef idx="2">
                <a:schemeClr val="accent4"/>
              </a:lnRef>
              <a:fillRef idx="0">
                <a:schemeClr val="accent4"/>
              </a:fillRef>
              <a:effectRef idx="1">
                <a:schemeClr val="accent4"/>
              </a:effectRef>
              <a:fontRef idx="minor">
                <a:schemeClr val="tx1"/>
              </a:fontRef>
            </p:style>
          </p:cxnSp>
          <p:cxnSp>
            <p:nvCxnSpPr>
              <p:cNvPr id="463" name="91 Conector recto"/>
              <p:cNvCxnSpPr>
                <a:stCxn id="458" idx="7"/>
                <a:endCxn id="438" idx="3"/>
              </p:cNvCxnSpPr>
              <p:nvPr/>
            </p:nvCxnSpPr>
            <p:spPr>
              <a:xfrm rot="5400000" flipH="1" flipV="1">
                <a:off x="2758489" y="6358953"/>
                <a:ext cx="369446" cy="226570"/>
              </a:xfrm>
              <a:prstGeom prst="line">
                <a:avLst/>
              </a:prstGeom>
              <a:ln w="19050">
                <a:solidFill>
                  <a:srgbClr val="7030A0"/>
                </a:solidFill>
                <a:headEnd type="triangle" w="med" len="med"/>
                <a:tailEnd type="none" w="med" len="med"/>
              </a:ln>
            </p:spPr>
            <p:style>
              <a:lnRef idx="2">
                <a:schemeClr val="accent4"/>
              </a:lnRef>
              <a:fillRef idx="0">
                <a:schemeClr val="accent4"/>
              </a:fillRef>
              <a:effectRef idx="1">
                <a:schemeClr val="accent4"/>
              </a:effectRef>
              <a:fontRef idx="minor">
                <a:schemeClr val="tx1"/>
              </a:fontRef>
            </p:style>
          </p:cxnSp>
          <p:cxnSp>
            <p:nvCxnSpPr>
              <p:cNvPr id="464" name="94 Conector recto"/>
              <p:cNvCxnSpPr>
                <a:stCxn id="453" idx="1"/>
                <a:endCxn id="438" idx="5"/>
              </p:cNvCxnSpPr>
              <p:nvPr/>
            </p:nvCxnSpPr>
            <p:spPr>
              <a:xfrm rot="16200000" flipV="1">
                <a:off x="3187117" y="6358953"/>
                <a:ext cx="369446" cy="226570"/>
              </a:xfrm>
              <a:prstGeom prst="line">
                <a:avLst/>
              </a:prstGeom>
              <a:ln w="19050"/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</p:grpSp>
        <p:grpSp>
          <p:nvGrpSpPr>
            <p:cNvPr id="382" name="128 Grupo"/>
            <p:cNvGrpSpPr/>
            <p:nvPr/>
          </p:nvGrpSpPr>
          <p:grpSpPr>
            <a:xfrm>
              <a:off x="6111033" y="2546888"/>
              <a:ext cx="1169897" cy="717449"/>
              <a:chOff x="657196" y="5400668"/>
              <a:chExt cx="3286148" cy="2000264"/>
            </a:xfrm>
          </p:grpSpPr>
          <p:sp>
            <p:nvSpPr>
              <p:cNvPr id="407" name="129 Elipse"/>
              <p:cNvSpPr/>
              <p:nvPr/>
            </p:nvSpPr>
            <p:spPr>
              <a:xfrm>
                <a:off x="2130098" y="5400668"/>
                <a:ext cx="285752" cy="285752"/>
              </a:xfrm>
              <a:prstGeom prst="ellipse">
                <a:avLst/>
              </a:prstGeom>
              <a:ln w="19050"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  <p:sp>
            <p:nvSpPr>
              <p:cNvPr id="408" name="130 Elipse"/>
              <p:cNvSpPr/>
              <p:nvPr/>
            </p:nvSpPr>
            <p:spPr>
              <a:xfrm>
                <a:off x="1300138" y="6043610"/>
                <a:ext cx="285752" cy="285752"/>
              </a:xfrm>
              <a:prstGeom prst="ellipse">
                <a:avLst/>
              </a:prstGeom>
              <a:ln w="19050"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  <p:sp>
            <p:nvSpPr>
              <p:cNvPr id="409" name="131 Elipse"/>
              <p:cNvSpPr/>
              <p:nvPr/>
            </p:nvSpPr>
            <p:spPr>
              <a:xfrm>
                <a:off x="3014650" y="6043610"/>
                <a:ext cx="285752" cy="285752"/>
              </a:xfrm>
              <a:prstGeom prst="ellipse">
                <a:avLst/>
              </a:prstGeom>
              <a:ln w="19050"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  <p:cxnSp>
            <p:nvCxnSpPr>
              <p:cNvPr id="410" name="132 Conector recto"/>
              <p:cNvCxnSpPr>
                <a:stCxn id="408" idx="7"/>
                <a:endCxn id="407" idx="3"/>
              </p:cNvCxnSpPr>
              <p:nvPr/>
            </p:nvCxnSpPr>
            <p:spPr>
              <a:xfrm rot="5400000" flipH="1" flipV="1">
                <a:off x="1637552" y="5551064"/>
                <a:ext cx="440884" cy="627902"/>
              </a:xfrm>
              <a:prstGeom prst="line">
                <a:avLst/>
              </a:prstGeom>
              <a:ln w="19050">
                <a:solidFill>
                  <a:srgbClr val="FFC000"/>
                </a:solidFill>
                <a:headEnd type="triangle" w="med" len="med"/>
                <a:tailEnd type="none" w="med" len="med"/>
              </a:ln>
            </p:spPr>
            <p:style>
              <a:lnRef idx="2">
                <a:schemeClr val="accent6"/>
              </a:lnRef>
              <a:fillRef idx="0">
                <a:schemeClr val="accent6"/>
              </a:fillRef>
              <a:effectRef idx="1">
                <a:schemeClr val="accent6"/>
              </a:effectRef>
              <a:fontRef idx="minor">
                <a:schemeClr val="tx1"/>
              </a:fontRef>
            </p:style>
          </p:cxnSp>
          <p:cxnSp>
            <p:nvCxnSpPr>
              <p:cNvPr id="411" name="133 Conector recto"/>
              <p:cNvCxnSpPr>
                <a:stCxn id="409" idx="1"/>
                <a:endCxn id="407" idx="5"/>
              </p:cNvCxnSpPr>
              <p:nvPr/>
            </p:nvCxnSpPr>
            <p:spPr>
              <a:xfrm rot="16200000" flipV="1">
                <a:off x="2494808" y="5523768"/>
                <a:ext cx="440884" cy="682494"/>
              </a:xfrm>
              <a:prstGeom prst="line">
                <a:avLst/>
              </a:prstGeom>
              <a:ln w="19050"/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412" name="134 Elipse"/>
              <p:cNvSpPr/>
              <p:nvPr/>
            </p:nvSpPr>
            <p:spPr>
              <a:xfrm>
                <a:off x="1728766" y="6615114"/>
                <a:ext cx="285752" cy="285752"/>
              </a:xfrm>
              <a:prstGeom prst="ellipse">
                <a:avLst/>
              </a:prstGeom>
              <a:ln w="19050"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  <p:sp>
            <p:nvSpPr>
              <p:cNvPr id="413" name="135 Elipse"/>
              <p:cNvSpPr/>
              <p:nvPr/>
            </p:nvSpPr>
            <p:spPr>
              <a:xfrm>
                <a:off x="1514452" y="7115180"/>
                <a:ext cx="285752" cy="285752"/>
              </a:xfrm>
              <a:prstGeom prst="ellipse">
                <a:avLst/>
              </a:prstGeom>
              <a:ln w="19050"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  <p:sp>
            <p:nvSpPr>
              <p:cNvPr id="414" name="136 Elipse"/>
              <p:cNvSpPr/>
              <p:nvPr/>
            </p:nvSpPr>
            <p:spPr>
              <a:xfrm>
                <a:off x="1943080" y="7115180"/>
                <a:ext cx="285752" cy="285752"/>
              </a:xfrm>
              <a:prstGeom prst="ellipse">
                <a:avLst/>
              </a:prstGeom>
              <a:solidFill>
                <a:srgbClr val="FFC000"/>
              </a:solidFill>
              <a:ln w="19050">
                <a:solidFill>
                  <a:srgbClr val="FFC000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  <p:cxnSp>
            <p:nvCxnSpPr>
              <p:cNvPr id="415" name="137 Conector recto"/>
              <p:cNvCxnSpPr>
                <a:stCxn id="413" idx="0"/>
                <a:endCxn id="412" idx="3"/>
              </p:cNvCxnSpPr>
              <p:nvPr/>
            </p:nvCxnSpPr>
            <p:spPr>
              <a:xfrm rot="5400000" flipH="1" flipV="1">
                <a:off x="1585890" y="6930458"/>
                <a:ext cx="256161" cy="113285"/>
              </a:xfrm>
              <a:prstGeom prst="line">
                <a:avLst/>
              </a:prstGeom>
              <a:ln w="19050"/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416" name="138 Conector recto"/>
              <p:cNvCxnSpPr>
                <a:stCxn id="414" idx="0"/>
                <a:endCxn id="412" idx="5"/>
              </p:cNvCxnSpPr>
              <p:nvPr/>
            </p:nvCxnSpPr>
            <p:spPr>
              <a:xfrm rot="16200000" flipV="1">
                <a:off x="1901234" y="6930457"/>
                <a:ext cx="256161" cy="113285"/>
              </a:xfrm>
              <a:prstGeom prst="line">
                <a:avLst/>
              </a:prstGeom>
              <a:ln w="19050">
                <a:solidFill>
                  <a:srgbClr val="FFC000"/>
                </a:solidFill>
                <a:headEnd type="triangle" w="med" len="med"/>
                <a:tailEnd type="none" w="med" len="med"/>
              </a:ln>
            </p:spPr>
            <p:style>
              <a:lnRef idx="2">
                <a:schemeClr val="accent6"/>
              </a:lnRef>
              <a:fillRef idx="0">
                <a:schemeClr val="accent6"/>
              </a:fillRef>
              <a:effectRef idx="1">
                <a:schemeClr val="accent6"/>
              </a:effectRef>
              <a:fontRef idx="minor">
                <a:schemeClr val="tx1"/>
              </a:fontRef>
            </p:style>
          </p:cxnSp>
          <p:sp>
            <p:nvSpPr>
              <p:cNvPr id="417" name="139 Elipse"/>
              <p:cNvSpPr/>
              <p:nvPr/>
            </p:nvSpPr>
            <p:spPr>
              <a:xfrm>
                <a:off x="871510" y="6615114"/>
                <a:ext cx="285752" cy="285752"/>
              </a:xfrm>
              <a:prstGeom prst="ellipse">
                <a:avLst/>
              </a:prstGeom>
              <a:ln w="19050"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  <p:sp>
            <p:nvSpPr>
              <p:cNvPr id="418" name="140 Elipse"/>
              <p:cNvSpPr/>
              <p:nvPr/>
            </p:nvSpPr>
            <p:spPr>
              <a:xfrm>
                <a:off x="657196" y="7115180"/>
                <a:ext cx="285752" cy="285752"/>
              </a:xfrm>
              <a:prstGeom prst="ellipse">
                <a:avLst/>
              </a:prstGeom>
              <a:ln w="19050"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  <p:sp>
            <p:nvSpPr>
              <p:cNvPr id="419" name="141 Elipse"/>
              <p:cNvSpPr/>
              <p:nvPr/>
            </p:nvSpPr>
            <p:spPr>
              <a:xfrm>
                <a:off x="1085824" y="7115180"/>
                <a:ext cx="285752" cy="285752"/>
              </a:xfrm>
              <a:prstGeom prst="ellipse">
                <a:avLst/>
              </a:prstGeom>
              <a:ln w="19050"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  <p:cxnSp>
            <p:nvCxnSpPr>
              <p:cNvPr id="420" name="142 Conector recto"/>
              <p:cNvCxnSpPr>
                <a:stCxn id="418" idx="0"/>
                <a:endCxn id="417" idx="3"/>
              </p:cNvCxnSpPr>
              <p:nvPr/>
            </p:nvCxnSpPr>
            <p:spPr>
              <a:xfrm rot="5400000" flipH="1" flipV="1">
                <a:off x="728634" y="6930458"/>
                <a:ext cx="256161" cy="113285"/>
              </a:xfrm>
              <a:prstGeom prst="line">
                <a:avLst/>
              </a:prstGeom>
              <a:ln w="19050"/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421" name="143 Conector recto"/>
              <p:cNvCxnSpPr>
                <a:stCxn id="419" idx="0"/>
                <a:endCxn id="417" idx="5"/>
              </p:cNvCxnSpPr>
              <p:nvPr/>
            </p:nvCxnSpPr>
            <p:spPr>
              <a:xfrm rot="16200000" flipV="1">
                <a:off x="1043978" y="6930457"/>
                <a:ext cx="256161" cy="113285"/>
              </a:xfrm>
              <a:prstGeom prst="line">
                <a:avLst/>
              </a:prstGeom>
              <a:ln w="19050"/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422" name="144 Conector recto"/>
              <p:cNvCxnSpPr>
                <a:stCxn id="417" idx="7"/>
                <a:endCxn id="408" idx="3"/>
              </p:cNvCxnSpPr>
              <p:nvPr/>
            </p:nvCxnSpPr>
            <p:spPr>
              <a:xfrm rot="5400000" flipH="1" flipV="1">
                <a:off x="1043977" y="6358953"/>
                <a:ext cx="369446" cy="226570"/>
              </a:xfrm>
              <a:prstGeom prst="line">
                <a:avLst/>
              </a:prstGeom>
              <a:ln w="19050"/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423" name="145 Conector recto"/>
              <p:cNvCxnSpPr>
                <a:stCxn id="412" idx="1"/>
                <a:endCxn id="408" idx="5"/>
              </p:cNvCxnSpPr>
              <p:nvPr/>
            </p:nvCxnSpPr>
            <p:spPr>
              <a:xfrm rot="16200000" flipV="1">
                <a:off x="1472605" y="6358953"/>
                <a:ext cx="369446" cy="226570"/>
              </a:xfrm>
              <a:prstGeom prst="line">
                <a:avLst/>
              </a:prstGeom>
              <a:ln w="19050">
                <a:solidFill>
                  <a:srgbClr val="FFC000"/>
                </a:solidFill>
                <a:headEnd type="triangle" w="med" len="med"/>
                <a:tailEnd type="none" w="med" len="med"/>
              </a:ln>
            </p:spPr>
            <p:style>
              <a:lnRef idx="2">
                <a:schemeClr val="accent6"/>
              </a:lnRef>
              <a:fillRef idx="0">
                <a:schemeClr val="accent6"/>
              </a:fillRef>
              <a:effectRef idx="1">
                <a:schemeClr val="accent6"/>
              </a:effectRef>
              <a:fontRef idx="minor">
                <a:schemeClr val="tx1"/>
              </a:fontRef>
            </p:style>
          </p:cxnSp>
          <p:sp>
            <p:nvSpPr>
              <p:cNvPr id="424" name="146 Elipse"/>
              <p:cNvSpPr/>
              <p:nvPr/>
            </p:nvSpPr>
            <p:spPr>
              <a:xfrm>
                <a:off x="3443278" y="6615114"/>
                <a:ext cx="285752" cy="285752"/>
              </a:xfrm>
              <a:prstGeom prst="ellipse">
                <a:avLst/>
              </a:prstGeom>
              <a:ln w="19050"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  <p:sp>
            <p:nvSpPr>
              <p:cNvPr id="425" name="147 Elipse"/>
              <p:cNvSpPr/>
              <p:nvPr/>
            </p:nvSpPr>
            <p:spPr>
              <a:xfrm>
                <a:off x="3228964" y="7115180"/>
                <a:ext cx="285752" cy="285752"/>
              </a:xfrm>
              <a:prstGeom prst="ellipse">
                <a:avLst/>
              </a:prstGeom>
              <a:ln w="19050"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  <p:sp>
            <p:nvSpPr>
              <p:cNvPr id="426" name="148 Elipse"/>
              <p:cNvSpPr/>
              <p:nvPr/>
            </p:nvSpPr>
            <p:spPr>
              <a:xfrm>
                <a:off x="3657592" y="7115180"/>
                <a:ext cx="285752" cy="285752"/>
              </a:xfrm>
              <a:prstGeom prst="ellipse">
                <a:avLst/>
              </a:prstGeom>
              <a:ln w="19050"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  <p:cxnSp>
            <p:nvCxnSpPr>
              <p:cNvPr id="427" name="149 Conector recto"/>
              <p:cNvCxnSpPr>
                <a:stCxn id="425" idx="0"/>
                <a:endCxn id="424" idx="3"/>
              </p:cNvCxnSpPr>
              <p:nvPr/>
            </p:nvCxnSpPr>
            <p:spPr>
              <a:xfrm rot="5400000" flipH="1" flipV="1">
                <a:off x="3300402" y="6930458"/>
                <a:ext cx="256161" cy="113285"/>
              </a:xfrm>
              <a:prstGeom prst="line">
                <a:avLst/>
              </a:prstGeom>
              <a:ln w="19050"/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428" name="150 Conector recto"/>
              <p:cNvCxnSpPr>
                <a:stCxn id="426" idx="0"/>
                <a:endCxn id="424" idx="5"/>
              </p:cNvCxnSpPr>
              <p:nvPr/>
            </p:nvCxnSpPr>
            <p:spPr>
              <a:xfrm rot="16200000" flipV="1">
                <a:off x="3615746" y="6930457"/>
                <a:ext cx="256161" cy="113285"/>
              </a:xfrm>
              <a:prstGeom prst="line">
                <a:avLst/>
              </a:prstGeom>
              <a:ln w="19050"/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429" name="151 Elipse"/>
              <p:cNvSpPr/>
              <p:nvPr/>
            </p:nvSpPr>
            <p:spPr>
              <a:xfrm>
                <a:off x="2586022" y="6615114"/>
                <a:ext cx="285752" cy="285752"/>
              </a:xfrm>
              <a:prstGeom prst="ellipse">
                <a:avLst/>
              </a:prstGeom>
              <a:ln w="19050"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  <p:sp>
            <p:nvSpPr>
              <p:cNvPr id="430" name="152 Elipse"/>
              <p:cNvSpPr/>
              <p:nvPr/>
            </p:nvSpPr>
            <p:spPr>
              <a:xfrm>
                <a:off x="2371708" y="7115180"/>
                <a:ext cx="285752" cy="285752"/>
              </a:xfrm>
              <a:prstGeom prst="ellipse">
                <a:avLst/>
              </a:prstGeom>
              <a:ln w="19050"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  <p:sp>
            <p:nvSpPr>
              <p:cNvPr id="431" name="153 Elipse"/>
              <p:cNvSpPr/>
              <p:nvPr/>
            </p:nvSpPr>
            <p:spPr>
              <a:xfrm>
                <a:off x="2800336" y="7115180"/>
                <a:ext cx="285752" cy="285752"/>
              </a:xfrm>
              <a:prstGeom prst="ellipse">
                <a:avLst/>
              </a:prstGeom>
              <a:ln w="19050"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  <p:cxnSp>
            <p:nvCxnSpPr>
              <p:cNvPr id="432" name="154 Conector recto"/>
              <p:cNvCxnSpPr>
                <a:stCxn id="430" idx="0"/>
                <a:endCxn id="429" idx="3"/>
              </p:cNvCxnSpPr>
              <p:nvPr/>
            </p:nvCxnSpPr>
            <p:spPr>
              <a:xfrm rot="5400000" flipH="1" flipV="1">
                <a:off x="2443146" y="6930458"/>
                <a:ext cx="256161" cy="113285"/>
              </a:xfrm>
              <a:prstGeom prst="line">
                <a:avLst/>
              </a:prstGeom>
              <a:ln w="19050"/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433" name="155 Conector recto"/>
              <p:cNvCxnSpPr>
                <a:stCxn id="431" idx="0"/>
                <a:endCxn id="429" idx="5"/>
              </p:cNvCxnSpPr>
              <p:nvPr/>
            </p:nvCxnSpPr>
            <p:spPr>
              <a:xfrm rot="16200000" flipV="1">
                <a:off x="2758490" y="6930457"/>
                <a:ext cx="256161" cy="113285"/>
              </a:xfrm>
              <a:prstGeom prst="line">
                <a:avLst/>
              </a:prstGeom>
              <a:ln w="19050"/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434" name="156 Conector recto"/>
              <p:cNvCxnSpPr>
                <a:stCxn id="429" idx="7"/>
                <a:endCxn id="409" idx="3"/>
              </p:cNvCxnSpPr>
              <p:nvPr/>
            </p:nvCxnSpPr>
            <p:spPr>
              <a:xfrm rot="5400000" flipH="1" flipV="1">
                <a:off x="2758489" y="6358953"/>
                <a:ext cx="369446" cy="226570"/>
              </a:xfrm>
              <a:prstGeom prst="line">
                <a:avLst/>
              </a:prstGeom>
              <a:ln w="19050"/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435" name="157 Conector recto"/>
              <p:cNvCxnSpPr>
                <a:stCxn id="424" idx="1"/>
                <a:endCxn id="409" idx="5"/>
              </p:cNvCxnSpPr>
              <p:nvPr/>
            </p:nvCxnSpPr>
            <p:spPr>
              <a:xfrm rot="16200000" flipV="1">
                <a:off x="3187117" y="6358953"/>
                <a:ext cx="369446" cy="226570"/>
              </a:xfrm>
              <a:prstGeom prst="line">
                <a:avLst/>
              </a:prstGeom>
              <a:ln w="19050"/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</p:grpSp>
        <p:cxnSp>
          <p:nvCxnSpPr>
            <p:cNvPr id="383" name="159 Conector recto de flecha"/>
            <p:cNvCxnSpPr/>
            <p:nvPr/>
          </p:nvCxnSpPr>
          <p:spPr>
            <a:xfrm rot="10800000" flipV="1">
              <a:off x="5260452" y="2242314"/>
              <a:ext cx="704344" cy="304574"/>
            </a:xfrm>
            <a:prstGeom prst="straightConnector1">
              <a:avLst/>
            </a:prstGeom>
            <a:ln w="19050">
              <a:tailEnd type="arrow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384" name="160 Conector recto de flecha"/>
            <p:cNvCxnSpPr/>
            <p:nvPr/>
          </p:nvCxnSpPr>
          <p:spPr>
            <a:xfrm>
              <a:off x="6001357" y="2242314"/>
              <a:ext cx="684908" cy="304574"/>
            </a:xfrm>
            <a:prstGeom prst="straightConnector1">
              <a:avLst/>
            </a:prstGeom>
            <a:ln w="19050">
              <a:tailEnd type="arrow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390" name="Up Arrow 389"/>
          <p:cNvSpPr/>
          <p:nvPr/>
        </p:nvSpPr>
        <p:spPr>
          <a:xfrm rot="10800000" flipH="1">
            <a:off x="5938672" y="5198775"/>
            <a:ext cx="331659" cy="170558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grpSp>
        <p:nvGrpSpPr>
          <p:cNvPr id="16" name="Group 15"/>
          <p:cNvGrpSpPr/>
          <p:nvPr/>
        </p:nvGrpSpPr>
        <p:grpSpPr>
          <a:xfrm>
            <a:off x="5654208" y="3319036"/>
            <a:ext cx="1075024" cy="903438"/>
            <a:chOff x="5654208" y="3319036"/>
            <a:chExt cx="1075024" cy="903438"/>
          </a:xfrm>
        </p:grpSpPr>
        <p:cxnSp>
          <p:nvCxnSpPr>
            <p:cNvPr id="392" name="10 Conector recto"/>
            <p:cNvCxnSpPr>
              <a:stCxn id="477" idx="0"/>
            </p:cNvCxnSpPr>
            <p:nvPr/>
          </p:nvCxnSpPr>
          <p:spPr>
            <a:xfrm flipH="1" flipV="1">
              <a:off x="6619686" y="3319039"/>
              <a:ext cx="109546" cy="373322"/>
            </a:xfrm>
            <a:prstGeom prst="line">
              <a:avLst/>
            </a:prstGeom>
            <a:ln w="38100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3" name="17 Conector recto"/>
            <p:cNvCxnSpPr/>
            <p:nvPr/>
          </p:nvCxnSpPr>
          <p:spPr>
            <a:xfrm rot="5400000" flipH="1" flipV="1">
              <a:off x="5904372" y="3507162"/>
              <a:ext cx="903437" cy="527187"/>
            </a:xfrm>
            <a:prstGeom prst="line">
              <a:avLst/>
            </a:prstGeom>
            <a:ln w="38100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4" name="15 Conector recto"/>
            <p:cNvCxnSpPr>
              <a:stCxn id="473" idx="7"/>
            </p:cNvCxnSpPr>
            <p:nvPr/>
          </p:nvCxnSpPr>
          <p:spPr>
            <a:xfrm flipV="1">
              <a:off x="6016744" y="3325247"/>
              <a:ext cx="584954" cy="641351"/>
            </a:xfrm>
            <a:prstGeom prst="line">
              <a:avLst/>
            </a:prstGeom>
            <a:ln w="38100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5" name="16 Conector recto"/>
            <p:cNvCxnSpPr/>
            <p:nvPr/>
          </p:nvCxnSpPr>
          <p:spPr>
            <a:xfrm rot="5400000" flipH="1" flipV="1">
              <a:off x="6224196" y="3556511"/>
              <a:ext cx="620784" cy="158254"/>
            </a:xfrm>
            <a:prstGeom prst="line">
              <a:avLst/>
            </a:prstGeom>
            <a:ln w="38100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6" name="9 Conector recto"/>
            <p:cNvCxnSpPr/>
            <p:nvPr/>
          </p:nvCxnSpPr>
          <p:spPr>
            <a:xfrm rot="5400000" flipH="1" flipV="1">
              <a:off x="5685228" y="3288016"/>
              <a:ext cx="903437" cy="965478"/>
            </a:xfrm>
            <a:prstGeom prst="line">
              <a:avLst/>
            </a:prstGeom>
            <a:ln w="38100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" name="Group 2"/>
          <p:cNvGrpSpPr/>
          <p:nvPr/>
        </p:nvGrpSpPr>
        <p:grpSpPr>
          <a:xfrm>
            <a:off x="5035306" y="753283"/>
            <a:ext cx="1714087" cy="1996656"/>
            <a:chOff x="5035306" y="753283"/>
            <a:chExt cx="1714087" cy="1996656"/>
          </a:xfrm>
        </p:grpSpPr>
        <p:pic>
          <p:nvPicPr>
            <p:cNvPr id="389" name="45 Imagen" descr="depthC.bmp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5496459" y="753283"/>
              <a:ext cx="1252934" cy="1996656"/>
            </a:xfrm>
            <a:prstGeom prst="rect">
              <a:avLst/>
            </a:prstGeom>
            <a:scene3d>
              <a:camera prst="orthographicFront">
                <a:rot lat="3600000" lon="19800000" rev="19980000"/>
              </a:camera>
              <a:lightRig rig="threePt" dir="t"/>
            </a:scene3d>
          </p:spPr>
        </p:pic>
        <mc:AlternateContent xmlns:mc="http://schemas.openxmlformats.org/markup-compatibility/2006" xmlns:a14="http://schemas.microsoft.com/office/drawing/2010/main">
          <mc:Choice Requires="a14">
            <p:sp>
              <p:nvSpPr>
                <p:cNvPr id="527" name="TextBox 526"/>
                <p:cNvSpPr txBox="1"/>
                <p:nvPr/>
              </p:nvSpPr>
              <p:spPr>
                <a:xfrm>
                  <a:off x="5035306" y="1528204"/>
                  <a:ext cx="242123" cy="290246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p>
                          <m:sSupPr>
                            <m:ctrlPr>
                              <a:rPr lang="es-ES" b="0" i="1" smtClean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s-ES" b="0" i="1" smtClean="0">
                                <a:latin typeface="Cambria Math" panose="02040503050406030204" pitchFamily="18" charset="0"/>
                              </a:rPr>
                              <m:t>𝐼</m:t>
                            </m:r>
                          </m:e>
                          <m:sup>
                            <m:r>
                              <a:rPr lang="es-ES" b="0" i="1" smtClean="0">
                                <a:latin typeface="Cambria Math" panose="02040503050406030204" pitchFamily="18" charset="0"/>
                              </a:rPr>
                              <m:t>𝑡</m:t>
                            </m:r>
                          </m:sup>
                        </m:sSup>
                      </m:oMath>
                    </m:oMathPara>
                  </a14:m>
                  <a:endParaRPr lang="es-ES" dirty="0"/>
                </a:p>
              </p:txBody>
            </p:sp>
          </mc:Choice>
          <mc:Fallback xmlns="">
            <p:sp>
              <p:nvSpPr>
                <p:cNvPr id="527" name="TextBox 526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035306" y="1528204"/>
                  <a:ext cx="242123" cy="290246"/>
                </a:xfrm>
                <a:prstGeom prst="rect">
                  <a:avLst/>
                </a:prstGeom>
                <a:blipFill rotWithShape="0">
                  <a:blip r:embed="rId5"/>
                  <a:stretch>
                    <a:fillRect l="-20000" t="-2128" r="-2500" b="-2128"/>
                  </a:stretch>
                </a:blipFill>
              </p:spPr>
              <p:txBody>
                <a:bodyPr/>
                <a:lstStyle/>
                <a:p>
                  <a:r>
                    <a:rPr lang="es-ES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20" name="Group 19"/>
          <p:cNvGrpSpPr/>
          <p:nvPr/>
        </p:nvGrpSpPr>
        <p:grpSpPr>
          <a:xfrm>
            <a:off x="4451559" y="3629821"/>
            <a:ext cx="2453520" cy="1421349"/>
            <a:chOff x="4451559" y="3629821"/>
            <a:chExt cx="2453520" cy="1421349"/>
          </a:xfrm>
        </p:grpSpPr>
        <p:grpSp>
          <p:nvGrpSpPr>
            <p:cNvPr id="370" name="279 Grupo"/>
            <p:cNvGrpSpPr/>
            <p:nvPr/>
          </p:nvGrpSpPr>
          <p:grpSpPr>
            <a:xfrm rot="5400000">
              <a:off x="5615378" y="3845493"/>
              <a:ext cx="668040" cy="1743313"/>
              <a:chOff x="2378869" y="5407404"/>
              <a:chExt cx="1410200" cy="3406489"/>
            </a:xfrm>
            <a:noFill/>
          </p:grpSpPr>
          <p:sp>
            <p:nvSpPr>
              <p:cNvPr id="488" name="280 Elipse"/>
              <p:cNvSpPr/>
              <p:nvPr/>
            </p:nvSpPr>
            <p:spPr>
              <a:xfrm rot="18730864">
                <a:off x="2363630" y="5422643"/>
                <a:ext cx="361951" cy="331473"/>
              </a:xfrm>
              <a:prstGeom prst="ellipse">
                <a:avLst/>
              </a:prstGeom>
              <a:grpFill/>
            </p:spPr>
            <p:style>
              <a:lnRef idx="1">
                <a:schemeClr val="accent4"/>
              </a:lnRef>
              <a:fillRef idx="3">
                <a:schemeClr val="accent4"/>
              </a:fillRef>
              <a:effectRef idx="2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  <p:sp>
            <p:nvSpPr>
              <p:cNvPr id="489" name="281 Elipse"/>
              <p:cNvSpPr/>
              <p:nvPr/>
            </p:nvSpPr>
            <p:spPr>
              <a:xfrm rot="18730864">
                <a:off x="2367773" y="6351337"/>
                <a:ext cx="361951" cy="331473"/>
              </a:xfrm>
              <a:prstGeom prst="ellipse">
                <a:avLst/>
              </a:prstGeom>
              <a:grpFill/>
            </p:spPr>
            <p:style>
              <a:lnRef idx="1">
                <a:schemeClr val="accent4"/>
              </a:lnRef>
              <a:fillRef idx="3">
                <a:schemeClr val="accent4"/>
              </a:fillRef>
              <a:effectRef idx="2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  <p:sp>
            <p:nvSpPr>
              <p:cNvPr id="490" name="282 Elipse"/>
              <p:cNvSpPr/>
              <p:nvPr/>
            </p:nvSpPr>
            <p:spPr>
              <a:xfrm rot="18730864">
                <a:off x="2371916" y="7309317"/>
                <a:ext cx="361951" cy="331473"/>
              </a:xfrm>
              <a:prstGeom prst="ellipse">
                <a:avLst/>
              </a:prstGeom>
              <a:grpFill/>
            </p:spPr>
            <p:style>
              <a:lnRef idx="1">
                <a:schemeClr val="accent4"/>
              </a:lnRef>
              <a:fillRef idx="3">
                <a:schemeClr val="accent4"/>
              </a:fillRef>
              <a:effectRef idx="2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  <p:cxnSp>
            <p:nvCxnSpPr>
              <p:cNvPr id="491" name="283 Conector recto"/>
              <p:cNvCxnSpPr>
                <a:stCxn id="489" idx="7"/>
                <a:endCxn id="488" idx="3"/>
              </p:cNvCxnSpPr>
              <p:nvPr/>
            </p:nvCxnSpPr>
            <p:spPr>
              <a:xfrm flipH="1" flipV="1">
                <a:off x="2545521" y="5761901"/>
                <a:ext cx="2312" cy="581653"/>
              </a:xfrm>
              <a:prstGeom prst="line">
                <a:avLst/>
              </a:prstGeom>
              <a:grpFill/>
              <a:ln/>
            </p:spPr>
            <p:style>
              <a:lnRef idx="3">
                <a:schemeClr val="accent5"/>
              </a:lnRef>
              <a:fillRef idx="0">
                <a:schemeClr val="accent5"/>
              </a:fillRef>
              <a:effectRef idx="2">
                <a:schemeClr val="accent5"/>
              </a:effectRef>
              <a:fontRef idx="minor">
                <a:schemeClr val="tx1"/>
              </a:fontRef>
            </p:style>
          </p:cxnSp>
          <p:cxnSp>
            <p:nvCxnSpPr>
              <p:cNvPr id="492" name="284 Conector recto"/>
              <p:cNvCxnSpPr>
                <a:stCxn id="490" idx="7"/>
                <a:endCxn id="489" idx="3"/>
              </p:cNvCxnSpPr>
              <p:nvPr/>
            </p:nvCxnSpPr>
            <p:spPr>
              <a:xfrm flipH="1" flipV="1">
                <a:off x="2549664" y="6690595"/>
                <a:ext cx="2312" cy="610939"/>
              </a:xfrm>
              <a:prstGeom prst="line">
                <a:avLst/>
              </a:prstGeom>
              <a:grpFill/>
              <a:ln/>
            </p:spPr>
            <p:style>
              <a:lnRef idx="3">
                <a:schemeClr val="accent5"/>
              </a:lnRef>
              <a:fillRef idx="0">
                <a:schemeClr val="accent5"/>
              </a:fillRef>
              <a:effectRef idx="2">
                <a:schemeClr val="accent5"/>
              </a:effectRef>
              <a:fontRef idx="minor">
                <a:schemeClr val="tx1"/>
              </a:fontRef>
            </p:style>
          </p:cxnSp>
          <p:sp>
            <p:nvSpPr>
              <p:cNvPr id="493" name="285 Elipse"/>
              <p:cNvSpPr/>
              <p:nvPr/>
            </p:nvSpPr>
            <p:spPr>
              <a:xfrm rot="18730864">
                <a:off x="2898154" y="6007795"/>
                <a:ext cx="361951" cy="331473"/>
              </a:xfrm>
              <a:prstGeom prst="ellipse">
                <a:avLst/>
              </a:prstGeom>
              <a:grpFill/>
            </p:spPr>
            <p:style>
              <a:lnRef idx="1">
                <a:schemeClr val="accent4"/>
              </a:lnRef>
              <a:fillRef idx="3">
                <a:schemeClr val="accent4"/>
              </a:fillRef>
              <a:effectRef idx="2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  <p:sp>
            <p:nvSpPr>
              <p:cNvPr id="494" name="286 Elipse"/>
              <p:cNvSpPr/>
              <p:nvPr/>
            </p:nvSpPr>
            <p:spPr>
              <a:xfrm rot="18730864">
                <a:off x="2902296" y="6950138"/>
                <a:ext cx="361951" cy="331473"/>
              </a:xfrm>
              <a:prstGeom prst="ellipse">
                <a:avLst/>
              </a:prstGeom>
              <a:grpFill/>
              <a:ln>
                <a:solidFill>
                  <a:srgbClr val="7030A0"/>
                </a:solidFill>
              </a:ln>
            </p:spPr>
            <p:style>
              <a:lnRef idx="1">
                <a:schemeClr val="accent6"/>
              </a:lnRef>
              <a:fillRef idx="3">
                <a:schemeClr val="accent6"/>
              </a:fillRef>
              <a:effectRef idx="2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  <p:sp>
            <p:nvSpPr>
              <p:cNvPr id="495" name="287 Elipse"/>
              <p:cNvSpPr/>
              <p:nvPr/>
            </p:nvSpPr>
            <p:spPr>
              <a:xfrm rot="18730864">
                <a:off x="2892791" y="7884285"/>
                <a:ext cx="361951" cy="331473"/>
              </a:xfrm>
              <a:prstGeom prst="ellipse">
                <a:avLst/>
              </a:prstGeom>
              <a:grpFill/>
              <a:ln>
                <a:solidFill>
                  <a:srgbClr val="7030A0"/>
                </a:solidFill>
              </a:ln>
            </p:spPr>
            <p:style>
              <a:lnRef idx="1">
                <a:schemeClr val="accent6"/>
              </a:lnRef>
              <a:fillRef idx="3">
                <a:schemeClr val="accent6"/>
              </a:fillRef>
              <a:effectRef idx="2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  <p:cxnSp>
            <p:nvCxnSpPr>
              <p:cNvPr id="496" name="288 Conector recto"/>
              <p:cNvCxnSpPr>
                <a:stCxn id="494" idx="7"/>
                <a:endCxn id="493" idx="3"/>
              </p:cNvCxnSpPr>
              <p:nvPr/>
            </p:nvCxnSpPr>
            <p:spPr>
              <a:xfrm flipH="1" flipV="1">
                <a:off x="3080045" y="6347053"/>
                <a:ext cx="2312" cy="595301"/>
              </a:xfrm>
              <a:prstGeom prst="line">
                <a:avLst/>
              </a:prstGeom>
              <a:grpFill/>
              <a:ln/>
            </p:spPr>
            <p:style>
              <a:lnRef idx="3">
                <a:schemeClr val="accent5"/>
              </a:lnRef>
              <a:fillRef idx="0">
                <a:schemeClr val="accent5"/>
              </a:fillRef>
              <a:effectRef idx="2">
                <a:schemeClr val="accent5"/>
              </a:effectRef>
              <a:fontRef idx="minor">
                <a:schemeClr val="tx1"/>
              </a:fontRef>
            </p:style>
          </p:cxnSp>
          <p:cxnSp>
            <p:nvCxnSpPr>
              <p:cNvPr id="497" name="289 Conector recto"/>
              <p:cNvCxnSpPr>
                <a:stCxn id="495" idx="7"/>
                <a:endCxn id="494" idx="3"/>
              </p:cNvCxnSpPr>
              <p:nvPr/>
            </p:nvCxnSpPr>
            <p:spPr>
              <a:xfrm rot="10800000" flipH="1">
                <a:off x="3072851" y="7289395"/>
                <a:ext cx="11337" cy="587107"/>
              </a:xfrm>
              <a:prstGeom prst="line">
                <a:avLst/>
              </a:prstGeom>
              <a:grpFill/>
              <a:ln/>
            </p:spPr>
            <p:style>
              <a:lnRef idx="3">
                <a:schemeClr val="accent5"/>
              </a:lnRef>
              <a:fillRef idx="0">
                <a:schemeClr val="accent5"/>
              </a:fillRef>
              <a:effectRef idx="2">
                <a:schemeClr val="accent5"/>
              </a:effectRef>
              <a:fontRef idx="minor">
                <a:schemeClr val="tx1"/>
              </a:fontRef>
            </p:style>
          </p:cxnSp>
          <p:sp>
            <p:nvSpPr>
              <p:cNvPr id="498" name="290 Elipse"/>
              <p:cNvSpPr/>
              <p:nvPr/>
            </p:nvSpPr>
            <p:spPr>
              <a:xfrm rot="18730864">
                <a:off x="3442357" y="6565651"/>
                <a:ext cx="361951" cy="331473"/>
              </a:xfrm>
              <a:prstGeom prst="ellipse">
                <a:avLst/>
              </a:prstGeom>
              <a:grpFill/>
              <a:ln>
                <a:solidFill>
                  <a:srgbClr val="7030A0"/>
                </a:solidFill>
              </a:ln>
            </p:spPr>
            <p:style>
              <a:lnRef idx="1">
                <a:schemeClr val="accent6"/>
              </a:lnRef>
              <a:fillRef idx="3">
                <a:schemeClr val="accent6"/>
              </a:fillRef>
              <a:effectRef idx="2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  <p:sp>
            <p:nvSpPr>
              <p:cNvPr id="499" name="291 Elipse"/>
              <p:cNvSpPr/>
              <p:nvPr/>
            </p:nvSpPr>
            <p:spPr>
              <a:xfrm rot="18730864">
                <a:off x="3432851" y="7507994"/>
                <a:ext cx="361951" cy="331473"/>
              </a:xfrm>
              <a:prstGeom prst="ellipse">
                <a:avLst/>
              </a:prstGeom>
              <a:grpFill/>
              <a:ln>
                <a:solidFill>
                  <a:srgbClr val="7030A0"/>
                </a:solidFill>
              </a:ln>
            </p:spPr>
            <p:style>
              <a:lnRef idx="1">
                <a:schemeClr val="accent6"/>
              </a:lnRef>
              <a:fillRef idx="3">
                <a:schemeClr val="accent6"/>
              </a:fillRef>
              <a:effectRef idx="2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  <p:sp>
            <p:nvSpPr>
              <p:cNvPr id="500" name="292 Elipse"/>
              <p:cNvSpPr/>
              <p:nvPr/>
            </p:nvSpPr>
            <p:spPr>
              <a:xfrm rot="18730864">
                <a:off x="3436994" y="8467181"/>
                <a:ext cx="361951" cy="331473"/>
              </a:xfrm>
              <a:prstGeom prst="ellipse">
                <a:avLst/>
              </a:prstGeom>
              <a:grpFill/>
              <a:ln>
                <a:solidFill>
                  <a:srgbClr val="7030A0"/>
                </a:solidFill>
              </a:ln>
            </p:spPr>
            <p:style>
              <a:lnRef idx="1">
                <a:schemeClr val="accent6"/>
              </a:lnRef>
              <a:fillRef idx="3">
                <a:schemeClr val="accent6"/>
              </a:fillRef>
              <a:effectRef idx="2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  <p:cxnSp>
            <p:nvCxnSpPr>
              <p:cNvPr id="501" name="293 Conector recto"/>
              <p:cNvCxnSpPr>
                <a:stCxn id="499" idx="7"/>
                <a:endCxn id="498" idx="3"/>
              </p:cNvCxnSpPr>
              <p:nvPr/>
            </p:nvCxnSpPr>
            <p:spPr>
              <a:xfrm rot="10800000" flipH="1">
                <a:off x="3612912" y="6904909"/>
                <a:ext cx="11336" cy="595301"/>
              </a:xfrm>
              <a:prstGeom prst="line">
                <a:avLst/>
              </a:prstGeom>
              <a:grpFill/>
              <a:ln/>
            </p:spPr>
            <p:style>
              <a:lnRef idx="3">
                <a:schemeClr val="accent5"/>
              </a:lnRef>
              <a:fillRef idx="0">
                <a:schemeClr val="accent5"/>
              </a:fillRef>
              <a:effectRef idx="2">
                <a:schemeClr val="accent5"/>
              </a:effectRef>
              <a:fontRef idx="minor">
                <a:schemeClr val="tx1"/>
              </a:fontRef>
            </p:style>
          </p:cxnSp>
          <p:cxnSp>
            <p:nvCxnSpPr>
              <p:cNvPr id="502" name="294 Conector recto"/>
              <p:cNvCxnSpPr>
                <a:stCxn id="500" idx="7"/>
                <a:endCxn id="499" idx="3"/>
              </p:cNvCxnSpPr>
              <p:nvPr/>
            </p:nvCxnSpPr>
            <p:spPr>
              <a:xfrm flipH="1" flipV="1">
                <a:off x="3614743" y="7847251"/>
                <a:ext cx="2311" cy="612147"/>
              </a:xfrm>
              <a:prstGeom prst="line">
                <a:avLst/>
              </a:prstGeom>
              <a:grpFill/>
              <a:ln/>
            </p:spPr>
            <p:style>
              <a:lnRef idx="3">
                <a:schemeClr val="accent5"/>
              </a:lnRef>
              <a:fillRef idx="0">
                <a:schemeClr val="accent5"/>
              </a:fillRef>
              <a:effectRef idx="2">
                <a:schemeClr val="accent5"/>
              </a:effectRef>
              <a:fontRef idx="minor">
                <a:schemeClr val="tx1"/>
              </a:fontRef>
            </p:style>
          </p:cxnSp>
          <p:cxnSp>
            <p:nvCxnSpPr>
              <p:cNvPr id="503" name="295 Conector recto"/>
              <p:cNvCxnSpPr>
                <a:stCxn id="490" idx="4"/>
                <a:endCxn id="495" idx="0"/>
              </p:cNvCxnSpPr>
              <p:nvPr/>
            </p:nvCxnSpPr>
            <p:spPr>
              <a:xfrm>
                <a:off x="2675706" y="7586341"/>
                <a:ext cx="275245" cy="352392"/>
              </a:xfrm>
              <a:prstGeom prst="line">
                <a:avLst/>
              </a:prstGeom>
              <a:grpFill/>
              <a:ln/>
            </p:spPr>
            <p:style>
              <a:lnRef idx="3">
                <a:schemeClr val="accent5"/>
              </a:lnRef>
              <a:fillRef idx="0">
                <a:schemeClr val="accent5"/>
              </a:fillRef>
              <a:effectRef idx="2">
                <a:schemeClr val="accent5"/>
              </a:effectRef>
              <a:fontRef idx="minor">
                <a:schemeClr val="tx1"/>
              </a:fontRef>
            </p:style>
          </p:cxnSp>
          <p:cxnSp>
            <p:nvCxnSpPr>
              <p:cNvPr id="504" name="296 Conector recto"/>
              <p:cNvCxnSpPr>
                <a:stCxn id="495" idx="4"/>
                <a:endCxn id="500" idx="0"/>
              </p:cNvCxnSpPr>
              <p:nvPr/>
            </p:nvCxnSpPr>
            <p:spPr>
              <a:xfrm>
                <a:off x="3196581" y="8161309"/>
                <a:ext cx="298573" cy="360320"/>
              </a:xfrm>
              <a:prstGeom prst="line">
                <a:avLst/>
              </a:prstGeom>
              <a:grpFill/>
              <a:ln/>
            </p:spPr>
            <p:style>
              <a:lnRef idx="3">
                <a:schemeClr val="accent5"/>
              </a:lnRef>
              <a:fillRef idx="0">
                <a:schemeClr val="accent5"/>
              </a:fillRef>
              <a:effectRef idx="2">
                <a:schemeClr val="accent5"/>
              </a:effectRef>
              <a:fontRef idx="minor">
                <a:schemeClr val="tx1"/>
              </a:fontRef>
            </p:style>
          </p:cxnSp>
          <p:cxnSp>
            <p:nvCxnSpPr>
              <p:cNvPr id="505" name="297 Conector recto"/>
              <p:cNvCxnSpPr>
                <a:stCxn id="494" idx="4"/>
                <a:endCxn id="499" idx="0"/>
              </p:cNvCxnSpPr>
              <p:nvPr/>
            </p:nvCxnSpPr>
            <p:spPr>
              <a:xfrm>
                <a:off x="3206087" y="7227161"/>
                <a:ext cx="284925" cy="335280"/>
              </a:xfrm>
              <a:prstGeom prst="line">
                <a:avLst/>
              </a:prstGeom>
              <a:grpFill/>
              <a:ln/>
            </p:spPr>
            <p:style>
              <a:lnRef idx="3">
                <a:schemeClr val="accent5"/>
              </a:lnRef>
              <a:fillRef idx="0">
                <a:schemeClr val="accent5"/>
              </a:fillRef>
              <a:effectRef idx="2">
                <a:schemeClr val="accent5"/>
              </a:effectRef>
              <a:fontRef idx="minor">
                <a:schemeClr val="tx1"/>
              </a:fontRef>
            </p:style>
          </p:cxnSp>
          <p:cxnSp>
            <p:nvCxnSpPr>
              <p:cNvPr id="506" name="298 Conector recto"/>
              <p:cNvCxnSpPr>
                <a:stCxn id="489" idx="4"/>
                <a:endCxn id="494" idx="0"/>
              </p:cNvCxnSpPr>
              <p:nvPr/>
            </p:nvCxnSpPr>
            <p:spPr>
              <a:xfrm>
                <a:off x="2671564" y="6628361"/>
                <a:ext cx="288894" cy="376224"/>
              </a:xfrm>
              <a:prstGeom prst="line">
                <a:avLst/>
              </a:prstGeom>
              <a:grpFill/>
              <a:ln/>
            </p:spPr>
            <p:style>
              <a:lnRef idx="3">
                <a:schemeClr val="accent5"/>
              </a:lnRef>
              <a:fillRef idx="0">
                <a:schemeClr val="accent5"/>
              </a:fillRef>
              <a:effectRef idx="2">
                <a:schemeClr val="accent5"/>
              </a:effectRef>
              <a:fontRef idx="minor">
                <a:schemeClr val="tx1"/>
              </a:fontRef>
            </p:style>
          </p:cxnSp>
          <p:cxnSp>
            <p:nvCxnSpPr>
              <p:cNvPr id="507" name="299 Conector recto"/>
              <p:cNvCxnSpPr>
                <a:stCxn id="488" idx="4"/>
                <a:endCxn id="493" idx="0"/>
              </p:cNvCxnSpPr>
              <p:nvPr/>
            </p:nvCxnSpPr>
            <p:spPr>
              <a:xfrm>
                <a:off x="2667421" y="5699667"/>
                <a:ext cx="288894" cy="362576"/>
              </a:xfrm>
              <a:prstGeom prst="line">
                <a:avLst/>
              </a:prstGeom>
              <a:grpFill/>
              <a:ln/>
            </p:spPr>
            <p:style>
              <a:lnRef idx="3">
                <a:schemeClr val="accent5"/>
              </a:lnRef>
              <a:fillRef idx="0">
                <a:schemeClr val="accent5"/>
              </a:fillRef>
              <a:effectRef idx="2">
                <a:schemeClr val="accent5"/>
              </a:effectRef>
              <a:fontRef idx="minor">
                <a:schemeClr val="tx1"/>
              </a:fontRef>
            </p:style>
          </p:cxnSp>
          <p:cxnSp>
            <p:nvCxnSpPr>
              <p:cNvPr id="508" name="300 Conector recto"/>
              <p:cNvCxnSpPr>
                <a:stCxn id="493" idx="4"/>
                <a:endCxn id="498" idx="0"/>
              </p:cNvCxnSpPr>
              <p:nvPr/>
            </p:nvCxnSpPr>
            <p:spPr>
              <a:xfrm>
                <a:off x="3201944" y="6284819"/>
                <a:ext cx="298573" cy="335280"/>
              </a:xfrm>
              <a:prstGeom prst="line">
                <a:avLst/>
              </a:prstGeom>
              <a:grpFill/>
              <a:ln/>
            </p:spPr>
            <p:style>
              <a:lnRef idx="3">
                <a:schemeClr val="accent5"/>
              </a:lnRef>
              <a:fillRef idx="0">
                <a:schemeClr val="accent5"/>
              </a:fillRef>
              <a:effectRef idx="2">
                <a:schemeClr val="accent5"/>
              </a:effectRef>
              <a:fontRef idx="minor">
                <a:schemeClr val="tx1"/>
              </a:fontRef>
            </p:style>
          </p:cxnSp>
        </p:grpSp>
        <p:grpSp>
          <p:nvGrpSpPr>
            <p:cNvPr id="377" name="177 Grupo"/>
            <p:cNvGrpSpPr/>
            <p:nvPr/>
          </p:nvGrpSpPr>
          <p:grpSpPr>
            <a:xfrm>
              <a:off x="4919971" y="3629821"/>
              <a:ext cx="1985108" cy="812199"/>
              <a:chOff x="957986" y="6329362"/>
              <a:chExt cx="3530102" cy="1714512"/>
            </a:xfrm>
          </p:grpSpPr>
          <p:grpSp>
            <p:nvGrpSpPr>
              <p:cNvPr id="465" name="77 Grupo"/>
              <p:cNvGrpSpPr/>
              <p:nvPr/>
            </p:nvGrpSpPr>
            <p:grpSpPr>
              <a:xfrm>
                <a:off x="1243736" y="6461381"/>
                <a:ext cx="3096344" cy="1392186"/>
                <a:chOff x="4500562" y="2857496"/>
                <a:chExt cx="3357586" cy="1500198"/>
              </a:xfrm>
            </p:grpSpPr>
            <p:sp>
              <p:nvSpPr>
                <p:cNvPr id="467" name="24 Elipse"/>
                <p:cNvSpPr/>
                <p:nvPr/>
              </p:nvSpPr>
              <p:spPr>
                <a:xfrm>
                  <a:off x="5643570" y="2857496"/>
                  <a:ext cx="357190" cy="357190"/>
                </a:xfrm>
                <a:prstGeom prst="ellipse">
                  <a:avLst/>
                </a:prstGeom>
                <a:solidFill>
                  <a:srgbClr val="7030A0"/>
                </a:solidFill>
                <a:ln>
                  <a:solidFill>
                    <a:srgbClr val="7030A0"/>
                  </a:solidFill>
                </a:ln>
              </p:spPr>
              <p:style>
                <a:lnRef idx="1">
                  <a:schemeClr val="accent4"/>
                </a:lnRef>
                <a:fillRef idx="3">
                  <a:schemeClr val="accent4"/>
                </a:fillRef>
                <a:effectRef idx="2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/>
                </a:p>
              </p:txBody>
            </p:sp>
            <p:sp>
              <p:nvSpPr>
                <p:cNvPr id="468" name="25 Elipse"/>
                <p:cNvSpPr/>
                <p:nvPr/>
              </p:nvSpPr>
              <p:spPr>
                <a:xfrm>
                  <a:off x="5072066" y="3429000"/>
                  <a:ext cx="357190" cy="357190"/>
                </a:xfrm>
                <a:prstGeom prst="ellipse">
                  <a:avLst/>
                </a:prstGeom>
                <a:solidFill>
                  <a:srgbClr val="7030A0"/>
                </a:solidFill>
                <a:ln>
                  <a:solidFill>
                    <a:srgbClr val="7030A0"/>
                  </a:solidFill>
                </a:ln>
              </p:spPr>
              <p:style>
                <a:lnRef idx="1">
                  <a:schemeClr val="accent4"/>
                </a:lnRef>
                <a:fillRef idx="3">
                  <a:schemeClr val="accent4"/>
                </a:fillRef>
                <a:effectRef idx="2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/>
                </a:p>
              </p:txBody>
            </p:sp>
            <p:sp>
              <p:nvSpPr>
                <p:cNvPr id="469" name="26 Elipse"/>
                <p:cNvSpPr/>
                <p:nvPr/>
              </p:nvSpPr>
              <p:spPr>
                <a:xfrm>
                  <a:off x="4500562" y="4000504"/>
                  <a:ext cx="357190" cy="357190"/>
                </a:xfrm>
                <a:prstGeom prst="ellipse">
                  <a:avLst/>
                </a:prstGeom>
                <a:solidFill>
                  <a:srgbClr val="7030A0"/>
                </a:solidFill>
                <a:ln>
                  <a:solidFill>
                    <a:srgbClr val="7030A0"/>
                  </a:solidFill>
                </a:ln>
              </p:spPr>
              <p:style>
                <a:lnRef idx="1">
                  <a:schemeClr val="accent4"/>
                </a:lnRef>
                <a:fillRef idx="3">
                  <a:schemeClr val="accent4"/>
                </a:fillRef>
                <a:effectRef idx="2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/>
                </a:p>
              </p:txBody>
            </p:sp>
            <p:cxnSp>
              <p:nvCxnSpPr>
                <p:cNvPr id="470" name="27 Conector recto"/>
                <p:cNvCxnSpPr>
                  <a:stCxn id="468" idx="7"/>
                  <a:endCxn id="467" idx="3"/>
                </p:cNvCxnSpPr>
                <p:nvPr/>
              </p:nvCxnSpPr>
              <p:spPr>
                <a:xfrm rot="5400000" flipH="1" flipV="1">
                  <a:off x="5376947" y="3162377"/>
                  <a:ext cx="318932" cy="318932"/>
                </a:xfrm>
                <a:prstGeom prst="line">
                  <a:avLst/>
                </a:prstGeom>
                <a:ln/>
              </p:spPr>
              <p:style>
                <a:lnRef idx="3">
                  <a:schemeClr val="accent5"/>
                </a:lnRef>
                <a:fillRef idx="0">
                  <a:schemeClr val="accent5"/>
                </a:fillRef>
                <a:effectRef idx="2">
                  <a:schemeClr val="accent5"/>
                </a:effectRef>
                <a:fontRef idx="minor">
                  <a:schemeClr val="tx1"/>
                </a:fontRef>
              </p:style>
            </p:cxnSp>
            <p:cxnSp>
              <p:nvCxnSpPr>
                <p:cNvPr id="471" name="28 Conector recto"/>
                <p:cNvCxnSpPr>
                  <a:stCxn id="469" idx="7"/>
                  <a:endCxn id="468" idx="3"/>
                </p:cNvCxnSpPr>
                <p:nvPr/>
              </p:nvCxnSpPr>
              <p:spPr>
                <a:xfrm rot="5400000" flipH="1" flipV="1">
                  <a:off x="4805443" y="3733881"/>
                  <a:ext cx="318932" cy="318932"/>
                </a:xfrm>
                <a:prstGeom prst="line">
                  <a:avLst/>
                </a:prstGeom>
                <a:ln/>
              </p:spPr>
              <p:style>
                <a:lnRef idx="3">
                  <a:schemeClr val="accent5"/>
                </a:lnRef>
                <a:fillRef idx="0">
                  <a:schemeClr val="accent5"/>
                </a:fillRef>
                <a:effectRef idx="2">
                  <a:schemeClr val="accent5"/>
                </a:effectRef>
                <a:fontRef idx="minor">
                  <a:schemeClr val="tx1"/>
                </a:fontRef>
              </p:style>
            </p:cxnSp>
            <p:sp>
              <p:nvSpPr>
                <p:cNvPr id="472" name="29 Elipse"/>
                <p:cNvSpPr/>
                <p:nvPr/>
              </p:nvSpPr>
              <p:spPr>
                <a:xfrm>
                  <a:off x="6572264" y="2857496"/>
                  <a:ext cx="357190" cy="357190"/>
                </a:xfrm>
                <a:prstGeom prst="ellipse">
                  <a:avLst/>
                </a:prstGeom>
                <a:solidFill>
                  <a:srgbClr val="7030A0"/>
                </a:solidFill>
                <a:ln>
                  <a:solidFill>
                    <a:srgbClr val="7030A0"/>
                  </a:solidFill>
                </a:ln>
              </p:spPr>
              <p:style>
                <a:lnRef idx="1">
                  <a:schemeClr val="accent4"/>
                </a:lnRef>
                <a:fillRef idx="3">
                  <a:schemeClr val="accent4"/>
                </a:fillRef>
                <a:effectRef idx="2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/>
                </a:p>
              </p:txBody>
            </p:sp>
            <p:sp>
              <p:nvSpPr>
                <p:cNvPr id="473" name="30 Elipse"/>
                <p:cNvSpPr/>
                <p:nvPr/>
              </p:nvSpPr>
              <p:spPr>
                <a:xfrm>
                  <a:off x="6000760" y="3429000"/>
                  <a:ext cx="357190" cy="357190"/>
                </a:xfrm>
                <a:prstGeom prst="ellipse">
                  <a:avLst/>
                </a:prstGeom>
                <a:solidFill>
                  <a:srgbClr val="FFC000"/>
                </a:solidFill>
                <a:ln>
                  <a:solidFill>
                    <a:srgbClr val="FFC000"/>
                  </a:solidFill>
                </a:ln>
              </p:spPr>
              <p:style>
                <a:lnRef idx="1">
                  <a:schemeClr val="accent6"/>
                </a:lnRef>
                <a:fillRef idx="3">
                  <a:schemeClr val="accent6"/>
                </a:fillRef>
                <a:effectRef idx="2">
                  <a:schemeClr val="accent6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/>
                </a:p>
              </p:txBody>
            </p:sp>
            <p:sp>
              <p:nvSpPr>
                <p:cNvPr id="474" name="31 Elipse"/>
                <p:cNvSpPr/>
                <p:nvPr/>
              </p:nvSpPr>
              <p:spPr>
                <a:xfrm>
                  <a:off x="5429256" y="4000504"/>
                  <a:ext cx="357190" cy="357190"/>
                </a:xfrm>
                <a:prstGeom prst="ellipse">
                  <a:avLst/>
                </a:prstGeom>
                <a:solidFill>
                  <a:srgbClr val="FFC000"/>
                </a:solidFill>
                <a:ln>
                  <a:solidFill>
                    <a:srgbClr val="FFC000"/>
                  </a:solidFill>
                </a:ln>
              </p:spPr>
              <p:style>
                <a:lnRef idx="1">
                  <a:schemeClr val="accent6"/>
                </a:lnRef>
                <a:fillRef idx="3">
                  <a:schemeClr val="accent6"/>
                </a:fillRef>
                <a:effectRef idx="2">
                  <a:schemeClr val="accent6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/>
                </a:p>
              </p:txBody>
            </p:sp>
            <p:cxnSp>
              <p:nvCxnSpPr>
                <p:cNvPr id="475" name="32 Conector recto"/>
                <p:cNvCxnSpPr>
                  <a:stCxn id="473" idx="7"/>
                  <a:endCxn id="472" idx="3"/>
                </p:cNvCxnSpPr>
                <p:nvPr/>
              </p:nvCxnSpPr>
              <p:spPr>
                <a:xfrm rot="5400000" flipH="1" flipV="1">
                  <a:off x="6305641" y="3162377"/>
                  <a:ext cx="318932" cy="318932"/>
                </a:xfrm>
                <a:prstGeom prst="line">
                  <a:avLst/>
                </a:prstGeom>
                <a:ln/>
              </p:spPr>
              <p:style>
                <a:lnRef idx="3">
                  <a:schemeClr val="accent5"/>
                </a:lnRef>
                <a:fillRef idx="0">
                  <a:schemeClr val="accent5"/>
                </a:fillRef>
                <a:effectRef idx="2">
                  <a:schemeClr val="accent5"/>
                </a:effectRef>
                <a:fontRef idx="minor">
                  <a:schemeClr val="tx1"/>
                </a:fontRef>
              </p:style>
            </p:cxnSp>
            <p:cxnSp>
              <p:nvCxnSpPr>
                <p:cNvPr id="476" name="33 Conector recto"/>
                <p:cNvCxnSpPr>
                  <a:stCxn id="474" idx="7"/>
                  <a:endCxn id="473" idx="3"/>
                </p:cNvCxnSpPr>
                <p:nvPr/>
              </p:nvCxnSpPr>
              <p:spPr>
                <a:xfrm rot="5400000" flipH="1" flipV="1">
                  <a:off x="5734137" y="3733881"/>
                  <a:ext cx="318932" cy="318932"/>
                </a:xfrm>
                <a:prstGeom prst="line">
                  <a:avLst/>
                </a:prstGeom>
                <a:ln/>
              </p:spPr>
              <p:style>
                <a:lnRef idx="3">
                  <a:schemeClr val="accent5"/>
                </a:lnRef>
                <a:fillRef idx="0">
                  <a:schemeClr val="accent5"/>
                </a:fillRef>
                <a:effectRef idx="2">
                  <a:schemeClr val="accent5"/>
                </a:effectRef>
                <a:fontRef idx="minor">
                  <a:schemeClr val="tx1"/>
                </a:fontRef>
              </p:style>
            </p:cxnSp>
            <p:sp>
              <p:nvSpPr>
                <p:cNvPr id="477" name="34 Elipse"/>
                <p:cNvSpPr/>
                <p:nvPr/>
              </p:nvSpPr>
              <p:spPr>
                <a:xfrm>
                  <a:off x="7500958" y="2857496"/>
                  <a:ext cx="357190" cy="357190"/>
                </a:xfrm>
                <a:prstGeom prst="ellipse">
                  <a:avLst/>
                </a:prstGeom>
                <a:solidFill>
                  <a:srgbClr val="FFC000"/>
                </a:solidFill>
                <a:ln>
                  <a:solidFill>
                    <a:srgbClr val="FFC000"/>
                  </a:solidFill>
                </a:ln>
              </p:spPr>
              <p:style>
                <a:lnRef idx="1">
                  <a:schemeClr val="accent6"/>
                </a:lnRef>
                <a:fillRef idx="3">
                  <a:schemeClr val="accent6"/>
                </a:fillRef>
                <a:effectRef idx="2">
                  <a:schemeClr val="accent6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/>
                </a:p>
              </p:txBody>
            </p:sp>
            <p:sp>
              <p:nvSpPr>
                <p:cNvPr id="478" name="35 Elipse"/>
                <p:cNvSpPr/>
                <p:nvPr/>
              </p:nvSpPr>
              <p:spPr>
                <a:xfrm>
                  <a:off x="6929454" y="3429000"/>
                  <a:ext cx="357190" cy="357190"/>
                </a:xfrm>
                <a:prstGeom prst="ellipse">
                  <a:avLst/>
                </a:prstGeom>
                <a:solidFill>
                  <a:srgbClr val="FFC000"/>
                </a:solidFill>
                <a:ln>
                  <a:solidFill>
                    <a:srgbClr val="FFC000"/>
                  </a:solidFill>
                </a:ln>
              </p:spPr>
              <p:style>
                <a:lnRef idx="1">
                  <a:schemeClr val="accent6"/>
                </a:lnRef>
                <a:fillRef idx="3">
                  <a:schemeClr val="accent6"/>
                </a:fillRef>
                <a:effectRef idx="2">
                  <a:schemeClr val="accent6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/>
                </a:p>
              </p:txBody>
            </p:sp>
            <p:sp>
              <p:nvSpPr>
                <p:cNvPr id="479" name="36 Elipse"/>
                <p:cNvSpPr/>
                <p:nvPr/>
              </p:nvSpPr>
              <p:spPr>
                <a:xfrm>
                  <a:off x="6357950" y="4000504"/>
                  <a:ext cx="357190" cy="357190"/>
                </a:xfrm>
                <a:prstGeom prst="ellipse">
                  <a:avLst/>
                </a:prstGeom>
                <a:solidFill>
                  <a:srgbClr val="FFC000"/>
                </a:solidFill>
                <a:ln>
                  <a:solidFill>
                    <a:srgbClr val="FFC000"/>
                  </a:solidFill>
                </a:ln>
              </p:spPr>
              <p:style>
                <a:lnRef idx="1">
                  <a:schemeClr val="accent6"/>
                </a:lnRef>
                <a:fillRef idx="3">
                  <a:schemeClr val="accent6"/>
                </a:fillRef>
                <a:effectRef idx="2">
                  <a:schemeClr val="accent6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/>
                </a:p>
              </p:txBody>
            </p:sp>
            <p:cxnSp>
              <p:nvCxnSpPr>
                <p:cNvPr id="480" name="37 Conector recto"/>
                <p:cNvCxnSpPr>
                  <a:stCxn id="478" idx="7"/>
                  <a:endCxn id="477" idx="3"/>
                </p:cNvCxnSpPr>
                <p:nvPr/>
              </p:nvCxnSpPr>
              <p:spPr>
                <a:xfrm rot="5400000" flipH="1" flipV="1">
                  <a:off x="7234335" y="3162377"/>
                  <a:ext cx="318932" cy="318932"/>
                </a:xfrm>
                <a:prstGeom prst="line">
                  <a:avLst/>
                </a:prstGeom>
                <a:ln/>
              </p:spPr>
              <p:style>
                <a:lnRef idx="3">
                  <a:schemeClr val="accent5"/>
                </a:lnRef>
                <a:fillRef idx="0">
                  <a:schemeClr val="accent5"/>
                </a:fillRef>
                <a:effectRef idx="2">
                  <a:schemeClr val="accent5"/>
                </a:effectRef>
                <a:fontRef idx="minor">
                  <a:schemeClr val="tx1"/>
                </a:fontRef>
              </p:style>
            </p:cxnSp>
            <p:cxnSp>
              <p:nvCxnSpPr>
                <p:cNvPr id="481" name="38 Conector recto"/>
                <p:cNvCxnSpPr>
                  <a:stCxn id="479" idx="7"/>
                  <a:endCxn id="478" idx="3"/>
                </p:cNvCxnSpPr>
                <p:nvPr/>
              </p:nvCxnSpPr>
              <p:spPr>
                <a:xfrm rot="5400000" flipH="1" flipV="1">
                  <a:off x="6662831" y="3733881"/>
                  <a:ext cx="318932" cy="318932"/>
                </a:xfrm>
                <a:prstGeom prst="line">
                  <a:avLst/>
                </a:prstGeom>
                <a:ln/>
              </p:spPr>
              <p:style>
                <a:lnRef idx="3">
                  <a:schemeClr val="accent5"/>
                </a:lnRef>
                <a:fillRef idx="0">
                  <a:schemeClr val="accent5"/>
                </a:fillRef>
                <a:effectRef idx="2">
                  <a:schemeClr val="accent5"/>
                </a:effectRef>
                <a:fontRef idx="minor">
                  <a:schemeClr val="tx1"/>
                </a:fontRef>
              </p:style>
            </p:cxnSp>
            <p:cxnSp>
              <p:nvCxnSpPr>
                <p:cNvPr id="482" name="39 Conector recto"/>
                <p:cNvCxnSpPr>
                  <a:stCxn id="469" idx="6"/>
                  <a:endCxn id="474" idx="2"/>
                </p:cNvCxnSpPr>
                <p:nvPr/>
              </p:nvCxnSpPr>
              <p:spPr>
                <a:xfrm>
                  <a:off x="4857752" y="4179099"/>
                  <a:ext cx="571504" cy="0"/>
                </a:xfrm>
                <a:prstGeom prst="line">
                  <a:avLst/>
                </a:prstGeom>
                <a:ln/>
              </p:spPr>
              <p:style>
                <a:lnRef idx="3">
                  <a:schemeClr val="accent5"/>
                </a:lnRef>
                <a:fillRef idx="0">
                  <a:schemeClr val="accent5"/>
                </a:fillRef>
                <a:effectRef idx="2">
                  <a:schemeClr val="accent5"/>
                </a:effectRef>
                <a:fontRef idx="minor">
                  <a:schemeClr val="tx1"/>
                </a:fontRef>
              </p:style>
            </p:cxnSp>
            <p:cxnSp>
              <p:nvCxnSpPr>
                <p:cNvPr id="483" name="40 Conector recto"/>
                <p:cNvCxnSpPr>
                  <a:stCxn id="474" idx="6"/>
                  <a:endCxn id="479" idx="2"/>
                </p:cNvCxnSpPr>
                <p:nvPr/>
              </p:nvCxnSpPr>
              <p:spPr>
                <a:xfrm>
                  <a:off x="5786446" y="4179099"/>
                  <a:ext cx="571504" cy="0"/>
                </a:xfrm>
                <a:prstGeom prst="line">
                  <a:avLst/>
                </a:prstGeom>
                <a:ln/>
              </p:spPr>
              <p:style>
                <a:lnRef idx="3">
                  <a:schemeClr val="accent5"/>
                </a:lnRef>
                <a:fillRef idx="0">
                  <a:schemeClr val="accent5"/>
                </a:fillRef>
                <a:effectRef idx="2">
                  <a:schemeClr val="accent5"/>
                </a:effectRef>
                <a:fontRef idx="minor">
                  <a:schemeClr val="tx1"/>
                </a:fontRef>
              </p:style>
            </p:cxnSp>
            <p:cxnSp>
              <p:nvCxnSpPr>
                <p:cNvPr id="484" name="41 Conector recto"/>
                <p:cNvCxnSpPr>
                  <a:stCxn id="473" idx="6"/>
                  <a:endCxn id="478" idx="2"/>
                </p:cNvCxnSpPr>
                <p:nvPr/>
              </p:nvCxnSpPr>
              <p:spPr>
                <a:xfrm>
                  <a:off x="6357950" y="3607595"/>
                  <a:ext cx="571504" cy="0"/>
                </a:xfrm>
                <a:prstGeom prst="line">
                  <a:avLst/>
                </a:prstGeom>
                <a:ln/>
              </p:spPr>
              <p:style>
                <a:lnRef idx="3">
                  <a:schemeClr val="accent5"/>
                </a:lnRef>
                <a:fillRef idx="0">
                  <a:schemeClr val="accent5"/>
                </a:fillRef>
                <a:effectRef idx="2">
                  <a:schemeClr val="accent5"/>
                </a:effectRef>
                <a:fontRef idx="minor">
                  <a:schemeClr val="tx1"/>
                </a:fontRef>
              </p:style>
            </p:cxnSp>
            <p:cxnSp>
              <p:nvCxnSpPr>
                <p:cNvPr id="485" name="42 Conector recto"/>
                <p:cNvCxnSpPr>
                  <a:stCxn id="468" idx="6"/>
                  <a:endCxn id="473" idx="2"/>
                </p:cNvCxnSpPr>
                <p:nvPr/>
              </p:nvCxnSpPr>
              <p:spPr>
                <a:xfrm>
                  <a:off x="5429256" y="3607595"/>
                  <a:ext cx="571504" cy="0"/>
                </a:xfrm>
                <a:prstGeom prst="line">
                  <a:avLst/>
                </a:prstGeom>
                <a:ln/>
              </p:spPr>
              <p:style>
                <a:lnRef idx="3">
                  <a:schemeClr val="accent5"/>
                </a:lnRef>
                <a:fillRef idx="0">
                  <a:schemeClr val="accent5"/>
                </a:fillRef>
                <a:effectRef idx="2">
                  <a:schemeClr val="accent5"/>
                </a:effectRef>
                <a:fontRef idx="minor">
                  <a:schemeClr val="tx1"/>
                </a:fontRef>
              </p:style>
            </p:cxnSp>
            <p:cxnSp>
              <p:nvCxnSpPr>
                <p:cNvPr id="486" name="43 Conector recto"/>
                <p:cNvCxnSpPr>
                  <a:stCxn id="467" idx="6"/>
                  <a:endCxn id="472" idx="2"/>
                </p:cNvCxnSpPr>
                <p:nvPr/>
              </p:nvCxnSpPr>
              <p:spPr>
                <a:xfrm>
                  <a:off x="6000760" y="3036091"/>
                  <a:ext cx="571504" cy="0"/>
                </a:xfrm>
                <a:prstGeom prst="line">
                  <a:avLst/>
                </a:prstGeom>
                <a:ln/>
              </p:spPr>
              <p:style>
                <a:lnRef idx="3">
                  <a:schemeClr val="accent5"/>
                </a:lnRef>
                <a:fillRef idx="0">
                  <a:schemeClr val="accent5"/>
                </a:fillRef>
                <a:effectRef idx="2">
                  <a:schemeClr val="accent5"/>
                </a:effectRef>
                <a:fontRef idx="minor">
                  <a:schemeClr val="tx1"/>
                </a:fontRef>
              </p:style>
            </p:cxnSp>
            <p:cxnSp>
              <p:nvCxnSpPr>
                <p:cNvPr id="487" name="44 Conector recto"/>
                <p:cNvCxnSpPr>
                  <a:stCxn id="472" idx="6"/>
                  <a:endCxn id="477" idx="2"/>
                </p:cNvCxnSpPr>
                <p:nvPr/>
              </p:nvCxnSpPr>
              <p:spPr>
                <a:xfrm>
                  <a:off x="6929454" y="3036091"/>
                  <a:ext cx="571504" cy="0"/>
                </a:xfrm>
                <a:prstGeom prst="line">
                  <a:avLst/>
                </a:prstGeom>
                <a:ln/>
              </p:spPr>
              <p:style>
                <a:lnRef idx="3">
                  <a:schemeClr val="accent5"/>
                </a:lnRef>
                <a:fillRef idx="0">
                  <a:schemeClr val="accent5"/>
                </a:fillRef>
                <a:effectRef idx="2">
                  <a:schemeClr val="accent5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466" name="5 Forma libre"/>
              <p:cNvSpPr/>
              <p:nvPr/>
            </p:nvSpPr>
            <p:spPr>
              <a:xfrm>
                <a:off x="957986" y="6329362"/>
                <a:ext cx="3530102" cy="1714512"/>
              </a:xfrm>
              <a:custGeom>
                <a:avLst/>
                <a:gdLst>
                  <a:gd name="connsiteX0" fmla="*/ 0 w 4050310"/>
                  <a:gd name="connsiteY0" fmla="*/ 2111585 h 2129341"/>
                  <a:gd name="connsiteX1" fmla="*/ 346229 w 4050310"/>
                  <a:gd name="connsiteY1" fmla="*/ 2129341 h 2129341"/>
                  <a:gd name="connsiteX2" fmla="*/ 470517 w 4050310"/>
                  <a:gd name="connsiteY2" fmla="*/ 2120463 h 2129341"/>
                  <a:gd name="connsiteX3" fmla="*/ 506027 w 4050310"/>
                  <a:gd name="connsiteY3" fmla="*/ 2111585 h 2129341"/>
                  <a:gd name="connsiteX4" fmla="*/ 559293 w 4050310"/>
                  <a:gd name="connsiteY4" fmla="*/ 2102708 h 2129341"/>
                  <a:gd name="connsiteX5" fmla="*/ 577049 w 4050310"/>
                  <a:gd name="connsiteY5" fmla="*/ 2084952 h 2129341"/>
                  <a:gd name="connsiteX6" fmla="*/ 603682 w 4050310"/>
                  <a:gd name="connsiteY6" fmla="*/ 2067197 h 2129341"/>
                  <a:gd name="connsiteX7" fmla="*/ 621437 w 4050310"/>
                  <a:gd name="connsiteY7" fmla="*/ 2040564 h 2129341"/>
                  <a:gd name="connsiteX8" fmla="*/ 674703 w 4050310"/>
                  <a:gd name="connsiteY8" fmla="*/ 1996176 h 2129341"/>
                  <a:gd name="connsiteX9" fmla="*/ 710214 w 4050310"/>
                  <a:gd name="connsiteY9" fmla="*/ 1987298 h 2129341"/>
                  <a:gd name="connsiteX10" fmla="*/ 745724 w 4050310"/>
                  <a:gd name="connsiteY10" fmla="*/ 1907399 h 2129341"/>
                  <a:gd name="connsiteX11" fmla="*/ 790113 w 4050310"/>
                  <a:gd name="connsiteY11" fmla="*/ 1871888 h 2129341"/>
                  <a:gd name="connsiteX12" fmla="*/ 843379 w 4050310"/>
                  <a:gd name="connsiteY12" fmla="*/ 1827500 h 2129341"/>
                  <a:gd name="connsiteX13" fmla="*/ 852256 w 4050310"/>
                  <a:gd name="connsiteY13" fmla="*/ 1800867 h 2129341"/>
                  <a:gd name="connsiteX14" fmla="*/ 905522 w 4050310"/>
                  <a:gd name="connsiteY14" fmla="*/ 1765356 h 2129341"/>
                  <a:gd name="connsiteX15" fmla="*/ 923278 w 4050310"/>
                  <a:gd name="connsiteY15" fmla="*/ 1729846 h 2129341"/>
                  <a:gd name="connsiteX16" fmla="*/ 949911 w 4050310"/>
                  <a:gd name="connsiteY16" fmla="*/ 1712090 h 2129341"/>
                  <a:gd name="connsiteX17" fmla="*/ 958788 w 4050310"/>
                  <a:gd name="connsiteY17" fmla="*/ 1685457 h 2129341"/>
                  <a:gd name="connsiteX18" fmla="*/ 985421 w 4050310"/>
                  <a:gd name="connsiteY18" fmla="*/ 1667702 h 2129341"/>
                  <a:gd name="connsiteX19" fmla="*/ 1003177 w 4050310"/>
                  <a:gd name="connsiteY19" fmla="*/ 1649947 h 2129341"/>
                  <a:gd name="connsiteX20" fmla="*/ 1020932 w 4050310"/>
                  <a:gd name="connsiteY20" fmla="*/ 1614436 h 2129341"/>
                  <a:gd name="connsiteX21" fmla="*/ 1100831 w 4050310"/>
                  <a:gd name="connsiteY21" fmla="*/ 1552292 h 2129341"/>
                  <a:gd name="connsiteX22" fmla="*/ 1118587 w 4050310"/>
                  <a:gd name="connsiteY22" fmla="*/ 1534537 h 2129341"/>
                  <a:gd name="connsiteX23" fmla="*/ 1154097 w 4050310"/>
                  <a:gd name="connsiteY23" fmla="*/ 1507904 h 2129341"/>
                  <a:gd name="connsiteX24" fmla="*/ 1198486 w 4050310"/>
                  <a:gd name="connsiteY24" fmla="*/ 1463516 h 2129341"/>
                  <a:gd name="connsiteX25" fmla="*/ 1251752 w 4050310"/>
                  <a:gd name="connsiteY25" fmla="*/ 1392494 h 2129341"/>
                  <a:gd name="connsiteX26" fmla="*/ 1278385 w 4050310"/>
                  <a:gd name="connsiteY26" fmla="*/ 1339228 h 2129341"/>
                  <a:gd name="connsiteX27" fmla="*/ 1331651 w 4050310"/>
                  <a:gd name="connsiteY27" fmla="*/ 1250451 h 2129341"/>
                  <a:gd name="connsiteX28" fmla="*/ 1349406 w 4050310"/>
                  <a:gd name="connsiteY28" fmla="*/ 1223818 h 2129341"/>
                  <a:gd name="connsiteX29" fmla="*/ 1367161 w 4050310"/>
                  <a:gd name="connsiteY29" fmla="*/ 1197185 h 2129341"/>
                  <a:gd name="connsiteX30" fmla="*/ 1384917 w 4050310"/>
                  <a:gd name="connsiteY30" fmla="*/ 1135042 h 2129341"/>
                  <a:gd name="connsiteX31" fmla="*/ 1429305 w 4050310"/>
                  <a:gd name="connsiteY31" fmla="*/ 1099531 h 2129341"/>
                  <a:gd name="connsiteX32" fmla="*/ 1438183 w 4050310"/>
                  <a:gd name="connsiteY32" fmla="*/ 1072898 h 2129341"/>
                  <a:gd name="connsiteX33" fmla="*/ 1482571 w 4050310"/>
                  <a:gd name="connsiteY33" fmla="*/ 1010754 h 2129341"/>
                  <a:gd name="connsiteX34" fmla="*/ 1518082 w 4050310"/>
                  <a:gd name="connsiteY34" fmla="*/ 939733 h 2129341"/>
                  <a:gd name="connsiteX35" fmla="*/ 1535837 w 4050310"/>
                  <a:gd name="connsiteY35" fmla="*/ 913100 h 2129341"/>
                  <a:gd name="connsiteX36" fmla="*/ 1562470 w 4050310"/>
                  <a:gd name="connsiteY36" fmla="*/ 904222 h 2129341"/>
                  <a:gd name="connsiteX37" fmla="*/ 1589103 w 4050310"/>
                  <a:gd name="connsiteY37" fmla="*/ 886467 h 2129341"/>
                  <a:gd name="connsiteX38" fmla="*/ 1597981 w 4050310"/>
                  <a:gd name="connsiteY38" fmla="*/ 859834 h 2129341"/>
                  <a:gd name="connsiteX39" fmla="*/ 1660124 w 4050310"/>
                  <a:gd name="connsiteY39" fmla="*/ 833201 h 2129341"/>
                  <a:gd name="connsiteX40" fmla="*/ 1669002 w 4050310"/>
                  <a:gd name="connsiteY40" fmla="*/ 806568 h 2129341"/>
                  <a:gd name="connsiteX41" fmla="*/ 1775534 w 4050310"/>
                  <a:gd name="connsiteY41" fmla="*/ 753302 h 2129341"/>
                  <a:gd name="connsiteX42" fmla="*/ 1828800 w 4050310"/>
                  <a:gd name="connsiteY42" fmla="*/ 735547 h 2129341"/>
                  <a:gd name="connsiteX43" fmla="*/ 2121763 w 4050310"/>
                  <a:gd name="connsiteY43" fmla="*/ 717791 h 2129341"/>
                  <a:gd name="connsiteX44" fmla="*/ 2325950 w 4050310"/>
                  <a:gd name="connsiteY44" fmla="*/ 735547 h 2129341"/>
                  <a:gd name="connsiteX45" fmla="*/ 2361460 w 4050310"/>
                  <a:gd name="connsiteY45" fmla="*/ 744424 h 2129341"/>
                  <a:gd name="connsiteX46" fmla="*/ 2476870 w 4050310"/>
                  <a:gd name="connsiteY46" fmla="*/ 753302 h 2129341"/>
                  <a:gd name="connsiteX47" fmla="*/ 2716567 w 4050310"/>
                  <a:gd name="connsiteY47" fmla="*/ 735547 h 2129341"/>
                  <a:gd name="connsiteX48" fmla="*/ 2752078 w 4050310"/>
                  <a:gd name="connsiteY48" fmla="*/ 726669 h 2129341"/>
                  <a:gd name="connsiteX49" fmla="*/ 2778711 w 4050310"/>
                  <a:gd name="connsiteY49" fmla="*/ 708914 h 2129341"/>
                  <a:gd name="connsiteX50" fmla="*/ 2805344 w 4050310"/>
                  <a:gd name="connsiteY50" fmla="*/ 700036 h 2129341"/>
                  <a:gd name="connsiteX51" fmla="*/ 2858610 w 4050310"/>
                  <a:gd name="connsiteY51" fmla="*/ 664525 h 2129341"/>
                  <a:gd name="connsiteX52" fmla="*/ 2911876 w 4050310"/>
                  <a:gd name="connsiteY52" fmla="*/ 620137 h 2129341"/>
                  <a:gd name="connsiteX53" fmla="*/ 2947387 w 4050310"/>
                  <a:gd name="connsiteY53" fmla="*/ 566871 h 2129341"/>
                  <a:gd name="connsiteX54" fmla="*/ 2965142 w 4050310"/>
                  <a:gd name="connsiteY54" fmla="*/ 540238 h 2129341"/>
                  <a:gd name="connsiteX55" fmla="*/ 2991775 w 4050310"/>
                  <a:gd name="connsiteY55" fmla="*/ 460339 h 2129341"/>
                  <a:gd name="connsiteX56" fmla="*/ 3018408 w 4050310"/>
                  <a:gd name="connsiteY56" fmla="*/ 407073 h 2129341"/>
                  <a:gd name="connsiteX57" fmla="*/ 3045041 w 4050310"/>
                  <a:gd name="connsiteY57" fmla="*/ 389317 h 2129341"/>
                  <a:gd name="connsiteX58" fmla="*/ 3089429 w 4050310"/>
                  <a:gd name="connsiteY58" fmla="*/ 344929 h 2129341"/>
                  <a:gd name="connsiteX59" fmla="*/ 3160451 w 4050310"/>
                  <a:gd name="connsiteY59" fmla="*/ 291663 h 2129341"/>
                  <a:gd name="connsiteX60" fmla="*/ 3178206 w 4050310"/>
                  <a:gd name="connsiteY60" fmla="*/ 265030 h 2129341"/>
                  <a:gd name="connsiteX61" fmla="*/ 3258105 w 4050310"/>
                  <a:gd name="connsiteY61" fmla="*/ 220642 h 2129341"/>
                  <a:gd name="connsiteX62" fmla="*/ 3311371 w 4050310"/>
                  <a:gd name="connsiteY62" fmla="*/ 185131 h 2129341"/>
                  <a:gd name="connsiteX63" fmla="*/ 3364637 w 4050310"/>
                  <a:gd name="connsiteY63" fmla="*/ 149620 h 2129341"/>
                  <a:gd name="connsiteX64" fmla="*/ 3453414 w 4050310"/>
                  <a:gd name="connsiteY64" fmla="*/ 122987 h 2129341"/>
                  <a:gd name="connsiteX65" fmla="*/ 3559946 w 4050310"/>
                  <a:gd name="connsiteY65" fmla="*/ 105232 h 2129341"/>
                  <a:gd name="connsiteX66" fmla="*/ 3959441 w 4050310"/>
                  <a:gd name="connsiteY66" fmla="*/ 78599 h 2129341"/>
                  <a:gd name="connsiteX67" fmla="*/ 4012707 w 4050310"/>
                  <a:gd name="connsiteY67" fmla="*/ 69721 h 2129341"/>
                  <a:gd name="connsiteX68" fmla="*/ 4021585 w 4050310"/>
                  <a:gd name="connsiteY68" fmla="*/ 43088 h 2129341"/>
                  <a:gd name="connsiteX69" fmla="*/ 4048218 w 4050310"/>
                  <a:gd name="connsiteY69" fmla="*/ 7578 h 21293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</a:cxnLst>
                <a:rect l="l" t="t" r="r" b="b"/>
                <a:pathLst>
                  <a:path w="4050310" h="2129341">
                    <a:moveTo>
                      <a:pt x="0" y="2111585"/>
                    </a:moveTo>
                    <a:cubicBezTo>
                      <a:pt x="131677" y="2122558"/>
                      <a:pt x="193281" y="2129341"/>
                      <a:pt x="346229" y="2129341"/>
                    </a:cubicBezTo>
                    <a:cubicBezTo>
                      <a:pt x="387764" y="2129341"/>
                      <a:pt x="429088" y="2123422"/>
                      <a:pt x="470517" y="2120463"/>
                    </a:cubicBezTo>
                    <a:cubicBezTo>
                      <a:pt x="482354" y="2117504"/>
                      <a:pt x="494063" y="2113978"/>
                      <a:pt x="506027" y="2111585"/>
                    </a:cubicBezTo>
                    <a:cubicBezTo>
                      <a:pt x="523678" y="2108055"/>
                      <a:pt x="542439" y="2109028"/>
                      <a:pt x="559293" y="2102708"/>
                    </a:cubicBezTo>
                    <a:cubicBezTo>
                      <a:pt x="567130" y="2099769"/>
                      <a:pt x="570513" y="2090181"/>
                      <a:pt x="577049" y="2084952"/>
                    </a:cubicBezTo>
                    <a:cubicBezTo>
                      <a:pt x="585381" y="2078287"/>
                      <a:pt x="594804" y="2073115"/>
                      <a:pt x="603682" y="2067197"/>
                    </a:cubicBezTo>
                    <a:cubicBezTo>
                      <a:pt x="609600" y="2058319"/>
                      <a:pt x="614607" y="2048761"/>
                      <a:pt x="621437" y="2040564"/>
                    </a:cubicBezTo>
                    <a:cubicBezTo>
                      <a:pt x="633288" y="2026343"/>
                      <a:pt x="656598" y="2003935"/>
                      <a:pt x="674703" y="1996176"/>
                    </a:cubicBezTo>
                    <a:cubicBezTo>
                      <a:pt x="685918" y="1991370"/>
                      <a:pt x="698377" y="1990257"/>
                      <a:pt x="710214" y="1987298"/>
                    </a:cubicBezTo>
                    <a:cubicBezTo>
                      <a:pt x="724291" y="1945066"/>
                      <a:pt x="721608" y="1937544"/>
                      <a:pt x="745724" y="1907399"/>
                    </a:cubicBezTo>
                    <a:cubicBezTo>
                      <a:pt x="761558" y="1887607"/>
                      <a:pt x="768584" y="1887266"/>
                      <a:pt x="790113" y="1871888"/>
                    </a:cubicBezTo>
                    <a:cubicBezTo>
                      <a:pt x="827042" y="1845509"/>
                      <a:pt x="818145" y="1852732"/>
                      <a:pt x="843379" y="1827500"/>
                    </a:cubicBezTo>
                    <a:cubicBezTo>
                      <a:pt x="846338" y="1818622"/>
                      <a:pt x="847441" y="1808891"/>
                      <a:pt x="852256" y="1800867"/>
                    </a:cubicBezTo>
                    <a:cubicBezTo>
                      <a:pt x="863875" y="1781503"/>
                      <a:pt x="887026" y="1774605"/>
                      <a:pt x="905522" y="1765356"/>
                    </a:cubicBezTo>
                    <a:cubicBezTo>
                      <a:pt x="911441" y="1753519"/>
                      <a:pt x="914806" y="1740013"/>
                      <a:pt x="923278" y="1729846"/>
                    </a:cubicBezTo>
                    <a:cubicBezTo>
                      <a:pt x="930109" y="1721649"/>
                      <a:pt x="943246" y="1720422"/>
                      <a:pt x="949911" y="1712090"/>
                    </a:cubicBezTo>
                    <a:cubicBezTo>
                      <a:pt x="955757" y="1704783"/>
                      <a:pt x="952942" y="1692764"/>
                      <a:pt x="958788" y="1685457"/>
                    </a:cubicBezTo>
                    <a:cubicBezTo>
                      <a:pt x="965453" y="1677125"/>
                      <a:pt x="977089" y="1674367"/>
                      <a:pt x="985421" y="1667702"/>
                    </a:cubicBezTo>
                    <a:cubicBezTo>
                      <a:pt x="991957" y="1662473"/>
                      <a:pt x="997258" y="1655865"/>
                      <a:pt x="1003177" y="1649947"/>
                    </a:cubicBezTo>
                    <a:cubicBezTo>
                      <a:pt x="1009095" y="1638110"/>
                      <a:pt x="1013240" y="1625205"/>
                      <a:pt x="1020932" y="1614436"/>
                    </a:cubicBezTo>
                    <a:cubicBezTo>
                      <a:pt x="1052164" y="1570711"/>
                      <a:pt x="1054949" y="1598171"/>
                      <a:pt x="1100831" y="1552292"/>
                    </a:cubicBezTo>
                    <a:cubicBezTo>
                      <a:pt x="1106750" y="1546374"/>
                      <a:pt x="1112157" y="1539895"/>
                      <a:pt x="1118587" y="1534537"/>
                    </a:cubicBezTo>
                    <a:cubicBezTo>
                      <a:pt x="1129954" y="1525065"/>
                      <a:pt x="1143635" y="1518366"/>
                      <a:pt x="1154097" y="1507904"/>
                    </a:cubicBezTo>
                    <a:cubicBezTo>
                      <a:pt x="1213278" y="1448723"/>
                      <a:pt x="1127469" y="1510860"/>
                      <a:pt x="1198486" y="1463516"/>
                    </a:cubicBezTo>
                    <a:cubicBezTo>
                      <a:pt x="1238639" y="1403285"/>
                      <a:pt x="1218907" y="1425339"/>
                      <a:pt x="1251752" y="1392494"/>
                    </a:cubicBezTo>
                    <a:cubicBezTo>
                      <a:pt x="1268028" y="1343662"/>
                      <a:pt x="1250849" y="1387416"/>
                      <a:pt x="1278385" y="1339228"/>
                    </a:cubicBezTo>
                    <a:cubicBezTo>
                      <a:pt x="1332990" y="1243669"/>
                      <a:pt x="1244767" y="1380776"/>
                      <a:pt x="1331651" y="1250451"/>
                    </a:cubicBezTo>
                    <a:lnTo>
                      <a:pt x="1349406" y="1223818"/>
                    </a:lnTo>
                    <a:lnTo>
                      <a:pt x="1367161" y="1197185"/>
                    </a:lnTo>
                    <a:cubicBezTo>
                      <a:pt x="1368820" y="1190551"/>
                      <a:pt x="1379459" y="1144140"/>
                      <a:pt x="1384917" y="1135042"/>
                    </a:cubicBezTo>
                    <a:cubicBezTo>
                      <a:pt x="1393352" y="1120984"/>
                      <a:pt x="1417206" y="1107597"/>
                      <a:pt x="1429305" y="1099531"/>
                    </a:cubicBezTo>
                    <a:cubicBezTo>
                      <a:pt x="1432264" y="1090653"/>
                      <a:pt x="1433540" y="1081023"/>
                      <a:pt x="1438183" y="1072898"/>
                    </a:cubicBezTo>
                    <a:cubicBezTo>
                      <a:pt x="1444741" y="1061421"/>
                      <a:pt x="1475701" y="1026212"/>
                      <a:pt x="1482571" y="1010754"/>
                    </a:cubicBezTo>
                    <a:cubicBezTo>
                      <a:pt x="1535599" y="891439"/>
                      <a:pt x="1472501" y="996709"/>
                      <a:pt x="1518082" y="939733"/>
                    </a:cubicBezTo>
                    <a:cubicBezTo>
                      <a:pt x="1524747" y="931402"/>
                      <a:pt x="1527506" y="919765"/>
                      <a:pt x="1535837" y="913100"/>
                    </a:cubicBezTo>
                    <a:cubicBezTo>
                      <a:pt x="1543144" y="907254"/>
                      <a:pt x="1554100" y="908407"/>
                      <a:pt x="1562470" y="904222"/>
                    </a:cubicBezTo>
                    <a:cubicBezTo>
                      <a:pt x="1572013" y="899450"/>
                      <a:pt x="1580225" y="892385"/>
                      <a:pt x="1589103" y="886467"/>
                    </a:cubicBezTo>
                    <a:cubicBezTo>
                      <a:pt x="1592062" y="877589"/>
                      <a:pt x="1591364" y="866451"/>
                      <a:pt x="1597981" y="859834"/>
                    </a:cubicBezTo>
                    <a:cubicBezTo>
                      <a:pt x="1608950" y="848865"/>
                      <a:pt x="1644208" y="838506"/>
                      <a:pt x="1660124" y="833201"/>
                    </a:cubicBezTo>
                    <a:cubicBezTo>
                      <a:pt x="1663083" y="824323"/>
                      <a:pt x="1662385" y="813185"/>
                      <a:pt x="1669002" y="806568"/>
                    </a:cubicBezTo>
                    <a:cubicBezTo>
                      <a:pt x="1703423" y="772147"/>
                      <a:pt x="1732210" y="767743"/>
                      <a:pt x="1775534" y="753302"/>
                    </a:cubicBezTo>
                    <a:cubicBezTo>
                      <a:pt x="1775538" y="753301"/>
                      <a:pt x="1828795" y="735547"/>
                      <a:pt x="1828800" y="735547"/>
                    </a:cubicBezTo>
                    <a:lnTo>
                      <a:pt x="2121763" y="717791"/>
                    </a:lnTo>
                    <a:cubicBezTo>
                      <a:pt x="2220146" y="742387"/>
                      <a:pt x="2107019" y="716510"/>
                      <a:pt x="2325950" y="735547"/>
                    </a:cubicBezTo>
                    <a:cubicBezTo>
                      <a:pt x="2338105" y="736604"/>
                      <a:pt x="2349343" y="742998"/>
                      <a:pt x="2361460" y="744424"/>
                    </a:cubicBezTo>
                    <a:cubicBezTo>
                      <a:pt x="2399779" y="748932"/>
                      <a:pt x="2438400" y="750343"/>
                      <a:pt x="2476870" y="753302"/>
                    </a:cubicBezTo>
                    <a:cubicBezTo>
                      <a:pt x="2559936" y="748930"/>
                      <a:pt x="2636049" y="748966"/>
                      <a:pt x="2716567" y="735547"/>
                    </a:cubicBezTo>
                    <a:cubicBezTo>
                      <a:pt x="2728602" y="733541"/>
                      <a:pt x="2740241" y="729628"/>
                      <a:pt x="2752078" y="726669"/>
                    </a:cubicBezTo>
                    <a:cubicBezTo>
                      <a:pt x="2760956" y="720751"/>
                      <a:pt x="2769168" y="713686"/>
                      <a:pt x="2778711" y="708914"/>
                    </a:cubicBezTo>
                    <a:cubicBezTo>
                      <a:pt x="2787081" y="704729"/>
                      <a:pt x="2797164" y="704581"/>
                      <a:pt x="2805344" y="700036"/>
                    </a:cubicBezTo>
                    <a:cubicBezTo>
                      <a:pt x="2823998" y="689673"/>
                      <a:pt x="2840855" y="676362"/>
                      <a:pt x="2858610" y="664525"/>
                    </a:cubicBezTo>
                    <a:cubicBezTo>
                      <a:pt x="2882285" y="648742"/>
                      <a:pt x="2893472" y="643800"/>
                      <a:pt x="2911876" y="620137"/>
                    </a:cubicBezTo>
                    <a:cubicBezTo>
                      <a:pt x="2924977" y="603293"/>
                      <a:pt x="2935550" y="584626"/>
                      <a:pt x="2947387" y="566871"/>
                    </a:cubicBezTo>
                    <a:cubicBezTo>
                      <a:pt x="2953305" y="557993"/>
                      <a:pt x="2961768" y="550360"/>
                      <a:pt x="2965142" y="540238"/>
                    </a:cubicBezTo>
                    <a:lnTo>
                      <a:pt x="2991775" y="460339"/>
                    </a:lnTo>
                    <a:cubicBezTo>
                      <a:pt x="2998995" y="438678"/>
                      <a:pt x="3001199" y="424282"/>
                      <a:pt x="3018408" y="407073"/>
                    </a:cubicBezTo>
                    <a:cubicBezTo>
                      <a:pt x="3025953" y="399528"/>
                      <a:pt x="3036163" y="395236"/>
                      <a:pt x="3045041" y="389317"/>
                    </a:cubicBezTo>
                    <a:cubicBezTo>
                      <a:pt x="3080550" y="336052"/>
                      <a:pt x="3042083" y="386356"/>
                      <a:pt x="3089429" y="344929"/>
                    </a:cubicBezTo>
                    <a:cubicBezTo>
                      <a:pt x="3152206" y="290000"/>
                      <a:pt x="3108703" y="308913"/>
                      <a:pt x="3160451" y="291663"/>
                    </a:cubicBezTo>
                    <a:cubicBezTo>
                      <a:pt x="3166369" y="282785"/>
                      <a:pt x="3170176" y="272056"/>
                      <a:pt x="3178206" y="265030"/>
                    </a:cubicBezTo>
                    <a:cubicBezTo>
                      <a:pt x="3215778" y="232154"/>
                      <a:pt x="3221524" y="232835"/>
                      <a:pt x="3258105" y="220642"/>
                    </a:cubicBezTo>
                    <a:cubicBezTo>
                      <a:pt x="3292654" y="168818"/>
                      <a:pt x="3254044" y="213795"/>
                      <a:pt x="3311371" y="185131"/>
                    </a:cubicBezTo>
                    <a:cubicBezTo>
                      <a:pt x="3330457" y="175588"/>
                      <a:pt x="3344393" y="156368"/>
                      <a:pt x="3364637" y="149620"/>
                    </a:cubicBezTo>
                    <a:cubicBezTo>
                      <a:pt x="3491195" y="107435"/>
                      <a:pt x="3359511" y="149816"/>
                      <a:pt x="3453414" y="122987"/>
                    </a:cubicBezTo>
                    <a:cubicBezTo>
                      <a:pt x="3511263" y="106459"/>
                      <a:pt x="3454153" y="112789"/>
                      <a:pt x="3559946" y="105232"/>
                    </a:cubicBezTo>
                    <a:cubicBezTo>
                      <a:pt x="3585989" y="103372"/>
                      <a:pt x="3865588" y="89027"/>
                      <a:pt x="3959441" y="78599"/>
                    </a:cubicBezTo>
                    <a:cubicBezTo>
                      <a:pt x="3977331" y="76611"/>
                      <a:pt x="3994952" y="72680"/>
                      <a:pt x="4012707" y="69721"/>
                    </a:cubicBezTo>
                    <a:cubicBezTo>
                      <a:pt x="4015666" y="60843"/>
                      <a:pt x="4016394" y="50874"/>
                      <a:pt x="4021585" y="43088"/>
                    </a:cubicBezTo>
                    <a:cubicBezTo>
                      <a:pt x="4050310" y="0"/>
                      <a:pt x="4048218" y="32395"/>
                      <a:pt x="4048218" y="7578"/>
                    </a:cubicBezTo>
                  </a:path>
                </a:pathLst>
              </a:custGeom>
              <a:noFill/>
              <a:ln w="28575">
                <a:solidFill>
                  <a:schemeClr val="accent2">
                    <a:lumMod val="75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</p:grpSp>
        <p:grpSp>
          <p:nvGrpSpPr>
            <p:cNvPr id="391" name="347 Grupo"/>
            <p:cNvGrpSpPr/>
            <p:nvPr/>
          </p:nvGrpSpPr>
          <p:grpSpPr>
            <a:xfrm>
              <a:off x="5159107" y="3849386"/>
              <a:ext cx="1570126" cy="1038157"/>
              <a:chOff x="2053169" y="5864160"/>
              <a:chExt cx="3068076" cy="2191499"/>
            </a:xfrm>
          </p:grpSpPr>
          <p:cxnSp>
            <p:nvCxnSpPr>
              <p:cNvPr id="398" name="336 Conector recto"/>
              <p:cNvCxnSpPr>
                <a:stCxn id="469" idx="4"/>
                <a:endCxn id="500" idx="1"/>
              </p:cNvCxnSpPr>
              <p:nvPr/>
            </p:nvCxnSpPr>
            <p:spPr>
              <a:xfrm flipH="1">
                <a:off x="2053169" y="6924875"/>
                <a:ext cx="27687" cy="1125422"/>
              </a:xfrm>
              <a:prstGeom prst="line">
                <a:avLst/>
              </a:prstGeom>
              <a:ln/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99" name="339 Conector recto"/>
              <p:cNvCxnSpPr>
                <a:stCxn id="468" idx="4"/>
                <a:endCxn id="495" idx="1"/>
              </p:cNvCxnSpPr>
              <p:nvPr/>
            </p:nvCxnSpPr>
            <p:spPr>
              <a:xfrm flipH="1">
                <a:off x="2636064" y="6394518"/>
                <a:ext cx="23913" cy="1111576"/>
              </a:xfrm>
              <a:prstGeom prst="line">
                <a:avLst/>
              </a:prstGeom>
              <a:ln/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400" name="340 Conector recto"/>
              <p:cNvCxnSpPr>
                <a:stCxn id="474" idx="4"/>
                <a:endCxn id="499" idx="1"/>
              </p:cNvCxnSpPr>
              <p:nvPr/>
            </p:nvCxnSpPr>
            <p:spPr>
              <a:xfrm flipH="1">
                <a:off x="3012354" y="6924875"/>
                <a:ext cx="9575" cy="1121278"/>
              </a:xfrm>
              <a:prstGeom prst="line">
                <a:avLst/>
              </a:prstGeom>
              <a:ln/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401" name="341 Conector recto"/>
              <p:cNvCxnSpPr>
                <a:stCxn id="467" idx="4"/>
                <a:endCxn id="490" idx="1"/>
              </p:cNvCxnSpPr>
              <p:nvPr/>
            </p:nvCxnSpPr>
            <p:spPr>
              <a:xfrm flipH="1">
                <a:off x="3211032" y="5864160"/>
                <a:ext cx="28068" cy="1121059"/>
              </a:xfrm>
              <a:prstGeom prst="line">
                <a:avLst/>
              </a:prstGeom>
              <a:ln/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402" name="342 Conector recto"/>
              <p:cNvCxnSpPr>
                <a:stCxn id="472" idx="4"/>
                <a:endCxn id="489" idx="1"/>
              </p:cNvCxnSpPr>
              <p:nvPr/>
            </p:nvCxnSpPr>
            <p:spPr>
              <a:xfrm flipH="1">
                <a:off x="4169012" y="5864160"/>
                <a:ext cx="11159" cy="1116915"/>
              </a:xfrm>
              <a:prstGeom prst="line">
                <a:avLst/>
              </a:prstGeom>
              <a:ln/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403" name="343 Conector recto"/>
              <p:cNvCxnSpPr>
                <a:stCxn id="477" idx="4"/>
                <a:endCxn id="488" idx="1"/>
              </p:cNvCxnSpPr>
              <p:nvPr/>
            </p:nvCxnSpPr>
            <p:spPr>
              <a:xfrm flipH="1">
                <a:off x="5097707" y="5864160"/>
                <a:ext cx="23538" cy="1112773"/>
              </a:xfrm>
              <a:prstGeom prst="line">
                <a:avLst/>
              </a:prstGeom>
              <a:ln/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404" name="344 Conector recto"/>
              <p:cNvCxnSpPr>
                <a:stCxn id="478" idx="4"/>
                <a:endCxn id="493" idx="1"/>
              </p:cNvCxnSpPr>
              <p:nvPr/>
            </p:nvCxnSpPr>
            <p:spPr>
              <a:xfrm flipH="1">
                <a:off x="4512554" y="6394518"/>
                <a:ext cx="29568" cy="1116938"/>
              </a:xfrm>
              <a:prstGeom prst="line">
                <a:avLst/>
              </a:prstGeom>
              <a:ln/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405" name="346 Conector recto"/>
              <p:cNvCxnSpPr>
                <a:stCxn id="473" idx="4"/>
                <a:endCxn id="494" idx="1"/>
              </p:cNvCxnSpPr>
              <p:nvPr/>
            </p:nvCxnSpPr>
            <p:spPr>
              <a:xfrm flipH="1">
                <a:off x="3570211" y="6394518"/>
                <a:ext cx="30840" cy="1121080"/>
              </a:xfrm>
              <a:prstGeom prst="line">
                <a:avLst/>
              </a:prstGeom>
              <a:ln/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406" name="345 Conector recto"/>
              <p:cNvCxnSpPr>
                <a:stCxn id="479" idx="4"/>
                <a:endCxn id="498" idx="1"/>
              </p:cNvCxnSpPr>
              <p:nvPr/>
            </p:nvCxnSpPr>
            <p:spPr>
              <a:xfrm flipH="1">
                <a:off x="3954698" y="6924875"/>
                <a:ext cx="8303" cy="1130784"/>
              </a:xfrm>
              <a:prstGeom prst="line">
                <a:avLst/>
              </a:prstGeom>
              <a:ln/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</p:grp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529" name="TextBox 528"/>
                <p:cNvSpPr txBox="1"/>
                <p:nvPr/>
              </p:nvSpPr>
              <p:spPr>
                <a:xfrm>
                  <a:off x="4494933" y="4044947"/>
                  <a:ext cx="242123" cy="290246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p>
                          <m:sSupPr>
                            <m:ctrlPr>
                              <a:rPr lang="es-ES" b="0" i="1" smtClean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s-ES" b="0" i="1" smtClean="0">
                                <a:latin typeface="Cambria Math" panose="02040503050406030204" pitchFamily="18" charset="0"/>
                              </a:rPr>
                              <m:t>𝐼</m:t>
                            </m:r>
                          </m:e>
                          <m:sup>
                            <m:r>
                              <a:rPr lang="es-ES" b="0" i="1" smtClean="0">
                                <a:latin typeface="Cambria Math" panose="02040503050406030204" pitchFamily="18" charset="0"/>
                              </a:rPr>
                              <m:t>𝑡</m:t>
                            </m:r>
                          </m:sup>
                        </m:sSup>
                      </m:oMath>
                    </m:oMathPara>
                  </a14:m>
                  <a:endParaRPr lang="es-ES" dirty="0"/>
                </a:p>
              </p:txBody>
            </p:sp>
          </mc:Choice>
          <mc:Fallback xmlns="">
            <p:sp>
              <p:nvSpPr>
                <p:cNvPr id="529" name="TextBox 528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494933" y="4044947"/>
                  <a:ext cx="242123" cy="290246"/>
                </a:xfrm>
                <a:prstGeom prst="rect">
                  <a:avLst/>
                </a:prstGeom>
                <a:blipFill rotWithShape="0">
                  <a:blip r:embed="rId6"/>
                  <a:stretch>
                    <a:fillRect l="-20000" t="-2128" r="-2500" b="-2128"/>
                  </a:stretch>
                </a:blipFill>
              </p:spPr>
              <p:txBody>
                <a:bodyPr/>
                <a:lstStyle/>
                <a:p>
                  <a:r>
                    <a:rPr lang="es-E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530" name="TextBox 529"/>
                <p:cNvSpPr txBox="1"/>
                <p:nvPr/>
              </p:nvSpPr>
              <p:spPr>
                <a:xfrm>
                  <a:off x="4451559" y="4712658"/>
                  <a:ext cx="467283" cy="290246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p>
                          <m:sSupPr>
                            <m:ctrlPr>
                              <a:rPr lang="es-ES" b="0" i="1" smtClean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s-ES" b="0" i="1" smtClean="0">
                                <a:latin typeface="Cambria Math" panose="02040503050406030204" pitchFamily="18" charset="0"/>
                              </a:rPr>
                              <m:t>𝐼</m:t>
                            </m:r>
                          </m:e>
                          <m:sup>
                            <m:r>
                              <a:rPr lang="es-ES" b="0" i="1" smtClean="0">
                                <a:latin typeface="Cambria Math" panose="02040503050406030204" pitchFamily="18" charset="0"/>
                              </a:rPr>
                              <m:t>𝑡</m:t>
                            </m:r>
                            <m:r>
                              <a:rPr lang="es-ES" b="0" i="1" smtClean="0">
                                <a:latin typeface="Cambria Math" panose="02040503050406030204" pitchFamily="18" charset="0"/>
                              </a:rPr>
                              <m:t>+1</m:t>
                            </m:r>
                          </m:sup>
                        </m:sSup>
                      </m:oMath>
                    </m:oMathPara>
                  </a14:m>
                  <a:endParaRPr lang="es-ES" dirty="0"/>
                </a:p>
              </p:txBody>
            </p:sp>
          </mc:Choice>
          <mc:Fallback xmlns="">
            <p:sp>
              <p:nvSpPr>
                <p:cNvPr id="530" name="TextBox 529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451559" y="4712658"/>
                  <a:ext cx="467283" cy="290246"/>
                </a:xfrm>
                <a:prstGeom prst="rect">
                  <a:avLst/>
                </a:prstGeom>
                <a:blipFill rotWithShape="0">
                  <a:blip r:embed="rId7"/>
                  <a:stretch>
                    <a:fillRect l="-9091" t="-4167" r="-3896" b="-2083"/>
                  </a:stretch>
                </a:blipFill>
              </p:spPr>
              <p:txBody>
                <a:bodyPr/>
                <a:lstStyle/>
                <a:p>
                  <a:r>
                    <a:rPr lang="es-ES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23" name="Group 22"/>
          <p:cNvGrpSpPr/>
          <p:nvPr/>
        </p:nvGrpSpPr>
        <p:grpSpPr>
          <a:xfrm>
            <a:off x="7003267" y="3020671"/>
            <a:ext cx="1226332" cy="1861289"/>
            <a:chOff x="7003267" y="3020671"/>
            <a:chExt cx="1226332" cy="1861289"/>
          </a:xfrm>
        </p:grpSpPr>
        <p:pic>
          <p:nvPicPr>
            <p:cNvPr id="385" name="179 Imagen" descr="neighPotential.png"/>
            <p:cNvPicPr>
              <a:picLocks noChangeAspect="1"/>
            </p:cNvPicPr>
            <p:nvPr/>
          </p:nvPicPr>
          <p:blipFill>
            <a:blip r:embed="rId8" cstate="print"/>
            <a:srcRect l="36629" t="10709" r="25933" b="10709"/>
            <a:stretch>
              <a:fillRect/>
            </a:stretch>
          </p:blipFill>
          <p:spPr>
            <a:xfrm>
              <a:off x="7003267" y="3020671"/>
              <a:ext cx="1097362" cy="1861289"/>
            </a:xfrm>
            <a:prstGeom prst="rect">
              <a:avLst/>
            </a:prstGeom>
            <a:scene3d>
              <a:camera prst="isometricRightUp">
                <a:rot lat="3600000" lon="19800000" rev="19980000"/>
              </a:camera>
              <a:lightRig rig="threePt" dir="t"/>
            </a:scene3d>
          </p:spPr>
        </p:pic>
        <mc:AlternateContent xmlns:mc="http://schemas.openxmlformats.org/markup-compatibility/2006" xmlns:a14="http://schemas.microsoft.com/office/drawing/2010/main">
          <mc:Choice Requires="a14">
            <p:sp>
              <p:nvSpPr>
                <p:cNvPr id="531" name="TextBox 530"/>
                <p:cNvSpPr txBox="1"/>
                <p:nvPr/>
              </p:nvSpPr>
              <p:spPr>
                <a:xfrm>
                  <a:off x="7125555" y="4474425"/>
                  <a:ext cx="1104044" cy="312686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s-ES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s-ES" b="0" i="1" smtClean="0">
                                <a:latin typeface="Cambria Math" panose="02040503050406030204" pitchFamily="18" charset="0"/>
                              </a:rPr>
                              <m:t>𝑉</m:t>
                            </m:r>
                          </m:e>
                          <m:sub>
                            <m:r>
                              <a:rPr lang="es-ES" b="0" i="1" smtClean="0">
                                <a:latin typeface="Cambria Math" panose="02040503050406030204" pitchFamily="18" charset="0"/>
                              </a:rPr>
                              <m:t>𝑝</m:t>
                            </m:r>
                            <m:r>
                              <a:rPr lang="es-ES" b="0" i="1" smtClean="0">
                                <a:latin typeface="Cambria Math" panose="02040503050406030204" pitchFamily="18" charset="0"/>
                              </a:rPr>
                              <m:t>,</m:t>
                            </m:r>
                            <m:r>
                              <a:rPr lang="es-ES" b="0" i="1" smtClean="0">
                                <a:latin typeface="Cambria Math" panose="02040503050406030204" pitchFamily="18" charset="0"/>
                              </a:rPr>
                              <m:t>𝑞</m:t>
                            </m:r>
                          </m:sub>
                        </m:sSub>
                        <m:r>
                          <a:rPr lang="es-ES" b="0" i="1" smtClean="0">
                            <a:latin typeface="Cambria Math" panose="02040503050406030204" pitchFamily="18" charset="0"/>
                          </a:rPr>
                          <m:t>(</m:t>
                        </m:r>
                        <m:sSub>
                          <m:sSubPr>
                            <m:ctrlPr>
                              <a:rPr lang="es-ES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s-ES" b="0" i="1" smtClean="0">
                                <a:latin typeface="Cambria Math" panose="02040503050406030204" pitchFamily="18" charset="0"/>
                              </a:rPr>
                              <m:t>𝑓</m:t>
                            </m:r>
                          </m:e>
                          <m:sub>
                            <m:r>
                              <a:rPr lang="es-ES" b="0" i="1" smtClean="0">
                                <a:latin typeface="Cambria Math" panose="02040503050406030204" pitchFamily="18" charset="0"/>
                              </a:rPr>
                              <m:t>𝑝</m:t>
                            </m:r>
                          </m:sub>
                        </m:sSub>
                        <m:r>
                          <a:rPr lang="es-ES" b="0" i="1" smtClean="0">
                            <a:latin typeface="Cambria Math" panose="02040503050406030204" pitchFamily="18" charset="0"/>
                          </a:rPr>
                          <m:t>,</m:t>
                        </m:r>
                        <m:sSub>
                          <m:sSubPr>
                            <m:ctrlPr>
                              <a:rPr lang="es-ES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s-ES" b="0" i="1" smtClean="0">
                                <a:latin typeface="Cambria Math" panose="02040503050406030204" pitchFamily="18" charset="0"/>
                              </a:rPr>
                              <m:t>𝑓</m:t>
                            </m:r>
                          </m:e>
                          <m:sub>
                            <m:r>
                              <a:rPr lang="es-ES" b="0" i="1" smtClean="0">
                                <a:latin typeface="Cambria Math" panose="02040503050406030204" pitchFamily="18" charset="0"/>
                              </a:rPr>
                              <m:t>𝑞</m:t>
                            </m:r>
                          </m:sub>
                        </m:sSub>
                        <m:r>
                          <a:rPr lang="es-ES" b="0" i="1" smtClean="0">
                            <a:latin typeface="Cambria Math" panose="02040503050406030204" pitchFamily="18" charset="0"/>
                          </a:rPr>
                          <m:t>)</m:t>
                        </m:r>
                      </m:oMath>
                    </m:oMathPara>
                  </a14:m>
                  <a:endParaRPr lang="es-ES" dirty="0"/>
                </a:p>
              </p:txBody>
            </p:sp>
          </mc:Choice>
          <mc:Fallback xmlns="">
            <p:sp>
              <p:nvSpPr>
                <p:cNvPr id="531" name="TextBox 530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7125555" y="4474425"/>
                  <a:ext cx="1104044" cy="312686"/>
                </a:xfrm>
                <a:prstGeom prst="rect">
                  <a:avLst/>
                </a:prstGeom>
                <a:blipFill rotWithShape="0">
                  <a:blip r:embed="rId9"/>
                  <a:stretch>
                    <a:fillRect l="-3867" r="-6630" b="-21569"/>
                  </a:stretch>
                </a:blipFill>
              </p:spPr>
              <p:txBody>
                <a:bodyPr/>
                <a:lstStyle/>
                <a:p>
                  <a:r>
                    <a:rPr lang="es-ES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24" name="Group 23"/>
          <p:cNvGrpSpPr/>
          <p:nvPr/>
        </p:nvGrpSpPr>
        <p:grpSpPr>
          <a:xfrm>
            <a:off x="5344082" y="4814278"/>
            <a:ext cx="1667013" cy="2235792"/>
            <a:chOff x="5344082" y="4814278"/>
            <a:chExt cx="1667013" cy="2235792"/>
          </a:xfrm>
        </p:grpSpPr>
        <p:pic>
          <p:nvPicPr>
            <p:cNvPr id="386" name="183 Imagen" descr="GCClassifC.bmp"/>
            <p:cNvPicPr>
              <a:picLocks noChangeAspect="1"/>
            </p:cNvPicPr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5344082" y="4814278"/>
              <a:ext cx="1294174" cy="2235792"/>
            </a:xfrm>
            <a:prstGeom prst="rect">
              <a:avLst/>
            </a:prstGeom>
            <a:scene3d>
              <a:camera prst="orthographicFront">
                <a:rot lat="3600000" lon="19800000" rev="19980000"/>
              </a:camera>
              <a:lightRig rig="threePt" dir="t"/>
            </a:scene3d>
          </p:spPr>
        </p:pic>
        <mc:AlternateContent xmlns:mc="http://schemas.openxmlformats.org/markup-compatibility/2006" xmlns:a14="http://schemas.microsoft.com/office/drawing/2010/main">
          <mc:Choice Requires="a14">
            <p:sp>
              <p:nvSpPr>
                <p:cNvPr id="532" name="TextBox 531"/>
                <p:cNvSpPr txBox="1"/>
                <p:nvPr/>
              </p:nvSpPr>
              <p:spPr>
                <a:xfrm>
                  <a:off x="6884544" y="5689946"/>
                  <a:ext cx="126551" cy="290246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m:rPr>
                            <m:nor/>
                          </m:rPr>
                          <a:rPr lang="es-ES" b="1" i="0" smtClean="0">
                            <a:latin typeface="Cambria Math" panose="02040503050406030204" pitchFamily="18" charset="0"/>
                          </a:rPr>
                          <m:t>f</m:t>
                        </m:r>
                      </m:oMath>
                    </m:oMathPara>
                  </a14:m>
                  <a:endParaRPr lang="es-ES" b="1" dirty="0"/>
                </a:p>
              </p:txBody>
            </p:sp>
          </mc:Choice>
          <mc:Fallback xmlns="">
            <p:sp>
              <p:nvSpPr>
                <p:cNvPr id="532" name="TextBox 531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884544" y="5689946"/>
                  <a:ext cx="126551" cy="290246"/>
                </a:xfrm>
                <a:prstGeom prst="rect">
                  <a:avLst/>
                </a:prstGeom>
                <a:blipFill rotWithShape="0">
                  <a:blip r:embed="rId11"/>
                  <a:stretch>
                    <a:fillRect l="-42857" r="-47619" b="-2083"/>
                  </a:stretch>
                </a:blipFill>
              </p:spPr>
              <p:txBody>
                <a:bodyPr/>
                <a:lstStyle/>
                <a:p>
                  <a:r>
                    <a:rPr lang="es-ES">
                      <a:noFill/>
                    </a:rPr>
                    <a:t> </a:t>
                  </a:r>
                </a:p>
              </p:txBody>
            </p:sp>
          </mc:Fallback>
        </mc:AlternateContent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533" name="TextBox 532"/>
              <p:cNvSpPr txBox="1"/>
              <p:nvPr/>
            </p:nvSpPr>
            <p:spPr>
              <a:xfrm>
                <a:off x="4437651" y="3418913"/>
                <a:ext cx="927334" cy="290246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s-ES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s-ES" b="0" i="1" smtClean="0">
                              <a:latin typeface="Cambria Math" panose="02040503050406030204" pitchFamily="18" charset="0"/>
                            </a:rPr>
                            <m:t>𝐷</m:t>
                          </m:r>
                        </m:e>
                        <m:sub>
                          <m:r>
                            <a:rPr lang="es-ES" b="0" i="1" smtClean="0">
                              <a:latin typeface="Cambria Math" panose="02040503050406030204" pitchFamily="18" charset="0"/>
                            </a:rPr>
                            <m:t>𝑖</m:t>
                          </m:r>
                        </m:sub>
                      </m:sSub>
                      <m:d>
                        <m:dPr>
                          <m:ctrlPr>
                            <a:rPr lang="es-ES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s-ES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s-ES" b="0" i="1" smtClean="0">
                                  <a:latin typeface="Cambria Math" panose="02040503050406030204" pitchFamily="18" charset="0"/>
                                </a:rPr>
                                <m:t>𝑓</m:t>
                              </m:r>
                            </m:e>
                            <m:sub>
                              <m:r>
                                <a:rPr lang="es-ES" b="0" i="1" smtClean="0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</m:sub>
                          </m:sSub>
                          <m:r>
                            <a:rPr lang="es-ES" b="0" i="1" smtClean="0">
                              <a:latin typeface="Cambria Math" panose="02040503050406030204" pitchFamily="18" charset="0"/>
                            </a:rPr>
                            <m:t>,</m:t>
                          </m:r>
                          <m:sSub>
                            <m:sSubPr>
                              <m:ctrlPr>
                                <a:rPr lang="es-ES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s-ES" b="0" i="1" smtClean="0">
                                  <a:latin typeface="Cambria Math" panose="02040503050406030204" pitchFamily="18" charset="0"/>
                                </a:rPr>
                                <m:t>𝑧</m:t>
                              </m:r>
                            </m:e>
                            <m:sub>
                              <m:r>
                                <a:rPr lang="es-ES" b="0" i="1" smtClean="0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</m:sub>
                          </m:sSub>
                        </m:e>
                      </m:d>
                    </m:oMath>
                  </m:oMathPara>
                </a14:m>
                <a:endParaRPr lang="es-ES" dirty="0"/>
              </a:p>
            </p:txBody>
          </p:sp>
        </mc:Choice>
        <mc:Fallback xmlns="">
          <p:sp>
            <p:nvSpPr>
              <p:cNvPr id="533" name="TextBox 53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37651" y="3418913"/>
                <a:ext cx="927334" cy="290246"/>
              </a:xfrm>
              <a:prstGeom prst="rect">
                <a:avLst/>
              </a:prstGeom>
              <a:blipFill rotWithShape="0">
                <a:blip r:embed="rId12"/>
                <a:stretch>
                  <a:fillRect l="-4605" t="-2128" b="-29787"/>
                </a:stretch>
              </a:blipFill>
            </p:spPr>
            <p:txBody>
              <a:bodyPr/>
              <a:lstStyle/>
              <a:p>
                <a:r>
                  <a:rPr lang="es-E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6" name="Rectangle 155"/>
          <p:cNvSpPr/>
          <p:nvPr/>
        </p:nvSpPr>
        <p:spPr>
          <a:xfrm>
            <a:off x="0" y="238452"/>
            <a:ext cx="4505846" cy="186224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1200" dirty="0" err="1" smtClean="0"/>
              <a:t>Binary</a:t>
            </a:r>
            <a:r>
              <a:rPr lang="es-ES" sz="1200" dirty="0" smtClean="0"/>
              <a:t> human </a:t>
            </a:r>
            <a:r>
              <a:rPr lang="es-ES" sz="1200" dirty="0" err="1" smtClean="0"/>
              <a:t>segmentation</a:t>
            </a:r>
            <a:endParaRPr lang="es-ES" sz="1200" dirty="0"/>
          </a:p>
        </p:txBody>
      </p:sp>
      <p:sp>
        <p:nvSpPr>
          <p:cNvPr id="157" name="Rectangle 156"/>
          <p:cNvSpPr/>
          <p:nvPr/>
        </p:nvSpPr>
        <p:spPr>
          <a:xfrm>
            <a:off x="4575609" y="238453"/>
            <a:ext cx="4573010" cy="186224"/>
          </a:xfrm>
          <a:prstGeom prst="rect">
            <a:avLst/>
          </a:prstGeom>
          <a:solidFill>
            <a:schemeClr val="accent1"/>
          </a:solidFill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1200" dirty="0" err="1" smtClean="0"/>
              <a:t>Multi-label</a:t>
            </a:r>
            <a:r>
              <a:rPr lang="es-ES" sz="1200" dirty="0" smtClean="0"/>
              <a:t> human </a:t>
            </a:r>
            <a:r>
              <a:rPr lang="es-ES" sz="1200" dirty="0" err="1" smtClean="0"/>
              <a:t>segmentation</a:t>
            </a:r>
            <a:endParaRPr lang="es-ES" sz="1200" dirty="0"/>
          </a:p>
        </p:txBody>
      </p:sp>
      <p:sp>
        <p:nvSpPr>
          <p:cNvPr id="11" name="Rounded Rectangle 10"/>
          <p:cNvSpPr/>
          <p:nvPr/>
        </p:nvSpPr>
        <p:spPr>
          <a:xfrm>
            <a:off x="686407" y="2326099"/>
            <a:ext cx="3358050" cy="55618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b="1" dirty="0" smtClean="0"/>
              <a:t>1. </a:t>
            </a:r>
            <a:r>
              <a:rPr lang="es-ES" b="1" dirty="0" err="1" smtClean="0"/>
              <a:t>Random</a:t>
            </a:r>
            <a:r>
              <a:rPr lang="es-ES" b="1" dirty="0" smtClean="0"/>
              <a:t> </a:t>
            </a:r>
            <a:r>
              <a:rPr lang="es-ES" b="1" dirty="0" err="1" smtClean="0"/>
              <a:t>Forest</a:t>
            </a:r>
            <a:r>
              <a:rPr lang="es-ES" b="1" dirty="0" smtClean="0"/>
              <a:t> </a:t>
            </a:r>
            <a:r>
              <a:rPr lang="es-ES" b="1" dirty="0" err="1" smtClean="0"/>
              <a:t>Classification</a:t>
            </a:r>
            <a:endParaRPr lang="es-ES" b="1" dirty="0"/>
          </a:p>
        </p:txBody>
      </p:sp>
      <p:sp>
        <p:nvSpPr>
          <p:cNvPr id="161" name="Rounded Rectangle 160"/>
          <p:cNvSpPr/>
          <p:nvPr/>
        </p:nvSpPr>
        <p:spPr>
          <a:xfrm>
            <a:off x="686407" y="4040267"/>
            <a:ext cx="3358050" cy="55618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b="1" dirty="0" smtClean="0"/>
              <a:t>2. </a:t>
            </a:r>
            <a:r>
              <a:rPr lang="es-ES" b="1" dirty="0" err="1" smtClean="0"/>
              <a:t>Graph</a:t>
            </a:r>
            <a:r>
              <a:rPr lang="es-ES" b="1" dirty="0" smtClean="0"/>
              <a:t> </a:t>
            </a:r>
            <a:r>
              <a:rPr lang="es-ES" b="1" dirty="0" err="1" smtClean="0"/>
              <a:t>cuts</a:t>
            </a:r>
            <a:r>
              <a:rPr lang="es-ES" b="1" dirty="0" smtClean="0"/>
              <a:t> </a:t>
            </a:r>
            <a:r>
              <a:rPr lang="es-ES" b="1" dirty="0" err="1" smtClean="0"/>
              <a:t>Optimization</a:t>
            </a:r>
            <a:endParaRPr lang="es-ES" b="1" dirty="0"/>
          </a:p>
        </p:txBody>
      </p:sp>
      <p:sp>
        <p:nvSpPr>
          <p:cNvPr id="17" name="Slide Number Placeholder 1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860AB8-BB39-4E0E-8905-3E931B52FC0E}" type="slidenum">
              <a:rPr lang="es-ES" smtClean="0"/>
              <a:pPr/>
              <a:t>29</a:t>
            </a:fld>
            <a:r>
              <a:rPr lang="es-ES" smtClean="0"/>
              <a:t> / 84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36210556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5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000"/>
                            </p:stCondLst>
                            <p:childTnLst>
                              <p:par>
                                <p:cTn id="3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0" grpId="0" animBg="1"/>
      <p:bldP spid="533" grpId="0"/>
      <p:bldP spid="11" grpId="0" animBg="1"/>
      <p:bldP spid="16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9182" y="1298787"/>
            <a:ext cx="5751563" cy="430655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2316895" y="3971153"/>
            <a:ext cx="939115" cy="1210962"/>
          </a:xfrm>
          <a:prstGeom prst="rect">
            <a:avLst/>
          </a:prstGeom>
          <a:noFill/>
          <a:ln w="38100">
            <a:solidFill>
              <a:srgbClr val="92D05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ES" sz="1350"/>
          </a:p>
        </p:txBody>
      </p:sp>
      <p:sp>
        <p:nvSpPr>
          <p:cNvPr id="5" name="Rectangle 4"/>
          <p:cNvSpPr/>
          <p:nvPr/>
        </p:nvSpPr>
        <p:spPr>
          <a:xfrm>
            <a:off x="4902546" y="3232839"/>
            <a:ext cx="2258198" cy="2072846"/>
          </a:xfrm>
          <a:prstGeom prst="rect">
            <a:avLst/>
          </a:prstGeom>
          <a:noFill/>
          <a:ln w="38100">
            <a:solidFill>
              <a:srgbClr val="92D05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ES" sz="1350"/>
          </a:p>
        </p:txBody>
      </p:sp>
      <p:sp>
        <p:nvSpPr>
          <p:cNvPr id="7" name="Rectangle 6"/>
          <p:cNvSpPr/>
          <p:nvPr/>
        </p:nvSpPr>
        <p:spPr>
          <a:xfrm>
            <a:off x="1899855" y="2760191"/>
            <a:ext cx="1912208" cy="1507524"/>
          </a:xfrm>
          <a:prstGeom prst="rect">
            <a:avLst/>
          </a:prstGeom>
          <a:noFill/>
          <a:ln w="38100">
            <a:solidFill>
              <a:srgbClr val="92D05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ES" sz="1350"/>
          </a:p>
        </p:txBody>
      </p:sp>
      <p:sp>
        <p:nvSpPr>
          <p:cNvPr id="8" name="Rectangle 7"/>
          <p:cNvSpPr/>
          <p:nvPr/>
        </p:nvSpPr>
        <p:spPr>
          <a:xfrm>
            <a:off x="3546390" y="2006431"/>
            <a:ext cx="2916196" cy="2347784"/>
          </a:xfrm>
          <a:prstGeom prst="rect">
            <a:avLst/>
          </a:prstGeom>
          <a:noFill/>
          <a:ln w="38100">
            <a:solidFill>
              <a:srgbClr val="92D05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ES" sz="1350"/>
          </a:p>
        </p:txBody>
      </p:sp>
      <p:pic>
        <p:nvPicPr>
          <p:cNvPr id="10" name="28 Imagen" descr="degradado diapo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5884467"/>
            <a:ext cx="9144000" cy="978892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>
          <a:xfrm>
            <a:off x="0" y="-1"/>
            <a:ext cx="9144000" cy="693227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  <a:effectLst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s-ES" dirty="0" smtClean="0">
              <a:solidFill>
                <a:schemeClr val="tx1"/>
              </a:solidFill>
            </a:endParaRPr>
          </a:p>
          <a:p>
            <a:pPr algn="ctr"/>
            <a:r>
              <a:rPr lang="es-ES" dirty="0" err="1" smtClean="0">
                <a:solidFill>
                  <a:schemeClr val="bg1"/>
                </a:solidFill>
              </a:rPr>
              <a:t>From</a:t>
            </a:r>
            <a:r>
              <a:rPr lang="es-ES" dirty="0" smtClean="0">
                <a:solidFill>
                  <a:schemeClr val="bg1"/>
                </a:solidFill>
              </a:rPr>
              <a:t> </a:t>
            </a:r>
            <a:r>
              <a:rPr lang="es-ES" dirty="0" err="1">
                <a:solidFill>
                  <a:schemeClr val="bg1"/>
                </a:solidFill>
              </a:rPr>
              <a:t>pixels</a:t>
            </a:r>
            <a:r>
              <a:rPr lang="es-ES" dirty="0">
                <a:solidFill>
                  <a:schemeClr val="bg1"/>
                </a:solidFill>
              </a:rPr>
              <a:t> to </a:t>
            </a:r>
            <a:r>
              <a:rPr lang="es-ES" dirty="0" err="1">
                <a:solidFill>
                  <a:schemeClr val="bg1"/>
                </a:solidFill>
              </a:rPr>
              <a:t>gestures</a:t>
            </a:r>
            <a:r>
              <a:rPr lang="es-ES" dirty="0">
                <a:solidFill>
                  <a:schemeClr val="bg1"/>
                </a:solidFill>
              </a:rPr>
              <a:t>:</a:t>
            </a:r>
          </a:p>
          <a:p>
            <a:pPr algn="ctr"/>
            <a:r>
              <a:rPr lang="es-ES" dirty="0" err="1" smtClean="0">
                <a:solidFill>
                  <a:schemeClr val="bg1"/>
                </a:solidFill>
              </a:rPr>
              <a:t>learning</a:t>
            </a:r>
            <a:r>
              <a:rPr lang="es-ES" dirty="0" smtClean="0">
                <a:solidFill>
                  <a:schemeClr val="bg1"/>
                </a:solidFill>
              </a:rPr>
              <a:t> </a:t>
            </a:r>
            <a:r>
              <a:rPr lang="es-ES" dirty="0">
                <a:solidFill>
                  <a:schemeClr val="bg1"/>
                </a:solidFill>
              </a:rPr>
              <a:t>visual </a:t>
            </a:r>
            <a:r>
              <a:rPr lang="es-ES" dirty="0" err="1">
                <a:solidFill>
                  <a:schemeClr val="bg1"/>
                </a:solidFill>
              </a:rPr>
              <a:t>representations</a:t>
            </a:r>
            <a:r>
              <a:rPr lang="es-ES" dirty="0">
                <a:solidFill>
                  <a:schemeClr val="bg1"/>
                </a:solidFill>
              </a:rPr>
              <a:t> </a:t>
            </a:r>
            <a:r>
              <a:rPr lang="es-ES" dirty="0" err="1">
                <a:solidFill>
                  <a:schemeClr val="bg1"/>
                </a:solidFill>
              </a:rPr>
              <a:t>for</a:t>
            </a:r>
            <a:r>
              <a:rPr lang="es-ES" dirty="0">
                <a:solidFill>
                  <a:schemeClr val="tx1"/>
                </a:solidFill>
              </a:rPr>
              <a:t> </a:t>
            </a:r>
            <a:r>
              <a:rPr lang="es-ES" b="1" dirty="0">
                <a:solidFill>
                  <a:schemeClr val="tx1"/>
                </a:solidFill>
              </a:rPr>
              <a:t>human </a:t>
            </a:r>
            <a:r>
              <a:rPr lang="es-ES" b="1" dirty="0" err="1">
                <a:solidFill>
                  <a:schemeClr val="tx1"/>
                </a:solidFill>
              </a:rPr>
              <a:t>analysis</a:t>
            </a:r>
            <a:r>
              <a:rPr lang="es-ES" b="1" dirty="0">
                <a:solidFill>
                  <a:schemeClr val="tx1"/>
                </a:solidFill>
              </a:rPr>
              <a:t> </a:t>
            </a:r>
            <a:r>
              <a:rPr lang="es-ES" dirty="0">
                <a:solidFill>
                  <a:schemeClr val="bg1"/>
                </a:solidFill>
              </a:rPr>
              <a:t>in color and </a:t>
            </a:r>
            <a:r>
              <a:rPr lang="es-ES" dirty="0" err="1">
                <a:solidFill>
                  <a:schemeClr val="bg1"/>
                </a:solidFill>
              </a:rPr>
              <a:t>depth</a:t>
            </a:r>
            <a:r>
              <a:rPr lang="es-ES" dirty="0">
                <a:solidFill>
                  <a:schemeClr val="bg1"/>
                </a:solidFill>
              </a:rPr>
              <a:t> data </a:t>
            </a:r>
            <a:r>
              <a:rPr lang="es-ES" dirty="0" err="1">
                <a:solidFill>
                  <a:schemeClr val="bg1"/>
                </a:solidFill>
              </a:rPr>
              <a:t>sequences</a:t>
            </a:r>
            <a:endParaRPr lang="es-ES" dirty="0">
              <a:solidFill>
                <a:schemeClr val="bg1"/>
              </a:solidFill>
            </a:endParaRPr>
          </a:p>
          <a:p>
            <a:pPr algn="ctr"/>
            <a:endParaRPr lang="es-ES" dirty="0">
              <a:solidFill>
                <a:schemeClr val="tx1"/>
              </a:solidFill>
            </a:endParaRPr>
          </a:p>
        </p:txBody>
      </p:sp>
      <p:sp>
        <p:nvSpPr>
          <p:cNvPr id="17" name="Slide Number Placeholder 1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860AB8-BB39-4E0E-8905-3E931B52FC0E}" type="slidenum">
              <a:rPr lang="es-ES" smtClean="0"/>
              <a:pPr/>
              <a:t>3</a:t>
            </a:fld>
            <a:r>
              <a:rPr lang="es-ES" smtClean="0"/>
              <a:t> / 84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658737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28 Imagen" descr="degradado diapo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32" y="5888673"/>
            <a:ext cx="9144000" cy="978892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574594"/>
            <a:ext cx="7886700" cy="4351338"/>
          </a:xfrm>
        </p:spPr>
        <p:txBody>
          <a:bodyPr/>
          <a:lstStyle/>
          <a:p>
            <a:r>
              <a:rPr lang="es-ES" dirty="0" err="1" smtClean="0"/>
              <a:t>Random</a:t>
            </a:r>
            <a:r>
              <a:rPr lang="es-ES" dirty="0" smtClean="0"/>
              <a:t> </a:t>
            </a:r>
            <a:r>
              <a:rPr lang="es-ES" dirty="0" err="1" smtClean="0"/>
              <a:t>Forest</a:t>
            </a:r>
            <a:r>
              <a:rPr lang="es-ES" dirty="0" smtClean="0"/>
              <a:t> </a:t>
            </a:r>
            <a:r>
              <a:rPr lang="es-ES" dirty="0" err="1" smtClean="0"/>
              <a:t>body</a:t>
            </a:r>
            <a:r>
              <a:rPr lang="es-ES" dirty="0" smtClean="0"/>
              <a:t> </a:t>
            </a:r>
            <a:r>
              <a:rPr lang="es-ES" dirty="0" err="1" smtClean="0"/>
              <a:t>part</a:t>
            </a:r>
            <a:r>
              <a:rPr lang="es-ES" dirty="0" smtClean="0"/>
              <a:t> </a:t>
            </a:r>
            <a:r>
              <a:rPr lang="es-ES" dirty="0" err="1" smtClean="0"/>
              <a:t>classification</a:t>
            </a:r>
            <a:r>
              <a:rPr lang="es-ES" dirty="0" smtClean="0"/>
              <a:t> [7]</a:t>
            </a:r>
            <a:endParaRPr lang="es-ES" dirty="0"/>
          </a:p>
        </p:txBody>
      </p:sp>
      <p:sp>
        <p:nvSpPr>
          <p:cNvPr id="5" name="Rectangle 4"/>
          <p:cNvSpPr/>
          <p:nvPr/>
        </p:nvSpPr>
        <p:spPr>
          <a:xfrm>
            <a:off x="-32" y="0"/>
            <a:ext cx="2216567" cy="199766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1200" dirty="0" err="1"/>
              <a:t>Part</a:t>
            </a:r>
            <a:r>
              <a:rPr lang="es-ES" sz="1200" dirty="0"/>
              <a:t> I</a:t>
            </a:r>
          </a:p>
        </p:txBody>
      </p:sp>
      <p:sp>
        <p:nvSpPr>
          <p:cNvPr id="6" name="Rectangle 5"/>
          <p:cNvSpPr/>
          <p:nvPr/>
        </p:nvSpPr>
        <p:spPr>
          <a:xfrm>
            <a:off x="2281647" y="0"/>
            <a:ext cx="2224199" cy="200797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1200" dirty="0" err="1"/>
              <a:t>Part</a:t>
            </a:r>
            <a:r>
              <a:rPr lang="es-ES" sz="1200" dirty="0"/>
              <a:t> II</a:t>
            </a:r>
          </a:p>
        </p:txBody>
      </p:sp>
      <p:sp>
        <p:nvSpPr>
          <p:cNvPr id="7" name="Rectangle 6"/>
          <p:cNvSpPr/>
          <p:nvPr/>
        </p:nvSpPr>
        <p:spPr>
          <a:xfrm>
            <a:off x="4570958" y="0"/>
            <a:ext cx="2226044" cy="200797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1200" dirty="0" err="1"/>
              <a:t>Part</a:t>
            </a:r>
            <a:r>
              <a:rPr lang="es-ES" sz="1200" dirty="0"/>
              <a:t> III</a:t>
            </a:r>
          </a:p>
        </p:txBody>
      </p:sp>
      <p:sp>
        <p:nvSpPr>
          <p:cNvPr id="8" name="Rectangle 7"/>
          <p:cNvSpPr/>
          <p:nvPr/>
        </p:nvSpPr>
        <p:spPr>
          <a:xfrm>
            <a:off x="6862114" y="1"/>
            <a:ext cx="2281854" cy="199766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1200" dirty="0" err="1"/>
              <a:t>Conclusions</a:t>
            </a:r>
            <a:endParaRPr lang="es-ES" sz="1200" dirty="0"/>
          </a:p>
        </p:txBody>
      </p:sp>
      <p:sp>
        <p:nvSpPr>
          <p:cNvPr id="15" name="Content Placeholder 2"/>
          <p:cNvSpPr txBox="1">
            <a:spLocks/>
          </p:cNvSpPr>
          <p:nvPr/>
        </p:nvSpPr>
        <p:spPr>
          <a:xfrm>
            <a:off x="0" y="6134065"/>
            <a:ext cx="9144032" cy="107155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es-ES" sz="1800" dirty="0"/>
          </a:p>
        </p:txBody>
      </p:sp>
      <p:sp>
        <p:nvSpPr>
          <p:cNvPr id="17" name="Content Placeholder 2"/>
          <p:cNvSpPr txBox="1">
            <a:spLocks/>
          </p:cNvSpPr>
          <p:nvPr/>
        </p:nvSpPr>
        <p:spPr>
          <a:xfrm>
            <a:off x="0" y="6193508"/>
            <a:ext cx="8011886" cy="10904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s-ES" sz="1600" dirty="0" smtClean="0"/>
              <a:t>[7] </a:t>
            </a:r>
            <a:r>
              <a:rPr lang="es-ES" sz="1600" dirty="0"/>
              <a:t>J. </a:t>
            </a:r>
            <a:r>
              <a:rPr lang="es-ES" sz="1600" dirty="0" err="1"/>
              <a:t>Shotton</a:t>
            </a:r>
            <a:r>
              <a:rPr lang="es-ES" sz="1600" dirty="0"/>
              <a:t> et al. Real-time human pose </a:t>
            </a:r>
            <a:r>
              <a:rPr lang="es-ES" sz="1600" dirty="0" err="1"/>
              <a:t>recognition</a:t>
            </a:r>
            <a:r>
              <a:rPr lang="es-ES" sz="1600" dirty="0"/>
              <a:t> in </a:t>
            </a:r>
            <a:r>
              <a:rPr lang="es-ES" sz="1600" dirty="0" err="1"/>
              <a:t>parts</a:t>
            </a:r>
            <a:r>
              <a:rPr lang="es-ES" sz="1600" dirty="0"/>
              <a:t> </a:t>
            </a:r>
            <a:r>
              <a:rPr lang="es-ES" sz="1600" dirty="0" err="1"/>
              <a:t>from</a:t>
            </a:r>
            <a:r>
              <a:rPr lang="es-ES" sz="1600" dirty="0"/>
              <a:t> single </a:t>
            </a:r>
            <a:r>
              <a:rPr lang="es-ES" sz="1600" dirty="0" err="1"/>
              <a:t>depth</a:t>
            </a:r>
            <a:r>
              <a:rPr lang="es-ES" sz="1600" dirty="0"/>
              <a:t> </a:t>
            </a:r>
            <a:r>
              <a:rPr lang="es-ES" sz="1600" dirty="0" err="1"/>
              <a:t>images</a:t>
            </a:r>
            <a:r>
              <a:rPr lang="es-ES" sz="1600" dirty="0"/>
              <a:t>. In CVPR, 2011.</a:t>
            </a:r>
          </a:p>
        </p:txBody>
      </p:sp>
      <p:cxnSp>
        <p:nvCxnSpPr>
          <p:cNvPr id="18" name="Straight Connector 17"/>
          <p:cNvCxnSpPr/>
          <p:nvPr/>
        </p:nvCxnSpPr>
        <p:spPr>
          <a:xfrm>
            <a:off x="0" y="6106854"/>
            <a:ext cx="9143968" cy="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grpSp>
        <p:nvGrpSpPr>
          <p:cNvPr id="81" name="Group 80"/>
          <p:cNvGrpSpPr/>
          <p:nvPr/>
        </p:nvGrpSpPr>
        <p:grpSpPr>
          <a:xfrm>
            <a:off x="450217" y="2475937"/>
            <a:ext cx="1783026" cy="2536562"/>
            <a:chOff x="1167503" y="2228059"/>
            <a:chExt cx="1563369" cy="2265800"/>
          </a:xfrm>
        </p:grpSpPr>
        <p:pic>
          <p:nvPicPr>
            <p:cNvPr id="62" name="45 Imagen" descr="depthC.bmp"/>
            <p:cNvPicPr>
              <a:picLocks noChangeAspect="1"/>
            </p:cNvPicPr>
            <p:nvPr/>
          </p:nvPicPr>
          <p:blipFill rotWithShape="1">
            <a:blip r:embed="rId4" cstate="print">
              <a:clrChange>
                <a:clrFrom>
                  <a:srgbClr val="7F0000"/>
                </a:clrFrom>
                <a:clrTo>
                  <a:srgbClr val="7F0000">
                    <a:alpha val="0"/>
                  </a:srgbClr>
                </a:clrTo>
              </a:clrChange>
              <a:duotone>
                <a:prstClr val="black"/>
                <a:schemeClr val="tx2">
                  <a:tint val="45000"/>
                  <a:satMod val="400000"/>
                </a:schemeClr>
              </a:duotone>
            </a:blip>
            <a:srcRect l="8454" t="1229" r="6836" b="771"/>
            <a:stretch/>
          </p:blipFill>
          <p:spPr>
            <a:xfrm>
              <a:off x="1167503" y="2228059"/>
              <a:ext cx="1563369" cy="22658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63" name="Oval 62"/>
            <p:cNvSpPr/>
            <p:nvPr/>
          </p:nvSpPr>
          <p:spPr>
            <a:xfrm>
              <a:off x="1652136" y="3148745"/>
              <a:ext cx="149198" cy="142892"/>
            </a:xfrm>
            <a:prstGeom prst="ellipse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grpSp>
        <p:nvGrpSpPr>
          <p:cNvPr id="78" name="Group 77"/>
          <p:cNvGrpSpPr/>
          <p:nvPr/>
        </p:nvGrpSpPr>
        <p:grpSpPr>
          <a:xfrm>
            <a:off x="400042" y="2783025"/>
            <a:ext cx="627820" cy="747047"/>
            <a:chOff x="400042" y="2783025"/>
            <a:chExt cx="627820" cy="747047"/>
          </a:xfrm>
        </p:grpSpPr>
        <p:cxnSp>
          <p:nvCxnSpPr>
            <p:cNvPr id="66" name="Straight Arrow Connector 65"/>
            <p:cNvCxnSpPr>
              <a:stCxn id="63" idx="1"/>
            </p:cNvCxnSpPr>
            <p:nvPr/>
          </p:nvCxnSpPr>
          <p:spPr>
            <a:xfrm flipH="1" flipV="1">
              <a:off x="669292" y="3104197"/>
              <a:ext cx="358570" cy="425875"/>
            </a:xfrm>
            <a:prstGeom prst="straightConnector1">
              <a:avLst/>
            </a:prstGeom>
            <a:ln w="28575">
              <a:solidFill>
                <a:srgbClr val="FFFF00"/>
              </a:solidFill>
              <a:tailEnd type="triangle"/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76" name="TextBox 75"/>
                <p:cNvSpPr txBox="1"/>
                <p:nvPr/>
              </p:nvSpPr>
              <p:spPr>
                <a:xfrm>
                  <a:off x="400042" y="2783025"/>
                  <a:ext cx="191783" cy="276999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s-ES" b="0" i="1" smtClean="0">
                            <a:latin typeface="Cambria Math" panose="02040503050406030204" pitchFamily="18" charset="0"/>
                          </a:rPr>
                          <m:t>𝑢</m:t>
                        </m:r>
                      </m:oMath>
                    </m:oMathPara>
                  </a14:m>
                  <a:endParaRPr lang="es-ES" dirty="0"/>
                </a:p>
              </p:txBody>
            </p:sp>
          </mc:Choice>
          <mc:Fallback xmlns="">
            <p:sp>
              <p:nvSpPr>
                <p:cNvPr id="76" name="TextBox 75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00042" y="2783025"/>
                  <a:ext cx="191783" cy="276999"/>
                </a:xfrm>
                <a:prstGeom prst="rect">
                  <a:avLst/>
                </a:prstGeom>
                <a:blipFill rotWithShape="0">
                  <a:blip r:embed="rId5"/>
                  <a:stretch>
                    <a:fillRect l="-19355" r="-16129"/>
                  </a:stretch>
                </a:blipFill>
              </p:spPr>
              <p:txBody>
                <a:bodyPr/>
                <a:lstStyle/>
                <a:p>
                  <a:r>
                    <a:rPr lang="es-ES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79" name="Group 78"/>
          <p:cNvGrpSpPr/>
          <p:nvPr/>
        </p:nvGrpSpPr>
        <p:grpSpPr>
          <a:xfrm>
            <a:off x="1173103" y="3137158"/>
            <a:ext cx="444628" cy="449471"/>
            <a:chOff x="1173103" y="3137158"/>
            <a:chExt cx="444628" cy="449471"/>
          </a:xfrm>
        </p:grpSpPr>
        <p:cxnSp>
          <p:nvCxnSpPr>
            <p:cNvPr id="68" name="Straight Arrow Connector 67"/>
            <p:cNvCxnSpPr>
              <a:stCxn id="63" idx="6"/>
            </p:cNvCxnSpPr>
            <p:nvPr/>
          </p:nvCxnSpPr>
          <p:spPr>
            <a:xfrm flipV="1">
              <a:off x="1173103" y="3354689"/>
              <a:ext cx="246106" cy="231940"/>
            </a:xfrm>
            <a:prstGeom prst="straightConnector1">
              <a:avLst/>
            </a:prstGeom>
            <a:ln w="28575">
              <a:solidFill>
                <a:srgbClr val="FFFF00"/>
              </a:solidFill>
              <a:tailEnd type="triangle"/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77" name="TextBox 76"/>
                <p:cNvSpPr txBox="1"/>
                <p:nvPr/>
              </p:nvSpPr>
              <p:spPr>
                <a:xfrm>
                  <a:off x="1433065" y="3137158"/>
                  <a:ext cx="184666" cy="276999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s-ES" b="0" i="1" smtClean="0">
                            <a:latin typeface="Cambria Math" panose="02040503050406030204" pitchFamily="18" charset="0"/>
                          </a:rPr>
                          <m:t>𝑣</m:t>
                        </m:r>
                      </m:oMath>
                    </m:oMathPara>
                  </a14:m>
                  <a:endParaRPr lang="es-ES" dirty="0"/>
                </a:p>
              </p:txBody>
            </p:sp>
          </mc:Choice>
          <mc:Fallback xmlns="">
            <p:sp>
              <p:nvSpPr>
                <p:cNvPr id="77" name="TextBox 76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433065" y="3137158"/>
                  <a:ext cx="184666" cy="276999"/>
                </a:xfrm>
                <a:prstGeom prst="rect">
                  <a:avLst/>
                </a:prstGeom>
                <a:blipFill rotWithShape="0">
                  <a:blip r:embed="rId6"/>
                  <a:stretch>
                    <a:fillRect l="-20000" r="-16667"/>
                  </a:stretch>
                </a:blipFill>
              </p:spPr>
              <p:txBody>
                <a:bodyPr/>
                <a:lstStyle/>
                <a:p>
                  <a:r>
                    <a:rPr lang="es-ES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87" name="Group 86"/>
          <p:cNvGrpSpPr/>
          <p:nvPr/>
        </p:nvGrpSpPr>
        <p:grpSpPr>
          <a:xfrm>
            <a:off x="3290024" y="2175175"/>
            <a:ext cx="4519711" cy="1173609"/>
            <a:chOff x="2288861" y="2206058"/>
            <a:chExt cx="4519711" cy="1173609"/>
          </a:xfrm>
        </p:grpSpPr>
        <p:grpSp>
          <p:nvGrpSpPr>
            <p:cNvPr id="84" name="Group 83"/>
            <p:cNvGrpSpPr/>
            <p:nvPr/>
          </p:nvGrpSpPr>
          <p:grpSpPr>
            <a:xfrm>
              <a:off x="2441553" y="2247472"/>
              <a:ext cx="4138411" cy="994065"/>
              <a:chOff x="2714701" y="2276017"/>
              <a:chExt cx="4138411" cy="994065"/>
            </a:xfrm>
          </p:grpSpPr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57" name="TextBox 56"/>
                  <p:cNvSpPr txBox="1"/>
                  <p:nvPr/>
                </p:nvSpPr>
                <p:spPr>
                  <a:xfrm>
                    <a:off x="3941161" y="2781487"/>
                    <a:ext cx="2911951" cy="488595"/>
                  </a:xfrm>
                  <a:prstGeom prst="rect">
                    <a:avLst/>
                  </a:prstGeom>
                  <a:noFill/>
                </p:spPr>
                <p:txBody>
                  <a:bodyPr wrap="none" lIns="0" tIns="0" rIns="0" bIns="0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sSub>
                            <m:sSubPr>
                              <m:ctrlPr>
                                <a:rPr lang="es-ES" sz="2000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s-ES" sz="2000" b="0" i="1" smtClean="0">
                                  <a:latin typeface="Cambria Math" panose="02040503050406030204" pitchFamily="18" charset="0"/>
                                </a:rPr>
                                <m:t>𝜓</m:t>
                              </m:r>
                            </m:e>
                            <m:sub>
                              <m:r>
                                <a:rPr lang="es-ES" sz="2000" b="0" i="1" smtClean="0">
                                  <a:latin typeface="Cambria Math" panose="02040503050406030204" pitchFamily="18" charset="0"/>
                                </a:rPr>
                                <m:t>𝜃</m:t>
                              </m:r>
                            </m:sub>
                          </m:sSub>
                          <m:d>
                            <m:dPr>
                              <m:ctrlPr>
                                <a:rPr lang="es-ES" sz="2000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es-ES" sz="20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s-ES" sz="2000" b="0" i="1" smtClean="0">
                                      <a:latin typeface="Cambria Math" panose="02040503050406030204" pitchFamily="18" charset="0"/>
                                    </a:rPr>
                                    <m:t>𝑧</m:t>
                                  </m:r>
                                </m:e>
                                <m:sub>
                                  <m:r>
                                    <a:rPr lang="es-ES" sz="2000" b="0" i="1" smtClean="0">
                                      <a:latin typeface="Cambria Math" panose="02040503050406030204" pitchFamily="18" charset="0"/>
                                    </a:rPr>
                                    <m:t>𝑖</m:t>
                                  </m:r>
                                </m:sub>
                              </m:sSub>
                            </m:e>
                          </m:d>
                          <m:r>
                            <a:rPr lang="es-ES" sz="2000" b="0" i="1" smtClean="0">
                              <a:latin typeface="Cambria Math" panose="02040503050406030204" pitchFamily="18" charset="0"/>
                            </a:rPr>
                            <m:t>=</m:t>
                          </m:r>
                          <m:sSub>
                            <m:sSubPr>
                              <m:ctrlPr>
                                <a:rPr lang="es-ES" sz="2000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s-ES" sz="2000" b="0" i="1" smtClean="0">
                                  <a:latin typeface="Cambria Math" panose="02040503050406030204" pitchFamily="18" charset="0"/>
                                </a:rPr>
                                <m:t>𝑧</m:t>
                              </m:r>
                            </m:e>
                            <m:sub>
                              <m:r>
                                <a:rPr lang="es-ES" sz="2000" b="0" i="1" smtClean="0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  <m:r>
                                <a:rPr lang="es-ES" sz="2000" b="0" i="1" smtClean="0"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box>
                                <m:boxPr>
                                  <m:ctrlPr>
                                    <a:rPr lang="es-ES" sz="20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boxPr>
                                <m:e>
                                  <m:argPr>
                                    <m:argSz m:val="-1"/>
                                  </m:argPr>
                                  <m:f>
                                    <m:fPr>
                                      <m:ctrlPr>
                                        <a:rPr lang="es-ES" sz="2000" b="0" i="1" smtClean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fPr>
                                    <m:num>
                                      <m:r>
                                        <a:rPr lang="es-ES" sz="2000" b="0" i="1" smtClean="0">
                                          <a:latin typeface="Cambria Math" panose="02040503050406030204" pitchFamily="18" charset="0"/>
                                        </a:rPr>
                                        <m:t>𝑢</m:t>
                                      </m:r>
                                    </m:num>
                                    <m:den>
                                      <m:sSub>
                                        <m:sSubPr>
                                          <m:ctrlPr>
                                            <a:rPr lang="es-ES" sz="2000" b="0" i="1" smtClean="0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es-ES" sz="2000" b="0" i="1" smtClean="0">
                                              <a:latin typeface="Cambria Math" panose="02040503050406030204" pitchFamily="18" charset="0"/>
                                            </a:rPr>
                                            <m:t>𝑧</m:t>
                                          </m:r>
                                        </m:e>
                                        <m:sub>
                                          <m:r>
                                            <a:rPr lang="es-ES" sz="2000" b="0" i="1" smtClean="0">
                                              <a:latin typeface="Cambria Math" panose="02040503050406030204" pitchFamily="18" charset="0"/>
                                            </a:rPr>
                                            <m:t>𝑖</m:t>
                                          </m:r>
                                          <m:r>
                                            <a:rPr lang="es-ES" sz="2000" b="0" i="1" smtClean="0">
                                              <a:latin typeface="Cambria Math" panose="02040503050406030204" pitchFamily="18" charset="0"/>
                                            </a:rPr>
                                            <m:t>+</m:t>
                                          </m:r>
                                          <m:r>
                                            <a:rPr lang="es-ES" sz="2000" b="0" i="1" smtClean="0">
                                              <a:latin typeface="Cambria Math" panose="02040503050406030204" pitchFamily="18" charset="0"/>
                                            </a:rPr>
                                            <m:t>𝑢</m:t>
                                          </m:r>
                                        </m:sub>
                                      </m:sSub>
                                    </m:den>
                                  </m:f>
                                </m:e>
                              </m:box>
                              <m:r>
                                <a:rPr lang="es-ES" sz="2000" b="0" i="1" smtClean="0"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</m:sub>
                          </m:sSub>
                          <m:r>
                            <a:rPr lang="es-ES" sz="2000" b="0" i="1" smtClean="0">
                              <a:latin typeface="Cambria Math" panose="02040503050406030204" pitchFamily="18" charset="0"/>
                            </a:rPr>
                            <m:t>−</m:t>
                          </m:r>
                          <m:sSub>
                            <m:sSubPr>
                              <m:ctrlPr>
                                <a:rPr lang="es-ES" sz="2000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s-ES" sz="2000" b="0" i="1" smtClean="0">
                                  <a:latin typeface="Cambria Math" panose="02040503050406030204" pitchFamily="18" charset="0"/>
                                </a:rPr>
                                <m:t>𝑧</m:t>
                              </m:r>
                            </m:e>
                            <m:sub>
                              <m:r>
                                <a:rPr lang="es-ES" sz="2000" b="0" i="1" smtClean="0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  <m:r>
                                <a:rPr lang="es-ES" sz="2000" b="0" i="1" smtClean="0"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box>
                                <m:boxPr>
                                  <m:ctrlPr>
                                    <a:rPr lang="es-ES" sz="20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boxPr>
                                <m:e>
                                  <m:argPr>
                                    <m:argSz m:val="-1"/>
                                  </m:argPr>
                                  <m:f>
                                    <m:fPr>
                                      <m:ctrlPr>
                                        <a:rPr lang="es-ES" sz="2000" b="0" i="1" smtClean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fPr>
                                    <m:num>
                                      <m:r>
                                        <a:rPr lang="es-ES" sz="2000" b="0" i="1" smtClean="0">
                                          <a:latin typeface="Cambria Math" panose="02040503050406030204" pitchFamily="18" charset="0"/>
                                        </a:rPr>
                                        <m:t>𝑣</m:t>
                                      </m:r>
                                    </m:num>
                                    <m:den>
                                      <m:sSub>
                                        <m:sSubPr>
                                          <m:ctrlPr>
                                            <a:rPr lang="es-ES" sz="2000" b="0" i="1" smtClean="0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es-ES" sz="2000" b="0" i="1" smtClean="0">
                                              <a:latin typeface="Cambria Math" panose="02040503050406030204" pitchFamily="18" charset="0"/>
                                            </a:rPr>
                                            <m:t>𝑧</m:t>
                                          </m:r>
                                        </m:e>
                                        <m:sub>
                                          <m:r>
                                            <a:rPr lang="es-ES" sz="2000" b="0" i="1" smtClean="0">
                                              <a:latin typeface="Cambria Math" panose="02040503050406030204" pitchFamily="18" charset="0"/>
                                            </a:rPr>
                                            <m:t>𝑖</m:t>
                                          </m:r>
                                          <m:r>
                                            <a:rPr lang="es-ES" sz="2000" b="0" i="1" smtClean="0">
                                              <a:latin typeface="Cambria Math" panose="02040503050406030204" pitchFamily="18" charset="0"/>
                                            </a:rPr>
                                            <m:t>+</m:t>
                                          </m:r>
                                          <m:r>
                                            <a:rPr lang="es-ES" sz="2000" b="0" i="1" smtClean="0">
                                              <a:latin typeface="Cambria Math" panose="02040503050406030204" pitchFamily="18" charset="0"/>
                                            </a:rPr>
                                            <m:t>𝑣</m:t>
                                          </m:r>
                                        </m:sub>
                                      </m:sSub>
                                    </m:den>
                                  </m:f>
                                </m:e>
                              </m:box>
                            </m:sub>
                          </m:sSub>
                        </m:oMath>
                      </m:oMathPara>
                    </a14:m>
                    <a:endParaRPr lang="es-ES" sz="2000" dirty="0"/>
                  </a:p>
                </p:txBody>
              </p:sp>
            </mc:Choice>
            <mc:Fallback xmlns="">
              <p:sp>
                <p:nvSpPr>
                  <p:cNvPr id="57" name="TextBox 56"/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3941161" y="2781487"/>
                    <a:ext cx="2911951" cy="488595"/>
                  </a:xfrm>
                  <a:prstGeom prst="rect">
                    <a:avLst/>
                  </a:prstGeom>
                  <a:blipFill rotWithShape="0">
                    <a:blip r:embed="rId7"/>
                    <a:stretch>
                      <a:fillRect l="-2720" b="-10000"/>
                    </a:stretch>
                  </a:blipFill>
                </p:spPr>
                <p:txBody>
                  <a:bodyPr/>
                  <a:lstStyle/>
                  <a:p>
                    <a:r>
                      <a:rPr lang="es-E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80" name="TextBox 79"/>
                  <p:cNvSpPr txBox="1"/>
                  <p:nvPr/>
                </p:nvSpPr>
                <p:spPr>
                  <a:xfrm>
                    <a:off x="2714701" y="2780759"/>
                    <a:ext cx="1216680" cy="307777"/>
                  </a:xfrm>
                  <a:prstGeom prst="rect">
                    <a:avLst/>
                  </a:prstGeom>
                  <a:noFill/>
                </p:spPr>
                <p:txBody>
                  <a:bodyPr wrap="none" lIns="0" tIns="0" rIns="0" bIns="0" rtlCol="0">
                    <a:spAutoFit/>
                  </a:bodyPr>
                  <a:lstStyle/>
                  <a:p>
                    <a14:m>
                      <m:oMath xmlns:m="http://schemas.openxmlformats.org/officeDocument/2006/math">
                        <m:r>
                          <a:rPr lang="es-ES" sz="2000" b="0" i="1" smtClean="0">
                            <a:latin typeface="Cambria Math" panose="02040503050406030204" pitchFamily="18" charset="0"/>
                          </a:rPr>
                          <m:t>𝜃</m:t>
                        </m:r>
                        <m:r>
                          <a:rPr lang="es-ES" sz="2000" b="0" i="1" smtClean="0">
                            <a:latin typeface="Cambria Math" panose="02040503050406030204" pitchFamily="18" charset="0"/>
                          </a:rPr>
                          <m:t>=(</m:t>
                        </m:r>
                        <m:r>
                          <a:rPr lang="es-ES" sz="2000" b="0" i="1" smtClean="0">
                            <a:latin typeface="Cambria Math" panose="02040503050406030204" pitchFamily="18" charset="0"/>
                          </a:rPr>
                          <m:t>𝑢</m:t>
                        </m:r>
                        <m:r>
                          <a:rPr lang="es-ES" sz="2000" b="0" i="1" smtClean="0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s-ES" sz="2000" b="0" i="1" smtClean="0">
                            <a:latin typeface="Cambria Math" panose="02040503050406030204" pitchFamily="18" charset="0"/>
                          </a:rPr>
                          <m:t>𝑣</m:t>
                        </m:r>
                        <m:r>
                          <a:rPr lang="es-ES" sz="2000" b="0" i="1" smtClean="0">
                            <a:latin typeface="Cambria Math" panose="02040503050406030204" pitchFamily="18" charset="0"/>
                          </a:rPr>
                          <m:t>)</m:t>
                        </m:r>
                      </m:oMath>
                    </a14:m>
                    <a:r>
                      <a:rPr lang="es-ES" sz="2000" dirty="0" smtClean="0"/>
                      <a:t>, </a:t>
                    </a:r>
                    <a:endParaRPr lang="es-ES" sz="2000" dirty="0"/>
                  </a:p>
                </p:txBody>
              </p:sp>
            </mc:Choice>
            <mc:Fallback xmlns="">
              <p:sp>
                <p:nvSpPr>
                  <p:cNvPr id="80" name="TextBox 79"/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2714701" y="2780759"/>
                    <a:ext cx="1216680" cy="307777"/>
                  </a:xfrm>
                  <a:prstGeom prst="rect">
                    <a:avLst/>
                  </a:prstGeom>
                  <a:blipFill rotWithShape="0">
                    <a:blip r:embed="rId8"/>
                    <a:stretch>
                      <a:fillRect l="-7538" t="-26000" r="-12060" b="-50000"/>
                    </a:stretch>
                  </a:blipFill>
                </p:spPr>
                <p:txBody>
                  <a:bodyPr/>
                  <a:lstStyle/>
                  <a:p>
                    <a:r>
                      <a:rPr lang="es-E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p:sp>
            <p:nvSpPr>
              <p:cNvPr id="83" name="Rectangle 82"/>
              <p:cNvSpPr/>
              <p:nvPr/>
            </p:nvSpPr>
            <p:spPr>
              <a:xfrm>
                <a:off x="3136416" y="2276017"/>
                <a:ext cx="3464218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s-ES" b="1" dirty="0" err="1" smtClean="0"/>
                  <a:t>Random</a:t>
                </a:r>
                <a:r>
                  <a:rPr lang="es-ES" b="1" dirty="0" smtClean="0"/>
                  <a:t> </a:t>
                </a:r>
                <a:r>
                  <a:rPr lang="es-ES" b="1" dirty="0" err="1" smtClean="0"/>
                  <a:t>depth</a:t>
                </a:r>
                <a:r>
                  <a:rPr lang="es-ES" b="1" dirty="0" smtClean="0"/>
                  <a:t> </a:t>
                </a:r>
                <a:r>
                  <a:rPr lang="es-ES" b="1" dirty="0" err="1" smtClean="0"/>
                  <a:t>difference</a:t>
                </a:r>
                <a:r>
                  <a:rPr lang="es-ES" b="1" dirty="0" smtClean="0"/>
                  <a:t> </a:t>
                </a:r>
                <a:r>
                  <a:rPr lang="es-ES" b="1" dirty="0" err="1" smtClean="0"/>
                  <a:t>features</a:t>
                </a:r>
                <a:endParaRPr lang="es-ES" b="1" dirty="0"/>
              </a:p>
            </p:txBody>
          </p:sp>
        </p:grpSp>
        <p:sp>
          <p:nvSpPr>
            <p:cNvPr id="86" name="Rounded Rectangle 85"/>
            <p:cNvSpPr/>
            <p:nvPr/>
          </p:nvSpPr>
          <p:spPr>
            <a:xfrm>
              <a:off x="2288861" y="2206058"/>
              <a:ext cx="4519711" cy="1173609"/>
            </a:xfrm>
            <a:prstGeom prst="roundRect">
              <a:avLst/>
            </a:prstGeom>
            <a:noFill/>
            <a:ln w="381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grpSp>
        <p:nvGrpSpPr>
          <p:cNvPr id="96" name="Group 95"/>
          <p:cNvGrpSpPr/>
          <p:nvPr/>
        </p:nvGrpSpPr>
        <p:grpSpPr>
          <a:xfrm>
            <a:off x="2383156" y="3529140"/>
            <a:ext cx="6465423" cy="2417804"/>
            <a:chOff x="2317167" y="3585702"/>
            <a:chExt cx="6465423" cy="2417804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82" name="TextBox 81"/>
                <p:cNvSpPr txBox="1"/>
                <p:nvPr/>
              </p:nvSpPr>
              <p:spPr>
                <a:xfrm>
                  <a:off x="5090765" y="4217080"/>
                  <a:ext cx="3476721" cy="615553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r>
                    <a:rPr lang="es-ES" sz="2000" dirty="0" smtClean="0"/>
                    <a:t>If </a:t>
                  </a:r>
                  <a14:m>
                    <m:oMath xmlns:m="http://schemas.openxmlformats.org/officeDocument/2006/math">
                      <m:sSub>
                        <m:sSubPr>
                          <m:ctrlPr>
                            <a:rPr lang="es-ES" sz="20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s-ES" sz="2000" b="0" i="1" smtClean="0">
                              <a:latin typeface="Cambria Math" panose="02040503050406030204" pitchFamily="18" charset="0"/>
                            </a:rPr>
                            <m:t>𝜓</m:t>
                          </m:r>
                        </m:e>
                        <m:sub>
                          <m:r>
                            <a:rPr lang="es-ES" sz="2000" b="0" i="1" smtClean="0">
                              <a:latin typeface="Cambria Math" panose="02040503050406030204" pitchFamily="18" charset="0"/>
                            </a:rPr>
                            <m:t>𝜃</m:t>
                          </m:r>
                        </m:sub>
                      </m:sSub>
                      <m:d>
                        <m:dPr>
                          <m:ctrlPr>
                            <a:rPr lang="es-ES" sz="20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s-ES" sz="2000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s-ES" sz="2000" b="0" i="1" smtClean="0">
                                  <a:latin typeface="Cambria Math" panose="02040503050406030204" pitchFamily="18" charset="0"/>
                                </a:rPr>
                                <m:t>𝑧</m:t>
                              </m:r>
                            </m:e>
                            <m:sub>
                              <m:r>
                                <a:rPr lang="es-ES" sz="2000" b="0" i="1" smtClean="0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</m:sub>
                          </m:sSub>
                        </m:e>
                      </m:d>
                      <m:r>
                        <a:rPr lang="en-US" sz="2000" b="0" i="1" smtClean="0">
                          <a:latin typeface="Cambria Math" panose="02040503050406030204" pitchFamily="18" charset="0"/>
                        </a:rPr>
                        <m:t>&lt;</m:t>
                      </m:r>
                      <m:r>
                        <a:rPr lang="es-ES" sz="2000" b="0" i="1" smtClean="0">
                          <a:latin typeface="Cambria Math" panose="02040503050406030204" pitchFamily="18" charset="0"/>
                        </a:rPr>
                        <m:t>𝜏</m:t>
                      </m:r>
                    </m:oMath>
                  </a14:m>
                  <a:r>
                    <a:rPr lang="es-ES" sz="2000" dirty="0" smtClean="0"/>
                    <a:t> 	go to </a:t>
                  </a:r>
                  <a:r>
                    <a:rPr lang="es-ES" sz="2000" dirty="0" err="1" smtClean="0"/>
                    <a:t>left</a:t>
                  </a:r>
                  <a:r>
                    <a:rPr lang="es-ES" sz="2000" dirty="0" smtClean="0"/>
                    <a:t> </a:t>
                  </a:r>
                  <a:r>
                    <a:rPr lang="es-ES" sz="2000" dirty="0" err="1" smtClean="0"/>
                    <a:t>child</a:t>
                  </a:r>
                  <a:endParaRPr lang="es-ES" sz="2000" dirty="0" smtClean="0"/>
                </a:p>
                <a:p>
                  <a:r>
                    <a:rPr lang="es-ES" sz="2000" dirty="0" err="1" smtClean="0"/>
                    <a:t>Otherwise</a:t>
                  </a:r>
                  <a:r>
                    <a:rPr lang="es-ES" sz="2000" dirty="0" smtClean="0"/>
                    <a:t>	</a:t>
                  </a:r>
                  <a:r>
                    <a:rPr lang="es-ES" sz="2000" dirty="0" err="1" smtClean="0"/>
                    <a:t>go</a:t>
                  </a:r>
                  <a:r>
                    <a:rPr lang="es-ES" sz="2000" dirty="0" smtClean="0"/>
                    <a:t> to </a:t>
                  </a:r>
                  <a:r>
                    <a:rPr lang="es-ES" sz="2000" dirty="0" err="1" smtClean="0"/>
                    <a:t>right</a:t>
                  </a:r>
                  <a:r>
                    <a:rPr lang="es-ES" sz="2000" dirty="0" smtClean="0"/>
                    <a:t> </a:t>
                  </a:r>
                  <a:r>
                    <a:rPr lang="es-ES" sz="2000" dirty="0" err="1" smtClean="0"/>
                    <a:t>child</a:t>
                  </a:r>
                  <a:endParaRPr lang="es-ES" sz="2000" dirty="0"/>
                </a:p>
              </p:txBody>
            </p:sp>
          </mc:Choice>
          <mc:Fallback xmlns="">
            <p:sp>
              <p:nvSpPr>
                <p:cNvPr id="82" name="TextBox 81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090765" y="4217080"/>
                  <a:ext cx="3476721" cy="615553"/>
                </a:xfrm>
                <a:prstGeom prst="rect">
                  <a:avLst/>
                </a:prstGeom>
                <a:blipFill rotWithShape="0">
                  <a:blip r:embed="rId9"/>
                  <a:stretch>
                    <a:fillRect l="-4561" t="-12871" r="-3684" b="-23762"/>
                  </a:stretch>
                </a:blipFill>
              </p:spPr>
              <p:txBody>
                <a:bodyPr/>
                <a:lstStyle/>
                <a:p>
                  <a:r>
                    <a:rPr lang="es-E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85" name="Rectangle 84"/>
            <p:cNvSpPr/>
            <p:nvPr/>
          </p:nvSpPr>
          <p:spPr>
            <a:xfrm>
              <a:off x="4276029" y="3591406"/>
              <a:ext cx="2248180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s-ES" b="1" dirty="0" err="1" smtClean="0"/>
                <a:t>Binary</a:t>
              </a:r>
              <a:r>
                <a:rPr lang="es-ES" b="1" dirty="0" smtClean="0"/>
                <a:t> </a:t>
              </a:r>
              <a:r>
                <a:rPr lang="es-ES" b="1" dirty="0" err="1" smtClean="0"/>
                <a:t>decision</a:t>
              </a:r>
              <a:r>
                <a:rPr lang="es-ES" b="1" dirty="0" smtClean="0"/>
                <a:t> </a:t>
              </a:r>
              <a:r>
                <a:rPr lang="es-ES" b="1" dirty="0" err="1" smtClean="0"/>
                <a:t>forest</a:t>
              </a:r>
              <a:endParaRPr lang="es-ES" b="1" dirty="0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88" name="Rectangle 87"/>
                <p:cNvSpPr/>
                <p:nvPr/>
              </p:nvSpPr>
              <p:spPr>
                <a:xfrm>
                  <a:off x="5090765" y="5078025"/>
                  <a:ext cx="3351943" cy="764505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s-ES" b="0" i="1" smtClean="0">
                            <a:latin typeface="Cambria Math" panose="02040503050406030204" pitchFamily="18" charset="0"/>
                          </a:rPr>
                          <m:t>𝑃</m:t>
                        </m:r>
                        <m:d>
                          <m:dPr>
                            <m:ctrlPr>
                              <a:rPr lang="es-ES" b="0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s-ES" b="0" i="1" smtClean="0">
                                <a:latin typeface="Cambria Math" panose="02040503050406030204" pitchFamily="18" charset="0"/>
                              </a:rPr>
                              <m:t>𝑐</m:t>
                            </m:r>
                          </m:e>
                          <m:e>
                            <m:sSub>
                              <m:sSubPr>
                                <m:ctrlPr>
                                  <a:rPr lang="es-ES" b="0" i="1" smtClean="0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s-ES" b="0" i="1" smtClean="0">
                                    <a:latin typeface="Cambria Math" panose="02040503050406030204" pitchFamily="18" charset="0"/>
                                  </a:rPr>
                                  <m:t>𝑧</m:t>
                                </m:r>
                              </m:e>
                              <m:sub>
                                <m:r>
                                  <a:rPr lang="es-ES" b="0" i="1" smtClean="0">
                                    <a:latin typeface="Cambria Math" panose="02040503050406030204" pitchFamily="18" charset="0"/>
                                  </a:rPr>
                                  <m:t>𝑖</m:t>
                                </m:r>
                              </m:sub>
                            </m:sSub>
                          </m:e>
                        </m:d>
                        <m:r>
                          <a:rPr lang="es-ES" b="0" i="1" smtClean="0">
                            <a:latin typeface="Cambria Math" panose="02040503050406030204" pitchFamily="18" charset="0"/>
                          </a:rPr>
                          <m:t>=</m:t>
                        </m:r>
                        <m:f>
                          <m:fPr>
                            <m:ctrlPr>
                              <a:rPr lang="es-ES" b="0" i="1" smtClean="0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s-ES" b="0" i="1" smtClean="0">
                                <a:latin typeface="Cambria Math" panose="02040503050406030204" pitchFamily="1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s-ES" b="0" i="1" smtClean="0">
                                <a:latin typeface="Cambria Math" panose="02040503050406030204" pitchFamily="18" charset="0"/>
                              </a:rPr>
                              <m:t>|</m:t>
                            </m:r>
                            <m:r>
                              <m:rPr>
                                <m:sty m:val="p"/>
                              </m:rPr>
                              <a:rPr lang="es-ES" b="0" i="0" smtClean="0">
                                <a:latin typeface="Cambria Math" panose="02040503050406030204" pitchFamily="18" charset="0"/>
                              </a:rPr>
                              <m:t>Λ</m:t>
                            </m:r>
                            <m:r>
                              <a:rPr lang="es-ES" b="0" i="1" smtClean="0">
                                <a:latin typeface="Cambria Math" panose="02040503050406030204" pitchFamily="18" charset="0"/>
                              </a:rPr>
                              <m:t>|</m:t>
                            </m:r>
                          </m:den>
                        </m:f>
                        <m:nary>
                          <m:naryPr>
                            <m:chr m:val="∑"/>
                            <m:supHide m:val="on"/>
                            <m:ctrlPr>
                              <a:rPr lang="es-ES" b="0" i="1" smtClean="0">
                                <a:latin typeface="Cambria Math" panose="02040503050406030204" pitchFamily="18" charset="0"/>
                              </a:rPr>
                            </m:ctrlPr>
                          </m:naryPr>
                          <m:sub>
                            <m:r>
                              <a:rPr lang="es-ES" b="0" i="1" smtClean="0">
                                <a:latin typeface="Cambria Math" panose="02040503050406030204" pitchFamily="18" charset="0"/>
                              </a:rPr>
                              <m:t>𝜆</m:t>
                            </m:r>
                            <m:r>
                              <a:rPr lang="es-ES" b="0" i="1" smtClean="0">
                                <a:latin typeface="Cambria Math" panose="02040503050406030204" pitchFamily="18" charset="0"/>
                              </a:rPr>
                              <m:t>∈</m:t>
                            </m:r>
                            <m:r>
                              <m:rPr>
                                <m:sty m:val="p"/>
                              </m:rPr>
                              <a:rPr lang="es-ES" b="0" i="0" smtClean="0">
                                <a:latin typeface="Cambria Math" panose="02040503050406030204" pitchFamily="18" charset="0"/>
                              </a:rPr>
                              <m:t>Λ</m:t>
                            </m:r>
                          </m:sub>
                          <m:sup/>
                          <m:e>
                            <m:sSub>
                              <m:sSubPr>
                                <m:ctrlPr>
                                  <a:rPr lang="es-ES" b="0" i="1" smtClean="0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s-ES" b="0" i="1" smtClean="0">
                                    <a:latin typeface="Cambria Math" panose="02040503050406030204" pitchFamily="18" charset="0"/>
                                  </a:rPr>
                                  <m:t>𝑃</m:t>
                                </m:r>
                              </m:e>
                              <m:sub>
                                <m:r>
                                  <a:rPr lang="es-ES" b="0" i="1" smtClean="0">
                                    <a:latin typeface="Cambria Math" panose="02040503050406030204" pitchFamily="18" charset="0"/>
                                  </a:rPr>
                                  <m:t>𝜆</m:t>
                                </m:r>
                              </m:sub>
                            </m:sSub>
                            <m:d>
                              <m:dPr>
                                <m:ctrlPr>
                                  <a:rPr lang="es-ES" b="0" i="1" smtClean="0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s-ES" b="0" i="1" smtClean="0">
                                    <a:latin typeface="Cambria Math" panose="02040503050406030204" pitchFamily="18" charset="0"/>
                                  </a:rPr>
                                  <m:t>𝑐</m:t>
                                </m:r>
                              </m:e>
                              <m:e>
                                <m:sSub>
                                  <m:sSubPr>
                                    <m:ctrlPr>
                                      <a:rPr lang="es-ES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s-ES" b="0" i="1" smtClean="0">
                                        <a:latin typeface="Cambria Math" panose="02040503050406030204" pitchFamily="18" charset="0"/>
                                      </a:rPr>
                                      <m:t>𝑧</m:t>
                                    </m:r>
                                  </m:e>
                                  <m:sub>
                                    <m:r>
                                      <a:rPr lang="es-ES" b="0" i="1" smtClean="0">
                                        <a:latin typeface="Cambria Math" panose="02040503050406030204" pitchFamily="18" charset="0"/>
                                      </a:rPr>
                                      <m:t>𝑖</m:t>
                                    </m:r>
                                  </m:sub>
                                </m:sSub>
                              </m:e>
                            </m:d>
                            <m:r>
                              <a:rPr lang="es-ES" b="0" i="1" smtClean="0">
                                <a:latin typeface="Cambria Math" panose="02040503050406030204" pitchFamily="18" charset="0"/>
                              </a:rPr>
                              <m:t>, </m:t>
                            </m:r>
                            <m:r>
                              <a:rPr lang="es-ES" b="0" i="1" smtClean="0">
                                <a:latin typeface="Cambria Math" panose="02040503050406030204" pitchFamily="18" charset="0"/>
                              </a:rPr>
                              <m:t>𝑐</m:t>
                            </m:r>
                            <m:r>
                              <a:rPr lang="es-ES" b="0" i="1" smtClean="0">
                                <a:latin typeface="Cambria Math" panose="02040503050406030204" pitchFamily="18" charset="0"/>
                              </a:rPr>
                              <m:t>∈</m:t>
                            </m:r>
                            <m:r>
                              <a:rPr lang="es-ES" b="0" i="1" smtClean="0">
                                <a:latin typeface="Cambria Math" panose="02040503050406030204" pitchFamily="18" charset="0"/>
                              </a:rPr>
                              <m:t>ℒ</m:t>
                            </m:r>
                          </m:e>
                        </m:nary>
                      </m:oMath>
                    </m:oMathPara>
                  </a14:m>
                  <a:endParaRPr lang="es-ES" dirty="0"/>
                </a:p>
              </p:txBody>
            </p:sp>
          </mc:Choice>
          <mc:Fallback xmlns="">
            <p:sp>
              <p:nvSpPr>
                <p:cNvPr id="88" name="Rectangle 87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090765" y="5078025"/>
                  <a:ext cx="3351943" cy="764505"/>
                </a:xfrm>
                <a:prstGeom prst="rect">
                  <a:avLst/>
                </a:prstGeom>
                <a:blipFill rotWithShape="0">
                  <a:blip r:embed="rId10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s-E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93" name="Rounded Rectangle 92"/>
            <p:cNvSpPr/>
            <p:nvPr/>
          </p:nvSpPr>
          <p:spPr>
            <a:xfrm>
              <a:off x="2317167" y="3585702"/>
              <a:ext cx="6465423" cy="2417804"/>
            </a:xfrm>
            <a:prstGeom prst="roundRect">
              <a:avLst/>
            </a:prstGeom>
            <a:noFill/>
            <a:ln w="381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grpSp>
          <p:nvGrpSpPr>
            <p:cNvPr id="95" name="Group 94"/>
            <p:cNvGrpSpPr/>
            <p:nvPr/>
          </p:nvGrpSpPr>
          <p:grpSpPr>
            <a:xfrm>
              <a:off x="2554068" y="3874897"/>
              <a:ext cx="2172106" cy="2025918"/>
              <a:chOff x="2554068" y="3874897"/>
              <a:chExt cx="2172106" cy="2025918"/>
            </a:xfrm>
          </p:grpSpPr>
          <p:grpSp>
            <p:nvGrpSpPr>
              <p:cNvPr id="61" name="Group 60"/>
              <p:cNvGrpSpPr/>
              <p:nvPr/>
            </p:nvGrpSpPr>
            <p:grpSpPr>
              <a:xfrm>
                <a:off x="2554068" y="3925500"/>
                <a:ext cx="2172106" cy="1549593"/>
                <a:chOff x="857333" y="2687125"/>
                <a:chExt cx="2718403" cy="2195959"/>
              </a:xfrm>
            </p:grpSpPr>
            <p:grpSp>
              <p:nvGrpSpPr>
                <p:cNvPr id="19" name="97 Grupo"/>
                <p:cNvGrpSpPr/>
                <p:nvPr/>
              </p:nvGrpSpPr>
              <p:grpSpPr>
                <a:xfrm>
                  <a:off x="857333" y="3259084"/>
                  <a:ext cx="2718403" cy="1624000"/>
                  <a:chOff x="657196" y="5400668"/>
                  <a:chExt cx="3286148" cy="2000264"/>
                </a:xfrm>
              </p:grpSpPr>
              <p:sp>
                <p:nvSpPr>
                  <p:cNvPr id="21" name="48 Elipse"/>
                  <p:cNvSpPr/>
                  <p:nvPr/>
                </p:nvSpPr>
                <p:spPr>
                  <a:xfrm>
                    <a:off x="2130098" y="5400668"/>
                    <a:ext cx="285752" cy="285752"/>
                  </a:xfrm>
                  <a:prstGeom prst="ellipse">
                    <a:avLst/>
                  </a:prstGeom>
                  <a:ln w="28575"/>
                </p:spPr>
                <p:style>
                  <a:lnRef idx="2">
                    <a:schemeClr val="dk1"/>
                  </a:lnRef>
                  <a:fillRef idx="1">
                    <a:schemeClr val="lt1"/>
                  </a:fillRef>
                  <a:effectRef idx="0">
                    <a:schemeClr val="dk1"/>
                  </a:effectRef>
                  <a:fontRef idx="minor">
                    <a:schemeClr val="dk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/>
                  </a:p>
                </p:txBody>
              </p:sp>
              <p:sp>
                <p:nvSpPr>
                  <p:cNvPr id="22" name="49 Elipse"/>
                  <p:cNvSpPr/>
                  <p:nvPr/>
                </p:nvSpPr>
                <p:spPr>
                  <a:xfrm>
                    <a:off x="1300138" y="6043610"/>
                    <a:ext cx="285752" cy="285752"/>
                  </a:xfrm>
                  <a:prstGeom prst="ellipse">
                    <a:avLst/>
                  </a:prstGeom>
                  <a:ln w="28575"/>
                </p:spPr>
                <p:style>
                  <a:lnRef idx="2">
                    <a:schemeClr val="dk1"/>
                  </a:lnRef>
                  <a:fillRef idx="1">
                    <a:schemeClr val="lt1"/>
                  </a:fillRef>
                  <a:effectRef idx="0">
                    <a:schemeClr val="dk1"/>
                  </a:effectRef>
                  <a:fontRef idx="minor">
                    <a:schemeClr val="dk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/>
                  </a:p>
                </p:txBody>
              </p:sp>
              <p:sp>
                <p:nvSpPr>
                  <p:cNvPr id="23" name="50 Elipse"/>
                  <p:cNvSpPr/>
                  <p:nvPr/>
                </p:nvSpPr>
                <p:spPr>
                  <a:xfrm>
                    <a:off x="3014650" y="6043610"/>
                    <a:ext cx="285752" cy="285752"/>
                  </a:xfrm>
                  <a:prstGeom prst="ellipse">
                    <a:avLst/>
                  </a:prstGeom>
                  <a:ln w="28575"/>
                </p:spPr>
                <p:style>
                  <a:lnRef idx="2">
                    <a:schemeClr val="dk1"/>
                  </a:lnRef>
                  <a:fillRef idx="1">
                    <a:schemeClr val="lt1"/>
                  </a:fillRef>
                  <a:effectRef idx="0">
                    <a:schemeClr val="dk1"/>
                  </a:effectRef>
                  <a:fontRef idx="minor">
                    <a:schemeClr val="dk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/>
                  </a:p>
                </p:txBody>
              </p:sp>
              <p:cxnSp>
                <p:nvCxnSpPr>
                  <p:cNvPr id="24" name="52 Conector recto"/>
                  <p:cNvCxnSpPr>
                    <a:stCxn id="22" idx="7"/>
                    <a:endCxn id="21" idx="3"/>
                  </p:cNvCxnSpPr>
                  <p:nvPr/>
                </p:nvCxnSpPr>
                <p:spPr>
                  <a:xfrm rot="5400000" flipH="1" flipV="1">
                    <a:off x="1637553" y="5551063"/>
                    <a:ext cx="440885" cy="627903"/>
                  </a:xfrm>
                  <a:prstGeom prst="line">
                    <a:avLst/>
                  </a:prstGeom>
                  <a:ln w="28575"/>
                </p:spPr>
                <p:style>
                  <a:lnRef idx="2">
                    <a:schemeClr val="dk1"/>
                  </a:lnRef>
                  <a:fillRef idx="0">
                    <a:schemeClr val="dk1"/>
                  </a:fillRef>
                  <a:effectRef idx="1">
                    <a:schemeClr val="dk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5" name="54 Conector recto"/>
                  <p:cNvCxnSpPr>
                    <a:stCxn id="23" idx="1"/>
                    <a:endCxn id="21" idx="5"/>
                  </p:cNvCxnSpPr>
                  <p:nvPr/>
                </p:nvCxnSpPr>
                <p:spPr>
                  <a:xfrm rot="16200000" flipV="1">
                    <a:off x="2494808" y="5523768"/>
                    <a:ext cx="440884" cy="682494"/>
                  </a:xfrm>
                  <a:prstGeom prst="line">
                    <a:avLst/>
                  </a:prstGeom>
                  <a:ln w="28575">
                    <a:solidFill>
                      <a:srgbClr val="7030A0"/>
                    </a:solidFill>
                    <a:headEnd type="triangle" w="med" len="med"/>
                    <a:tailEnd type="none" w="med" len="med"/>
                  </a:ln>
                </p:spPr>
                <p:style>
                  <a:lnRef idx="2">
                    <a:schemeClr val="accent4"/>
                  </a:lnRef>
                  <a:fillRef idx="0">
                    <a:schemeClr val="accent4"/>
                  </a:fillRef>
                  <a:effectRef idx="1">
                    <a:schemeClr val="accent4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26" name="57 Elipse"/>
                  <p:cNvSpPr/>
                  <p:nvPr/>
                </p:nvSpPr>
                <p:spPr>
                  <a:xfrm>
                    <a:off x="1728766" y="6615114"/>
                    <a:ext cx="285752" cy="285752"/>
                  </a:xfrm>
                  <a:prstGeom prst="ellipse">
                    <a:avLst/>
                  </a:prstGeom>
                  <a:ln w="28575"/>
                </p:spPr>
                <p:style>
                  <a:lnRef idx="2">
                    <a:schemeClr val="dk1"/>
                  </a:lnRef>
                  <a:fillRef idx="1">
                    <a:schemeClr val="lt1"/>
                  </a:fillRef>
                  <a:effectRef idx="0">
                    <a:schemeClr val="dk1"/>
                  </a:effectRef>
                  <a:fontRef idx="minor">
                    <a:schemeClr val="dk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/>
                  </a:p>
                </p:txBody>
              </p:sp>
              <p:sp>
                <p:nvSpPr>
                  <p:cNvPr id="27" name="58 Elipse"/>
                  <p:cNvSpPr/>
                  <p:nvPr/>
                </p:nvSpPr>
                <p:spPr>
                  <a:xfrm>
                    <a:off x="1514452" y="7115180"/>
                    <a:ext cx="285752" cy="285752"/>
                  </a:xfrm>
                  <a:prstGeom prst="ellipse">
                    <a:avLst/>
                  </a:prstGeom>
                  <a:ln w="28575"/>
                </p:spPr>
                <p:style>
                  <a:lnRef idx="2">
                    <a:schemeClr val="dk1"/>
                  </a:lnRef>
                  <a:fillRef idx="1">
                    <a:schemeClr val="lt1"/>
                  </a:fillRef>
                  <a:effectRef idx="0">
                    <a:schemeClr val="dk1"/>
                  </a:effectRef>
                  <a:fontRef idx="minor">
                    <a:schemeClr val="dk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/>
                  </a:p>
                </p:txBody>
              </p:sp>
              <p:sp>
                <p:nvSpPr>
                  <p:cNvPr id="28" name="59 Elipse"/>
                  <p:cNvSpPr/>
                  <p:nvPr/>
                </p:nvSpPr>
                <p:spPr>
                  <a:xfrm>
                    <a:off x="1943080" y="7115180"/>
                    <a:ext cx="285752" cy="285752"/>
                  </a:xfrm>
                  <a:prstGeom prst="ellipse">
                    <a:avLst/>
                  </a:prstGeom>
                  <a:ln w="28575"/>
                </p:spPr>
                <p:style>
                  <a:lnRef idx="2">
                    <a:schemeClr val="dk1"/>
                  </a:lnRef>
                  <a:fillRef idx="1">
                    <a:schemeClr val="lt1"/>
                  </a:fillRef>
                  <a:effectRef idx="0">
                    <a:schemeClr val="dk1"/>
                  </a:effectRef>
                  <a:fontRef idx="minor">
                    <a:schemeClr val="dk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/>
                  </a:p>
                </p:txBody>
              </p:sp>
              <p:cxnSp>
                <p:nvCxnSpPr>
                  <p:cNvPr id="29" name="60 Conector recto"/>
                  <p:cNvCxnSpPr>
                    <a:stCxn id="27" idx="0"/>
                    <a:endCxn id="26" idx="3"/>
                  </p:cNvCxnSpPr>
                  <p:nvPr/>
                </p:nvCxnSpPr>
                <p:spPr>
                  <a:xfrm rot="5400000" flipH="1" flipV="1">
                    <a:off x="1585890" y="6930458"/>
                    <a:ext cx="256161" cy="113285"/>
                  </a:xfrm>
                  <a:prstGeom prst="line">
                    <a:avLst/>
                  </a:prstGeom>
                  <a:ln w="28575"/>
                </p:spPr>
                <p:style>
                  <a:lnRef idx="2">
                    <a:schemeClr val="dk1"/>
                  </a:lnRef>
                  <a:fillRef idx="0">
                    <a:schemeClr val="dk1"/>
                  </a:fillRef>
                  <a:effectRef idx="1">
                    <a:schemeClr val="dk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0" name="61 Conector recto"/>
                  <p:cNvCxnSpPr>
                    <a:stCxn id="28" idx="0"/>
                    <a:endCxn id="26" idx="5"/>
                  </p:cNvCxnSpPr>
                  <p:nvPr/>
                </p:nvCxnSpPr>
                <p:spPr>
                  <a:xfrm rot="16200000" flipV="1">
                    <a:off x="1901234" y="6930457"/>
                    <a:ext cx="256161" cy="113285"/>
                  </a:xfrm>
                  <a:prstGeom prst="line">
                    <a:avLst/>
                  </a:prstGeom>
                  <a:ln w="28575"/>
                </p:spPr>
                <p:style>
                  <a:lnRef idx="2">
                    <a:schemeClr val="dk1"/>
                  </a:lnRef>
                  <a:fillRef idx="0">
                    <a:schemeClr val="dk1"/>
                  </a:fillRef>
                  <a:effectRef idx="1">
                    <a:schemeClr val="dk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31" name="69 Elipse"/>
                  <p:cNvSpPr/>
                  <p:nvPr/>
                </p:nvSpPr>
                <p:spPr>
                  <a:xfrm>
                    <a:off x="871510" y="6615114"/>
                    <a:ext cx="285752" cy="285752"/>
                  </a:xfrm>
                  <a:prstGeom prst="ellipse">
                    <a:avLst/>
                  </a:prstGeom>
                  <a:ln w="28575"/>
                </p:spPr>
                <p:style>
                  <a:lnRef idx="2">
                    <a:schemeClr val="dk1"/>
                  </a:lnRef>
                  <a:fillRef idx="1">
                    <a:schemeClr val="lt1"/>
                  </a:fillRef>
                  <a:effectRef idx="0">
                    <a:schemeClr val="dk1"/>
                  </a:effectRef>
                  <a:fontRef idx="minor">
                    <a:schemeClr val="dk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/>
                  </a:p>
                </p:txBody>
              </p:sp>
              <p:sp>
                <p:nvSpPr>
                  <p:cNvPr id="32" name="70 Elipse"/>
                  <p:cNvSpPr/>
                  <p:nvPr/>
                </p:nvSpPr>
                <p:spPr>
                  <a:xfrm>
                    <a:off x="657196" y="7115180"/>
                    <a:ext cx="285752" cy="285752"/>
                  </a:xfrm>
                  <a:prstGeom prst="ellipse">
                    <a:avLst/>
                  </a:prstGeom>
                  <a:ln w="28575"/>
                </p:spPr>
                <p:style>
                  <a:lnRef idx="2">
                    <a:schemeClr val="dk1"/>
                  </a:lnRef>
                  <a:fillRef idx="1">
                    <a:schemeClr val="lt1"/>
                  </a:fillRef>
                  <a:effectRef idx="0">
                    <a:schemeClr val="dk1"/>
                  </a:effectRef>
                  <a:fontRef idx="minor">
                    <a:schemeClr val="dk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/>
                  </a:p>
                </p:txBody>
              </p:sp>
              <p:sp>
                <p:nvSpPr>
                  <p:cNvPr id="33" name="71 Elipse"/>
                  <p:cNvSpPr/>
                  <p:nvPr/>
                </p:nvSpPr>
                <p:spPr>
                  <a:xfrm>
                    <a:off x="1085824" y="7115180"/>
                    <a:ext cx="285752" cy="285752"/>
                  </a:xfrm>
                  <a:prstGeom prst="ellipse">
                    <a:avLst/>
                  </a:prstGeom>
                  <a:ln w="28575"/>
                </p:spPr>
                <p:style>
                  <a:lnRef idx="2">
                    <a:schemeClr val="dk1"/>
                  </a:lnRef>
                  <a:fillRef idx="1">
                    <a:schemeClr val="lt1"/>
                  </a:fillRef>
                  <a:effectRef idx="0">
                    <a:schemeClr val="dk1"/>
                  </a:effectRef>
                  <a:fontRef idx="minor">
                    <a:schemeClr val="dk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/>
                  </a:p>
                </p:txBody>
              </p:sp>
              <p:cxnSp>
                <p:nvCxnSpPr>
                  <p:cNvPr id="34" name="72 Conector recto"/>
                  <p:cNvCxnSpPr>
                    <a:stCxn id="32" idx="0"/>
                    <a:endCxn id="31" idx="3"/>
                  </p:cNvCxnSpPr>
                  <p:nvPr/>
                </p:nvCxnSpPr>
                <p:spPr>
                  <a:xfrm rot="5400000" flipH="1" flipV="1">
                    <a:off x="728634" y="6930458"/>
                    <a:ext cx="256161" cy="113285"/>
                  </a:xfrm>
                  <a:prstGeom prst="line">
                    <a:avLst/>
                  </a:prstGeom>
                  <a:ln w="28575"/>
                </p:spPr>
                <p:style>
                  <a:lnRef idx="2">
                    <a:schemeClr val="dk1"/>
                  </a:lnRef>
                  <a:fillRef idx="0">
                    <a:schemeClr val="dk1"/>
                  </a:fillRef>
                  <a:effectRef idx="1">
                    <a:schemeClr val="dk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5" name="73 Conector recto"/>
                  <p:cNvCxnSpPr>
                    <a:stCxn id="33" idx="0"/>
                    <a:endCxn id="31" idx="5"/>
                  </p:cNvCxnSpPr>
                  <p:nvPr/>
                </p:nvCxnSpPr>
                <p:spPr>
                  <a:xfrm rot="16200000" flipV="1">
                    <a:off x="1043978" y="6930457"/>
                    <a:ext cx="256161" cy="113285"/>
                  </a:xfrm>
                  <a:prstGeom prst="line">
                    <a:avLst/>
                  </a:prstGeom>
                  <a:ln w="28575"/>
                </p:spPr>
                <p:style>
                  <a:lnRef idx="2">
                    <a:schemeClr val="dk1"/>
                  </a:lnRef>
                  <a:fillRef idx="0">
                    <a:schemeClr val="dk1"/>
                  </a:fillRef>
                  <a:effectRef idx="1">
                    <a:schemeClr val="dk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6" name="74 Conector recto"/>
                  <p:cNvCxnSpPr>
                    <a:stCxn id="31" idx="7"/>
                    <a:endCxn id="22" idx="3"/>
                  </p:cNvCxnSpPr>
                  <p:nvPr/>
                </p:nvCxnSpPr>
                <p:spPr>
                  <a:xfrm rot="5400000" flipH="1" flipV="1">
                    <a:off x="1043977" y="6358953"/>
                    <a:ext cx="369446" cy="226570"/>
                  </a:xfrm>
                  <a:prstGeom prst="line">
                    <a:avLst/>
                  </a:prstGeom>
                  <a:ln w="28575"/>
                </p:spPr>
                <p:style>
                  <a:lnRef idx="2">
                    <a:schemeClr val="dk1"/>
                  </a:lnRef>
                  <a:fillRef idx="0">
                    <a:schemeClr val="dk1"/>
                  </a:fillRef>
                  <a:effectRef idx="1">
                    <a:schemeClr val="dk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7" name="78 Conector recto"/>
                  <p:cNvCxnSpPr>
                    <a:stCxn id="26" idx="1"/>
                    <a:endCxn id="22" idx="5"/>
                  </p:cNvCxnSpPr>
                  <p:nvPr/>
                </p:nvCxnSpPr>
                <p:spPr>
                  <a:xfrm rot="16200000" flipV="1">
                    <a:off x="1472605" y="6358953"/>
                    <a:ext cx="369446" cy="226570"/>
                  </a:xfrm>
                  <a:prstGeom prst="line">
                    <a:avLst/>
                  </a:prstGeom>
                  <a:ln w="28575"/>
                </p:spPr>
                <p:style>
                  <a:lnRef idx="2">
                    <a:schemeClr val="dk1"/>
                  </a:lnRef>
                  <a:fillRef idx="0">
                    <a:schemeClr val="dk1"/>
                  </a:fillRef>
                  <a:effectRef idx="1">
                    <a:schemeClr val="dk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38" name="81 Elipse"/>
                  <p:cNvSpPr/>
                  <p:nvPr/>
                </p:nvSpPr>
                <p:spPr>
                  <a:xfrm>
                    <a:off x="3443278" y="6615114"/>
                    <a:ext cx="285752" cy="285752"/>
                  </a:xfrm>
                  <a:prstGeom prst="ellipse">
                    <a:avLst/>
                  </a:prstGeom>
                  <a:ln w="28575"/>
                </p:spPr>
                <p:style>
                  <a:lnRef idx="2">
                    <a:schemeClr val="dk1"/>
                  </a:lnRef>
                  <a:fillRef idx="1">
                    <a:schemeClr val="lt1"/>
                  </a:fillRef>
                  <a:effectRef idx="0">
                    <a:schemeClr val="dk1"/>
                  </a:effectRef>
                  <a:fontRef idx="minor">
                    <a:schemeClr val="dk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/>
                  </a:p>
                </p:txBody>
              </p:sp>
              <p:sp>
                <p:nvSpPr>
                  <p:cNvPr id="39" name="82 Elipse"/>
                  <p:cNvSpPr/>
                  <p:nvPr/>
                </p:nvSpPr>
                <p:spPr>
                  <a:xfrm>
                    <a:off x="3228964" y="7115180"/>
                    <a:ext cx="285752" cy="285752"/>
                  </a:xfrm>
                  <a:prstGeom prst="ellipse">
                    <a:avLst/>
                  </a:prstGeom>
                  <a:ln w="28575"/>
                </p:spPr>
                <p:style>
                  <a:lnRef idx="2">
                    <a:schemeClr val="dk1"/>
                  </a:lnRef>
                  <a:fillRef idx="1">
                    <a:schemeClr val="lt1"/>
                  </a:fillRef>
                  <a:effectRef idx="0">
                    <a:schemeClr val="dk1"/>
                  </a:effectRef>
                  <a:fontRef idx="minor">
                    <a:schemeClr val="dk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/>
                  </a:p>
                </p:txBody>
              </p:sp>
              <p:sp>
                <p:nvSpPr>
                  <p:cNvPr id="40" name="83 Elipse"/>
                  <p:cNvSpPr/>
                  <p:nvPr/>
                </p:nvSpPr>
                <p:spPr>
                  <a:xfrm>
                    <a:off x="3657592" y="7115180"/>
                    <a:ext cx="285752" cy="285752"/>
                  </a:xfrm>
                  <a:prstGeom prst="ellipse">
                    <a:avLst/>
                  </a:prstGeom>
                  <a:ln w="28575"/>
                </p:spPr>
                <p:style>
                  <a:lnRef idx="2">
                    <a:schemeClr val="dk1"/>
                  </a:lnRef>
                  <a:fillRef idx="1">
                    <a:schemeClr val="lt1"/>
                  </a:fillRef>
                  <a:effectRef idx="0">
                    <a:schemeClr val="dk1"/>
                  </a:effectRef>
                  <a:fontRef idx="minor">
                    <a:schemeClr val="dk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/>
                  </a:p>
                </p:txBody>
              </p:sp>
              <p:cxnSp>
                <p:nvCxnSpPr>
                  <p:cNvPr id="41" name="84 Conector recto"/>
                  <p:cNvCxnSpPr>
                    <a:stCxn id="39" idx="0"/>
                    <a:endCxn id="38" idx="3"/>
                  </p:cNvCxnSpPr>
                  <p:nvPr/>
                </p:nvCxnSpPr>
                <p:spPr>
                  <a:xfrm rot="5400000" flipH="1" flipV="1">
                    <a:off x="3300402" y="6930458"/>
                    <a:ext cx="256161" cy="113285"/>
                  </a:xfrm>
                  <a:prstGeom prst="line">
                    <a:avLst/>
                  </a:prstGeom>
                  <a:ln w="28575"/>
                </p:spPr>
                <p:style>
                  <a:lnRef idx="2">
                    <a:schemeClr val="dk1"/>
                  </a:lnRef>
                  <a:fillRef idx="0">
                    <a:schemeClr val="dk1"/>
                  </a:fillRef>
                  <a:effectRef idx="1">
                    <a:schemeClr val="dk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2" name="85 Conector recto"/>
                  <p:cNvCxnSpPr>
                    <a:stCxn id="40" idx="0"/>
                    <a:endCxn id="38" idx="5"/>
                  </p:cNvCxnSpPr>
                  <p:nvPr/>
                </p:nvCxnSpPr>
                <p:spPr>
                  <a:xfrm rot="16200000" flipV="1">
                    <a:off x="3615746" y="6930457"/>
                    <a:ext cx="256161" cy="113285"/>
                  </a:xfrm>
                  <a:prstGeom prst="line">
                    <a:avLst/>
                  </a:prstGeom>
                  <a:ln w="28575"/>
                </p:spPr>
                <p:style>
                  <a:lnRef idx="2">
                    <a:schemeClr val="dk1"/>
                  </a:lnRef>
                  <a:fillRef idx="0">
                    <a:schemeClr val="dk1"/>
                  </a:fillRef>
                  <a:effectRef idx="1">
                    <a:schemeClr val="dk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43" name="86 Elipse"/>
                  <p:cNvSpPr/>
                  <p:nvPr/>
                </p:nvSpPr>
                <p:spPr>
                  <a:xfrm>
                    <a:off x="2586022" y="6615114"/>
                    <a:ext cx="285752" cy="285752"/>
                  </a:xfrm>
                  <a:prstGeom prst="ellipse">
                    <a:avLst/>
                  </a:prstGeom>
                  <a:ln w="28575"/>
                </p:spPr>
                <p:style>
                  <a:lnRef idx="2">
                    <a:schemeClr val="dk1"/>
                  </a:lnRef>
                  <a:fillRef idx="1">
                    <a:schemeClr val="lt1"/>
                  </a:fillRef>
                  <a:effectRef idx="0">
                    <a:schemeClr val="dk1"/>
                  </a:effectRef>
                  <a:fontRef idx="minor">
                    <a:schemeClr val="dk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/>
                  </a:p>
                </p:txBody>
              </p:sp>
              <p:sp>
                <p:nvSpPr>
                  <p:cNvPr id="44" name="87 Elipse"/>
                  <p:cNvSpPr/>
                  <p:nvPr/>
                </p:nvSpPr>
                <p:spPr>
                  <a:xfrm>
                    <a:off x="2371708" y="7115180"/>
                    <a:ext cx="285752" cy="285752"/>
                  </a:xfrm>
                  <a:prstGeom prst="ellipse">
                    <a:avLst/>
                  </a:prstGeom>
                  <a:ln w="28575"/>
                </p:spPr>
                <p:style>
                  <a:lnRef idx="2">
                    <a:schemeClr val="dk1"/>
                  </a:lnRef>
                  <a:fillRef idx="1">
                    <a:schemeClr val="lt1"/>
                  </a:fillRef>
                  <a:effectRef idx="0">
                    <a:schemeClr val="dk1"/>
                  </a:effectRef>
                  <a:fontRef idx="minor">
                    <a:schemeClr val="dk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/>
                  </a:p>
                </p:txBody>
              </p:sp>
              <p:sp>
                <p:nvSpPr>
                  <p:cNvPr id="45" name="88 Elipse"/>
                  <p:cNvSpPr/>
                  <p:nvPr/>
                </p:nvSpPr>
                <p:spPr>
                  <a:xfrm>
                    <a:off x="2800336" y="7115180"/>
                    <a:ext cx="285752" cy="285752"/>
                  </a:xfrm>
                  <a:prstGeom prst="ellipse">
                    <a:avLst/>
                  </a:prstGeom>
                  <a:solidFill>
                    <a:srgbClr val="7030A0"/>
                  </a:solidFill>
                  <a:ln w="28575">
                    <a:solidFill>
                      <a:srgbClr val="7030A0"/>
                    </a:solidFill>
                  </a:ln>
                </p:spPr>
                <p:style>
                  <a:lnRef idx="2">
                    <a:schemeClr val="accent4">
                      <a:shade val="50000"/>
                    </a:schemeClr>
                  </a:lnRef>
                  <a:fillRef idx="1">
                    <a:schemeClr val="accent4"/>
                  </a:fillRef>
                  <a:effectRef idx="0">
                    <a:schemeClr val="accent4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/>
                  </a:p>
                </p:txBody>
              </p:sp>
              <p:cxnSp>
                <p:nvCxnSpPr>
                  <p:cNvPr id="46" name="89 Conector recto"/>
                  <p:cNvCxnSpPr>
                    <a:stCxn id="44" idx="0"/>
                    <a:endCxn id="43" idx="3"/>
                  </p:cNvCxnSpPr>
                  <p:nvPr/>
                </p:nvCxnSpPr>
                <p:spPr>
                  <a:xfrm rot="5400000" flipH="1" flipV="1">
                    <a:off x="2443146" y="6930458"/>
                    <a:ext cx="256161" cy="113285"/>
                  </a:xfrm>
                  <a:prstGeom prst="line">
                    <a:avLst/>
                  </a:prstGeom>
                  <a:ln w="28575"/>
                </p:spPr>
                <p:style>
                  <a:lnRef idx="2">
                    <a:schemeClr val="dk1"/>
                  </a:lnRef>
                  <a:fillRef idx="0">
                    <a:schemeClr val="dk1"/>
                  </a:fillRef>
                  <a:effectRef idx="1">
                    <a:schemeClr val="dk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7" name="90 Conector recto"/>
                  <p:cNvCxnSpPr>
                    <a:stCxn id="45" idx="0"/>
                    <a:endCxn id="43" idx="5"/>
                  </p:cNvCxnSpPr>
                  <p:nvPr/>
                </p:nvCxnSpPr>
                <p:spPr>
                  <a:xfrm rot="16200000" flipV="1">
                    <a:off x="2758490" y="6930457"/>
                    <a:ext cx="256161" cy="113285"/>
                  </a:xfrm>
                  <a:prstGeom prst="line">
                    <a:avLst/>
                  </a:prstGeom>
                  <a:ln w="28575">
                    <a:solidFill>
                      <a:srgbClr val="7030A0"/>
                    </a:solidFill>
                    <a:headEnd type="triangle" w="med" len="med"/>
                    <a:tailEnd type="none" w="med" len="med"/>
                  </a:ln>
                </p:spPr>
                <p:style>
                  <a:lnRef idx="2">
                    <a:schemeClr val="accent4"/>
                  </a:lnRef>
                  <a:fillRef idx="0">
                    <a:schemeClr val="accent4"/>
                  </a:fillRef>
                  <a:effectRef idx="1">
                    <a:schemeClr val="accent4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8" name="91 Conector recto"/>
                  <p:cNvCxnSpPr>
                    <a:stCxn id="43" idx="7"/>
                    <a:endCxn id="23" idx="3"/>
                  </p:cNvCxnSpPr>
                  <p:nvPr/>
                </p:nvCxnSpPr>
                <p:spPr>
                  <a:xfrm rot="5400000" flipH="1" flipV="1">
                    <a:off x="2758489" y="6358953"/>
                    <a:ext cx="369446" cy="226570"/>
                  </a:xfrm>
                  <a:prstGeom prst="line">
                    <a:avLst/>
                  </a:prstGeom>
                  <a:ln w="28575">
                    <a:solidFill>
                      <a:srgbClr val="7030A0"/>
                    </a:solidFill>
                    <a:headEnd type="triangle" w="med" len="med"/>
                    <a:tailEnd type="none" w="med" len="med"/>
                  </a:ln>
                </p:spPr>
                <p:style>
                  <a:lnRef idx="2">
                    <a:schemeClr val="accent4"/>
                  </a:lnRef>
                  <a:fillRef idx="0">
                    <a:schemeClr val="accent4"/>
                  </a:fillRef>
                  <a:effectRef idx="1">
                    <a:schemeClr val="accent4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9" name="94 Conector recto"/>
                  <p:cNvCxnSpPr>
                    <a:stCxn id="38" idx="1"/>
                    <a:endCxn id="23" idx="5"/>
                  </p:cNvCxnSpPr>
                  <p:nvPr/>
                </p:nvCxnSpPr>
                <p:spPr>
                  <a:xfrm rot="16200000" flipV="1">
                    <a:off x="3187117" y="6358953"/>
                    <a:ext cx="369446" cy="226570"/>
                  </a:xfrm>
                  <a:prstGeom prst="line">
                    <a:avLst/>
                  </a:prstGeom>
                  <a:ln w="28575"/>
                </p:spPr>
                <p:style>
                  <a:lnRef idx="2">
                    <a:schemeClr val="dk1"/>
                  </a:lnRef>
                  <a:fillRef idx="0">
                    <a:schemeClr val="dk1"/>
                  </a:fillRef>
                  <a:effectRef idx="1">
                    <a:schemeClr val="dk1"/>
                  </a:effectRef>
                  <a:fontRef idx="minor">
                    <a:schemeClr val="tx1"/>
                  </a:fontRef>
                </p:style>
              </p:cxnSp>
            </p:grpSp>
            <mc:AlternateContent xmlns:mc="http://schemas.openxmlformats.org/markup-compatibility/2006" xmlns:a14="http://schemas.microsoft.com/office/drawing/2010/main">
              <mc:Choice Requires="a14">
                <p:sp>
                  <p:nvSpPr>
                    <p:cNvPr id="10" name="TextBox 9"/>
                    <p:cNvSpPr txBox="1"/>
                    <p:nvPr/>
                  </p:nvSpPr>
                  <p:spPr>
                    <a:xfrm>
                      <a:off x="1234347" y="2687125"/>
                      <a:ext cx="284437" cy="338554"/>
                    </a:xfrm>
                    <a:prstGeom prst="rect">
                      <a:avLst/>
                    </a:prstGeom>
                    <a:noFill/>
                  </p:spPr>
                  <p:txBody>
                    <a:bodyPr wrap="none" lIns="0" tIns="0" rIns="0" bIns="0" rtlCol="0">
                      <a:spAutoFit/>
                    </a:bodyPr>
                    <a:lstStyle/>
                    <a:p>
                      <a:pPr/>
                      <a14:m>
                        <m:oMathPara xmlns:m="http://schemas.openxmlformats.org/officeDocument/2006/math">
                          <m:oMathParaPr>
                            <m:jc m:val="centerGroup"/>
                          </m:oMathParaPr>
                          <m:oMath xmlns:m="http://schemas.openxmlformats.org/officeDocument/2006/math">
                            <m:sSub>
                              <m:sSubPr>
                                <m:ctrlPr>
                                  <a:rPr lang="es-ES" sz="2200" b="0" i="1" smtClean="0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s-ES" sz="2200" b="0" i="1" smtClean="0">
                                    <a:latin typeface="Cambria Math" panose="02040503050406030204" pitchFamily="18" charset="0"/>
                                  </a:rPr>
                                  <m:t>𝑧</m:t>
                                </m:r>
                              </m:e>
                              <m:sub>
                                <m:r>
                                  <a:rPr lang="es-ES" sz="2200" b="0" i="1" smtClean="0">
                                    <a:latin typeface="Cambria Math" panose="02040503050406030204" pitchFamily="18" charset="0"/>
                                  </a:rPr>
                                  <m:t>𝑖</m:t>
                                </m:r>
                              </m:sub>
                            </m:sSub>
                          </m:oMath>
                        </m:oMathPara>
                      </a14:m>
                      <a:endParaRPr lang="es-ES" sz="2200" dirty="0"/>
                    </a:p>
                  </p:txBody>
                </p:sp>
              </mc:Choice>
              <mc:Fallback xmlns="">
                <p:sp>
                  <p:nvSpPr>
                    <p:cNvPr id="10" name="TextBox 9"/>
                    <p:cNvSpPr txBox="1">
                      <a:spLocks noRot="1" noChangeAspect="1" noMove="1" noResize="1" noEditPoints="1" noAdjustHandles="1" noChangeArrowheads="1" noChangeShapeType="1" noTextEdit="1"/>
                    </p:cNvSpPr>
                    <p:nvPr/>
                  </p:nvSpPr>
                  <p:spPr>
                    <a:xfrm>
                      <a:off x="1234347" y="2687125"/>
                      <a:ext cx="284437" cy="338554"/>
                    </a:xfrm>
                    <a:prstGeom prst="rect">
                      <a:avLst/>
                    </a:prstGeom>
                    <a:blipFill rotWithShape="0">
                      <a:blip r:embed="rId11"/>
                      <a:stretch>
                        <a:fillRect l="-27027" r="-27027" b="-64103"/>
                      </a:stretch>
                    </a:blipFill>
                  </p:spPr>
                  <p:txBody>
                    <a:bodyPr/>
                    <a:lstStyle/>
                    <a:p>
                      <a:r>
                        <a:rPr lang="es-ES">
                          <a:noFill/>
                        </a:rPr>
                        <a:t> </a:t>
                      </a:r>
                    </a:p>
                  </p:txBody>
                </p:sp>
              </mc:Fallback>
            </mc:AlternateContent>
            <p:cxnSp>
              <p:nvCxnSpPr>
                <p:cNvPr id="16" name="Straight Arrow Connector 15"/>
                <p:cNvCxnSpPr>
                  <a:endCxn id="21" idx="2"/>
                </p:cNvCxnSpPr>
                <p:nvPr/>
              </p:nvCxnSpPr>
              <p:spPr>
                <a:xfrm>
                  <a:off x="1543461" y="3106115"/>
                  <a:ext cx="532302" cy="268969"/>
                </a:xfrm>
                <a:prstGeom prst="straightConnector1">
                  <a:avLst/>
                </a:prstGeom>
                <a:ln>
                  <a:tailEnd type="triangle"/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</p:grp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92" name="Rectangle 91"/>
                  <p:cNvSpPr/>
                  <p:nvPr/>
                </p:nvSpPr>
                <p:spPr>
                  <a:xfrm>
                    <a:off x="3274364" y="5531483"/>
                    <a:ext cx="1039515" cy="369332"/>
                  </a:xfrm>
                  <a:prstGeom prst="rect">
                    <a:avLst/>
                  </a:prstGeom>
                </p:spPr>
                <p:txBody>
                  <a:bodyPr wrap="none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sSub>
                            <m:sSubPr>
                              <m:ctrlPr>
                                <a:rPr lang="es-ES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s-ES" i="1">
                                  <a:latin typeface="Cambria Math" panose="02040503050406030204" pitchFamily="18" charset="0"/>
                                </a:rPr>
                                <m:t>𝑃</m:t>
                              </m:r>
                            </m:e>
                            <m:sub>
                              <m:r>
                                <a:rPr lang="es-ES" i="1">
                                  <a:latin typeface="Cambria Math" panose="02040503050406030204" pitchFamily="18" charset="0"/>
                                </a:rPr>
                                <m:t>𝜆</m:t>
                              </m:r>
                            </m:sub>
                          </m:sSub>
                          <m:d>
                            <m:dPr>
                              <m:ctrlPr>
                                <a:rPr lang="es-ES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s-ES" i="1">
                                  <a:latin typeface="Cambria Math" panose="02040503050406030204" pitchFamily="18" charset="0"/>
                                </a:rPr>
                                <m:t>𝑐</m:t>
                              </m:r>
                            </m:e>
                            <m:e>
                              <m:sSub>
                                <m:sSubPr>
                                  <m:ctrlPr>
                                    <a:rPr lang="es-ES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s-ES" i="1">
                                      <a:latin typeface="Cambria Math" panose="02040503050406030204" pitchFamily="18" charset="0"/>
                                    </a:rPr>
                                    <m:t>𝑧</m:t>
                                  </m:r>
                                </m:e>
                                <m:sub>
                                  <m:r>
                                    <a:rPr lang="es-ES" i="1">
                                      <a:latin typeface="Cambria Math" panose="02040503050406030204" pitchFamily="18" charset="0"/>
                                    </a:rPr>
                                    <m:t>𝑖</m:t>
                                  </m:r>
                                </m:sub>
                              </m:sSub>
                            </m:e>
                          </m:d>
                        </m:oMath>
                      </m:oMathPara>
                    </a14:m>
                    <a:endParaRPr lang="es-ES" dirty="0"/>
                  </a:p>
                </p:txBody>
              </p:sp>
            </mc:Choice>
            <mc:Fallback xmlns="">
              <p:sp>
                <p:nvSpPr>
                  <p:cNvPr id="92" name="Rectangle 91"/>
                  <p:cNvSpPr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3274364" y="5531483"/>
                    <a:ext cx="1039515" cy="369332"/>
                  </a:xfrm>
                  <a:prstGeom prst="rect">
                    <a:avLst/>
                  </a:prstGeom>
                  <a:blipFill rotWithShape="0">
                    <a:blip r:embed="rId12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es-E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94" name="Rectangle 93"/>
                  <p:cNvSpPr/>
                  <p:nvPr/>
                </p:nvSpPr>
                <p:spPr>
                  <a:xfrm>
                    <a:off x="3331483" y="3874897"/>
                    <a:ext cx="746679" cy="369332"/>
                  </a:xfrm>
                  <a:prstGeom prst="rect">
                    <a:avLst/>
                  </a:prstGeom>
                </p:spPr>
                <p:txBody>
                  <a:bodyPr wrap="none">
                    <a:spAutoFit/>
                  </a:bodyPr>
                  <a:lstStyle/>
                  <a:p>
                    <a:r>
                      <a:rPr lang="es-ES" dirty="0" err="1"/>
                      <a:t>t</a:t>
                    </a:r>
                    <a:r>
                      <a:rPr lang="es-ES" dirty="0" err="1" smtClean="0"/>
                      <a:t>ree</a:t>
                    </a:r>
                    <a:r>
                      <a:rPr lang="es-ES" dirty="0" smtClean="0"/>
                      <a:t> </a:t>
                    </a:r>
                    <a14:m>
                      <m:oMath xmlns:m="http://schemas.openxmlformats.org/officeDocument/2006/math">
                        <m:r>
                          <a:rPr lang="es-ES" b="0" i="1" smtClean="0">
                            <a:latin typeface="Cambria Math" panose="02040503050406030204" pitchFamily="18" charset="0"/>
                          </a:rPr>
                          <m:t>𝜆</m:t>
                        </m:r>
                      </m:oMath>
                    </a14:m>
                    <a:endParaRPr lang="es-ES" dirty="0"/>
                  </a:p>
                </p:txBody>
              </p:sp>
            </mc:Choice>
            <mc:Fallback xmlns="">
              <p:sp>
                <p:nvSpPr>
                  <p:cNvPr id="94" name="Rectangle 93"/>
                  <p:cNvSpPr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3331483" y="3874897"/>
                    <a:ext cx="746679" cy="369332"/>
                  </a:xfrm>
                  <a:prstGeom prst="rect">
                    <a:avLst/>
                  </a:prstGeom>
                  <a:blipFill rotWithShape="0">
                    <a:blip r:embed="rId13"/>
                    <a:stretch>
                      <a:fillRect l="-6504" t="-10000" b="-26667"/>
                    </a:stretch>
                  </a:blipFill>
                </p:spPr>
                <p:txBody>
                  <a:bodyPr/>
                  <a:lstStyle/>
                  <a:p>
                    <a:r>
                      <a:rPr lang="es-ES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</p:grpSp>
      <p:sp>
        <p:nvSpPr>
          <p:cNvPr id="72" name="Rectangle 71"/>
          <p:cNvSpPr/>
          <p:nvPr/>
        </p:nvSpPr>
        <p:spPr>
          <a:xfrm>
            <a:off x="0" y="238452"/>
            <a:ext cx="4505846" cy="186224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1200" dirty="0" err="1" smtClean="0"/>
              <a:t>Binary</a:t>
            </a:r>
            <a:r>
              <a:rPr lang="es-ES" sz="1200" dirty="0" smtClean="0"/>
              <a:t> human </a:t>
            </a:r>
            <a:r>
              <a:rPr lang="es-ES" sz="1200" dirty="0" err="1" smtClean="0"/>
              <a:t>segmentation</a:t>
            </a:r>
            <a:endParaRPr lang="es-ES" sz="1200" dirty="0"/>
          </a:p>
        </p:txBody>
      </p:sp>
      <p:sp>
        <p:nvSpPr>
          <p:cNvPr id="73" name="Rectangle 72"/>
          <p:cNvSpPr/>
          <p:nvPr/>
        </p:nvSpPr>
        <p:spPr>
          <a:xfrm>
            <a:off x="4575609" y="238453"/>
            <a:ext cx="4573010" cy="186224"/>
          </a:xfrm>
          <a:prstGeom prst="rect">
            <a:avLst/>
          </a:prstGeom>
          <a:solidFill>
            <a:schemeClr val="accent1"/>
          </a:solidFill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1200" dirty="0" err="1" smtClean="0"/>
              <a:t>Multi-label</a:t>
            </a:r>
            <a:r>
              <a:rPr lang="es-ES" sz="1200" dirty="0" smtClean="0"/>
              <a:t> human </a:t>
            </a:r>
            <a:r>
              <a:rPr lang="es-ES" sz="1200" dirty="0" err="1" smtClean="0"/>
              <a:t>segmentation</a:t>
            </a:r>
            <a:endParaRPr lang="es-ES" sz="1200" dirty="0"/>
          </a:p>
        </p:txBody>
      </p:sp>
      <p:sp>
        <p:nvSpPr>
          <p:cNvPr id="75" name="Rounded Rectangle 74"/>
          <p:cNvSpPr/>
          <p:nvPr/>
        </p:nvSpPr>
        <p:spPr>
          <a:xfrm>
            <a:off x="403317" y="629572"/>
            <a:ext cx="4082718" cy="53113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b="1" dirty="0" err="1" smtClean="0"/>
              <a:t>Random</a:t>
            </a:r>
            <a:r>
              <a:rPr lang="es-ES" b="1" dirty="0" smtClean="0"/>
              <a:t> </a:t>
            </a:r>
            <a:r>
              <a:rPr lang="es-ES" b="1" dirty="0" err="1" smtClean="0"/>
              <a:t>Forest</a:t>
            </a:r>
            <a:r>
              <a:rPr lang="es-ES" b="1" dirty="0" smtClean="0"/>
              <a:t> </a:t>
            </a:r>
            <a:r>
              <a:rPr lang="es-ES" b="1" dirty="0" err="1" smtClean="0"/>
              <a:t>classification</a:t>
            </a:r>
            <a:endParaRPr lang="es-ES" b="1" dirty="0"/>
          </a:p>
        </p:txBody>
      </p:sp>
      <p:sp>
        <p:nvSpPr>
          <p:cNvPr id="89" name="Rounded Rectangle 88"/>
          <p:cNvSpPr/>
          <p:nvPr/>
        </p:nvSpPr>
        <p:spPr>
          <a:xfrm>
            <a:off x="4669176" y="629572"/>
            <a:ext cx="4082718" cy="531135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ES" dirty="0" err="1" smtClean="0">
                <a:solidFill>
                  <a:schemeClr val="bg1"/>
                </a:solidFill>
              </a:rPr>
              <a:t>Graph</a:t>
            </a:r>
            <a:r>
              <a:rPr lang="es-ES" dirty="0" smtClean="0">
                <a:solidFill>
                  <a:schemeClr val="bg1"/>
                </a:solidFill>
              </a:rPr>
              <a:t> </a:t>
            </a:r>
            <a:r>
              <a:rPr lang="es-ES" dirty="0" err="1" smtClean="0">
                <a:solidFill>
                  <a:schemeClr val="bg1"/>
                </a:solidFill>
              </a:rPr>
              <a:t>cuts</a:t>
            </a:r>
            <a:r>
              <a:rPr lang="es-ES" dirty="0" smtClean="0">
                <a:solidFill>
                  <a:schemeClr val="bg1"/>
                </a:solidFill>
              </a:rPr>
              <a:t> </a:t>
            </a:r>
            <a:r>
              <a:rPr lang="es-ES" dirty="0" err="1" smtClean="0">
                <a:solidFill>
                  <a:schemeClr val="bg1"/>
                </a:solidFill>
              </a:rPr>
              <a:t>optimization</a:t>
            </a:r>
            <a:endParaRPr lang="es-ES" dirty="0">
              <a:solidFill>
                <a:schemeClr val="bg1"/>
              </a:solidFill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14">
            <a:clrChange>
              <a:clrFrom>
                <a:srgbClr val="800000"/>
              </a:clrFrom>
              <a:clrTo>
                <a:srgbClr val="800000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0042" y="2371188"/>
            <a:ext cx="1920606" cy="2720891"/>
          </a:xfrm>
          <a:prstGeom prst="rect">
            <a:avLst/>
          </a:prstGeom>
        </p:spPr>
      </p:pic>
      <p:sp>
        <p:nvSpPr>
          <p:cNvPr id="14" name="Slide Number Placeholder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860AB8-BB39-4E0E-8905-3E931B52FC0E}" type="slidenum">
              <a:rPr lang="es-ES" smtClean="0"/>
              <a:pPr/>
              <a:t>30</a:t>
            </a:fld>
            <a:r>
              <a:rPr lang="es-ES" smtClean="0"/>
              <a:t> / 84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24570796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28 Imagen" descr="degradado diapo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32" y="5888673"/>
            <a:ext cx="9144000" cy="978892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56932" y="3498533"/>
            <a:ext cx="7886700" cy="638959"/>
          </a:xfrm>
        </p:spPr>
        <p:txBody>
          <a:bodyPr/>
          <a:lstStyle/>
          <a:p>
            <a:r>
              <a:rPr lang="es-ES" dirty="0" err="1" smtClean="0"/>
              <a:t>Energy</a:t>
            </a:r>
            <a:r>
              <a:rPr lang="es-ES" dirty="0" smtClean="0"/>
              <a:t> </a:t>
            </a:r>
            <a:r>
              <a:rPr lang="es-ES" dirty="0" err="1" smtClean="0"/>
              <a:t>function</a:t>
            </a:r>
            <a:r>
              <a:rPr lang="es-ES" dirty="0" smtClean="0"/>
              <a:t>:</a:t>
            </a:r>
            <a:endParaRPr lang="es-ES" dirty="0"/>
          </a:p>
        </p:txBody>
      </p:sp>
      <p:sp>
        <p:nvSpPr>
          <p:cNvPr id="5" name="Rectangle 4"/>
          <p:cNvSpPr/>
          <p:nvPr/>
        </p:nvSpPr>
        <p:spPr>
          <a:xfrm>
            <a:off x="-32" y="0"/>
            <a:ext cx="2216567" cy="199766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1200" dirty="0" err="1"/>
              <a:t>Part</a:t>
            </a:r>
            <a:r>
              <a:rPr lang="es-ES" sz="1200" dirty="0"/>
              <a:t> I</a:t>
            </a:r>
          </a:p>
        </p:txBody>
      </p:sp>
      <p:sp>
        <p:nvSpPr>
          <p:cNvPr id="6" name="Rectangle 5"/>
          <p:cNvSpPr/>
          <p:nvPr/>
        </p:nvSpPr>
        <p:spPr>
          <a:xfrm>
            <a:off x="2281647" y="0"/>
            <a:ext cx="2224199" cy="200797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1200" dirty="0" err="1"/>
              <a:t>Part</a:t>
            </a:r>
            <a:r>
              <a:rPr lang="es-ES" sz="1200" dirty="0"/>
              <a:t> II</a:t>
            </a:r>
          </a:p>
        </p:txBody>
      </p:sp>
      <p:sp>
        <p:nvSpPr>
          <p:cNvPr id="7" name="Rectangle 6"/>
          <p:cNvSpPr/>
          <p:nvPr/>
        </p:nvSpPr>
        <p:spPr>
          <a:xfrm>
            <a:off x="4570958" y="0"/>
            <a:ext cx="2226044" cy="200797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1200" dirty="0" err="1"/>
              <a:t>Part</a:t>
            </a:r>
            <a:r>
              <a:rPr lang="es-ES" sz="1200" dirty="0"/>
              <a:t> III</a:t>
            </a:r>
          </a:p>
        </p:txBody>
      </p:sp>
      <p:sp>
        <p:nvSpPr>
          <p:cNvPr id="8" name="Rectangle 7"/>
          <p:cNvSpPr/>
          <p:nvPr/>
        </p:nvSpPr>
        <p:spPr>
          <a:xfrm>
            <a:off x="6862114" y="1"/>
            <a:ext cx="2281854" cy="199766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1200" dirty="0" err="1"/>
              <a:t>Conclusions</a:t>
            </a:r>
            <a:endParaRPr lang="es-ES" sz="1200" dirty="0"/>
          </a:p>
        </p:txBody>
      </p:sp>
      <p:sp>
        <p:nvSpPr>
          <p:cNvPr id="15" name="Content Placeholder 2"/>
          <p:cNvSpPr txBox="1">
            <a:spLocks/>
          </p:cNvSpPr>
          <p:nvPr/>
        </p:nvSpPr>
        <p:spPr>
          <a:xfrm>
            <a:off x="0" y="6134065"/>
            <a:ext cx="9144032" cy="107155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es-ES" sz="1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/>
              <p:cNvSpPr txBox="1"/>
              <p:nvPr/>
            </p:nvSpPr>
            <p:spPr>
              <a:xfrm>
                <a:off x="888132" y="4211409"/>
                <a:ext cx="4548488" cy="811825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s-ES" b="0" i="1" smtClean="0">
                          <a:latin typeface="Cambria Math" panose="02040503050406030204" pitchFamily="18" charset="0"/>
                        </a:rPr>
                        <m:t>𝐸</m:t>
                      </m:r>
                      <m:d>
                        <m:dPr>
                          <m:ctrlPr>
                            <a:rPr lang="es-ES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m:rPr>
                              <m:nor/>
                            </m:rPr>
                            <a:rPr lang="es-ES" b="1" i="0" smtClean="0">
                              <a:latin typeface="Cambria Math" panose="02040503050406030204" pitchFamily="18" charset="0"/>
                            </a:rPr>
                            <m:t>f</m:t>
                          </m:r>
                          <m:r>
                            <m:rPr>
                              <m:nor/>
                            </m:rPr>
                            <a:rPr lang="es-ES" i="0" smtClean="0"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m:rPr>
                              <m:nor/>
                            </m:rPr>
                            <a:rPr lang="es-ES" b="1" i="0" smtClean="0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m:rPr>
                              <m:nor/>
                            </m:rPr>
                            <a:rPr lang="es-ES" b="1" i="0" smtClean="0">
                              <a:latin typeface="Cambria Math" panose="02040503050406030204" pitchFamily="18" charset="0"/>
                            </a:rPr>
                            <m:t>z</m:t>
                          </m:r>
                        </m:e>
                      </m:d>
                      <m:r>
                        <a:rPr lang="es-ES" b="0" i="1" smtClean="0">
                          <a:latin typeface="Cambria Math" panose="02040503050406030204" pitchFamily="18" charset="0"/>
                        </a:rPr>
                        <m:t>=</m:t>
                      </m:r>
                      <m:nary>
                        <m:naryPr>
                          <m:chr m:val="∑"/>
                          <m:ctrlPr>
                            <a:rPr lang="es-ES" b="0" i="1" smtClean="0">
                              <a:latin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a:rPr lang="es-ES" b="0" i="1" smtClean="0">
                              <a:latin typeface="Cambria Math" panose="02040503050406030204" pitchFamily="18" charset="0"/>
                            </a:rPr>
                            <m:t>𝑖</m:t>
                          </m:r>
                          <m:r>
                            <a:rPr lang="es-ES" b="0" i="1" smtClean="0">
                              <a:latin typeface="Cambria Math" panose="02040503050406030204" pitchFamily="18" charset="0"/>
                            </a:rPr>
                            <m:t>=1</m:t>
                          </m:r>
                        </m:sub>
                        <m:sup>
                          <m:r>
                            <a:rPr lang="es-ES" b="0" i="1" smtClean="0">
                              <a:latin typeface="Cambria Math" panose="02040503050406030204" pitchFamily="18" charset="0"/>
                            </a:rPr>
                            <m:t>𝑁</m:t>
                          </m:r>
                          <m:r>
                            <a:rPr lang="es-ES" b="0" i="1" smtClean="0">
                              <a:latin typeface="Cambria Math" panose="02040503050406030204" pitchFamily="18" charset="0"/>
                            </a:rPr>
                            <m:t>⋅</m:t>
                          </m:r>
                          <m:r>
                            <a:rPr lang="es-ES" b="0" i="1" smtClean="0">
                              <a:latin typeface="Cambria Math" panose="02040503050406030204" pitchFamily="18" charset="0"/>
                            </a:rPr>
                            <m:t>𝑀</m:t>
                          </m:r>
                        </m:sup>
                        <m:e>
                          <m:sSub>
                            <m:sSubPr>
                              <m:ctrlPr>
                                <a:rPr lang="es-ES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s-ES" b="0" i="1" smtClean="0">
                                  <a:latin typeface="Cambria Math" panose="02040503050406030204" pitchFamily="18" charset="0"/>
                                </a:rPr>
                                <m:t>𝐷</m:t>
                              </m:r>
                            </m:e>
                            <m:sub>
                              <m:r>
                                <a:rPr lang="es-ES" b="0" i="1" smtClean="0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</m:sub>
                          </m:sSub>
                          <m:d>
                            <m:dPr>
                              <m:ctrlPr>
                                <a:rPr lang="es-ES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es-ES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s-ES" b="0" i="1" smtClean="0">
                                      <a:latin typeface="Cambria Math" panose="02040503050406030204" pitchFamily="18" charset="0"/>
                                    </a:rPr>
                                    <m:t>𝑓</m:t>
                                  </m:r>
                                </m:e>
                                <m:sub>
                                  <m:r>
                                    <a:rPr lang="es-ES" b="0" i="1" smtClean="0">
                                      <a:latin typeface="Cambria Math" panose="02040503050406030204" pitchFamily="18" charset="0"/>
                                    </a:rPr>
                                    <m:t>𝑖</m:t>
                                  </m:r>
                                </m:sub>
                              </m:sSub>
                              <m:r>
                                <a:rPr lang="es-ES" b="0" i="1" smtClean="0">
                                  <a:latin typeface="Cambria Math" panose="02040503050406030204" pitchFamily="18" charset="0"/>
                                </a:rPr>
                                <m:t>,</m:t>
                              </m:r>
                              <m:sSub>
                                <m:sSubPr>
                                  <m:ctrlPr>
                                    <a:rPr lang="es-ES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s-ES" b="0" i="1" smtClean="0">
                                      <a:latin typeface="Cambria Math" panose="02040503050406030204" pitchFamily="18" charset="0"/>
                                    </a:rPr>
                                    <m:t>𝑧</m:t>
                                  </m:r>
                                </m:e>
                                <m:sub>
                                  <m:r>
                                    <a:rPr lang="es-ES" b="0" i="1" smtClean="0">
                                      <a:latin typeface="Cambria Math" panose="02040503050406030204" pitchFamily="18" charset="0"/>
                                    </a:rPr>
                                    <m:t>𝑖</m:t>
                                  </m:r>
                                </m:sub>
                              </m:sSub>
                            </m:e>
                          </m:d>
                          <m:r>
                            <a:rPr lang="es-ES" b="0" i="1" smtClean="0">
                              <a:latin typeface="Cambria Math" panose="02040503050406030204" pitchFamily="18" charset="0"/>
                            </a:rPr>
                            <m:t>+</m:t>
                          </m:r>
                          <m:nary>
                            <m:naryPr>
                              <m:chr m:val="∑"/>
                              <m:supHide m:val="on"/>
                              <m:ctrlPr>
                                <a:rPr lang="es-ES" b="0" i="1" smtClean="0">
                                  <a:latin typeface="Cambria Math" panose="02040503050406030204" pitchFamily="18" charset="0"/>
                                </a:rPr>
                              </m:ctrlPr>
                            </m:naryPr>
                            <m:sub>
                              <m:d>
                                <m:dPr>
                                  <m:begChr m:val="{"/>
                                  <m:endChr m:val="}"/>
                                  <m:ctrlPr>
                                    <a:rPr lang="es-ES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m:rPr>
                                      <m:brk m:alnAt="7"/>
                                    </m:rPr>
                                    <a:rPr lang="es-ES" b="0" i="1" smtClean="0">
                                      <a:latin typeface="Cambria Math" panose="02040503050406030204" pitchFamily="18" charset="0"/>
                                    </a:rPr>
                                    <m:t>𝑖</m:t>
                                  </m:r>
                                  <m:r>
                                    <a:rPr lang="es-ES" b="0" i="1" smtClean="0">
                                      <a:latin typeface="Cambria Math" panose="02040503050406030204" pitchFamily="18" charset="0"/>
                                    </a:rPr>
                                    <m:t>,</m:t>
                                  </m:r>
                                  <m:r>
                                    <a:rPr lang="es-ES" b="0" i="1" smtClean="0">
                                      <a:latin typeface="Cambria Math" panose="02040503050406030204" pitchFamily="18" charset="0"/>
                                    </a:rPr>
                                    <m:t>𝑗</m:t>
                                  </m:r>
                                </m:e>
                              </m:d>
                              <m:r>
                                <a:rPr lang="es-ES" b="0" i="1" smtClean="0">
                                  <a:latin typeface="Cambria Math" panose="02040503050406030204" pitchFamily="18" charset="0"/>
                                </a:rPr>
                                <m:t>∈</m:t>
                              </m:r>
                              <m:r>
                                <a:rPr lang="es-ES" b="0" i="1" smtClean="0">
                                  <a:latin typeface="Cambria Math" panose="02040503050406030204" pitchFamily="18" charset="0"/>
                                </a:rPr>
                                <m:t>𝒩</m:t>
                              </m:r>
                            </m:sub>
                            <m:sup/>
                            <m:e>
                              <m:sSub>
                                <m:sSubPr>
                                  <m:ctrlPr>
                                    <a:rPr lang="es-ES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s-ES" b="0" i="1" smtClean="0">
                                      <a:latin typeface="Cambria Math" panose="02040503050406030204" pitchFamily="18" charset="0"/>
                                    </a:rPr>
                                    <m:t>𝑉</m:t>
                                  </m:r>
                                </m:e>
                                <m:sub>
                                  <m:r>
                                    <a:rPr lang="es-ES" b="0" i="1" smtClean="0">
                                      <a:latin typeface="Cambria Math" panose="02040503050406030204" pitchFamily="18" charset="0"/>
                                    </a:rPr>
                                    <m:t>𝑖</m:t>
                                  </m:r>
                                  <m:r>
                                    <a:rPr lang="es-ES" b="0" i="1" smtClean="0">
                                      <a:latin typeface="Cambria Math" panose="02040503050406030204" pitchFamily="18" charset="0"/>
                                    </a:rPr>
                                    <m:t>,</m:t>
                                  </m:r>
                                  <m:r>
                                    <a:rPr lang="es-ES" b="0" i="1" smtClean="0">
                                      <a:latin typeface="Cambria Math" panose="02040503050406030204" pitchFamily="18" charset="0"/>
                                    </a:rPr>
                                    <m:t>𝑗</m:t>
                                  </m:r>
                                </m:sub>
                              </m:sSub>
                              <m:r>
                                <a:rPr lang="es-ES" b="0" i="1" smtClean="0">
                                  <a:latin typeface="Cambria Math" panose="02040503050406030204" pitchFamily="18" charset="0"/>
                                </a:rPr>
                                <m:t>(</m:t>
                              </m:r>
                              <m:sSub>
                                <m:sSubPr>
                                  <m:ctrlPr>
                                    <a:rPr lang="es-ES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s-ES" b="0" i="1" smtClean="0">
                                      <a:latin typeface="Cambria Math" panose="02040503050406030204" pitchFamily="18" charset="0"/>
                                    </a:rPr>
                                    <m:t>𝑓</m:t>
                                  </m:r>
                                </m:e>
                                <m:sub>
                                  <m:r>
                                    <a:rPr lang="es-ES" b="0" i="1" smtClean="0">
                                      <a:latin typeface="Cambria Math" panose="02040503050406030204" pitchFamily="18" charset="0"/>
                                    </a:rPr>
                                    <m:t>𝑖</m:t>
                                  </m:r>
                                </m:sub>
                              </m:sSub>
                              <m:r>
                                <a:rPr lang="es-ES" b="0" i="1" smtClean="0">
                                  <a:latin typeface="Cambria Math" panose="02040503050406030204" pitchFamily="18" charset="0"/>
                                </a:rPr>
                                <m:t>,</m:t>
                              </m:r>
                              <m:sSub>
                                <m:sSubPr>
                                  <m:ctrlPr>
                                    <a:rPr lang="es-ES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s-ES" b="0" i="1" smtClean="0">
                                      <a:latin typeface="Cambria Math" panose="02040503050406030204" pitchFamily="18" charset="0"/>
                                    </a:rPr>
                                    <m:t>𝑓</m:t>
                                  </m:r>
                                </m:e>
                                <m:sub>
                                  <m:r>
                                    <a:rPr lang="es-ES" b="0" i="1" smtClean="0">
                                      <a:latin typeface="Cambria Math" panose="02040503050406030204" pitchFamily="18" charset="0"/>
                                    </a:rPr>
                                    <m:t>𝑗</m:t>
                                  </m:r>
                                </m:sub>
                              </m:sSub>
                              <m:r>
                                <a:rPr lang="es-ES" b="0" i="1" smtClean="0">
                                  <a:latin typeface="Cambria Math" panose="02040503050406030204" pitchFamily="18" charset="0"/>
                                </a:rPr>
                                <m:t>,</m:t>
                              </m:r>
                              <m:sSub>
                                <m:sSubPr>
                                  <m:ctrlPr>
                                    <a:rPr lang="es-ES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s-ES" b="0" i="1" smtClean="0">
                                      <a:latin typeface="Cambria Math" panose="02040503050406030204" pitchFamily="18" charset="0"/>
                                    </a:rPr>
                                    <m:t>𝑧</m:t>
                                  </m:r>
                                </m:e>
                                <m:sub>
                                  <m:r>
                                    <a:rPr lang="es-ES" b="0" i="1" smtClean="0">
                                      <a:latin typeface="Cambria Math" panose="02040503050406030204" pitchFamily="18" charset="0"/>
                                    </a:rPr>
                                    <m:t>𝑖</m:t>
                                  </m:r>
                                </m:sub>
                              </m:sSub>
                              <m:r>
                                <a:rPr lang="es-ES" b="0" i="1" smtClean="0">
                                  <a:latin typeface="Cambria Math" panose="02040503050406030204" pitchFamily="18" charset="0"/>
                                </a:rPr>
                                <m:t>,</m:t>
                              </m:r>
                              <m:sSub>
                                <m:sSubPr>
                                  <m:ctrlPr>
                                    <a:rPr lang="es-ES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s-ES" b="0" i="1" smtClean="0">
                                      <a:latin typeface="Cambria Math" panose="02040503050406030204" pitchFamily="18" charset="0"/>
                                    </a:rPr>
                                    <m:t>𝑧</m:t>
                                  </m:r>
                                </m:e>
                                <m:sub>
                                  <m:r>
                                    <a:rPr lang="es-ES" b="0" i="1" smtClean="0">
                                      <a:latin typeface="Cambria Math" panose="02040503050406030204" pitchFamily="18" charset="0"/>
                                    </a:rPr>
                                    <m:t>𝑗</m:t>
                                  </m:r>
                                </m:sub>
                              </m:sSub>
                              <m:r>
                                <a:rPr lang="es-ES" b="0" i="1" smtClean="0">
                                  <a:latin typeface="Cambria Math" panose="02040503050406030204" pitchFamily="18" charset="0"/>
                                </a:rPr>
                                <m:t>)</m:t>
                              </m:r>
                            </m:e>
                          </m:nary>
                        </m:e>
                      </m:nary>
                    </m:oMath>
                  </m:oMathPara>
                </a14:m>
                <a:endParaRPr lang="es-ES" dirty="0"/>
              </a:p>
            </p:txBody>
          </p:sp>
        </mc:Choice>
        <mc:Fallback xmlns="">
          <p:sp>
            <p:nvSpPr>
              <p:cNvPr id="10" name="TextBox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88132" y="4211409"/>
                <a:ext cx="4548488" cy="811825"/>
              </a:xfrm>
              <a:prstGeom prst="rect">
                <a:avLst/>
              </a:prstGeom>
              <a:blipFill rotWithShape="0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s-E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8" name="TextBox 17"/>
              <p:cNvSpPr txBox="1"/>
              <p:nvPr/>
            </p:nvSpPr>
            <p:spPr>
              <a:xfrm>
                <a:off x="1951140" y="5303271"/>
                <a:ext cx="2552622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s-ES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s-ES" b="0" i="1" smtClean="0">
                              <a:latin typeface="Cambria Math" panose="02040503050406030204" pitchFamily="18" charset="0"/>
                            </a:rPr>
                            <m:t>𝐷</m:t>
                          </m:r>
                        </m:e>
                        <m:sub>
                          <m:r>
                            <a:rPr lang="es-ES" b="0" i="1" smtClean="0">
                              <a:latin typeface="Cambria Math" panose="02040503050406030204" pitchFamily="18" charset="0"/>
                            </a:rPr>
                            <m:t>𝑖</m:t>
                          </m:r>
                        </m:sub>
                      </m:sSub>
                      <m:d>
                        <m:dPr>
                          <m:ctrlPr>
                            <a:rPr lang="es-ES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s-ES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s-ES" b="0" i="1" smtClean="0">
                                  <a:latin typeface="Cambria Math" panose="02040503050406030204" pitchFamily="18" charset="0"/>
                                </a:rPr>
                                <m:t>𝑓</m:t>
                              </m:r>
                            </m:e>
                            <m:sub>
                              <m:r>
                                <a:rPr lang="es-ES" b="0" i="1" smtClean="0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</m:sub>
                          </m:sSub>
                          <m:r>
                            <a:rPr lang="es-ES" b="0" i="1" smtClean="0">
                              <a:latin typeface="Cambria Math" panose="02040503050406030204" pitchFamily="18" charset="0"/>
                            </a:rPr>
                            <m:t>,</m:t>
                          </m:r>
                          <m:sSub>
                            <m:sSubPr>
                              <m:ctrlPr>
                                <a:rPr lang="es-ES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s-ES" b="0" i="1" smtClean="0">
                                  <a:latin typeface="Cambria Math" panose="02040503050406030204" pitchFamily="18" charset="0"/>
                                </a:rPr>
                                <m:t>𝑧</m:t>
                              </m:r>
                            </m:e>
                            <m:sub>
                              <m:r>
                                <a:rPr lang="es-ES" b="0" i="1" smtClean="0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</m:sub>
                          </m:sSub>
                        </m:e>
                      </m:d>
                      <m:r>
                        <a:rPr lang="es-ES" b="0" i="1" smtClean="0">
                          <a:latin typeface="Cambria Math" panose="02040503050406030204" pitchFamily="18" charset="0"/>
                        </a:rPr>
                        <m:t>=−</m:t>
                      </m:r>
                      <m:func>
                        <m:funcPr>
                          <m:ctrlPr>
                            <a:rPr lang="es-ES" b="0" i="1" smtClean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s-ES" b="0" i="0" smtClean="0">
                              <a:latin typeface="Cambria Math" panose="02040503050406030204" pitchFamily="18" charset="0"/>
                            </a:rPr>
                            <m:t>log</m:t>
                          </m:r>
                        </m:fName>
                        <m:e>
                          <m:r>
                            <a:rPr lang="es-ES" b="0" i="1" smtClean="0">
                              <a:latin typeface="Cambria Math" panose="02040503050406030204" pitchFamily="18" charset="0"/>
                            </a:rPr>
                            <m:t>𝑃</m:t>
                          </m:r>
                          <m:r>
                            <a:rPr lang="es-ES" b="0" i="1" smtClean="0">
                              <a:latin typeface="Cambria Math" panose="02040503050406030204" pitchFamily="18" charset="0"/>
                            </a:rPr>
                            <m:t>(</m:t>
                          </m:r>
                          <m:sSub>
                            <m:sSubPr>
                              <m:ctrlPr>
                                <a:rPr lang="es-ES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s-ES" b="0" i="1" smtClean="0">
                                  <a:latin typeface="Cambria Math" panose="02040503050406030204" pitchFamily="18" charset="0"/>
                                </a:rPr>
                                <m:t>𝑓</m:t>
                              </m:r>
                            </m:e>
                            <m:sub>
                              <m:r>
                                <a:rPr lang="es-ES" b="0" i="1" smtClean="0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</m:sub>
                          </m:sSub>
                        </m:e>
                      </m:func>
                      <m:r>
                        <a:rPr lang="es-ES" b="0" i="1" smtClean="0">
                          <a:latin typeface="Cambria Math" panose="02040503050406030204" pitchFamily="18" charset="0"/>
                        </a:rPr>
                        <m:t>|</m:t>
                      </m:r>
                      <m:sSub>
                        <m:sSubPr>
                          <m:ctrlPr>
                            <a:rPr lang="es-ES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s-ES" b="0" i="1" smtClean="0">
                              <a:latin typeface="Cambria Math" panose="02040503050406030204" pitchFamily="18" charset="0"/>
                            </a:rPr>
                            <m:t>𝑧</m:t>
                          </m:r>
                        </m:e>
                        <m:sub>
                          <m:r>
                            <a:rPr lang="es-ES" b="0" i="1" smtClean="0">
                              <a:latin typeface="Cambria Math" panose="02040503050406030204" pitchFamily="18" charset="0"/>
                            </a:rPr>
                            <m:t>𝑖</m:t>
                          </m:r>
                        </m:sub>
                      </m:sSub>
                      <m:r>
                        <a:rPr lang="es-ES" b="0" i="1" smtClean="0"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s-ES" dirty="0"/>
              </a:p>
            </p:txBody>
          </p:sp>
        </mc:Choice>
        <mc:Fallback xmlns="">
          <p:sp>
            <p:nvSpPr>
              <p:cNvPr id="18" name="TextBox 1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51140" y="5303271"/>
                <a:ext cx="2552622" cy="276999"/>
              </a:xfrm>
              <a:prstGeom prst="rect">
                <a:avLst/>
              </a:prstGeom>
              <a:blipFill rotWithShape="0">
                <a:blip r:embed="rId5"/>
                <a:stretch>
                  <a:fillRect l="-1432" t="-2222" r="-2864" b="-35556"/>
                </a:stretch>
              </a:blipFill>
            </p:spPr>
            <p:txBody>
              <a:bodyPr/>
              <a:lstStyle/>
              <a:p>
                <a:r>
                  <a:rPr lang="es-E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9" name="TextBox 18"/>
              <p:cNvSpPr txBox="1"/>
              <p:nvPr/>
            </p:nvSpPr>
            <p:spPr>
              <a:xfrm>
                <a:off x="694936" y="5900875"/>
                <a:ext cx="5144549" cy="56893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s-ES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s-ES" b="0" i="1" smtClean="0">
                              <a:latin typeface="Cambria Math" panose="02040503050406030204" pitchFamily="18" charset="0"/>
                            </a:rPr>
                            <m:t>𝑉</m:t>
                          </m:r>
                        </m:e>
                        <m:sub>
                          <m:r>
                            <a:rPr lang="es-ES" b="0" i="1" smtClean="0">
                              <a:latin typeface="Cambria Math" panose="02040503050406030204" pitchFamily="18" charset="0"/>
                            </a:rPr>
                            <m:t>𝑖</m:t>
                          </m:r>
                          <m:r>
                            <a:rPr lang="es-ES" b="0" i="1" smtClean="0"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es-ES" b="0" i="1" smtClean="0">
                              <a:latin typeface="Cambria Math" panose="02040503050406030204" pitchFamily="18" charset="0"/>
                            </a:rPr>
                            <m:t>𝑗</m:t>
                          </m:r>
                        </m:sub>
                      </m:sSub>
                      <m:d>
                        <m:dPr>
                          <m:ctrlPr>
                            <a:rPr lang="es-ES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s-ES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s-ES" b="0" i="1" smtClean="0">
                                  <a:latin typeface="Cambria Math" panose="02040503050406030204" pitchFamily="18" charset="0"/>
                                </a:rPr>
                                <m:t>𝑓</m:t>
                              </m:r>
                            </m:e>
                            <m:sub>
                              <m:r>
                                <a:rPr lang="es-ES" b="0" i="1" smtClean="0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</m:sub>
                          </m:sSub>
                          <m:r>
                            <a:rPr lang="es-ES" b="0" i="1" smtClean="0">
                              <a:latin typeface="Cambria Math" panose="02040503050406030204" pitchFamily="18" charset="0"/>
                            </a:rPr>
                            <m:t>,</m:t>
                          </m:r>
                          <m:sSub>
                            <m:sSubPr>
                              <m:ctrlPr>
                                <a:rPr lang="es-ES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s-ES" b="0" i="1" smtClean="0">
                                  <a:latin typeface="Cambria Math" panose="02040503050406030204" pitchFamily="18" charset="0"/>
                                </a:rPr>
                                <m:t>𝑓</m:t>
                              </m:r>
                            </m:e>
                            <m:sub>
                              <m:r>
                                <a:rPr lang="es-ES" b="0" i="1" smtClean="0">
                                  <a:latin typeface="Cambria Math" panose="02040503050406030204" pitchFamily="18" charset="0"/>
                                </a:rPr>
                                <m:t>𝑗</m:t>
                              </m:r>
                            </m:sub>
                          </m:sSub>
                          <m:r>
                            <a:rPr lang="es-ES" b="0" i="1" smtClean="0">
                              <a:latin typeface="Cambria Math" panose="02040503050406030204" pitchFamily="18" charset="0"/>
                            </a:rPr>
                            <m:t>,</m:t>
                          </m:r>
                          <m:sSub>
                            <m:sSubPr>
                              <m:ctrlPr>
                                <a:rPr lang="es-ES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s-ES" b="0" i="1" smtClean="0">
                                  <a:latin typeface="Cambria Math" panose="02040503050406030204" pitchFamily="18" charset="0"/>
                                </a:rPr>
                                <m:t>𝑧</m:t>
                              </m:r>
                            </m:e>
                            <m:sub>
                              <m:r>
                                <a:rPr lang="es-ES" b="0" i="1" smtClean="0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</m:sub>
                          </m:sSub>
                          <m:r>
                            <a:rPr lang="es-ES" b="0" i="1" smtClean="0">
                              <a:latin typeface="Cambria Math" panose="02040503050406030204" pitchFamily="18" charset="0"/>
                            </a:rPr>
                            <m:t>,</m:t>
                          </m:r>
                          <m:sSub>
                            <m:sSubPr>
                              <m:ctrlPr>
                                <a:rPr lang="es-ES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s-ES" b="0" i="1" smtClean="0">
                                  <a:latin typeface="Cambria Math" panose="02040503050406030204" pitchFamily="18" charset="0"/>
                                </a:rPr>
                                <m:t>𝑧</m:t>
                              </m:r>
                            </m:e>
                            <m:sub>
                              <m:r>
                                <a:rPr lang="es-ES" b="0" i="1" smtClean="0">
                                  <a:latin typeface="Cambria Math" panose="02040503050406030204" pitchFamily="18" charset="0"/>
                                </a:rPr>
                                <m:t>𝑗</m:t>
                              </m:r>
                            </m:sub>
                          </m:sSub>
                        </m:e>
                      </m:d>
                      <m:r>
                        <a:rPr lang="es-ES" b="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m:rPr>
                          <m:sty m:val="p"/>
                        </m:rPr>
                        <a:rPr lang="es-ES" b="0" i="0" smtClean="0">
                          <a:latin typeface="Cambria Math" panose="02040503050406030204" pitchFamily="18" charset="0"/>
                        </a:rPr>
                        <m:t>Γ</m:t>
                      </m:r>
                      <m:r>
                        <a:rPr lang="es-ES" b="0" i="1" smtClean="0">
                          <a:latin typeface="Cambria Math" panose="02040503050406030204" pitchFamily="18" charset="0"/>
                        </a:rPr>
                        <m:t>⋅</m:t>
                      </m:r>
                      <m:r>
                        <m:rPr>
                          <m:sty m:val="p"/>
                        </m:rPr>
                        <a:rPr lang="es-ES" b="0" i="0" smtClean="0">
                          <a:latin typeface="Cambria Math" panose="02040503050406030204" pitchFamily="18" charset="0"/>
                        </a:rPr>
                        <m:t>Ω</m:t>
                      </m:r>
                      <m:d>
                        <m:dPr>
                          <m:ctrlPr>
                            <a:rPr lang="es-ES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s-ES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s-ES" b="0" i="1" smtClean="0">
                                  <a:latin typeface="Cambria Math" panose="02040503050406030204" pitchFamily="18" charset="0"/>
                                </a:rPr>
                                <m:t>𝑓</m:t>
                              </m:r>
                            </m:e>
                            <m:sub>
                              <m:r>
                                <a:rPr lang="es-ES" b="0" i="1" smtClean="0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</m:sub>
                          </m:sSub>
                          <m:r>
                            <a:rPr lang="es-ES" b="0" i="1" smtClean="0">
                              <a:latin typeface="Cambria Math" panose="02040503050406030204" pitchFamily="18" charset="0"/>
                            </a:rPr>
                            <m:t>,</m:t>
                          </m:r>
                          <m:sSub>
                            <m:sSubPr>
                              <m:ctrlPr>
                                <a:rPr lang="es-ES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s-ES" b="0" i="1" smtClean="0">
                                  <a:latin typeface="Cambria Math" panose="02040503050406030204" pitchFamily="18" charset="0"/>
                                </a:rPr>
                                <m:t>𝑓</m:t>
                              </m:r>
                            </m:e>
                            <m:sub>
                              <m:r>
                                <a:rPr lang="es-ES" b="0" i="1" smtClean="0">
                                  <a:latin typeface="Cambria Math" panose="02040503050406030204" pitchFamily="18" charset="0"/>
                                </a:rPr>
                                <m:t>𝑗</m:t>
                              </m:r>
                            </m:sub>
                          </m:sSub>
                        </m:e>
                      </m:d>
                      <m:r>
                        <a:rPr lang="es-ES" b="0" i="1" smtClean="0">
                          <a:latin typeface="Cambria Math" panose="02040503050406030204" pitchFamily="18" charset="0"/>
                        </a:rPr>
                        <m:t>⋅</m:t>
                      </m:r>
                      <m:f>
                        <m:fPr>
                          <m:ctrlPr>
                            <a:rPr lang="es-ES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s-ES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s-ES" b="0" i="0" smtClean="0">
                              <a:latin typeface="Cambria Math" panose="02040503050406030204" pitchFamily="18" charset="0"/>
                            </a:rPr>
                            <m:t>dist</m:t>
                          </m:r>
                          <m:d>
                            <m:dPr>
                              <m:ctrlPr>
                                <a:rPr lang="es-ES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s-ES" b="0" i="1" smtClean="0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  <m:r>
                                <a:rPr lang="es-ES" b="0" i="1" smtClean="0">
                                  <a:latin typeface="Cambria Math" panose="02040503050406030204" pitchFamily="18" charset="0"/>
                                </a:rPr>
                                <m:t>,</m:t>
                              </m:r>
                              <m:r>
                                <a:rPr lang="es-ES" b="0" i="1" smtClean="0">
                                  <a:latin typeface="Cambria Math" panose="02040503050406030204" pitchFamily="18" charset="0"/>
                                </a:rPr>
                                <m:t>𝑗</m:t>
                              </m:r>
                            </m:e>
                          </m:d>
                        </m:den>
                      </m:f>
                      <m:r>
                        <a:rPr lang="es-ES" b="0" i="1" smtClean="0">
                          <a:latin typeface="Cambria Math" panose="02040503050406030204" pitchFamily="18" charset="0"/>
                        </a:rPr>
                        <m:t> </m:t>
                      </m:r>
                      <m:sSup>
                        <m:sSupPr>
                          <m:ctrlPr>
                            <a:rPr lang="es-ES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s-ES" b="0" i="1" smtClean="0">
                              <a:latin typeface="Cambria Math" panose="02040503050406030204" pitchFamily="18" charset="0"/>
                            </a:rPr>
                            <m:t>𝑒</m:t>
                          </m:r>
                        </m:e>
                        <m:sup>
                          <m:r>
                            <a:rPr lang="es-ES" b="0" i="1" smtClean="0"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es-ES" b="0" i="1" smtClean="0">
                              <a:latin typeface="Cambria Math" panose="02040503050406030204" pitchFamily="18" charset="0"/>
                            </a:rPr>
                            <m:t>𝛽</m:t>
                          </m:r>
                          <m:sSup>
                            <m:sSupPr>
                              <m:ctrlPr>
                                <a:rPr lang="es-ES" b="0" i="1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d>
                                <m:dPr>
                                  <m:begChr m:val="‖"/>
                                  <m:endChr m:val="‖"/>
                                  <m:ctrlPr>
                                    <a:rPr lang="es-ES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sSub>
                                    <m:sSubPr>
                                      <m:ctrlPr>
                                        <a:rPr lang="es-ES" b="0" i="1" smtClean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s-ES" b="0" i="1" smtClean="0">
                                          <a:latin typeface="Cambria Math" panose="02040503050406030204" pitchFamily="18" charset="0"/>
                                        </a:rPr>
                                        <m:t>𝑧</m:t>
                                      </m:r>
                                    </m:e>
                                    <m:sub>
                                      <m:r>
                                        <a:rPr lang="es-ES" b="0" i="1" smtClean="0">
                                          <a:latin typeface="Cambria Math" panose="02040503050406030204" pitchFamily="18" charset="0"/>
                                        </a:rPr>
                                        <m:t>𝑖</m:t>
                                      </m:r>
                                    </m:sub>
                                  </m:sSub>
                                  <m:r>
                                    <a:rPr lang="es-ES" b="0" i="1" smtClean="0">
                                      <a:latin typeface="Cambria Math" panose="02040503050406030204" pitchFamily="18" charset="0"/>
                                    </a:rPr>
                                    <m:t>−</m:t>
                                  </m:r>
                                  <m:sSub>
                                    <m:sSubPr>
                                      <m:ctrlPr>
                                        <a:rPr lang="es-ES" b="0" i="1" smtClean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s-ES" b="0" i="1" smtClean="0">
                                          <a:latin typeface="Cambria Math" panose="02040503050406030204" pitchFamily="18" charset="0"/>
                                        </a:rPr>
                                        <m:t>𝑧</m:t>
                                      </m:r>
                                    </m:e>
                                    <m:sub>
                                      <m:r>
                                        <a:rPr lang="es-ES" b="0" i="1" smtClean="0">
                                          <a:latin typeface="Cambria Math" panose="02040503050406030204" pitchFamily="18" charset="0"/>
                                        </a:rPr>
                                        <m:t>𝑗</m:t>
                                      </m:r>
                                    </m:sub>
                                  </m:sSub>
                                </m:e>
                              </m:d>
                            </m:e>
                            <m:sup>
                              <m:r>
                                <a:rPr lang="es-ES" b="0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</m:sup>
                      </m:sSup>
                    </m:oMath>
                  </m:oMathPara>
                </a14:m>
                <a:endParaRPr lang="es-ES" dirty="0"/>
              </a:p>
            </p:txBody>
          </p:sp>
        </mc:Choice>
        <mc:Fallback xmlns="">
          <p:sp>
            <p:nvSpPr>
              <p:cNvPr id="19" name="TextBox 1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4936" y="5900875"/>
                <a:ext cx="5144549" cy="568938"/>
              </a:xfrm>
              <a:prstGeom prst="rect">
                <a:avLst/>
              </a:prstGeom>
              <a:blipFill rotWithShape="0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s-E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20" name="Group 19"/>
          <p:cNvGrpSpPr/>
          <p:nvPr/>
        </p:nvGrpSpPr>
        <p:grpSpPr>
          <a:xfrm>
            <a:off x="6390754" y="3488431"/>
            <a:ext cx="1966385" cy="3183859"/>
            <a:chOff x="5273401" y="2241691"/>
            <a:chExt cx="2912853" cy="4419777"/>
          </a:xfrm>
        </p:grpSpPr>
        <p:grpSp>
          <p:nvGrpSpPr>
            <p:cNvPr id="24" name="77 Grupo"/>
            <p:cNvGrpSpPr/>
            <p:nvPr/>
          </p:nvGrpSpPr>
          <p:grpSpPr>
            <a:xfrm>
              <a:off x="5273401" y="3631277"/>
              <a:ext cx="2888339" cy="1251674"/>
              <a:chOff x="4500555" y="2857496"/>
              <a:chExt cx="3357593" cy="1500198"/>
            </a:xfrm>
          </p:grpSpPr>
          <p:sp>
            <p:nvSpPr>
              <p:cNvPr id="25" name="145 Elipse"/>
              <p:cNvSpPr/>
              <p:nvPr/>
            </p:nvSpPr>
            <p:spPr>
              <a:xfrm>
                <a:off x="5643564" y="2857496"/>
                <a:ext cx="357190" cy="357190"/>
              </a:xfrm>
              <a:prstGeom prst="ellipse">
                <a:avLst/>
              </a:prstGeom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 sz="1350"/>
              </a:p>
            </p:txBody>
          </p:sp>
          <p:sp>
            <p:nvSpPr>
              <p:cNvPr id="26" name="147 Elipse"/>
              <p:cNvSpPr/>
              <p:nvPr/>
            </p:nvSpPr>
            <p:spPr>
              <a:xfrm>
                <a:off x="4500555" y="4000504"/>
                <a:ext cx="357190" cy="357190"/>
              </a:xfrm>
              <a:prstGeom prst="ellipse">
                <a:avLst/>
              </a:prstGeom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 sz="1350"/>
              </a:p>
            </p:txBody>
          </p:sp>
          <p:cxnSp>
            <p:nvCxnSpPr>
              <p:cNvPr id="27" name="148 Conector recto"/>
              <p:cNvCxnSpPr>
                <a:stCxn id="45" idx="7"/>
                <a:endCxn id="25" idx="3"/>
              </p:cNvCxnSpPr>
              <p:nvPr/>
            </p:nvCxnSpPr>
            <p:spPr>
              <a:xfrm flipV="1">
                <a:off x="5376941" y="3162377"/>
                <a:ext cx="318932" cy="318933"/>
              </a:xfrm>
              <a:prstGeom prst="line">
                <a:avLst/>
              </a:prstGeom>
              <a:ln/>
            </p:spPr>
            <p:style>
              <a:lnRef idx="3">
                <a:schemeClr val="accent5"/>
              </a:lnRef>
              <a:fillRef idx="0">
                <a:schemeClr val="accent5"/>
              </a:fillRef>
              <a:effectRef idx="2">
                <a:schemeClr val="accent5"/>
              </a:effectRef>
              <a:fontRef idx="minor">
                <a:schemeClr val="tx1"/>
              </a:fontRef>
            </p:style>
          </p:cxnSp>
          <p:cxnSp>
            <p:nvCxnSpPr>
              <p:cNvPr id="28" name="149 Conector recto"/>
              <p:cNvCxnSpPr>
                <a:stCxn id="26" idx="7"/>
                <a:endCxn id="45" idx="3"/>
              </p:cNvCxnSpPr>
              <p:nvPr/>
            </p:nvCxnSpPr>
            <p:spPr>
              <a:xfrm flipV="1">
                <a:off x="4805436" y="3733881"/>
                <a:ext cx="318933" cy="318932"/>
              </a:xfrm>
              <a:prstGeom prst="line">
                <a:avLst/>
              </a:prstGeom>
              <a:ln/>
            </p:spPr>
            <p:style>
              <a:lnRef idx="3">
                <a:schemeClr val="accent5"/>
              </a:lnRef>
              <a:fillRef idx="0">
                <a:schemeClr val="accent5"/>
              </a:fillRef>
              <a:effectRef idx="2">
                <a:schemeClr val="accent5"/>
              </a:effectRef>
              <a:fontRef idx="minor">
                <a:schemeClr val="tx1"/>
              </a:fontRef>
            </p:style>
          </p:cxnSp>
          <p:sp>
            <p:nvSpPr>
              <p:cNvPr id="29" name="150 Elipse"/>
              <p:cNvSpPr/>
              <p:nvPr/>
            </p:nvSpPr>
            <p:spPr>
              <a:xfrm>
                <a:off x="6572264" y="2857496"/>
                <a:ext cx="357190" cy="357190"/>
              </a:xfrm>
              <a:prstGeom prst="ellipse">
                <a:avLst/>
              </a:prstGeom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 sz="1350"/>
              </a:p>
            </p:txBody>
          </p:sp>
          <p:sp>
            <p:nvSpPr>
              <p:cNvPr id="30" name="151 Elipse"/>
              <p:cNvSpPr/>
              <p:nvPr/>
            </p:nvSpPr>
            <p:spPr>
              <a:xfrm>
                <a:off x="6000760" y="3429000"/>
                <a:ext cx="357190" cy="357190"/>
              </a:xfrm>
              <a:prstGeom prst="ellipse">
                <a:avLst/>
              </a:prstGeom>
            </p:spPr>
            <p:style>
              <a:lnRef idx="1">
                <a:schemeClr val="accent6"/>
              </a:lnRef>
              <a:fillRef idx="3">
                <a:schemeClr val="accent6"/>
              </a:fillRef>
              <a:effectRef idx="2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 sz="1350"/>
              </a:p>
            </p:txBody>
          </p:sp>
          <p:sp>
            <p:nvSpPr>
              <p:cNvPr id="31" name="152 Elipse"/>
              <p:cNvSpPr/>
              <p:nvPr/>
            </p:nvSpPr>
            <p:spPr>
              <a:xfrm>
                <a:off x="5429256" y="4000504"/>
                <a:ext cx="357190" cy="357190"/>
              </a:xfrm>
              <a:prstGeom prst="ellipse">
                <a:avLst/>
              </a:prstGeom>
            </p:spPr>
            <p:style>
              <a:lnRef idx="1">
                <a:schemeClr val="accent6"/>
              </a:lnRef>
              <a:fillRef idx="3">
                <a:schemeClr val="accent6"/>
              </a:fillRef>
              <a:effectRef idx="2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 sz="1350"/>
              </a:p>
            </p:txBody>
          </p:sp>
          <p:cxnSp>
            <p:nvCxnSpPr>
              <p:cNvPr id="32" name="153 Conector recto"/>
              <p:cNvCxnSpPr>
                <a:stCxn id="30" idx="7"/>
                <a:endCxn id="29" idx="3"/>
              </p:cNvCxnSpPr>
              <p:nvPr/>
            </p:nvCxnSpPr>
            <p:spPr>
              <a:xfrm rot="5400000" flipH="1" flipV="1">
                <a:off x="6305641" y="3162377"/>
                <a:ext cx="318932" cy="318932"/>
              </a:xfrm>
              <a:prstGeom prst="line">
                <a:avLst/>
              </a:prstGeom>
              <a:ln/>
            </p:spPr>
            <p:style>
              <a:lnRef idx="3">
                <a:schemeClr val="accent5"/>
              </a:lnRef>
              <a:fillRef idx="0">
                <a:schemeClr val="accent5"/>
              </a:fillRef>
              <a:effectRef idx="2">
                <a:schemeClr val="accent5"/>
              </a:effectRef>
              <a:fontRef idx="minor">
                <a:schemeClr val="tx1"/>
              </a:fontRef>
            </p:style>
          </p:cxnSp>
          <p:cxnSp>
            <p:nvCxnSpPr>
              <p:cNvPr id="33" name="154 Conector recto"/>
              <p:cNvCxnSpPr>
                <a:stCxn id="31" idx="7"/>
                <a:endCxn id="30" idx="3"/>
              </p:cNvCxnSpPr>
              <p:nvPr/>
            </p:nvCxnSpPr>
            <p:spPr>
              <a:xfrm rot="5400000" flipH="1" flipV="1">
                <a:off x="5734137" y="3733881"/>
                <a:ext cx="318932" cy="318932"/>
              </a:xfrm>
              <a:prstGeom prst="line">
                <a:avLst/>
              </a:prstGeom>
              <a:ln/>
            </p:spPr>
            <p:style>
              <a:lnRef idx="3">
                <a:schemeClr val="accent5"/>
              </a:lnRef>
              <a:fillRef idx="0">
                <a:schemeClr val="accent5"/>
              </a:fillRef>
              <a:effectRef idx="2">
                <a:schemeClr val="accent5"/>
              </a:effectRef>
              <a:fontRef idx="minor">
                <a:schemeClr val="tx1"/>
              </a:fontRef>
            </p:style>
          </p:cxnSp>
          <p:sp>
            <p:nvSpPr>
              <p:cNvPr id="34" name="155 Elipse"/>
              <p:cNvSpPr/>
              <p:nvPr/>
            </p:nvSpPr>
            <p:spPr>
              <a:xfrm>
                <a:off x="7500958" y="2857496"/>
                <a:ext cx="357190" cy="357190"/>
              </a:xfrm>
              <a:prstGeom prst="ellipse">
                <a:avLst/>
              </a:prstGeom>
            </p:spPr>
            <p:style>
              <a:lnRef idx="1">
                <a:schemeClr val="accent6"/>
              </a:lnRef>
              <a:fillRef idx="3">
                <a:schemeClr val="accent6"/>
              </a:fillRef>
              <a:effectRef idx="2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 sz="1350"/>
              </a:p>
            </p:txBody>
          </p:sp>
          <p:sp>
            <p:nvSpPr>
              <p:cNvPr id="35" name="156 Elipse"/>
              <p:cNvSpPr/>
              <p:nvPr/>
            </p:nvSpPr>
            <p:spPr>
              <a:xfrm>
                <a:off x="6929454" y="3429000"/>
                <a:ext cx="357190" cy="357190"/>
              </a:xfrm>
              <a:prstGeom prst="ellipse">
                <a:avLst/>
              </a:prstGeom>
            </p:spPr>
            <p:style>
              <a:lnRef idx="1">
                <a:schemeClr val="accent6"/>
              </a:lnRef>
              <a:fillRef idx="3">
                <a:schemeClr val="accent6"/>
              </a:fillRef>
              <a:effectRef idx="2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 sz="1350"/>
              </a:p>
            </p:txBody>
          </p:sp>
          <p:sp>
            <p:nvSpPr>
              <p:cNvPr id="36" name="157 Elipse"/>
              <p:cNvSpPr/>
              <p:nvPr/>
            </p:nvSpPr>
            <p:spPr>
              <a:xfrm>
                <a:off x="6357950" y="4000504"/>
                <a:ext cx="357190" cy="357190"/>
              </a:xfrm>
              <a:prstGeom prst="ellipse">
                <a:avLst/>
              </a:prstGeom>
            </p:spPr>
            <p:style>
              <a:lnRef idx="1">
                <a:schemeClr val="accent6"/>
              </a:lnRef>
              <a:fillRef idx="3">
                <a:schemeClr val="accent6"/>
              </a:fillRef>
              <a:effectRef idx="2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 sz="1350"/>
              </a:p>
            </p:txBody>
          </p:sp>
          <p:cxnSp>
            <p:nvCxnSpPr>
              <p:cNvPr id="37" name="158 Conector recto"/>
              <p:cNvCxnSpPr>
                <a:stCxn id="35" idx="7"/>
                <a:endCxn id="34" idx="3"/>
              </p:cNvCxnSpPr>
              <p:nvPr/>
            </p:nvCxnSpPr>
            <p:spPr>
              <a:xfrm rot="5400000" flipH="1" flipV="1">
                <a:off x="7234335" y="3162377"/>
                <a:ext cx="318932" cy="318932"/>
              </a:xfrm>
              <a:prstGeom prst="line">
                <a:avLst/>
              </a:prstGeom>
              <a:ln/>
            </p:spPr>
            <p:style>
              <a:lnRef idx="3">
                <a:schemeClr val="accent5"/>
              </a:lnRef>
              <a:fillRef idx="0">
                <a:schemeClr val="accent5"/>
              </a:fillRef>
              <a:effectRef idx="2">
                <a:schemeClr val="accent5"/>
              </a:effectRef>
              <a:fontRef idx="minor">
                <a:schemeClr val="tx1"/>
              </a:fontRef>
            </p:style>
          </p:cxnSp>
          <p:cxnSp>
            <p:nvCxnSpPr>
              <p:cNvPr id="38" name="159 Conector recto"/>
              <p:cNvCxnSpPr>
                <a:stCxn id="36" idx="7"/>
                <a:endCxn id="35" idx="3"/>
              </p:cNvCxnSpPr>
              <p:nvPr/>
            </p:nvCxnSpPr>
            <p:spPr>
              <a:xfrm rot="5400000" flipH="1" flipV="1">
                <a:off x="6662831" y="3733881"/>
                <a:ext cx="318932" cy="318932"/>
              </a:xfrm>
              <a:prstGeom prst="line">
                <a:avLst/>
              </a:prstGeom>
              <a:ln/>
            </p:spPr>
            <p:style>
              <a:lnRef idx="3">
                <a:schemeClr val="accent5"/>
              </a:lnRef>
              <a:fillRef idx="0">
                <a:schemeClr val="accent5"/>
              </a:fillRef>
              <a:effectRef idx="2">
                <a:schemeClr val="accent5"/>
              </a:effectRef>
              <a:fontRef idx="minor">
                <a:schemeClr val="tx1"/>
              </a:fontRef>
            </p:style>
          </p:cxnSp>
          <p:cxnSp>
            <p:nvCxnSpPr>
              <p:cNvPr id="39" name="160 Conector recto"/>
              <p:cNvCxnSpPr>
                <a:stCxn id="26" idx="6"/>
                <a:endCxn id="31" idx="2"/>
              </p:cNvCxnSpPr>
              <p:nvPr/>
            </p:nvCxnSpPr>
            <p:spPr>
              <a:xfrm>
                <a:off x="4857745" y="4179099"/>
                <a:ext cx="571511" cy="0"/>
              </a:xfrm>
              <a:prstGeom prst="line">
                <a:avLst/>
              </a:prstGeom>
              <a:ln/>
            </p:spPr>
            <p:style>
              <a:lnRef idx="3">
                <a:schemeClr val="accent5"/>
              </a:lnRef>
              <a:fillRef idx="0">
                <a:schemeClr val="accent5"/>
              </a:fillRef>
              <a:effectRef idx="2">
                <a:schemeClr val="accent5"/>
              </a:effectRef>
              <a:fontRef idx="minor">
                <a:schemeClr val="tx1"/>
              </a:fontRef>
            </p:style>
          </p:cxnSp>
          <p:cxnSp>
            <p:nvCxnSpPr>
              <p:cNvPr id="40" name="161 Conector recto"/>
              <p:cNvCxnSpPr>
                <a:stCxn id="31" idx="6"/>
                <a:endCxn id="36" idx="2"/>
              </p:cNvCxnSpPr>
              <p:nvPr/>
            </p:nvCxnSpPr>
            <p:spPr>
              <a:xfrm>
                <a:off x="5786446" y="4179099"/>
                <a:ext cx="571504" cy="0"/>
              </a:xfrm>
              <a:prstGeom prst="line">
                <a:avLst/>
              </a:prstGeom>
              <a:ln/>
            </p:spPr>
            <p:style>
              <a:lnRef idx="3">
                <a:schemeClr val="accent5"/>
              </a:lnRef>
              <a:fillRef idx="0">
                <a:schemeClr val="accent5"/>
              </a:fillRef>
              <a:effectRef idx="2">
                <a:schemeClr val="accent5"/>
              </a:effectRef>
              <a:fontRef idx="minor">
                <a:schemeClr val="tx1"/>
              </a:fontRef>
            </p:style>
          </p:cxnSp>
          <p:cxnSp>
            <p:nvCxnSpPr>
              <p:cNvPr id="41" name="162 Conector recto"/>
              <p:cNvCxnSpPr>
                <a:stCxn id="30" idx="6"/>
                <a:endCxn id="35" idx="2"/>
              </p:cNvCxnSpPr>
              <p:nvPr/>
            </p:nvCxnSpPr>
            <p:spPr>
              <a:xfrm>
                <a:off x="6357950" y="3607595"/>
                <a:ext cx="571504" cy="0"/>
              </a:xfrm>
              <a:prstGeom prst="line">
                <a:avLst/>
              </a:prstGeom>
              <a:ln/>
            </p:spPr>
            <p:style>
              <a:lnRef idx="3">
                <a:schemeClr val="accent5"/>
              </a:lnRef>
              <a:fillRef idx="0">
                <a:schemeClr val="accent5"/>
              </a:fillRef>
              <a:effectRef idx="2">
                <a:schemeClr val="accent5"/>
              </a:effectRef>
              <a:fontRef idx="minor">
                <a:schemeClr val="tx1"/>
              </a:fontRef>
            </p:style>
          </p:cxnSp>
          <p:cxnSp>
            <p:nvCxnSpPr>
              <p:cNvPr id="42" name="163 Conector recto"/>
              <p:cNvCxnSpPr>
                <a:stCxn id="45" idx="6"/>
                <a:endCxn id="30" idx="2"/>
              </p:cNvCxnSpPr>
              <p:nvPr/>
            </p:nvCxnSpPr>
            <p:spPr>
              <a:xfrm>
                <a:off x="5429250" y="3607596"/>
                <a:ext cx="571510" cy="0"/>
              </a:xfrm>
              <a:prstGeom prst="line">
                <a:avLst/>
              </a:prstGeom>
              <a:ln/>
            </p:spPr>
            <p:style>
              <a:lnRef idx="3">
                <a:schemeClr val="accent5"/>
              </a:lnRef>
              <a:fillRef idx="0">
                <a:schemeClr val="accent5"/>
              </a:fillRef>
              <a:effectRef idx="2">
                <a:schemeClr val="accent5"/>
              </a:effectRef>
              <a:fontRef idx="minor">
                <a:schemeClr val="tx1"/>
              </a:fontRef>
            </p:style>
          </p:cxnSp>
          <p:cxnSp>
            <p:nvCxnSpPr>
              <p:cNvPr id="43" name="164 Conector recto"/>
              <p:cNvCxnSpPr>
                <a:stCxn id="25" idx="6"/>
                <a:endCxn id="29" idx="2"/>
              </p:cNvCxnSpPr>
              <p:nvPr/>
            </p:nvCxnSpPr>
            <p:spPr>
              <a:xfrm>
                <a:off x="6000753" y="3036092"/>
                <a:ext cx="571510" cy="0"/>
              </a:xfrm>
              <a:prstGeom prst="line">
                <a:avLst/>
              </a:prstGeom>
              <a:ln/>
            </p:spPr>
            <p:style>
              <a:lnRef idx="3">
                <a:schemeClr val="accent5"/>
              </a:lnRef>
              <a:fillRef idx="0">
                <a:schemeClr val="accent5"/>
              </a:fillRef>
              <a:effectRef idx="2">
                <a:schemeClr val="accent5"/>
              </a:effectRef>
              <a:fontRef idx="minor">
                <a:schemeClr val="tx1"/>
              </a:fontRef>
            </p:style>
          </p:cxnSp>
          <p:cxnSp>
            <p:nvCxnSpPr>
              <p:cNvPr id="44" name="165 Conector recto"/>
              <p:cNvCxnSpPr>
                <a:stCxn id="29" idx="6"/>
                <a:endCxn id="34" idx="2"/>
              </p:cNvCxnSpPr>
              <p:nvPr/>
            </p:nvCxnSpPr>
            <p:spPr>
              <a:xfrm>
                <a:off x="6929454" y="3036091"/>
                <a:ext cx="571504" cy="0"/>
              </a:xfrm>
              <a:prstGeom prst="line">
                <a:avLst/>
              </a:prstGeom>
              <a:ln/>
            </p:spPr>
            <p:style>
              <a:lnRef idx="3">
                <a:schemeClr val="accent5"/>
              </a:lnRef>
              <a:fillRef idx="0">
                <a:schemeClr val="accent5"/>
              </a:fillRef>
              <a:effectRef idx="2">
                <a:schemeClr val="accent5"/>
              </a:effectRef>
              <a:fontRef idx="minor">
                <a:schemeClr val="tx1"/>
              </a:fontRef>
            </p:style>
          </p:cxnSp>
          <p:sp>
            <p:nvSpPr>
              <p:cNvPr id="45" name="146 Elipse"/>
              <p:cNvSpPr/>
              <p:nvPr/>
            </p:nvSpPr>
            <p:spPr>
              <a:xfrm>
                <a:off x="5072060" y="3429000"/>
                <a:ext cx="357190" cy="357190"/>
              </a:xfrm>
              <a:prstGeom prst="ellipse">
                <a:avLst/>
              </a:prstGeom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 sz="1350"/>
              </a:p>
            </p:txBody>
          </p:sp>
        </p:grpSp>
        <p:grpSp>
          <p:nvGrpSpPr>
            <p:cNvPr id="46" name="Group 45"/>
            <p:cNvGrpSpPr/>
            <p:nvPr/>
          </p:nvGrpSpPr>
          <p:grpSpPr>
            <a:xfrm>
              <a:off x="5374104" y="2670193"/>
              <a:ext cx="2812150" cy="3771414"/>
              <a:chOff x="5589256" y="1538464"/>
              <a:chExt cx="3014674" cy="4194791"/>
            </a:xfrm>
          </p:grpSpPr>
          <p:grpSp>
            <p:nvGrpSpPr>
              <p:cNvPr id="47" name="Group 46"/>
              <p:cNvGrpSpPr/>
              <p:nvPr/>
            </p:nvGrpSpPr>
            <p:grpSpPr>
              <a:xfrm>
                <a:off x="5589256" y="1723537"/>
                <a:ext cx="3014674" cy="4009718"/>
                <a:chOff x="5592037" y="1723537"/>
                <a:chExt cx="3014674" cy="4009718"/>
              </a:xfrm>
            </p:grpSpPr>
            <p:sp>
              <p:nvSpPr>
                <p:cNvPr id="49" name="Arc 48"/>
                <p:cNvSpPr/>
                <p:nvPr/>
              </p:nvSpPr>
              <p:spPr>
                <a:xfrm>
                  <a:off x="6371026" y="1723537"/>
                  <a:ext cx="1160962" cy="1770619"/>
                </a:xfrm>
                <a:prstGeom prst="arc">
                  <a:avLst>
                    <a:gd name="adj1" fmla="val 17622815"/>
                    <a:gd name="adj2" fmla="val 0"/>
                  </a:avLst>
                </a:prstGeom>
                <a:ln w="28575"/>
              </p:spPr>
              <p:style>
                <a:lnRef idx="3">
                  <a:schemeClr val="accent2"/>
                </a:lnRef>
                <a:fillRef idx="0">
                  <a:schemeClr val="accent2"/>
                </a:fillRef>
                <a:effectRef idx="2">
                  <a:schemeClr val="accent2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s-ES" sz="1350"/>
                </a:p>
              </p:txBody>
            </p:sp>
            <p:sp>
              <p:nvSpPr>
                <p:cNvPr id="50" name="Arc 49"/>
                <p:cNvSpPr/>
                <p:nvPr/>
              </p:nvSpPr>
              <p:spPr>
                <a:xfrm flipH="1">
                  <a:off x="5592037" y="1723537"/>
                  <a:ext cx="3014674" cy="4009718"/>
                </a:xfrm>
                <a:prstGeom prst="arc">
                  <a:avLst>
                    <a:gd name="adj1" fmla="val 16624667"/>
                    <a:gd name="adj2" fmla="val 21472996"/>
                  </a:avLst>
                </a:prstGeom>
                <a:ln w="28575"/>
              </p:spPr>
              <p:style>
                <a:lnRef idx="3">
                  <a:schemeClr val="accent2"/>
                </a:lnRef>
                <a:fillRef idx="0">
                  <a:schemeClr val="accent2"/>
                </a:fillRef>
                <a:effectRef idx="2">
                  <a:schemeClr val="accent2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s-ES" sz="1350"/>
                </a:p>
              </p:txBody>
            </p:sp>
            <p:sp>
              <p:nvSpPr>
                <p:cNvPr id="51" name="Arc 50"/>
                <p:cNvSpPr/>
                <p:nvPr/>
              </p:nvSpPr>
              <p:spPr>
                <a:xfrm flipH="1">
                  <a:off x="6118341" y="1772817"/>
                  <a:ext cx="1884550" cy="2682610"/>
                </a:xfrm>
                <a:prstGeom prst="arc">
                  <a:avLst>
                    <a:gd name="adj1" fmla="val 16624667"/>
                    <a:gd name="adj2" fmla="val 137708"/>
                  </a:avLst>
                </a:prstGeom>
                <a:ln w="28575"/>
              </p:spPr>
              <p:style>
                <a:lnRef idx="3">
                  <a:schemeClr val="accent2"/>
                </a:lnRef>
                <a:fillRef idx="0">
                  <a:schemeClr val="accent2"/>
                </a:fillRef>
                <a:effectRef idx="2">
                  <a:schemeClr val="accent2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s-ES" sz="1350"/>
                </a:p>
              </p:txBody>
            </p:sp>
            <p:sp>
              <p:nvSpPr>
                <p:cNvPr id="52" name="Arc 51"/>
                <p:cNvSpPr/>
                <p:nvPr/>
              </p:nvSpPr>
              <p:spPr>
                <a:xfrm flipH="1">
                  <a:off x="6675552" y="1851706"/>
                  <a:ext cx="749720" cy="1394285"/>
                </a:xfrm>
                <a:prstGeom prst="arc">
                  <a:avLst>
                    <a:gd name="adj1" fmla="val 16845070"/>
                    <a:gd name="adj2" fmla="val 345468"/>
                  </a:avLst>
                </a:prstGeom>
                <a:ln w="28575"/>
              </p:spPr>
              <p:style>
                <a:lnRef idx="3">
                  <a:schemeClr val="accent2"/>
                </a:lnRef>
                <a:fillRef idx="0">
                  <a:schemeClr val="accent2"/>
                </a:fillRef>
                <a:effectRef idx="2">
                  <a:schemeClr val="accent2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s-ES" sz="1350"/>
                </a:p>
              </p:txBody>
            </p:sp>
          </p:grpSp>
          <p:sp>
            <p:nvSpPr>
              <p:cNvPr id="48" name="139 Elipse"/>
              <p:cNvSpPr/>
              <p:nvPr/>
            </p:nvSpPr>
            <p:spPr>
              <a:xfrm>
                <a:off x="6865297" y="1538464"/>
                <a:ext cx="461158" cy="397767"/>
              </a:xfrm>
              <a:prstGeom prst="ellipse">
                <a:avLst/>
              </a:prstGeom>
              <a:ln w="28575"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 sz="1350" b="1" dirty="0"/>
              </a:p>
            </p:txBody>
          </p:sp>
        </p:grpSp>
        <p:grpSp>
          <p:nvGrpSpPr>
            <p:cNvPr id="53" name="Group 52"/>
            <p:cNvGrpSpPr/>
            <p:nvPr/>
          </p:nvGrpSpPr>
          <p:grpSpPr>
            <a:xfrm>
              <a:off x="5972607" y="2241691"/>
              <a:ext cx="2038851" cy="4419777"/>
              <a:chOff x="2602194" y="1770962"/>
              <a:chExt cx="2038851" cy="4419777"/>
            </a:xfrm>
          </p:grpSpPr>
          <p:grpSp>
            <p:nvGrpSpPr>
              <p:cNvPr id="54" name="Group 53"/>
              <p:cNvGrpSpPr/>
              <p:nvPr/>
            </p:nvGrpSpPr>
            <p:grpSpPr>
              <a:xfrm>
                <a:off x="2602194" y="1770962"/>
                <a:ext cx="2038851" cy="4419777"/>
                <a:chOff x="6215127" y="1052735"/>
                <a:chExt cx="2185684" cy="4915939"/>
              </a:xfrm>
            </p:grpSpPr>
            <p:sp>
              <p:nvSpPr>
                <p:cNvPr id="56" name="Arc 55"/>
                <p:cNvSpPr/>
                <p:nvPr/>
              </p:nvSpPr>
              <p:spPr>
                <a:xfrm flipV="1">
                  <a:off x="6215127" y="1052735"/>
                  <a:ext cx="2185684" cy="4065636"/>
                </a:xfrm>
                <a:prstGeom prst="arc">
                  <a:avLst>
                    <a:gd name="adj1" fmla="val 16191946"/>
                    <a:gd name="adj2" fmla="val 482349"/>
                  </a:avLst>
                </a:prstGeom>
                <a:ln w="28575"/>
              </p:spPr>
              <p:style>
                <a:lnRef idx="3">
                  <a:schemeClr val="accent6"/>
                </a:lnRef>
                <a:fillRef idx="0">
                  <a:schemeClr val="accent6"/>
                </a:fillRef>
                <a:effectRef idx="2">
                  <a:schemeClr val="accent6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s-ES" sz="1350"/>
                </a:p>
              </p:txBody>
            </p:sp>
            <p:sp>
              <p:nvSpPr>
                <p:cNvPr id="57" name="Arc 56"/>
                <p:cNvSpPr/>
                <p:nvPr/>
              </p:nvSpPr>
              <p:spPr>
                <a:xfrm flipV="1">
                  <a:off x="6367526" y="2121304"/>
                  <a:ext cx="1506247" cy="2997067"/>
                </a:xfrm>
                <a:prstGeom prst="arc">
                  <a:avLst>
                    <a:gd name="adj1" fmla="val 16639758"/>
                    <a:gd name="adj2" fmla="val 700177"/>
                  </a:avLst>
                </a:prstGeom>
                <a:ln w="28575"/>
              </p:spPr>
              <p:style>
                <a:lnRef idx="3">
                  <a:schemeClr val="accent6"/>
                </a:lnRef>
                <a:fillRef idx="0">
                  <a:schemeClr val="accent6"/>
                </a:fillRef>
                <a:effectRef idx="2">
                  <a:schemeClr val="accent6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s-ES" sz="1350"/>
                </a:p>
              </p:txBody>
            </p:sp>
            <p:sp>
              <p:nvSpPr>
                <p:cNvPr id="58" name="Arc 57"/>
                <p:cNvSpPr/>
                <p:nvPr/>
              </p:nvSpPr>
              <p:spPr>
                <a:xfrm flipH="1" flipV="1">
                  <a:off x="6503642" y="3095109"/>
                  <a:ext cx="1003046" cy="1838190"/>
                </a:xfrm>
                <a:prstGeom prst="arc">
                  <a:avLst>
                    <a:gd name="adj1" fmla="val 16624667"/>
                    <a:gd name="adj2" fmla="val 3003"/>
                  </a:avLst>
                </a:prstGeom>
                <a:ln w="28575"/>
              </p:spPr>
              <p:style>
                <a:lnRef idx="3">
                  <a:schemeClr val="accent6"/>
                </a:lnRef>
                <a:fillRef idx="0">
                  <a:schemeClr val="accent6"/>
                </a:fillRef>
                <a:effectRef idx="2">
                  <a:schemeClr val="accent6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s-ES" sz="1350"/>
                </a:p>
              </p:txBody>
            </p:sp>
            <p:sp>
              <p:nvSpPr>
                <p:cNvPr id="59" name="Arc 58"/>
                <p:cNvSpPr/>
                <p:nvPr/>
              </p:nvSpPr>
              <p:spPr>
                <a:xfrm flipV="1">
                  <a:off x="6588224" y="2928323"/>
                  <a:ext cx="738641" cy="2084851"/>
                </a:xfrm>
                <a:prstGeom prst="arc">
                  <a:avLst>
                    <a:gd name="adj1" fmla="val 16759369"/>
                    <a:gd name="adj2" fmla="val 21571796"/>
                  </a:avLst>
                </a:prstGeom>
                <a:ln w="28575"/>
              </p:spPr>
              <p:style>
                <a:lnRef idx="3">
                  <a:schemeClr val="accent6"/>
                </a:lnRef>
                <a:fillRef idx="0">
                  <a:schemeClr val="accent6"/>
                </a:fillRef>
                <a:effectRef idx="2">
                  <a:schemeClr val="accent6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s-ES" sz="1350"/>
                </a:p>
              </p:txBody>
            </p:sp>
            <p:sp>
              <p:nvSpPr>
                <p:cNvPr id="60" name="Arc 59"/>
                <p:cNvSpPr/>
                <p:nvPr/>
              </p:nvSpPr>
              <p:spPr>
                <a:xfrm flipV="1">
                  <a:off x="6607634" y="1616932"/>
                  <a:ext cx="498633" cy="4351742"/>
                </a:xfrm>
                <a:prstGeom prst="arc">
                  <a:avLst>
                    <a:gd name="adj1" fmla="val 16892412"/>
                    <a:gd name="adj2" fmla="val 3368385"/>
                  </a:avLst>
                </a:prstGeom>
                <a:ln w="28575"/>
              </p:spPr>
              <p:style>
                <a:lnRef idx="3">
                  <a:schemeClr val="accent6"/>
                </a:lnRef>
                <a:fillRef idx="0">
                  <a:schemeClr val="accent6"/>
                </a:fillRef>
                <a:effectRef idx="2">
                  <a:schemeClr val="accent6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s-ES" sz="1350"/>
                </a:p>
              </p:txBody>
            </p:sp>
          </p:grpSp>
          <p:sp>
            <p:nvSpPr>
              <p:cNvPr id="55" name="132 Elipse"/>
              <p:cNvSpPr/>
              <p:nvPr/>
            </p:nvSpPr>
            <p:spPr>
              <a:xfrm>
                <a:off x="3193405" y="5187842"/>
                <a:ext cx="430178" cy="357620"/>
              </a:xfrm>
              <a:prstGeom prst="ellipse">
                <a:avLst/>
              </a:prstGeom>
              <a:ln w="28575"/>
            </p:spPr>
            <p:style>
              <a:lnRef idx="1">
                <a:schemeClr val="accent6"/>
              </a:lnRef>
              <a:fillRef idx="3">
                <a:schemeClr val="accent6"/>
              </a:fillRef>
              <a:effectRef idx="2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 sz="1350" b="1" dirty="0"/>
              </a:p>
            </p:txBody>
          </p:sp>
        </p:grpSp>
      </p:grpSp>
      <p:sp>
        <p:nvSpPr>
          <p:cNvPr id="61" name="Rectangle 60"/>
          <p:cNvSpPr/>
          <p:nvPr/>
        </p:nvSpPr>
        <p:spPr>
          <a:xfrm>
            <a:off x="0" y="238452"/>
            <a:ext cx="4505846" cy="186224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1200" dirty="0" err="1" smtClean="0"/>
              <a:t>Binary</a:t>
            </a:r>
            <a:r>
              <a:rPr lang="es-ES" sz="1200" dirty="0" smtClean="0"/>
              <a:t> human </a:t>
            </a:r>
            <a:r>
              <a:rPr lang="es-ES" sz="1200" dirty="0" err="1" smtClean="0"/>
              <a:t>segmentation</a:t>
            </a:r>
            <a:endParaRPr lang="es-ES" sz="1200" dirty="0"/>
          </a:p>
        </p:txBody>
      </p:sp>
      <p:sp>
        <p:nvSpPr>
          <p:cNvPr id="62" name="Rectangle 61"/>
          <p:cNvSpPr/>
          <p:nvPr/>
        </p:nvSpPr>
        <p:spPr>
          <a:xfrm>
            <a:off x="4575609" y="238453"/>
            <a:ext cx="4573010" cy="186224"/>
          </a:xfrm>
          <a:prstGeom prst="rect">
            <a:avLst/>
          </a:prstGeom>
          <a:solidFill>
            <a:schemeClr val="accent1"/>
          </a:solidFill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1200" dirty="0" err="1" smtClean="0"/>
              <a:t>Multi-label</a:t>
            </a:r>
            <a:r>
              <a:rPr lang="es-ES" sz="1200" dirty="0" smtClean="0"/>
              <a:t> human </a:t>
            </a:r>
            <a:r>
              <a:rPr lang="es-ES" sz="1200" dirty="0" err="1" smtClean="0"/>
              <a:t>segmentation</a:t>
            </a:r>
            <a:endParaRPr lang="es-ES" sz="1200" dirty="0"/>
          </a:p>
        </p:txBody>
      </p:sp>
      <p:sp>
        <p:nvSpPr>
          <p:cNvPr id="63" name="Rounded Rectangle 62"/>
          <p:cNvSpPr/>
          <p:nvPr/>
        </p:nvSpPr>
        <p:spPr>
          <a:xfrm>
            <a:off x="403317" y="629572"/>
            <a:ext cx="4082718" cy="531135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ES" dirty="0" err="1" smtClean="0">
                <a:solidFill>
                  <a:schemeClr val="bg1"/>
                </a:solidFill>
              </a:rPr>
              <a:t>Random</a:t>
            </a:r>
            <a:r>
              <a:rPr lang="es-ES" dirty="0" smtClean="0">
                <a:solidFill>
                  <a:schemeClr val="bg1"/>
                </a:solidFill>
              </a:rPr>
              <a:t> </a:t>
            </a:r>
            <a:r>
              <a:rPr lang="es-ES" dirty="0" err="1" smtClean="0">
                <a:solidFill>
                  <a:schemeClr val="bg1"/>
                </a:solidFill>
              </a:rPr>
              <a:t>Forest</a:t>
            </a:r>
            <a:r>
              <a:rPr lang="es-ES" dirty="0" smtClean="0">
                <a:solidFill>
                  <a:schemeClr val="bg1"/>
                </a:solidFill>
              </a:rPr>
              <a:t> </a:t>
            </a:r>
            <a:r>
              <a:rPr lang="es-ES" dirty="0" err="1" smtClean="0">
                <a:solidFill>
                  <a:schemeClr val="bg1"/>
                </a:solidFill>
              </a:rPr>
              <a:t>classification</a:t>
            </a:r>
            <a:endParaRPr lang="es-ES" dirty="0">
              <a:solidFill>
                <a:schemeClr val="bg1"/>
              </a:solidFill>
            </a:endParaRPr>
          </a:p>
        </p:txBody>
      </p:sp>
      <p:sp>
        <p:nvSpPr>
          <p:cNvPr id="64" name="Rounded Rectangle 63"/>
          <p:cNvSpPr/>
          <p:nvPr/>
        </p:nvSpPr>
        <p:spPr>
          <a:xfrm>
            <a:off x="4669176" y="629572"/>
            <a:ext cx="4082718" cy="53113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b="1" dirty="0" err="1" smtClean="0">
                <a:solidFill>
                  <a:schemeClr val="bg1"/>
                </a:solidFill>
              </a:rPr>
              <a:t>Graph</a:t>
            </a:r>
            <a:r>
              <a:rPr lang="es-ES" b="1" dirty="0" smtClean="0">
                <a:solidFill>
                  <a:schemeClr val="bg1"/>
                </a:solidFill>
              </a:rPr>
              <a:t> </a:t>
            </a:r>
            <a:r>
              <a:rPr lang="es-ES" b="1" dirty="0" err="1" smtClean="0">
                <a:solidFill>
                  <a:schemeClr val="bg1"/>
                </a:solidFill>
              </a:rPr>
              <a:t>cuts</a:t>
            </a:r>
            <a:r>
              <a:rPr lang="es-ES" b="1" dirty="0" smtClean="0">
                <a:solidFill>
                  <a:schemeClr val="bg1"/>
                </a:solidFill>
              </a:rPr>
              <a:t> </a:t>
            </a:r>
            <a:r>
              <a:rPr lang="es-ES" b="1" dirty="0" err="1" smtClean="0">
                <a:solidFill>
                  <a:schemeClr val="bg1"/>
                </a:solidFill>
              </a:rPr>
              <a:t>optimization</a:t>
            </a:r>
            <a:endParaRPr lang="es-ES" b="1" dirty="0">
              <a:solidFill>
                <a:schemeClr val="bg1"/>
              </a:solidFill>
            </a:endParaRPr>
          </a:p>
        </p:txBody>
      </p:sp>
      <p:sp>
        <p:nvSpPr>
          <p:cNvPr id="65" name="Content Placeholder 2"/>
          <p:cNvSpPr txBox="1">
            <a:spLocks/>
          </p:cNvSpPr>
          <p:nvPr/>
        </p:nvSpPr>
        <p:spPr>
          <a:xfrm>
            <a:off x="556932" y="2027140"/>
            <a:ext cx="7886700" cy="64763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" dirty="0" err="1" smtClean="0"/>
              <a:t>Graph</a:t>
            </a:r>
            <a:r>
              <a:rPr lang="es-ES" dirty="0" smtClean="0"/>
              <a:t> </a:t>
            </a:r>
            <a:r>
              <a:rPr lang="es-ES" dirty="0" err="1" smtClean="0"/>
              <a:t>topology</a:t>
            </a:r>
            <a:r>
              <a:rPr lang="es-ES" dirty="0" smtClean="0"/>
              <a:t>:</a:t>
            </a:r>
            <a:endParaRPr lang="es-ES" dirty="0"/>
          </a:p>
        </p:txBody>
      </p:sp>
      <p:grpSp>
        <p:nvGrpSpPr>
          <p:cNvPr id="66" name="Group 65"/>
          <p:cNvGrpSpPr/>
          <p:nvPr/>
        </p:nvGrpSpPr>
        <p:grpSpPr>
          <a:xfrm>
            <a:off x="3928232" y="1240333"/>
            <a:ext cx="3747859" cy="2550796"/>
            <a:chOff x="1240726" y="3280540"/>
            <a:chExt cx="5988766" cy="4549018"/>
          </a:xfrm>
        </p:grpSpPr>
        <p:grpSp>
          <p:nvGrpSpPr>
            <p:cNvPr id="67" name="133 Grupo"/>
            <p:cNvGrpSpPr/>
            <p:nvPr/>
          </p:nvGrpSpPr>
          <p:grpSpPr>
            <a:xfrm>
              <a:off x="3871906" y="4752005"/>
              <a:ext cx="1283160" cy="1791671"/>
              <a:chOff x="2133470" y="5255098"/>
              <a:chExt cx="1283160" cy="1791671"/>
            </a:xfrm>
          </p:grpSpPr>
          <p:cxnSp>
            <p:nvCxnSpPr>
              <p:cNvPr id="171" name="134 Conector recto"/>
              <p:cNvCxnSpPr/>
              <p:nvPr/>
            </p:nvCxnSpPr>
            <p:spPr>
              <a:xfrm rot="5400000" flipH="1" flipV="1">
                <a:off x="2365179" y="6172747"/>
                <a:ext cx="242439" cy="448075"/>
              </a:xfrm>
              <a:prstGeom prst="line">
                <a:avLst/>
              </a:prstGeom>
              <a:ln/>
            </p:spPr>
            <p:style>
              <a:lnRef idx="3">
                <a:schemeClr val="accent5"/>
              </a:lnRef>
              <a:fillRef idx="0">
                <a:schemeClr val="accent5"/>
              </a:fillRef>
              <a:effectRef idx="2">
                <a:schemeClr val="accent5"/>
              </a:effectRef>
              <a:fontRef idx="minor">
                <a:schemeClr val="tx1"/>
              </a:fontRef>
            </p:style>
          </p:cxnSp>
          <p:cxnSp>
            <p:nvCxnSpPr>
              <p:cNvPr id="172" name="135 Conector recto"/>
              <p:cNvCxnSpPr/>
              <p:nvPr/>
            </p:nvCxnSpPr>
            <p:spPr>
              <a:xfrm rot="10800000">
                <a:off x="2832873" y="6314977"/>
                <a:ext cx="583757" cy="731792"/>
              </a:xfrm>
              <a:prstGeom prst="line">
                <a:avLst/>
              </a:prstGeom>
              <a:ln/>
            </p:spPr>
            <p:style>
              <a:lnRef idx="3">
                <a:schemeClr val="accent5"/>
              </a:lnRef>
              <a:fillRef idx="0">
                <a:schemeClr val="accent5"/>
              </a:fillRef>
              <a:effectRef idx="2">
                <a:schemeClr val="accent5"/>
              </a:effectRef>
              <a:fontRef idx="minor">
                <a:schemeClr val="tx1"/>
              </a:fontRef>
            </p:style>
          </p:cxnSp>
          <p:cxnSp>
            <p:nvCxnSpPr>
              <p:cNvPr id="173" name="136 Conector recto"/>
              <p:cNvCxnSpPr/>
              <p:nvPr/>
            </p:nvCxnSpPr>
            <p:spPr>
              <a:xfrm rot="10800000">
                <a:off x="2133470" y="5255098"/>
                <a:ext cx="575672" cy="775070"/>
              </a:xfrm>
              <a:prstGeom prst="line">
                <a:avLst/>
              </a:prstGeom>
              <a:ln/>
            </p:spPr>
            <p:style>
              <a:lnRef idx="3">
                <a:schemeClr val="accent5"/>
              </a:lnRef>
              <a:fillRef idx="0">
                <a:schemeClr val="accent5"/>
              </a:fillRef>
              <a:effectRef idx="2">
                <a:schemeClr val="accent5"/>
              </a:effectRef>
              <a:fontRef idx="minor">
                <a:schemeClr val="tx1"/>
              </a:fontRef>
            </p:style>
          </p:cxnSp>
          <p:cxnSp>
            <p:nvCxnSpPr>
              <p:cNvPr id="174" name="137 Conector recto"/>
              <p:cNvCxnSpPr/>
              <p:nvPr/>
            </p:nvCxnSpPr>
            <p:spPr>
              <a:xfrm rot="5400000" flipH="1" flipV="1">
                <a:off x="3038700" y="5636411"/>
                <a:ext cx="285717" cy="456160"/>
              </a:xfrm>
              <a:prstGeom prst="line">
                <a:avLst/>
              </a:prstGeom>
              <a:ln/>
            </p:spPr>
            <p:style>
              <a:lnRef idx="3">
                <a:schemeClr val="accent5"/>
              </a:lnRef>
              <a:fillRef idx="0">
                <a:schemeClr val="accent5"/>
              </a:fillRef>
              <a:effectRef idx="2">
                <a:schemeClr val="accent5"/>
              </a:effectRef>
              <a:fontRef idx="minor">
                <a:schemeClr val="tx1"/>
              </a:fontRef>
            </p:style>
          </p:cxnSp>
        </p:grpSp>
        <p:grpSp>
          <p:nvGrpSpPr>
            <p:cNvPr id="68" name="138 Grupo"/>
            <p:cNvGrpSpPr/>
            <p:nvPr/>
          </p:nvGrpSpPr>
          <p:grpSpPr>
            <a:xfrm>
              <a:off x="5660580" y="4257660"/>
              <a:ext cx="1283160" cy="1791671"/>
              <a:chOff x="2133470" y="5255098"/>
              <a:chExt cx="1283160" cy="1791671"/>
            </a:xfrm>
          </p:grpSpPr>
          <p:cxnSp>
            <p:nvCxnSpPr>
              <p:cNvPr id="167" name="139 Conector recto"/>
              <p:cNvCxnSpPr/>
              <p:nvPr/>
            </p:nvCxnSpPr>
            <p:spPr>
              <a:xfrm rot="5400000" flipH="1" flipV="1">
                <a:off x="2365179" y="6172747"/>
                <a:ext cx="242439" cy="448075"/>
              </a:xfrm>
              <a:prstGeom prst="line">
                <a:avLst/>
              </a:prstGeom>
              <a:ln/>
            </p:spPr>
            <p:style>
              <a:lnRef idx="3">
                <a:schemeClr val="accent5"/>
              </a:lnRef>
              <a:fillRef idx="0">
                <a:schemeClr val="accent5"/>
              </a:fillRef>
              <a:effectRef idx="2">
                <a:schemeClr val="accent5"/>
              </a:effectRef>
              <a:fontRef idx="minor">
                <a:schemeClr val="tx1"/>
              </a:fontRef>
            </p:style>
          </p:cxnSp>
          <p:cxnSp>
            <p:nvCxnSpPr>
              <p:cNvPr id="168" name="140 Conector recto"/>
              <p:cNvCxnSpPr/>
              <p:nvPr/>
            </p:nvCxnSpPr>
            <p:spPr>
              <a:xfrm rot="10800000">
                <a:off x="2832873" y="6314977"/>
                <a:ext cx="583757" cy="731792"/>
              </a:xfrm>
              <a:prstGeom prst="line">
                <a:avLst/>
              </a:prstGeom>
              <a:ln/>
            </p:spPr>
            <p:style>
              <a:lnRef idx="3">
                <a:schemeClr val="accent5"/>
              </a:lnRef>
              <a:fillRef idx="0">
                <a:schemeClr val="accent5"/>
              </a:fillRef>
              <a:effectRef idx="2">
                <a:schemeClr val="accent5"/>
              </a:effectRef>
              <a:fontRef idx="minor">
                <a:schemeClr val="tx1"/>
              </a:fontRef>
            </p:style>
          </p:cxnSp>
          <p:cxnSp>
            <p:nvCxnSpPr>
              <p:cNvPr id="169" name="141 Conector recto"/>
              <p:cNvCxnSpPr/>
              <p:nvPr/>
            </p:nvCxnSpPr>
            <p:spPr>
              <a:xfrm rot="10800000">
                <a:off x="2133470" y="5255098"/>
                <a:ext cx="575672" cy="775070"/>
              </a:xfrm>
              <a:prstGeom prst="line">
                <a:avLst/>
              </a:prstGeom>
              <a:ln/>
            </p:spPr>
            <p:style>
              <a:lnRef idx="3">
                <a:schemeClr val="accent5"/>
              </a:lnRef>
              <a:fillRef idx="0">
                <a:schemeClr val="accent5"/>
              </a:fillRef>
              <a:effectRef idx="2">
                <a:schemeClr val="accent5"/>
              </a:effectRef>
              <a:fontRef idx="minor">
                <a:schemeClr val="tx1"/>
              </a:fontRef>
            </p:style>
          </p:cxnSp>
          <p:cxnSp>
            <p:nvCxnSpPr>
              <p:cNvPr id="170" name="142 Conector recto"/>
              <p:cNvCxnSpPr/>
              <p:nvPr/>
            </p:nvCxnSpPr>
            <p:spPr>
              <a:xfrm rot="5400000" flipH="1" flipV="1">
                <a:off x="3038700" y="5636411"/>
                <a:ext cx="285717" cy="456160"/>
              </a:xfrm>
              <a:prstGeom prst="line">
                <a:avLst/>
              </a:prstGeom>
              <a:ln/>
            </p:spPr>
            <p:style>
              <a:lnRef idx="3">
                <a:schemeClr val="accent5"/>
              </a:lnRef>
              <a:fillRef idx="0">
                <a:schemeClr val="accent5"/>
              </a:fillRef>
              <a:effectRef idx="2">
                <a:schemeClr val="accent5"/>
              </a:effectRef>
              <a:fontRef idx="minor">
                <a:schemeClr val="tx1"/>
              </a:fontRef>
            </p:style>
          </p:cxnSp>
        </p:grpSp>
        <p:grpSp>
          <p:nvGrpSpPr>
            <p:cNvPr id="69" name="51 Grupo"/>
            <p:cNvGrpSpPr/>
            <p:nvPr/>
          </p:nvGrpSpPr>
          <p:grpSpPr>
            <a:xfrm>
              <a:off x="5491130" y="3900470"/>
              <a:ext cx="1738362" cy="2438431"/>
              <a:chOff x="2378870" y="5750841"/>
              <a:chExt cx="1738362" cy="2438431"/>
            </a:xfrm>
            <a:gradFill flip="none" rotWithShape="1">
              <a:gsLst>
                <a:gs pos="0">
                  <a:schemeClr val="accent1">
                    <a:tint val="66000"/>
                    <a:satMod val="160000"/>
                    <a:alpha val="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2700000" scaled="1"/>
              <a:tileRect/>
            </a:gradFill>
          </p:grpSpPr>
          <p:sp>
            <p:nvSpPr>
              <p:cNvPr id="146" name="6 Elipse"/>
              <p:cNvSpPr/>
              <p:nvPr/>
            </p:nvSpPr>
            <p:spPr>
              <a:xfrm rot="18730864">
                <a:off x="2363631" y="5766080"/>
                <a:ext cx="361951" cy="331473"/>
              </a:xfrm>
              <a:prstGeom prst="ellipse">
                <a:avLst/>
              </a:prstGeom>
              <a:grpFill/>
            </p:spPr>
            <p:style>
              <a:lnRef idx="1">
                <a:schemeClr val="accent4"/>
              </a:lnRef>
              <a:fillRef idx="3">
                <a:schemeClr val="accent4"/>
              </a:fillRef>
              <a:effectRef idx="2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  <p:sp>
            <p:nvSpPr>
              <p:cNvPr id="147" name="7 Elipse"/>
              <p:cNvSpPr/>
              <p:nvPr/>
            </p:nvSpPr>
            <p:spPr>
              <a:xfrm rot="18730864">
                <a:off x="2367773" y="6551346"/>
                <a:ext cx="361951" cy="331473"/>
              </a:xfrm>
              <a:prstGeom prst="ellipse">
                <a:avLst/>
              </a:prstGeom>
              <a:grpFill/>
            </p:spPr>
            <p:style>
              <a:lnRef idx="1">
                <a:schemeClr val="accent4"/>
              </a:lnRef>
              <a:fillRef idx="3">
                <a:schemeClr val="accent4"/>
              </a:fillRef>
              <a:effectRef idx="2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  <p:sp>
            <p:nvSpPr>
              <p:cNvPr id="148" name="8 Elipse"/>
              <p:cNvSpPr/>
              <p:nvPr/>
            </p:nvSpPr>
            <p:spPr>
              <a:xfrm rot="18730864">
                <a:off x="2371916" y="7336613"/>
                <a:ext cx="361951" cy="331473"/>
              </a:xfrm>
              <a:prstGeom prst="ellipse">
                <a:avLst/>
              </a:prstGeom>
              <a:grpFill/>
            </p:spPr>
            <p:style>
              <a:lnRef idx="1">
                <a:schemeClr val="accent4"/>
              </a:lnRef>
              <a:fillRef idx="3">
                <a:schemeClr val="accent4"/>
              </a:fillRef>
              <a:effectRef idx="2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  <p:cxnSp>
            <p:nvCxnSpPr>
              <p:cNvPr id="149" name="9 Conector recto"/>
              <p:cNvCxnSpPr>
                <a:stCxn id="147" idx="7"/>
                <a:endCxn id="146" idx="3"/>
              </p:cNvCxnSpPr>
              <p:nvPr/>
            </p:nvCxnSpPr>
            <p:spPr>
              <a:xfrm rot="2530864" flipH="1" flipV="1">
                <a:off x="2398693" y="6162858"/>
                <a:ext cx="295970" cy="323183"/>
              </a:xfrm>
              <a:prstGeom prst="line">
                <a:avLst/>
              </a:prstGeom>
              <a:grpFill/>
              <a:ln/>
            </p:spPr>
            <p:style>
              <a:lnRef idx="3">
                <a:schemeClr val="accent5"/>
              </a:lnRef>
              <a:fillRef idx="0">
                <a:schemeClr val="accent5"/>
              </a:fillRef>
              <a:effectRef idx="2">
                <a:schemeClr val="accent5"/>
              </a:effectRef>
              <a:fontRef idx="minor">
                <a:schemeClr val="tx1"/>
              </a:fontRef>
            </p:style>
          </p:cxnSp>
          <p:cxnSp>
            <p:nvCxnSpPr>
              <p:cNvPr id="150" name="10 Conector recto"/>
              <p:cNvCxnSpPr>
                <a:stCxn id="148" idx="7"/>
                <a:endCxn id="147" idx="3"/>
              </p:cNvCxnSpPr>
              <p:nvPr/>
            </p:nvCxnSpPr>
            <p:spPr>
              <a:xfrm rot="2530864" flipH="1" flipV="1">
                <a:off x="2402835" y="6948125"/>
                <a:ext cx="295970" cy="323183"/>
              </a:xfrm>
              <a:prstGeom prst="line">
                <a:avLst/>
              </a:prstGeom>
              <a:grpFill/>
              <a:ln/>
            </p:spPr>
            <p:style>
              <a:lnRef idx="3">
                <a:schemeClr val="accent5"/>
              </a:lnRef>
              <a:fillRef idx="0">
                <a:schemeClr val="accent5"/>
              </a:fillRef>
              <a:effectRef idx="2">
                <a:schemeClr val="accent5"/>
              </a:effectRef>
              <a:fontRef idx="minor">
                <a:schemeClr val="tx1"/>
              </a:fontRef>
            </p:style>
          </p:cxnSp>
          <p:sp>
            <p:nvSpPr>
              <p:cNvPr id="151" name="11 Elipse"/>
              <p:cNvSpPr/>
              <p:nvPr/>
            </p:nvSpPr>
            <p:spPr>
              <a:xfrm rot="18730864">
                <a:off x="3058890" y="6019177"/>
                <a:ext cx="361951" cy="331473"/>
              </a:xfrm>
              <a:prstGeom prst="ellipse">
                <a:avLst/>
              </a:prstGeom>
              <a:grpFill/>
            </p:spPr>
            <p:style>
              <a:lnRef idx="1">
                <a:schemeClr val="accent4"/>
              </a:lnRef>
              <a:fillRef idx="3">
                <a:schemeClr val="accent4"/>
              </a:fillRef>
              <a:effectRef idx="2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  <p:sp>
            <p:nvSpPr>
              <p:cNvPr id="152" name="12 Elipse"/>
              <p:cNvSpPr/>
              <p:nvPr/>
            </p:nvSpPr>
            <p:spPr>
              <a:xfrm rot="18730864">
                <a:off x="3063033" y="6825959"/>
                <a:ext cx="361951" cy="331473"/>
              </a:xfrm>
              <a:prstGeom prst="ellipse">
                <a:avLst/>
              </a:prstGeom>
              <a:grpFill/>
            </p:spPr>
            <p:style>
              <a:lnRef idx="1">
                <a:schemeClr val="accent6"/>
              </a:lnRef>
              <a:fillRef idx="3">
                <a:schemeClr val="accent6"/>
              </a:fillRef>
              <a:effectRef idx="2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  <p:sp>
            <p:nvSpPr>
              <p:cNvPr id="153" name="13 Elipse"/>
              <p:cNvSpPr/>
              <p:nvPr/>
            </p:nvSpPr>
            <p:spPr>
              <a:xfrm rot="18730864">
                <a:off x="3067175" y="7611225"/>
                <a:ext cx="361951" cy="331473"/>
              </a:xfrm>
              <a:prstGeom prst="ellipse">
                <a:avLst/>
              </a:prstGeom>
              <a:grpFill/>
            </p:spPr>
            <p:style>
              <a:lnRef idx="1">
                <a:schemeClr val="accent6"/>
              </a:lnRef>
              <a:fillRef idx="3">
                <a:schemeClr val="accent6"/>
              </a:fillRef>
              <a:effectRef idx="2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  <p:cxnSp>
            <p:nvCxnSpPr>
              <p:cNvPr id="154" name="14 Conector recto"/>
              <p:cNvCxnSpPr>
                <a:stCxn id="152" idx="7"/>
                <a:endCxn id="151" idx="3"/>
              </p:cNvCxnSpPr>
              <p:nvPr/>
            </p:nvCxnSpPr>
            <p:spPr>
              <a:xfrm rot="10800000">
                <a:off x="3240781" y="6358435"/>
                <a:ext cx="2312" cy="459741"/>
              </a:xfrm>
              <a:prstGeom prst="line">
                <a:avLst/>
              </a:prstGeom>
              <a:grpFill/>
              <a:ln/>
            </p:spPr>
            <p:style>
              <a:lnRef idx="3">
                <a:schemeClr val="accent5"/>
              </a:lnRef>
              <a:fillRef idx="0">
                <a:schemeClr val="accent5"/>
              </a:fillRef>
              <a:effectRef idx="2">
                <a:schemeClr val="accent5"/>
              </a:effectRef>
              <a:fontRef idx="minor">
                <a:schemeClr val="tx1"/>
              </a:fontRef>
            </p:style>
          </p:cxnSp>
          <p:cxnSp>
            <p:nvCxnSpPr>
              <p:cNvPr id="155" name="15 Conector recto"/>
              <p:cNvCxnSpPr>
                <a:stCxn id="153" idx="7"/>
                <a:endCxn id="152" idx="3"/>
              </p:cNvCxnSpPr>
              <p:nvPr/>
            </p:nvCxnSpPr>
            <p:spPr>
              <a:xfrm rot="2530864" flipH="1" flipV="1">
                <a:off x="3098095" y="7222737"/>
                <a:ext cx="295970" cy="323183"/>
              </a:xfrm>
              <a:prstGeom prst="line">
                <a:avLst/>
              </a:prstGeom>
              <a:grpFill/>
              <a:ln/>
            </p:spPr>
            <p:style>
              <a:lnRef idx="3">
                <a:schemeClr val="accent5"/>
              </a:lnRef>
              <a:fillRef idx="0">
                <a:schemeClr val="accent5"/>
              </a:fillRef>
              <a:effectRef idx="2">
                <a:schemeClr val="accent5"/>
              </a:effectRef>
              <a:fontRef idx="minor">
                <a:schemeClr val="tx1"/>
              </a:fontRef>
            </p:style>
          </p:cxnSp>
          <p:sp>
            <p:nvSpPr>
              <p:cNvPr id="156" name="16 Elipse"/>
              <p:cNvSpPr/>
              <p:nvPr/>
            </p:nvSpPr>
            <p:spPr>
              <a:xfrm rot="18730864">
                <a:off x="3762235" y="6272027"/>
                <a:ext cx="361951" cy="331473"/>
              </a:xfrm>
              <a:prstGeom prst="ellipse">
                <a:avLst/>
              </a:prstGeom>
              <a:grpFill/>
            </p:spPr>
            <p:style>
              <a:lnRef idx="1">
                <a:schemeClr val="accent6"/>
              </a:lnRef>
              <a:fillRef idx="3">
                <a:schemeClr val="accent6"/>
              </a:fillRef>
              <a:effectRef idx="2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  <p:sp>
            <p:nvSpPr>
              <p:cNvPr id="157" name="17 Elipse"/>
              <p:cNvSpPr/>
              <p:nvPr/>
            </p:nvSpPr>
            <p:spPr>
              <a:xfrm rot="18730864">
                <a:off x="3766378" y="7057293"/>
                <a:ext cx="361951" cy="331473"/>
              </a:xfrm>
              <a:prstGeom prst="ellipse">
                <a:avLst/>
              </a:prstGeom>
              <a:grpFill/>
            </p:spPr>
            <p:style>
              <a:lnRef idx="1">
                <a:schemeClr val="accent6"/>
              </a:lnRef>
              <a:fillRef idx="3">
                <a:schemeClr val="accent6"/>
              </a:fillRef>
              <a:effectRef idx="2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  <p:sp>
            <p:nvSpPr>
              <p:cNvPr id="158" name="18 Elipse"/>
              <p:cNvSpPr/>
              <p:nvPr/>
            </p:nvSpPr>
            <p:spPr>
              <a:xfrm rot="18730864">
                <a:off x="3770520" y="7842560"/>
                <a:ext cx="361951" cy="331473"/>
              </a:xfrm>
              <a:prstGeom prst="ellipse">
                <a:avLst/>
              </a:prstGeom>
              <a:grpFill/>
            </p:spPr>
            <p:style>
              <a:lnRef idx="1">
                <a:schemeClr val="accent6"/>
              </a:lnRef>
              <a:fillRef idx="3">
                <a:schemeClr val="accent6"/>
              </a:fillRef>
              <a:effectRef idx="2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  <p:cxnSp>
            <p:nvCxnSpPr>
              <p:cNvPr id="159" name="19 Conector recto"/>
              <p:cNvCxnSpPr>
                <a:stCxn id="157" idx="7"/>
                <a:endCxn id="156" idx="3"/>
              </p:cNvCxnSpPr>
              <p:nvPr/>
            </p:nvCxnSpPr>
            <p:spPr>
              <a:xfrm rot="2530864" flipH="1" flipV="1">
                <a:off x="3797297" y="6668806"/>
                <a:ext cx="295970" cy="323183"/>
              </a:xfrm>
              <a:prstGeom prst="line">
                <a:avLst/>
              </a:prstGeom>
              <a:grpFill/>
              <a:ln/>
            </p:spPr>
            <p:style>
              <a:lnRef idx="3">
                <a:schemeClr val="accent5"/>
              </a:lnRef>
              <a:fillRef idx="0">
                <a:schemeClr val="accent5"/>
              </a:fillRef>
              <a:effectRef idx="2">
                <a:schemeClr val="accent5"/>
              </a:effectRef>
              <a:fontRef idx="minor">
                <a:schemeClr val="tx1"/>
              </a:fontRef>
            </p:style>
          </p:cxnSp>
          <p:cxnSp>
            <p:nvCxnSpPr>
              <p:cNvPr id="160" name="20 Conector recto"/>
              <p:cNvCxnSpPr>
                <a:stCxn id="158" idx="7"/>
                <a:endCxn id="157" idx="3"/>
              </p:cNvCxnSpPr>
              <p:nvPr/>
            </p:nvCxnSpPr>
            <p:spPr>
              <a:xfrm rot="2530864" flipH="1" flipV="1">
                <a:off x="3801440" y="7454072"/>
                <a:ext cx="295970" cy="323183"/>
              </a:xfrm>
              <a:prstGeom prst="line">
                <a:avLst/>
              </a:prstGeom>
              <a:grpFill/>
              <a:ln/>
            </p:spPr>
            <p:style>
              <a:lnRef idx="3">
                <a:schemeClr val="accent5"/>
              </a:lnRef>
              <a:fillRef idx="0">
                <a:schemeClr val="accent5"/>
              </a:fillRef>
              <a:effectRef idx="2">
                <a:schemeClr val="accent5"/>
              </a:effectRef>
              <a:fontRef idx="minor">
                <a:schemeClr val="tx1"/>
              </a:fontRef>
            </p:style>
          </p:cxnSp>
          <p:cxnSp>
            <p:nvCxnSpPr>
              <p:cNvPr id="161" name="21 Conector recto"/>
              <p:cNvCxnSpPr>
                <a:stCxn id="148" idx="4"/>
                <a:endCxn id="153" idx="1"/>
              </p:cNvCxnSpPr>
              <p:nvPr/>
            </p:nvCxnSpPr>
            <p:spPr>
              <a:xfrm>
                <a:off x="2675707" y="7613637"/>
                <a:ext cx="399672" cy="179460"/>
              </a:xfrm>
              <a:prstGeom prst="line">
                <a:avLst/>
              </a:prstGeom>
              <a:grpFill/>
              <a:ln/>
            </p:spPr>
            <p:style>
              <a:lnRef idx="3">
                <a:schemeClr val="accent5"/>
              </a:lnRef>
              <a:fillRef idx="0">
                <a:schemeClr val="accent5"/>
              </a:fillRef>
              <a:effectRef idx="2">
                <a:schemeClr val="accent5"/>
              </a:effectRef>
              <a:fontRef idx="minor">
                <a:schemeClr val="tx1"/>
              </a:fontRef>
            </p:style>
          </p:cxnSp>
          <p:cxnSp>
            <p:nvCxnSpPr>
              <p:cNvPr id="162" name="22 Conector recto"/>
              <p:cNvCxnSpPr>
                <a:stCxn id="153" idx="4"/>
                <a:endCxn id="158" idx="1"/>
              </p:cNvCxnSpPr>
              <p:nvPr/>
            </p:nvCxnSpPr>
            <p:spPr>
              <a:xfrm>
                <a:off x="3370966" y="7888249"/>
                <a:ext cx="407758" cy="136183"/>
              </a:xfrm>
              <a:prstGeom prst="line">
                <a:avLst/>
              </a:prstGeom>
              <a:grpFill/>
              <a:ln/>
            </p:spPr>
            <p:style>
              <a:lnRef idx="3">
                <a:schemeClr val="accent5"/>
              </a:lnRef>
              <a:fillRef idx="0">
                <a:schemeClr val="accent5"/>
              </a:fillRef>
              <a:effectRef idx="2">
                <a:schemeClr val="accent5"/>
              </a:effectRef>
              <a:fontRef idx="minor">
                <a:schemeClr val="tx1"/>
              </a:fontRef>
            </p:style>
          </p:cxnSp>
          <p:cxnSp>
            <p:nvCxnSpPr>
              <p:cNvPr id="163" name="23 Conector recto"/>
              <p:cNvCxnSpPr>
                <a:stCxn id="152" idx="4"/>
                <a:endCxn id="157" idx="1"/>
              </p:cNvCxnSpPr>
              <p:nvPr/>
            </p:nvCxnSpPr>
            <p:spPr>
              <a:xfrm>
                <a:off x="3366824" y="7102983"/>
                <a:ext cx="407758" cy="136182"/>
              </a:xfrm>
              <a:prstGeom prst="line">
                <a:avLst/>
              </a:prstGeom>
              <a:grpFill/>
              <a:ln/>
            </p:spPr>
            <p:style>
              <a:lnRef idx="3">
                <a:schemeClr val="accent5"/>
              </a:lnRef>
              <a:fillRef idx="0">
                <a:schemeClr val="accent5"/>
              </a:fillRef>
              <a:effectRef idx="2">
                <a:schemeClr val="accent5"/>
              </a:effectRef>
              <a:fontRef idx="minor">
                <a:schemeClr val="tx1"/>
              </a:fontRef>
            </p:style>
          </p:cxnSp>
          <p:cxnSp>
            <p:nvCxnSpPr>
              <p:cNvPr id="164" name="24 Conector recto"/>
              <p:cNvCxnSpPr>
                <a:stCxn id="147" idx="4"/>
                <a:endCxn id="152" idx="1"/>
              </p:cNvCxnSpPr>
              <p:nvPr/>
            </p:nvCxnSpPr>
            <p:spPr>
              <a:xfrm>
                <a:off x="2671564" y="6828370"/>
                <a:ext cx="399673" cy="179461"/>
              </a:xfrm>
              <a:prstGeom prst="line">
                <a:avLst/>
              </a:prstGeom>
              <a:grpFill/>
              <a:ln/>
            </p:spPr>
            <p:style>
              <a:lnRef idx="3">
                <a:schemeClr val="accent5"/>
              </a:lnRef>
              <a:fillRef idx="0">
                <a:schemeClr val="accent5"/>
              </a:fillRef>
              <a:effectRef idx="2">
                <a:schemeClr val="accent5"/>
              </a:effectRef>
              <a:fontRef idx="minor">
                <a:schemeClr val="tx1"/>
              </a:fontRef>
            </p:style>
          </p:cxnSp>
          <p:cxnSp>
            <p:nvCxnSpPr>
              <p:cNvPr id="165" name="25 Conector recto"/>
              <p:cNvCxnSpPr>
                <a:stCxn id="146" idx="4"/>
                <a:endCxn id="151" idx="1"/>
              </p:cNvCxnSpPr>
              <p:nvPr/>
            </p:nvCxnSpPr>
            <p:spPr>
              <a:xfrm>
                <a:off x="2667422" y="6043104"/>
                <a:ext cx="399672" cy="157945"/>
              </a:xfrm>
              <a:prstGeom prst="line">
                <a:avLst/>
              </a:prstGeom>
              <a:grpFill/>
              <a:ln/>
            </p:spPr>
            <p:style>
              <a:lnRef idx="3">
                <a:schemeClr val="accent5"/>
              </a:lnRef>
              <a:fillRef idx="0">
                <a:schemeClr val="accent5"/>
              </a:fillRef>
              <a:effectRef idx="2">
                <a:schemeClr val="accent5"/>
              </a:effectRef>
              <a:fontRef idx="minor">
                <a:schemeClr val="tx1"/>
              </a:fontRef>
            </p:style>
          </p:cxnSp>
          <p:cxnSp>
            <p:nvCxnSpPr>
              <p:cNvPr id="166" name="26 Conector recto"/>
              <p:cNvCxnSpPr>
                <a:stCxn id="151" idx="4"/>
                <a:endCxn id="156" idx="1"/>
              </p:cNvCxnSpPr>
              <p:nvPr/>
            </p:nvCxnSpPr>
            <p:spPr>
              <a:xfrm>
                <a:off x="3362681" y="6296201"/>
                <a:ext cx="407758" cy="157698"/>
              </a:xfrm>
              <a:prstGeom prst="line">
                <a:avLst/>
              </a:prstGeom>
              <a:grpFill/>
              <a:ln/>
            </p:spPr>
            <p:style>
              <a:lnRef idx="3">
                <a:schemeClr val="accent5"/>
              </a:lnRef>
              <a:fillRef idx="0">
                <a:schemeClr val="accent5"/>
              </a:fillRef>
              <a:effectRef idx="2">
                <a:schemeClr val="accent5"/>
              </a:effectRef>
              <a:fontRef idx="minor">
                <a:schemeClr val="tx1"/>
              </a:fontRef>
            </p:style>
          </p:cxnSp>
        </p:grpSp>
        <p:grpSp>
          <p:nvGrpSpPr>
            <p:cNvPr id="70" name="151 Grupo"/>
            <p:cNvGrpSpPr/>
            <p:nvPr/>
          </p:nvGrpSpPr>
          <p:grpSpPr>
            <a:xfrm>
              <a:off x="4043688" y="4097581"/>
              <a:ext cx="2847296" cy="2544275"/>
              <a:chOff x="4572772" y="4375669"/>
              <a:chExt cx="2847296" cy="2544275"/>
            </a:xfrm>
          </p:grpSpPr>
          <p:cxnSp>
            <p:nvCxnSpPr>
              <p:cNvPr id="137" name="99 Conector recto"/>
              <p:cNvCxnSpPr>
                <a:stCxn id="117" idx="5"/>
                <a:endCxn id="147" idx="1"/>
              </p:cNvCxnSpPr>
              <p:nvPr/>
            </p:nvCxnSpPr>
            <p:spPr>
              <a:xfrm flipV="1">
                <a:off x="4576914" y="5160935"/>
                <a:ext cx="1440407" cy="467795"/>
              </a:xfrm>
              <a:prstGeom prst="line">
                <a:avLst/>
              </a:prstGeom>
              <a:ln/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38" name="112 Conector recto"/>
              <p:cNvCxnSpPr>
                <a:stCxn id="122" idx="5"/>
                <a:endCxn id="152" idx="1"/>
              </p:cNvCxnSpPr>
              <p:nvPr/>
            </p:nvCxnSpPr>
            <p:spPr>
              <a:xfrm flipV="1">
                <a:off x="5272174" y="5435548"/>
                <a:ext cx="1440407" cy="467795"/>
              </a:xfrm>
              <a:prstGeom prst="line">
                <a:avLst/>
              </a:prstGeom>
              <a:ln/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39" name="106 Conector recto"/>
              <p:cNvCxnSpPr>
                <a:stCxn id="123" idx="5"/>
                <a:endCxn id="153" idx="1"/>
              </p:cNvCxnSpPr>
              <p:nvPr/>
            </p:nvCxnSpPr>
            <p:spPr>
              <a:xfrm flipV="1">
                <a:off x="5276316" y="6220814"/>
                <a:ext cx="1440407" cy="467795"/>
              </a:xfrm>
              <a:prstGeom prst="line">
                <a:avLst/>
              </a:prstGeom>
              <a:ln/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40" name="103 Conector recto"/>
              <p:cNvCxnSpPr>
                <a:stCxn id="118" idx="5"/>
                <a:endCxn id="148" idx="1"/>
              </p:cNvCxnSpPr>
              <p:nvPr/>
            </p:nvCxnSpPr>
            <p:spPr>
              <a:xfrm flipV="1">
                <a:off x="4581057" y="5946202"/>
                <a:ext cx="1440407" cy="467795"/>
              </a:xfrm>
              <a:prstGeom prst="line">
                <a:avLst/>
              </a:prstGeom>
              <a:ln/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41" name="96 Conector recto"/>
              <p:cNvCxnSpPr>
                <a:stCxn id="116" idx="5"/>
                <a:endCxn id="146" idx="1"/>
              </p:cNvCxnSpPr>
              <p:nvPr/>
            </p:nvCxnSpPr>
            <p:spPr>
              <a:xfrm flipV="1">
                <a:off x="4572772" y="4375669"/>
                <a:ext cx="1440407" cy="467795"/>
              </a:xfrm>
              <a:prstGeom prst="line">
                <a:avLst/>
              </a:prstGeom>
              <a:ln/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42" name="109 Conector recto"/>
              <p:cNvCxnSpPr>
                <a:stCxn id="127" idx="5"/>
                <a:endCxn id="158" idx="1"/>
              </p:cNvCxnSpPr>
              <p:nvPr/>
            </p:nvCxnSpPr>
            <p:spPr>
              <a:xfrm flipV="1">
                <a:off x="5979661" y="6452149"/>
                <a:ext cx="1440407" cy="467795"/>
              </a:xfrm>
              <a:prstGeom prst="line">
                <a:avLst/>
              </a:prstGeom>
              <a:ln/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43" name="115 Conector recto"/>
              <p:cNvCxnSpPr>
                <a:stCxn id="126" idx="5"/>
                <a:endCxn id="157" idx="1"/>
              </p:cNvCxnSpPr>
              <p:nvPr/>
            </p:nvCxnSpPr>
            <p:spPr>
              <a:xfrm flipV="1">
                <a:off x="5975519" y="5666882"/>
                <a:ext cx="1440407" cy="467795"/>
              </a:xfrm>
              <a:prstGeom prst="line">
                <a:avLst/>
              </a:prstGeom>
              <a:ln/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44" name="118 Conector recto"/>
              <p:cNvCxnSpPr>
                <a:stCxn id="121" idx="5"/>
                <a:endCxn id="151" idx="1"/>
              </p:cNvCxnSpPr>
              <p:nvPr/>
            </p:nvCxnSpPr>
            <p:spPr>
              <a:xfrm flipV="1">
                <a:off x="5268031" y="4628766"/>
                <a:ext cx="1440407" cy="467795"/>
              </a:xfrm>
              <a:prstGeom prst="line">
                <a:avLst/>
              </a:prstGeom>
              <a:ln/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45" name="121 Conector recto"/>
              <p:cNvCxnSpPr>
                <a:stCxn id="136" idx="5"/>
                <a:endCxn id="156" idx="1"/>
              </p:cNvCxnSpPr>
              <p:nvPr/>
            </p:nvCxnSpPr>
            <p:spPr>
              <a:xfrm flipV="1">
                <a:off x="5971376" y="4881616"/>
                <a:ext cx="1440407" cy="467795"/>
              </a:xfrm>
              <a:prstGeom prst="line">
                <a:avLst/>
              </a:prstGeom>
              <a:ln/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</p:grpSp>
        <p:grpSp>
          <p:nvGrpSpPr>
            <p:cNvPr id="71" name="52 Grupo"/>
            <p:cNvGrpSpPr/>
            <p:nvPr/>
          </p:nvGrpSpPr>
          <p:grpSpPr>
            <a:xfrm>
              <a:off x="3705180" y="4400536"/>
              <a:ext cx="1738362" cy="2438431"/>
              <a:chOff x="2378870" y="5750841"/>
              <a:chExt cx="1738362" cy="2438431"/>
            </a:xfrm>
          </p:grpSpPr>
          <p:sp>
            <p:nvSpPr>
              <p:cNvPr id="116" name="53 Elipse"/>
              <p:cNvSpPr/>
              <p:nvPr/>
            </p:nvSpPr>
            <p:spPr>
              <a:xfrm rot="18730864">
                <a:off x="2363631" y="5766080"/>
                <a:ext cx="361951" cy="331473"/>
              </a:xfrm>
              <a:prstGeom prst="ellipse">
                <a:avLst/>
              </a:prstGeom>
              <a:solidFill>
                <a:srgbClr val="7030A0"/>
              </a:solidFill>
            </p:spPr>
            <p:style>
              <a:lnRef idx="1">
                <a:schemeClr val="accent4"/>
              </a:lnRef>
              <a:fillRef idx="3">
                <a:schemeClr val="accent4"/>
              </a:fillRef>
              <a:effectRef idx="2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  <p:sp>
            <p:nvSpPr>
              <p:cNvPr id="117" name="54 Elipse"/>
              <p:cNvSpPr/>
              <p:nvPr/>
            </p:nvSpPr>
            <p:spPr>
              <a:xfrm rot="18730864">
                <a:off x="2367773" y="6551346"/>
                <a:ext cx="361951" cy="331473"/>
              </a:xfrm>
              <a:prstGeom prst="ellipse">
                <a:avLst/>
              </a:prstGeom>
              <a:solidFill>
                <a:srgbClr val="7030A0"/>
              </a:solidFill>
            </p:spPr>
            <p:style>
              <a:lnRef idx="1">
                <a:schemeClr val="accent4"/>
              </a:lnRef>
              <a:fillRef idx="3">
                <a:schemeClr val="accent4"/>
              </a:fillRef>
              <a:effectRef idx="2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  <p:sp>
            <p:nvSpPr>
              <p:cNvPr id="118" name="55 Elipse"/>
              <p:cNvSpPr/>
              <p:nvPr/>
            </p:nvSpPr>
            <p:spPr>
              <a:xfrm rot="18730864">
                <a:off x="2371916" y="7336613"/>
                <a:ext cx="361951" cy="331473"/>
              </a:xfrm>
              <a:prstGeom prst="ellipse">
                <a:avLst/>
              </a:prstGeom>
              <a:solidFill>
                <a:srgbClr val="7030A0"/>
              </a:solidFill>
            </p:spPr>
            <p:style>
              <a:lnRef idx="1">
                <a:schemeClr val="accent4"/>
              </a:lnRef>
              <a:fillRef idx="3">
                <a:schemeClr val="accent4"/>
              </a:fillRef>
              <a:effectRef idx="2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  <p:cxnSp>
            <p:nvCxnSpPr>
              <p:cNvPr id="119" name="56 Conector recto"/>
              <p:cNvCxnSpPr>
                <a:stCxn id="117" idx="7"/>
                <a:endCxn id="116" idx="3"/>
              </p:cNvCxnSpPr>
              <p:nvPr/>
            </p:nvCxnSpPr>
            <p:spPr>
              <a:xfrm rot="2530864" flipH="1" flipV="1">
                <a:off x="2398693" y="6162858"/>
                <a:ext cx="295970" cy="323183"/>
              </a:xfrm>
              <a:prstGeom prst="line">
                <a:avLst/>
              </a:prstGeom>
              <a:ln/>
            </p:spPr>
            <p:style>
              <a:lnRef idx="3">
                <a:schemeClr val="accent5"/>
              </a:lnRef>
              <a:fillRef idx="0">
                <a:schemeClr val="accent5"/>
              </a:fillRef>
              <a:effectRef idx="2">
                <a:schemeClr val="accent5"/>
              </a:effectRef>
              <a:fontRef idx="minor">
                <a:schemeClr val="tx1"/>
              </a:fontRef>
            </p:style>
          </p:cxnSp>
          <p:cxnSp>
            <p:nvCxnSpPr>
              <p:cNvPr id="120" name="57 Conector recto"/>
              <p:cNvCxnSpPr>
                <a:stCxn id="118" idx="7"/>
                <a:endCxn id="117" idx="3"/>
              </p:cNvCxnSpPr>
              <p:nvPr/>
            </p:nvCxnSpPr>
            <p:spPr>
              <a:xfrm rot="2530864" flipH="1" flipV="1">
                <a:off x="2402835" y="6948125"/>
                <a:ext cx="295970" cy="323183"/>
              </a:xfrm>
              <a:prstGeom prst="line">
                <a:avLst/>
              </a:prstGeom>
              <a:ln/>
            </p:spPr>
            <p:style>
              <a:lnRef idx="3">
                <a:schemeClr val="accent5"/>
              </a:lnRef>
              <a:fillRef idx="0">
                <a:schemeClr val="accent5"/>
              </a:fillRef>
              <a:effectRef idx="2">
                <a:schemeClr val="accent5"/>
              </a:effectRef>
              <a:fontRef idx="minor">
                <a:schemeClr val="tx1"/>
              </a:fontRef>
            </p:style>
          </p:cxnSp>
          <p:sp>
            <p:nvSpPr>
              <p:cNvPr id="121" name="58 Elipse"/>
              <p:cNvSpPr/>
              <p:nvPr/>
            </p:nvSpPr>
            <p:spPr>
              <a:xfrm rot="18730864">
                <a:off x="3058890" y="6019177"/>
                <a:ext cx="361951" cy="331473"/>
              </a:xfrm>
              <a:prstGeom prst="ellipse">
                <a:avLst/>
              </a:prstGeom>
              <a:solidFill>
                <a:srgbClr val="7030A0"/>
              </a:solidFill>
            </p:spPr>
            <p:style>
              <a:lnRef idx="1">
                <a:schemeClr val="accent4"/>
              </a:lnRef>
              <a:fillRef idx="3">
                <a:schemeClr val="accent4"/>
              </a:fillRef>
              <a:effectRef idx="2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  <p:sp>
            <p:nvSpPr>
              <p:cNvPr id="122" name="59 Elipse"/>
              <p:cNvSpPr/>
              <p:nvPr/>
            </p:nvSpPr>
            <p:spPr>
              <a:xfrm rot="18730864">
                <a:off x="3063033" y="6825959"/>
                <a:ext cx="361951" cy="331473"/>
              </a:xfrm>
              <a:prstGeom prst="ellipse">
                <a:avLst/>
              </a:prstGeom>
              <a:solidFill>
                <a:srgbClr val="FFC000"/>
              </a:solidFill>
            </p:spPr>
            <p:style>
              <a:lnRef idx="1">
                <a:schemeClr val="accent6"/>
              </a:lnRef>
              <a:fillRef idx="3">
                <a:schemeClr val="accent6"/>
              </a:fillRef>
              <a:effectRef idx="2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  <p:sp>
            <p:nvSpPr>
              <p:cNvPr id="123" name="60 Elipse"/>
              <p:cNvSpPr/>
              <p:nvPr/>
            </p:nvSpPr>
            <p:spPr>
              <a:xfrm rot="18730864">
                <a:off x="3067175" y="7611225"/>
                <a:ext cx="361951" cy="331473"/>
              </a:xfrm>
              <a:prstGeom prst="ellipse">
                <a:avLst/>
              </a:prstGeom>
              <a:solidFill>
                <a:srgbClr val="FFC000"/>
              </a:solidFill>
            </p:spPr>
            <p:style>
              <a:lnRef idx="1">
                <a:schemeClr val="accent6"/>
              </a:lnRef>
              <a:fillRef idx="3">
                <a:schemeClr val="accent6"/>
              </a:fillRef>
              <a:effectRef idx="2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  <p:cxnSp>
            <p:nvCxnSpPr>
              <p:cNvPr id="124" name="61 Conector recto"/>
              <p:cNvCxnSpPr>
                <a:stCxn id="122" idx="7"/>
                <a:endCxn id="121" idx="3"/>
              </p:cNvCxnSpPr>
              <p:nvPr/>
            </p:nvCxnSpPr>
            <p:spPr>
              <a:xfrm rot="10800000">
                <a:off x="3240781" y="6358435"/>
                <a:ext cx="2312" cy="459741"/>
              </a:xfrm>
              <a:prstGeom prst="line">
                <a:avLst/>
              </a:prstGeom>
              <a:ln/>
            </p:spPr>
            <p:style>
              <a:lnRef idx="3">
                <a:schemeClr val="accent5"/>
              </a:lnRef>
              <a:fillRef idx="0">
                <a:schemeClr val="accent5"/>
              </a:fillRef>
              <a:effectRef idx="2">
                <a:schemeClr val="accent5"/>
              </a:effectRef>
              <a:fontRef idx="minor">
                <a:schemeClr val="tx1"/>
              </a:fontRef>
            </p:style>
          </p:cxnSp>
          <p:cxnSp>
            <p:nvCxnSpPr>
              <p:cNvPr id="125" name="62 Conector recto"/>
              <p:cNvCxnSpPr>
                <a:stCxn id="123" idx="7"/>
                <a:endCxn id="122" idx="3"/>
              </p:cNvCxnSpPr>
              <p:nvPr/>
            </p:nvCxnSpPr>
            <p:spPr>
              <a:xfrm rot="2530864" flipH="1" flipV="1">
                <a:off x="3098095" y="7222737"/>
                <a:ext cx="295970" cy="323183"/>
              </a:xfrm>
              <a:prstGeom prst="line">
                <a:avLst/>
              </a:prstGeom>
              <a:ln/>
            </p:spPr>
            <p:style>
              <a:lnRef idx="3">
                <a:schemeClr val="accent5"/>
              </a:lnRef>
              <a:fillRef idx="0">
                <a:schemeClr val="accent5"/>
              </a:fillRef>
              <a:effectRef idx="2">
                <a:schemeClr val="accent5"/>
              </a:effectRef>
              <a:fontRef idx="minor">
                <a:schemeClr val="tx1"/>
              </a:fontRef>
            </p:style>
          </p:cxnSp>
          <p:sp>
            <p:nvSpPr>
              <p:cNvPr id="126" name="64 Elipse"/>
              <p:cNvSpPr/>
              <p:nvPr/>
            </p:nvSpPr>
            <p:spPr>
              <a:xfrm rot="18730864">
                <a:off x="3766378" y="7057293"/>
                <a:ext cx="361951" cy="331473"/>
              </a:xfrm>
              <a:prstGeom prst="ellipse">
                <a:avLst/>
              </a:prstGeom>
              <a:solidFill>
                <a:srgbClr val="FFC000"/>
              </a:solidFill>
            </p:spPr>
            <p:style>
              <a:lnRef idx="1">
                <a:schemeClr val="accent6"/>
              </a:lnRef>
              <a:fillRef idx="3">
                <a:schemeClr val="accent6"/>
              </a:fillRef>
              <a:effectRef idx="2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  <p:sp>
            <p:nvSpPr>
              <p:cNvPr id="127" name="65 Elipse"/>
              <p:cNvSpPr/>
              <p:nvPr/>
            </p:nvSpPr>
            <p:spPr>
              <a:xfrm rot="18730864">
                <a:off x="3770520" y="7842560"/>
                <a:ext cx="361951" cy="331473"/>
              </a:xfrm>
              <a:prstGeom prst="ellipse">
                <a:avLst/>
              </a:prstGeom>
              <a:solidFill>
                <a:srgbClr val="FFC000"/>
              </a:solidFill>
            </p:spPr>
            <p:style>
              <a:lnRef idx="1">
                <a:schemeClr val="accent6"/>
              </a:lnRef>
              <a:fillRef idx="3">
                <a:schemeClr val="accent6"/>
              </a:fillRef>
              <a:effectRef idx="2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  <p:cxnSp>
            <p:nvCxnSpPr>
              <p:cNvPr id="128" name="66 Conector recto"/>
              <p:cNvCxnSpPr>
                <a:stCxn id="126" idx="7"/>
                <a:endCxn id="136" idx="3"/>
              </p:cNvCxnSpPr>
              <p:nvPr/>
            </p:nvCxnSpPr>
            <p:spPr>
              <a:xfrm rot="2530864" flipH="1" flipV="1">
                <a:off x="3797297" y="6668806"/>
                <a:ext cx="295970" cy="323183"/>
              </a:xfrm>
              <a:prstGeom prst="line">
                <a:avLst/>
              </a:prstGeom>
              <a:ln/>
            </p:spPr>
            <p:style>
              <a:lnRef idx="3">
                <a:schemeClr val="accent5"/>
              </a:lnRef>
              <a:fillRef idx="0">
                <a:schemeClr val="accent5"/>
              </a:fillRef>
              <a:effectRef idx="2">
                <a:schemeClr val="accent5"/>
              </a:effectRef>
              <a:fontRef idx="minor">
                <a:schemeClr val="tx1"/>
              </a:fontRef>
            </p:style>
          </p:cxnSp>
          <p:cxnSp>
            <p:nvCxnSpPr>
              <p:cNvPr id="129" name="67 Conector recto"/>
              <p:cNvCxnSpPr>
                <a:stCxn id="127" idx="7"/>
                <a:endCxn id="126" idx="3"/>
              </p:cNvCxnSpPr>
              <p:nvPr/>
            </p:nvCxnSpPr>
            <p:spPr>
              <a:xfrm rot="2530864" flipH="1" flipV="1">
                <a:off x="3801440" y="7454072"/>
                <a:ext cx="295970" cy="323183"/>
              </a:xfrm>
              <a:prstGeom prst="line">
                <a:avLst/>
              </a:prstGeom>
              <a:ln/>
            </p:spPr>
            <p:style>
              <a:lnRef idx="3">
                <a:schemeClr val="accent5"/>
              </a:lnRef>
              <a:fillRef idx="0">
                <a:schemeClr val="accent5"/>
              </a:fillRef>
              <a:effectRef idx="2">
                <a:schemeClr val="accent5"/>
              </a:effectRef>
              <a:fontRef idx="minor">
                <a:schemeClr val="tx1"/>
              </a:fontRef>
            </p:style>
          </p:cxnSp>
          <p:cxnSp>
            <p:nvCxnSpPr>
              <p:cNvPr id="130" name="68 Conector recto"/>
              <p:cNvCxnSpPr>
                <a:stCxn id="118" idx="4"/>
                <a:endCxn id="123" idx="1"/>
              </p:cNvCxnSpPr>
              <p:nvPr/>
            </p:nvCxnSpPr>
            <p:spPr>
              <a:xfrm>
                <a:off x="2675707" y="7613637"/>
                <a:ext cx="399672" cy="179460"/>
              </a:xfrm>
              <a:prstGeom prst="line">
                <a:avLst/>
              </a:prstGeom>
              <a:ln/>
            </p:spPr>
            <p:style>
              <a:lnRef idx="3">
                <a:schemeClr val="accent5"/>
              </a:lnRef>
              <a:fillRef idx="0">
                <a:schemeClr val="accent5"/>
              </a:fillRef>
              <a:effectRef idx="2">
                <a:schemeClr val="accent5"/>
              </a:effectRef>
              <a:fontRef idx="minor">
                <a:schemeClr val="tx1"/>
              </a:fontRef>
            </p:style>
          </p:cxnSp>
          <p:cxnSp>
            <p:nvCxnSpPr>
              <p:cNvPr id="131" name="69 Conector recto"/>
              <p:cNvCxnSpPr>
                <a:stCxn id="123" idx="4"/>
                <a:endCxn id="127" idx="1"/>
              </p:cNvCxnSpPr>
              <p:nvPr/>
            </p:nvCxnSpPr>
            <p:spPr>
              <a:xfrm>
                <a:off x="3370966" y="7888249"/>
                <a:ext cx="407758" cy="136183"/>
              </a:xfrm>
              <a:prstGeom prst="line">
                <a:avLst/>
              </a:prstGeom>
              <a:ln/>
            </p:spPr>
            <p:style>
              <a:lnRef idx="3">
                <a:schemeClr val="accent5"/>
              </a:lnRef>
              <a:fillRef idx="0">
                <a:schemeClr val="accent5"/>
              </a:fillRef>
              <a:effectRef idx="2">
                <a:schemeClr val="accent5"/>
              </a:effectRef>
              <a:fontRef idx="minor">
                <a:schemeClr val="tx1"/>
              </a:fontRef>
            </p:style>
          </p:cxnSp>
          <p:cxnSp>
            <p:nvCxnSpPr>
              <p:cNvPr id="132" name="70 Conector recto"/>
              <p:cNvCxnSpPr>
                <a:stCxn id="122" idx="4"/>
                <a:endCxn id="126" idx="1"/>
              </p:cNvCxnSpPr>
              <p:nvPr/>
            </p:nvCxnSpPr>
            <p:spPr>
              <a:xfrm>
                <a:off x="3366824" y="7102983"/>
                <a:ext cx="407758" cy="136182"/>
              </a:xfrm>
              <a:prstGeom prst="line">
                <a:avLst/>
              </a:prstGeom>
              <a:ln/>
            </p:spPr>
            <p:style>
              <a:lnRef idx="3">
                <a:schemeClr val="accent5"/>
              </a:lnRef>
              <a:fillRef idx="0">
                <a:schemeClr val="accent5"/>
              </a:fillRef>
              <a:effectRef idx="2">
                <a:schemeClr val="accent5"/>
              </a:effectRef>
              <a:fontRef idx="minor">
                <a:schemeClr val="tx1"/>
              </a:fontRef>
            </p:style>
          </p:cxnSp>
          <p:cxnSp>
            <p:nvCxnSpPr>
              <p:cNvPr id="133" name="71 Conector recto"/>
              <p:cNvCxnSpPr>
                <a:stCxn id="117" idx="4"/>
                <a:endCxn id="122" idx="1"/>
              </p:cNvCxnSpPr>
              <p:nvPr/>
            </p:nvCxnSpPr>
            <p:spPr>
              <a:xfrm>
                <a:off x="2671564" y="6828370"/>
                <a:ext cx="399673" cy="179461"/>
              </a:xfrm>
              <a:prstGeom prst="line">
                <a:avLst/>
              </a:prstGeom>
              <a:ln/>
            </p:spPr>
            <p:style>
              <a:lnRef idx="3">
                <a:schemeClr val="accent5"/>
              </a:lnRef>
              <a:fillRef idx="0">
                <a:schemeClr val="accent5"/>
              </a:fillRef>
              <a:effectRef idx="2">
                <a:schemeClr val="accent5"/>
              </a:effectRef>
              <a:fontRef idx="minor">
                <a:schemeClr val="tx1"/>
              </a:fontRef>
            </p:style>
          </p:cxnSp>
          <p:cxnSp>
            <p:nvCxnSpPr>
              <p:cNvPr id="134" name="72 Conector recto"/>
              <p:cNvCxnSpPr>
                <a:stCxn id="116" idx="4"/>
                <a:endCxn id="121" idx="1"/>
              </p:cNvCxnSpPr>
              <p:nvPr/>
            </p:nvCxnSpPr>
            <p:spPr>
              <a:xfrm>
                <a:off x="2667422" y="6043104"/>
                <a:ext cx="399672" cy="157945"/>
              </a:xfrm>
              <a:prstGeom prst="line">
                <a:avLst/>
              </a:prstGeom>
              <a:ln/>
            </p:spPr>
            <p:style>
              <a:lnRef idx="3">
                <a:schemeClr val="accent5"/>
              </a:lnRef>
              <a:fillRef idx="0">
                <a:schemeClr val="accent5"/>
              </a:fillRef>
              <a:effectRef idx="2">
                <a:schemeClr val="accent5"/>
              </a:effectRef>
              <a:fontRef idx="minor">
                <a:schemeClr val="tx1"/>
              </a:fontRef>
            </p:style>
          </p:cxnSp>
          <p:cxnSp>
            <p:nvCxnSpPr>
              <p:cNvPr id="135" name="73 Conector recto"/>
              <p:cNvCxnSpPr>
                <a:stCxn id="121" idx="4"/>
                <a:endCxn id="136" idx="1"/>
              </p:cNvCxnSpPr>
              <p:nvPr/>
            </p:nvCxnSpPr>
            <p:spPr>
              <a:xfrm>
                <a:off x="3362681" y="6296201"/>
                <a:ext cx="407758" cy="157698"/>
              </a:xfrm>
              <a:prstGeom prst="line">
                <a:avLst/>
              </a:prstGeom>
              <a:ln/>
            </p:spPr>
            <p:style>
              <a:lnRef idx="3">
                <a:schemeClr val="accent5"/>
              </a:lnRef>
              <a:fillRef idx="0">
                <a:schemeClr val="accent5"/>
              </a:fillRef>
              <a:effectRef idx="2">
                <a:schemeClr val="accent5"/>
              </a:effectRef>
              <a:fontRef idx="minor">
                <a:schemeClr val="tx1"/>
              </a:fontRef>
            </p:style>
          </p:cxnSp>
          <p:sp>
            <p:nvSpPr>
              <p:cNvPr id="136" name="63 Elipse"/>
              <p:cNvSpPr/>
              <p:nvPr/>
            </p:nvSpPr>
            <p:spPr>
              <a:xfrm rot="18730864">
                <a:off x="3762235" y="6272027"/>
                <a:ext cx="361951" cy="331473"/>
              </a:xfrm>
              <a:prstGeom prst="ellipse">
                <a:avLst/>
              </a:prstGeom>
              <a:solidFill>
                <a:srgbClr val="FFC000"/>
              </a:solidFill>
            </p:spPr>
            <p:style>
              <a:lnRef idx="1">
                <a:schemeClr val="accent6"/>
              </a:lnRef>
              <a:fillRef idx="3">
                <a:schemeClr val="accent6"/>
              </a:fillRef>
              <a:effectRef idx="2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</p:grpSp>
        <p:grpSp>
          <p:nvGrpSpPr>
            <p:cNvPr id="72" name="154 Grupo"/>
            <p:cNvGrpSpPr/>
            <p:nvPr/>
          </p:nvGrpSpPr>
          <p:grpSpPr>
            <a:xfrm>
              <a:off x="2276420" y="4642343"/>
              <a:ext cx="2847296" cy="2544275"/>
              <a:chOff x="4572772" y="4375669"/>
              <a:chExt cx="2847296" cy="2544275"/>
            </a:xfrm>
          </p:grpSpPr>
          <p:cxnSp>
            <p:nvCxnSpPr>
              <p:cNvPr id="107" name="155 Conector recto"/>
              <p:cNvCxnSpPr/>
              <p:nvPr/>
            </p:nvCxnSpPr>
            <p:spPr>
              <a:xfrm flipV="1">
                <a:off x="5272174" y="5435548"/>
                <a:ext cx="1440407" cy="467795"/>
              </a:xfrm>
              <a:prstGeom prst="line">
                <a:avLst/>
              </a:prstGeom>
              <a:ln/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08" name="156 Conector recto"/>
              <p:cNvCxnSpPr/>
              <p:nvPr/>
            </p:nvCxnSpPr>
            <p:spPr>
              <a:xfrm flipV="1">
                <a:off x="5276316" y="6220814"/>
                <a:ext cx="1440407" cy="467795"/>
              </a:xfrm>
              <a:prstGeom prst="line">
                <a:avLst/>
              </a:prstGeom>
              <a:ln/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09" name="157 Conector recto"/>
              <p:cNvCxnSpPr/>
              <p:nvPr/>
            </p:nvCxnSpPr>
            <p:spPr>
              <a:xfrm flipV="1">
                <a:off x="4581057" y="5946202"/>
                <a:ext cx="1440407" cy="467795"/>
              </a:xfrm>
              <a:prstGeom prst="line">
                <a:avLst/>
              </a:prstGeom>
              <a:ln/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10" name="158 Conector recto"/>
              <p:cNvCxnSpPr/>
              <p:nvPr/>
            </p:nvCxnSpPr>
            <p:spPr>
              <a:xfrm flipV="1">
                <a:off x="4576914" y="5160935"/>
                <a:ext cx="1440407" cy="467795"/>
              </a:xfrm>
              <a:prstGeom prst="line">
                <a:avLst/>
              </a:prstGeom>
              <a:ln/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11" name="159 Conector recto"/>
              <p:cNvCxnSpPr/>
              <p:nvPr/>
            </p:nvCxnSpPr>
            <p:spPr>
              <a:xfrm flipV="1">
                <a:off x="4572772" y="4375669"/>
                <a:ext cx="1440407" cy="467795"/>
              </a:xfrm>
              <a:prstGeom prst="line">
                <a:avLst/>
              </a:prstGeom>
              <a:ln/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12" name="160 Conector recto"/>
              <p:cNvCxnSpPr/>
              <p:nvPr/>
            </p:nvCxnSpPr>
            <p:spPr>
              <a:xfrm flipV="1">
                <a:off x="5979661" y="6452149"/>
                <a:ext cx="1440407" cy="467795"/>
              </a:xfrm>
              <a:prstGeom prst="line">
                <a:avLst/>
              </a:prstGeom>
              <a:ln/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13" name="161 Conector recto"/>
              <p:cNvCxnSpPr/>
              <p:nvPr/>
            </p:nvCxnSpPr>
            <p:spPr>
              <a:xfrm flipV="1">
                <a:off x="5975519" y="5666882"/>
                <a:ext cx="1440407" cy="467795"/>
              </a:xfrm>
              <a:prstGeom prst="line">
                <a:avLst/>
              </a:prstGeom>
              <a:ln/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14" name="162 Conector recto"/>
              <p:cNvCxnSpPr/>
              <p:nvPr/>
            </p:nvCxnSpPr>
            <p:spPr>
              <a:xfrm flipV="1">
                <a:off x="5268031" y="4628766"/>
                <a:ext cx="1440407" cy="467795"/>
              </a:xfrm>
              <a:prstGeom prst="line">
                <a:avLst/>
              </a:prstGeom>
              <a:ln/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15" name="163 Conector recto"/>
              <p:cNvCxnSpPr/>
              <p:nvPr/>
            </p:nvCxnSpPr>
            <p:spPr>
              <a:xfrm flipV="1">
                <a:off x="5971376" y="4881616"/>
                <a:ext cx="1440407" cy="467795"/>
              </a:xfrm>
              <a:prstGeom prst="line">
                <a:avLst/>
              </a:prstGeom>
              <a:ln/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</p:grpSp>
        <p:grpSp>
          <p:nvGrpSpPr>
            <p:cNvPr id="73" name="74 Grupo"/>
            <p:cNvGrpSpPr/>
            <p:nvPr/>
          </p:nvGrpSpPr>
          <p:grpSpPr>
            <a:xfrm>
              <a:off x="1966818" y="4900602"/>
              <a:ext cx="1738362" cy="2438431"/>
              <a:chOff x="2378870" y="5750841"/>
              <a:chExt cx="1738362" cy="2438431"/>
            </a:xfrm>
            <a:gradFill flip="none" rotWithShape="1">
              <a:gsLst>
                <a:gs pos="0">
                  <a:schemeClr val="accent1">
                    <a:tint val="66000"/>
                    <a:satMod val="160000"/>
                    <a:alpha val="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2700000" scaled="1"/>
              <a:tileRect/>
            </a:gradFill>
          </p:grpSpPr>
          <p:sp>
            <p:nvSpPr>
              <p:cNvPr id="86" name="75 Elipse"/>
              <p:cNvSpPr/>
              <p:nvPr/>
            </p:nvSpPr>
            <p:spPr>
              <a:xfrm rot="18730864">
                <a:off x="2363631" y="5766080"/>
                <a:ext cx="361951" cy="331473"/>
              </a:xfrm>
              <a:prstGeom prst="ellipse">
                <a:avLst/>
              </a:prstGeom>
              <a:grpFill/>
            </p:spPr>
            <p:style>
              <a:lnRef idx="1">
                <a:schemeClr val="accent4"/>
              </a:lnRef>
              <a:fillRef idx="3">
                <a:schemeClr val="accent4"/>
              </a:fillRef>
              <a:effectRef idx="2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  <p:sp>
            <p:nvSpPr>
              <p:cNvPr id="87" name="76 Elipse"/>
              <p:cNvSpPr/>
              <p:nvPr/>
            </p:nvSpPr>
            <p:spPr>
              <a:xfrm rot="18730864">
                <a:off x="2367773" y="6551346"/>
                <a:ext cx="361951" cy="331473"/>
              </a:xfrm>
              <a:prstGeom prst="ellipse">
                <a:avLst/>
              </a:prstGeom>
              <a:grpFill/>
            </p:spPr>
            <p:style>
              <a:lnRef idx="1">
                <a:schemeClr val="accent4"/>
              </a:lnRef>
              <a:fillRef idx="3">
                <a:schemeClr val="accent4"/>
              </a:fillRef>
              <a:effectRef idx="2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  <p:sp>
            <p:nvSpPr>
              <p:cNvPr id="88" name="77 Elipse"/>
              <p:cNvSpPr/>
              <p:nvPr/>
            </p:nvSpPr>
            <p:spPr>
              <a:xfrm rot="18730864">
                <a:off x="2371916" y="7336613"/>
                <a:ext cx="361951" cy="331473"/>
              </a:xfrm>
              <a:prstGeom prst="ellipse">
                <a:avLst/>
              </a:prstGeom>
              <a:grpFill/>
            </p:spPr>
            <p:style>
              <a:lnRef idx="1">
                <a:schemeClr val="accent4"/>
              </a:lnRef>
              <a:fillRef idx="3">
                <a:schemeClr val="accent4"/>
              </a:fillRef>
              <a:effectRef idx="2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  <p:cxnSp>
            <p:nvCxnSpPr>
              <p:cNvPr id="89" name="78 Conector recto"/>
              <p:cNvCxnSpPr>
                <a:stCxn id="87" idx="7"/>
                <a:endCxn id="86" idx="3"/>
              </p:cNvCxnSpPr>
              <p:nvPr/>
            </p:nvCxnSpPr>
            <p:spPr>
              <a:xfrm rot="2530864" flipH="1" flipV="1">
                <a:off x="2398693" y="6162858"/>
                <a:ext cx="295970" cy="323183"/>
              </a:xfrm>
              <a:prstGeom prst="line">
                <a:avLst/>
              </a:prstGeom>
              <a:grpFill/>
              <a:ln/>
            </p:spPr>
            <p:style>
              <a:lnRef idx="3">
                <a:schemeClr val="accent5"/>
              </a:lnRef>
              <a:fillRef idx="0">
                <a:schemeClr val="accent5"/>
              </a:fillRef>
              <a:effectRef idx="2">
                <a:schemeClr val="accent5"/>
              </a:effectRef>
              <a:fontRef idx="minor">
                <a:schemeClr val="tx1"/>
              </a:fontRef>
            </p:style>
          </p:cxnSp>
          <p:cxnSp>
            <p:nvCxnSpPr>
              <p:cNvPr id="90" name="79 Conector recto"/>
              <p:cNvCxnSpPr>
                <a:stCxn id="88" idx="7"/>
                <a:endCxn id="87" idx="3"/>
              </p:cNvCxnSpPr>
              <p:nvPr/>
            </p:nvCxnSpPr>
            <p:spPr>
              <a:xfrm rot="2530864" flipH="1" flipV="1">
                <a:off x="2402835" y="6948125"/>
                <a:ext cx="295970" cy="323183"/>
              </a:xfrm>
              <a:prstGeom prst="line">
                <a:avLst/>
              </a:prstGeom>
              <a:grpFill/>
              <a:ln/>
            </p:spPr>
            <p:style>
              <a:lnRef idx="3">
                <a:schemeClr val="accent5"/>
              </a:lnRef>
              <a:fillRef idx="0">
                <a:schemeClr val="accent5"/>
              </a:fillRef>
              <a:effectRef idx="2">
                <a:schemeClr val="accent5"/>
              </a:effectRef>
              <a:fontRef idx="minor">
                <a:schemeClr val="tx1"/>
              </a:fontRef>
            </p:style>
          </p:cxnSp>
          <p:sp>
            <p:nvSpPr>
              <p:cNvPr id="91" name="80 Elipse"/>
              <p:cNvSpPr/>
              <p:nvPr/>
            </p:nvSpPr>
            <p:spPr>
              <a:xfrm rot="18730864">
                <a:off x="3058890" y="6019177"/>
                <a:ext cx="361951" cy="331473"/>
              </a:xfrm>
              <a:prstGeom prst="ellipse">
                <a:avLst/>
              </a:prstGeom>
              <a:grpFill/>
            </p:spPr>
            <p:style>
              <a:lnRef idx="1">
                <a:schemeClr val="accent4"/>
              </a:lnRef>
              <a:fillRef idx="3">
                <a:schemeClr val="accent4"/>
              </a:fillRef>
              <a:effectRef idx="2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  <p:sp>
            <p:nvSpPr>
              <p:cNvPr id="92" name="81 Elipse"/>
              <p:cNvSpPr/>
              <p:nvPr/>
            </p:nvSpPr>
            <p:spPr>
              <a:xfrm rot="18730864">
                <a:off x="3063033" y="6825959"/>
                <a:ext cx="361951" cy="331473"/>
              </a:xfrm>
              <a:prstGeom prst="ellipse">
                <a:avLst/>
              </a:prstGeom>
              <a:grpFill/>
            </p:spPr>
            <p:style>
              <a:lnRef idx="1">
                <a:schemeClr val="accent6"/>
              </a:lnRef>
              <a:fillRef idx="3">
                <a:schemeClr val="accent6"/>
              </a:fillRef>
              <a:effectRef idx="2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  <p:sp>
            <p:nvSpPr>
              <p:cNvPr id="93" name="82 Elipse"/>
              <p:cNvSpPr/>
              <p:nvPr/>
            </p:nvSpPr>
            <p:spPr>
              <a:xfrm rot="18730864">
                <a:off x="3067175" y="7611225"/>
                <a:ext cx="361951" cy="331473"/>
              </a:xfrm>
              <a:prstGeom prst="ellipse">
                <a:avLst/>
              </a:prstGeom>
              <a:grpFill/>
            </p:spPr>
            <p:style>
              <a:lnRef idx="1">
                <a:schemeClr val="accent6"/>
              </a:lnRef>
              <a:fillRef idx="3">
                <a:schemeClr val="accent6"/>
              </a:fillRef>
              <a:effectRef idx="2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  <p:cxnSp>
            <p:nvCxnSpPr>
              <p:cNvPr id="94" name="83 Conector recto"/>
              <p:cNvCxnSpPr>
                <a:stCxn id="92" idx="7"/>
                <a:endCxn id="91" idx="3"/>
              </p:cNvCxnSpPr>
              <p:nvPr/>
            </p:nvCxnSpPr>
            <p:spPr>
              <a:xfrm rot="10800000">
                <a:off x="3240781" y="6358435"/>
                <a:ext cx="2312" cy="459741"/>
              </a:xfrm>
              <a:prstGeom prst="line">
                <a:avLst/>
              </a:prstGeom>
              <a:grpFill/>
              <a:ln/>
            </p:spPr>
            <p:style>
              <a:lnRef idx="3">
                <a:schemeClr val="accent5"/>
              </a:lnRef>
              <a:fillRef idx="0">
                <a:schemeClr val="accent5"/>
              </a:fillRef>
              <a:effectRef idx="2">
                <a:schemeClr val="accent5"/>
              </a:effectRef>
              <a:fontRef idx="minor">
                <a:schemeClr val="tx1"/>
              </a:fontRef>
            </p:style>
          </p:cxnSp>
          <p:cxnSp>
            <p:nvCxnSpPr>
              <p:cNvPr id="95" name="84 Conector recto"/>
              <p:cNvCxnSpPr>
                <a:stCxn id="93" idx="7"/>
                <a:endCxn id="92" idx="3"/>
              </p:cNvCxnSpPr>
              <p:nvPr/>
            </p:nvCxnSpPr>
            <p:spPr>
              <a:xfrm rot="2530864" flipH="1" flipV="1">
                <a:off x="3098095" y="7222737"/>
                <a:ext cx="295970" cy="323183"/>
              </a:xfrm>
              <a:prstGeom prst="line">
                <a:avLst/>
              </a:prstGeom>
              <a:grpFill/>
              <a:ln/>
            </p:spPr>
            <p:style>
              <a:lnRef idx="3">
                <a:schemeClr val="accent5"/>
              </a:lnRef>
              <a:fillRef idx="0">
                <a:schemeClr val="accent5"/>
              </a:fillRef>
              <a:effectRef idx="2">
                <a:schemeClr val="accent5"/>
              </a:effectRef>
              <a:fontRef idx="minor">
                <a:schemeClr val="tx1"/>
              </a:fontRef>
            </p:style>
          </p:cxnSp>
          <p:sp>
            <p:nvSpPr>
              <p:cNvPr id="96" name="85 Elipse"/>
              <p:cNvSpPr/>
              <p:nvPr/>
            </p:nvSpPr>
            <p:spPr>
              <a:xfrm rot="18730864">
                <a:off x="3762235" y="6272027"/>
                <a:ext cx="361951" cy="331473"/>
              </a:xfrm>
              <a:prstGeom prst="ellipse">
                <a:avLst/>
              </a:prstGeom>
              <a:grpFill/>
            </p:spPr>
            <p:style>
              <a:lnRef idx="1">
                <a:schemeClr val="accent6"/>
              </a:lnRef>
              <a:fillRef idx="3">
                <a:schemeClr val="accent6"/>
              </a:fillRef>
              <a:effectRef idx="2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  <p:sp>
            <p:nvSpPr>
              <p:cNvPr id="97" name="86 Elipse"/>
              <p:cNvSpPr/>
              <p:nvPr/>
            </p:nvSpPr>
            <p:spPr>
              <a:xfrm rot="18730864">
                <a:off x="3766378" y="7057293"/>
                <a:ext cx="361951" cy="331473"/>
              </a:xfrm>
              <a:prstGeom prst="ellipse">
                <a:avLst/>
              </a:prstGeom>
              <a:grpFill/>
            </p:spPr>
            <p:style>
              <a:lnRef idx="1">
                <a:schemeClr val="accent6"/>
              </a:lnRef>
              <a:fillRef idx="3">
                <a:schemeClr val="accent6"/>
              </a:fillRef>
              <a:effectRef idx="2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  <p:sp>
            <p:nvSpPr>
              <p:cNvPr id="98" name="87 Elipse"/>
              <p:cNvSpPr/>
              <p:nvPr/>
            </p:nvSpPr>
            <p:spPr>
              <a:xfrm rot="18730864">
                <a:off x="3770520" y="7842560"/>
                <a:ext cx="361951" cy="331473"/>
              </a:xfrm>
              <a:prstGeom prst="ellipse">
                <a:avLst/>
              </a:prstGeom>
              <a:grpFill/>
            </p:spPr>
            <p:style>
              <a:lnRef idx="1">
                <a:schemeClr val="accent6"/>
              </a:lnRef>
              <a:fillRef idx="3">
                <a:schemeClr val="accent6"/>
              </a:fillRef>
              <a:effectRef idx="2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  <p:cxnSp>
            <p:nvCxnSpPr>
              <p:cNvPr id="99" name="88 Conector recto"/>
              <p:cNvCxnSpPr>
                <a:stCxn id="97" idx="7"/>
                <a:endCxn id="96" idx="3"/>
              </p:cNvCxnSpPr>
              <p:nvPr/>
            </p:nvCxnSpPr>
            <p:spPr>
              <a:xfrm rot="2530864" flipH="1" flipV="1">
                <a:off x="3797297" y="6668806"/>
                <a:ext cx="295970" cy="323183"/>
              </a:xfrm>
              <a:prstGeom prst="line">
                <a:avLst/>
              </a:prstGeom>
              <a:grpFill/>
              <a:ln/>
            </p:spPr>
            <p:style>
              <a:lnRef idx="3">
                <a:schemeClr val="accent5"/>
              </a:lnRef>
              <a:fillRef idx="0">
                <a:schemeClr val="accent5"/>
              </a:fillRef>
              <a:effectRef idx="2">
                <a:schemeClr val="accent5"/>
              </a:effectRef>
              <a:fontRef idx="minor">
                <a:schemeClr val="tx1"/>
              </a:fontRef>
            </p:style>
          </p:cxnSp>
          <p:cxnSp>
            <p:nvCxnSpPr>
              <p:cNvPr id="100" name="89 Conector recto"/>
              <p:cNvCxnSpPr>
                <a:stCxn id="98" idx="7"/>
                <a:endCxn id="97" idx="3"/>
              </p:cNvCxnSpPr>
              <p:nvPr/>
            </p:nvCxnSpPr>
            <p:spPr>
              <a:xfrm rot="2530864" flipH="1" flipV="1">
                <a:off x="3801440" y="7454072"/>
                <a:ext cx="295970" cy="323183"/>
              </a:xfrm>
              <a:prstGeom prst="line">
                <a:avLst/>
              </a:prstGeom>
              <a:grpFill/>
              <a:ln/>
            </p:spPr>
            <p:style>
              <a:lnRef idx="3">
                <a:schemeClr val="accent5"/>
              </a:lnRef>
              <a:fillRef idx="0">
                <a:schemeClr val="accent5"/>
              </a:fillRef>
              <a:effectRef idx="2">
                <a:schemeClr val="accent5"/>
              </a:effectRef>
              <a:fontRef idx="minor">
                <a:schemeClr val="tx1"/>
              </a:fontRef>
            </p:style>
          </p:cxnSp>
          <p:cxnSp>
            <p:nvCxnSpPr>
              <p:cNvPr id="101" name="90 Conector recto"/>
              <p:cNvCxnSpPr>
                <a:stCxn id="88" idx="4"/>
                <a:endCxn id="93" idx="1"/>
              </p:cNvCxnSpPr>
              <p:nvPr/>
            </p:nvCxnSpPr>
            <p:spPr>
              <a:xfrm>
                <a:off x="2675707" y="7613637"/>
                <a:ext cx="399672" cy="179460"/>
              </a:xfrm>
              <a:prstGeom prst="line">
                <a:avLst/>
              </a:prstGeom>
              <a:grpFill/>
              <a:ln/>
            </p:spPr>
            <p:style>
              <a:lnRef idx="3">
                <a:schemeClr val="accent5"/>
              </a:lnRef>
              <a:fillRef idx="0">
                <a:schemeClr val="accent5"/>
              </a:fillRef>
              <a:effectRef idx="2">
                <a:schemeClr val="accent5"/>
              </a:effectRef>
              <a:fontRef idx="minor">
                <a:schemeClr val="tx1"/>
              </a:fontRef>
            </p:style>
          </p:cxnSp>
          <p:cxnSp>
            <p:nvCxnSpPr>
              <p:cNvPr id="102" name="91 Conector recto"/>
              <p:cNvCxnSpPr>
                <a:stCxn id="93" idx="4"/>
                <a:endCxn id="98" idx="1"/>
              </p:cNvCxnSpPr>
              <p:nvPr/>
            </p:nvCxnSpPr>
            <p:spPr>
              <a:xfrm>
                <a:off x="3370966" y="7888249"/>
                <a:ext cx="407758" cy="136183"/>
              </a:xfrm>
              <a:prstGeom prst="line">
                <a:avLst/>
              </a:prstGeom>
              <a:grpFill/>
              <a:ln/>
            </p:spPr>
            <p:style>
              <a:lnRef idx="3">
                <a:schemeClr val="accent5"/>
              </a:lnRef>
              <a:fillRef idx="0">
                <a:schemeClr val="accent5"/>
              </a:fillRef>
              <a:effectRef idx="2">
                <a:schemeClr val="accent5"/>
              </a:effectRef>
              <a:fontRef idx="minor">
                <a:schemeClr val="tx1"/>
              </a:fontRef>
            </p:style>
          </p:cxnSp>
          <p:cxnSp>
            <p:nvCxnSpPr>
              <p:cNvPr id="103" name="92 Conector recto"/>
              <p:cNvCxnSpPr>
                <a:stCxn id="92" idx="4"/>
                <a:endCxn id="97" idx="1"/>
              </p:cNvCxnSpPr>
              <p:nvPr/>
            </p:nvCxnSpPr>
            <p:spPr>
              <a:xfrm>
                <a:off x="3366824" y="7102983"/>
                <a:ext cx="407758" cy="136182"/>
              </a:xfrm>
              <a:prstGeom prst="line">
                <a:avLst/>
              </a:prstGeom>
              <a:grpFill/>
              <a:ln/>
            </p:spPr>
            <p:style>
              <a:lnRef idx="3">
                <a:schemeClr val="accent5"/>
              </a:lnRef>
              <a:fillRef idx="0">
                <a:schemeClr val="accent5"/>
              </a:fillRef>
              <a:effectRef idx="2">
                <a:schemeClr val="accent5"/>
              </a:effectRef>
              <a:fontRef idx="minor">
                <a:schemeClr val="tx1"/>
              </a:fontRef>
            </p:style>
          </p:cxnSp>
          <p:cxnSp>
            <p:nvCxnSpPr>
              <p:cNvPr id="104" name="93 Conector recto"/>
              <p:cNvCxnSpPr>
                <a:stCxn id="87" idx="4"/>
                <a:endCxn id="92" idx="1"/>
              </p:cNvCxnSpPr>
              <p:nvPr/>
            </p:nvCxnSpPr>
            <p:spPr>
              <a:xfrm>
                <a:off x="2671564" y="6828370"/>
                <a:ext cx="399673" cy="179461"/>
              </a:xfrm>
              <a:prstGeom prst="line">
                <a:avLst/>
              </a:prstGeom>
              <a:grpFill/>
              <a:ln/>
            </p:spPr>
            <p:style>
              <a:lnRef idx="3">
                <a:schemeClr val="accent5"/>
              </a:lnRef>
              <a:fillRef idx="0">
                <a:schemeClr val="accent5"/>
              </a:fillRef>
              <a:effectRef idx="2">
                <a:schemeClr val="accent5"/>
              </a:effectRef>
              <a:fontRef idx="minor">
                <a:schemeClr val="tx1"/>
              </a:fontRef>
            </p:style>
          </p:cxnSp>
          <p:cxnSp>
            <p:nvCxnSpPr>
              <p:cNvPr id="105" name="94 Conector recto"/>
              <p:cNvCxnSpPr>
                <a:stCxn id="86" idx="4"/>
                <a:endCxn id="91" idx="1"/>
              </p:cNvCxnSpPr>
              <p:nvPr/>
            </p:nvCxnSpPr>
            <p:spPr>
              <a:xfrm>
                <a:off x="2667422" y="6043104"/>
                <a:ext cx="399672" cy="157945"/>
              </a:xfrm>
              <a:prstGeom prst="line">
                <a:avLst/>
              </a:prstGeom>
              <a:grpFill/>
              <a:ln/>
            </p:spPr>
            <p:style>
              <a:lnRef idx="3">
                <a:schemeClr val="accent5"/>
              </a:lnRef>
              <a:fillRef idx="0">
                <a:schemeClr val="accent5"/>
              </a:fillRef>
              <a:effectRef idx="2">
                <a:schemeClr val="accent5"/>
              </a:effectRef>
              <a:fontRef idx="minor">
                <a:schemeClr val="tx1"/>
              </a:fontRef>
            </p:style>
          </p:cxnSp>
          <p:cxnSp>
            <p:nvCxnSpPr>
              <p:cNvPr id="106" name="95 Conector recto"/>
              <p:cNvCxnSpPr>
                <a:stCxn id="91" idx="4"/>
                <a:endCxn id="96" idx="1"/>
              </p:cNvCxnSpPr>
              <p:nvPr/>
            </p:nvCxnSpPr>
            <p:spPr>
              <a:xfrm>
                <a:off x="3362681" y="6296201"/>
                <a:ext cx="407758" cy="157698"/>
              </a:xfrm>
              <a:prstGeom prst="line">
                <a:avLst/>
              </a:prstGeom>
              <a:grpFill/>
              <a:ln/>
            </p:spPr>
            <p:style>
              <a:lnRef idx="3">
                <a:schemeClr val="accent5"/>
              </a:lnRef>
              <a:fillRef idx="0">
                <a:schemeClr val="accent5"/>
              </a:fillRef>
              <a:effectRef idx="2">
                <a:schemeClr val="accent5"/>
              </a:effectRef>
              <a:fontRef idx="minor">
                <a:schemeClr val="tx1"/>
              </a:fontRef>
            </p:style>
          </p:cxnSp>
        </p:grpSp>
        <p:grpSp>
          <p:nvGrpSpPr>
            <p:cNvPr id="74" name="170 Grupo"/>
            <p:cNvGrpSpPr/>
            <p:nvPr/>
          </p:nvGrpSpPr>
          <p:grpSpPr>
            <a:xfrm>
              <a:off x="3871906" y="6757988"/>
              <a:ext cx="3357585" cy="1071570"/>
              <a:chOff x="3871906" y="6757988"/>
              <a:chExt cx="3357585" cy="1071570"/>
            </a:xfrm>
          </p:grpSpPr>
          <p:cxnSp>
            <p:nvCxnSpPr>
              <p:cNvPr id="84" name="166 Conector recto de flecha"/>
              <p:cNvCxnSpPr/>
              <p:nvPr/>
            </p:nvCxnSpPr>
            <p:spPr>
              <a:xfrm flipV="1">
                <a:off x="3871906" y="6757988"/>
                <a:ext cx="3357585" cy="1071570"/>
              </a:xfrm>
              <a:prstGeom prst="straightConnector1">
                <a:avLst/>
              </a:prstGeom>
              <a:ln w="57150">
                <a:tailEnd type="stealth" w="lg" len="lg"/>
              </a:ln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85" name="169 CuadroTexto"/>
              <p:cNvSpPr txBox="1"/>
              <p:nvPr/>
            </p:nvSpPr>
            <p:spPr>
              <a:xfrm>
                <a:off x="5443541" y="7281069"/>
                <a:ext cx="797014" cy="4770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s-ES" b="1" dirty="0" smtClean="0"/>
                  <a:t>time</a:t>
                </a:r>
                <a:endParaRPr lang="es-ES" b="1" dirty="0"/>
              </a:p>
            </p:txBody>
          </p:sp>
        </p:grpSp>
        <p:grpSp>
          <p:nvGrpSpPr>
            <p:cNvPr id="75" name="174 Grupo"/>
            <p:cNvGrpSpPr/>
            <p:nvPr/>
          </p:nvGrpSpPr>
          <p:grpSpPr>
            <a:xfrm>
              <a:off x="1240726" y="3280540"/>
              <a:ext cx="5110563" cy="1454174"/>
              <a:chOff x="1240726" y="3280540"/>
              <a:chExt cx="5110563" cy="1454174"/>
            </a:xfrm>
          </p:grpSpPr>
          <p:sp>
            <p:nvSpPr>
              <p:cNvPr id="81" name="171 CuadroTexto"/>
              <p:cNvSpPr txBox="1"/>
              <p:nvPr/>
            </p:nvSpPr>
            <p:spPr>
              <a:xfrm>
                <a:off x="1240726" y="4257660"/>
                <a:ext cx="1416734" cy="4770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s-ES" b="1" dirty="0" err="1" smtClean="0"/>
                  <a:t>frame</a:t>
                </a:r>
                <a:r>
                  <a:rPr lang="es-ES" b="1" dirty="0" smtClean="0"/>
                  <a:t> t-1</a:t>
                </a:r>
                <a:endParaRPr lang="es-ES" b="1" dirty="0"/>
              </a:p>
            </p:txBody>
          </p:sp>
          <p:sp>
            <p:nvSpPr>
              <p:cNvPr id="82" name="172 CuadroTexto"/>
              <p:cNvSpPr txBox="1"/>
              <p:nvPr/>
            </p:nvSpPr>
            <p:spPr>
              <a:xfrm>
                <a:off x="3228964" y="3757594"/>
                <a:ext cx="1157048" cy="4770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s-ES" b="1" dirty="0" err="1" smtClean="0"/>
                  <a:t>frame</a:t>
                </a:r>
                <a:r>
                  <a:rPr lang="es-ES" b="1" dirty="0" smtClean="0"/>
                  <a:t> t</a:t>
                </a:r>
                <a:endParaRPr lang="es-ES" b="1" dirty="0"/>
              </a:p>
            </p:txBody>
          </p:sp>
          <p:sp>
            <p:nvSpPr>
              <p:cNvPr id="83" name="173 CuadroTexto"/>
              <p:cNvSpPr txBox="1"/>
              <p:nvPr/>
            </p:nvSpPr>
            <p:spPr>
              <a:xfrm>
                <a:off x="4872038" y="3280540"/>
                <a:ext cx="1479251" cy="4770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s-ES" b="1" dirty="0" err="1" smtClean="0"/>
                  <a:t>frame</a:t>
                </a:r>
                <a:r>
                  <a:rPr lang="es-ES" b="1" dirty="0" smtClean="0"/>
                  <a:t> t+1</a:t>
                </a:r>
                <a:endParaRPr lang="es-ES" b="1" dirty="0"/>
              </a:p>
            </p:txBody>
          </p:sp>
        </p:grpSp>
        <p:grpSp>
          <p:nvGrpSpPr>
            <p:cNvPr id="76" name="132 Grupo"/>
            <p:cNvGrpSpPr/>
            <p:nvPr/>
          </p:nvGrpSpPr>
          <p:grpSpPr>
            <a:xfrm>
              <a:off x="2133470" y="5255098"/>
              <a:ext cx="1283160" cy="1791671"/>
              <a:chOff x="2133470" y="5255098"/>
              <a:chExt cx="1283160" cy="1791671"/>
            </a:xfrm>
          </p:grpSpPr>
          <p:cxnSp>
            <p:nvCxnSpPr>
              <p:cNvPr id="77" name="104 Conector recto"/>
              <p:cNvCxnSpPr>
                <a:stCxn id="88" idx="6"/>
                <a:endCxn id="92" idx="2"/>
              </p:cNvCxnSpPr>
              <p:nvPr/>
            </p:nvCxnSpPr>
            <p:spPr>
              <a:xfrm rot="5400000" flipH="1" flipV="1">
                <a:off x="2365179" y="6172747"/>
                <a:ext cx="242439" cy="448075"/>
              </a:xfrm>
              <a:prstGeom prst="line">
                <a:avLst/>
              </a:prstGeom>
              <a:ln/>
            </p:spPr>
            <p:style>
              <a:lnRef idx="3">
                <a:schemeClr val="accent5"/>
              </a:lnRef>
              <a:fillRef idx="0">
                <a:schemeClr val="accent5"/>
              </a:fillRef>
              <a:effectRef idx="2">
                <a:schemeClr val="accent5"/>
              </a:effectRef>
              <a:fontRef idx="minor">
                <a:schemeClr val="tx1"/>
              </a:fontRef>
            </p:style>
          </p:cxnSp>
          <p:cxnSp>
            <p:nvCxnSpPr>
              <p:cNvPr id="78" name="116 Conector recto"/>
              <p:cNvCxnSpPr>
                <a:stCxn id="98" idx="0"/>
                <a:endCxn id="92" idx="3"/>
              </p:cNvCxnSpPr>
              <p:nvPr/>
            </p:nvCxnSpPr>
            <p:spPr>
              <a:xfrm rot="10800000">
                <a:off x="2832873" y="6314977"/>
                <a:ext cx="583757" cy="731792"/>
              </a:xfrm>
              <a:prstGeom prst="line">
                <a:avLst/>
              </a:prstGeom>
              <a:ln/>
            </p:spPr>
            <p:style>
              <a:lnRef idx="3">
                <a:schemeClr val="accent5"/>
              </a:lnRef>
              <a:fillRef idx="0">
                <a:schemeClr val="accent5"/>
              </a:fillRef>
              <a:effectRef idx="2">
                <a:schemeClr val="accent5"/>
              </a:effectRef>
              <a:fontRef idx="minor">
                <a:schemeClr val="tx1"/>
              </a:fontRef>
            </p:style>
          </p:cxnSp>
          <p:cxnSp>
            <p:nvCxnSpPr>
              <p:cNvPr id="79" name="122 Conector recto"/>
              <p:cNvCxnSpPr>
                <a:stCxn id="92" idx="0"/>
                <a:endCxn id="86" idx="3"/>
              </p:cNvCxnSpPr>
              <p:nvPr/>
            </p:nvCxnSpPr>
            <p:spPr>
              <a:xfrm rot="10800000">
                <a:off x="2133470" y="5255098"/>
                <a:ext cx="575672" cy="775070"/>
              </a:xfrm>
              <a:prstGeom prst="line">
                <a:avLst/>
              </a:prstGeom>
              <a:ln/>
            </p:spPr>
            <p:style>
              <a:lnRef idx="3">
                <a:schemeClr val="accent5"/>
              </a:lnRef>
              <a:fillRef idx="0">
                <a:schemeClr val="accent5"/>
              </a:fillRef>
              <a:effectRef idx="2">
                <a:schemeClr val="accent5"/>
              </a:effectRef>
              <a:fontRef idx="minor">
                <a:schemeClr val="tx1"/>
              </a:fontRef>
            </p:style>
          </p:cxnSp>
          <p:cxnSp>
            <p:nvCxnSpPr>
              <p:cNvPr id="80" name="125 Conector recto"/>
              <p:cNvCxnSpPr>
                <a:stCxn id="92" idx="6"/>
                <a:endCxn id="96" idx="2"/>
              </p:cNvCxnSpPr>
              <p:nvPr/>
            </p:nvCxnSpPr>
            <p:spPr>
              <a:xfrm rot="5400000" flipH="1" flipV="1">
                <a:off x="3038700" y="5636411"/>
                <a:ext cx="285717" cy="456160"/>
              </a:xfrm>
              <a:prstGeom prst="line">
                <a:avLst/>
              </a:prstGeom>
              <a:ln/>
            </p:spPr>
            <p:style>
              <a:lnRef idx="3">
                <a:schemeClr val="accent5"/>
              </a:lnRef>
              <a:fillRef idx="0">
                <a:schemeClr val="accent5"/>
              </a:fillRef>
              <a:effectRef idx="2">
                <a:schemeClr val="accent5"/>
              </a:effectRef>
              <a:fontRef idx="minor">
                <a:schemeClr val="tx1"/>
              </a:fontRef>
            </p:style>
          </p:cxnSp>
        </p:grpSp>
      </p:grpSp>
      <p:sp>
        <p:nvSpPr>
          <p:cNvPr id="13" name="Slide Number Placeholder 1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860AB8-BB39-4E0E-8905-3E931B52FC0E}" type="slidenum">
              <a:rPr lang="es-ES" smtClean="0"/>
              <a:pPr/>
              <a:t>31</a:t>
            </a:fld>
            <a:r>
              <a:rPr lang="es-ES" smtClean="0"/>
              <a:t> / 84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2824227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10" grpId="0"/>
      <p:bldP spid="18" grpId="0"/>
      <p:bldP spid="19" grpId="0"/>
      <p:bldP spid="65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28 Imagen" descr="degradado diapo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32" y="5888673"/>
            <a:ext cx="9144000" cy="978892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628650" y="1452393"/>
                <a:ext cx="7886700" cy="2081896"/>
              </a:xfrm>
            </p:spPr>
            <p:txBody>
              <a:bodyPr>
                <a:normAutofit/>
              </a:bodyPr>
              <a:lstStyle/>
              <a:p>
                <a:r>
                  <a:rPr lang="es-ES" dirty="0" err="1" smtClean="0"/>
                  <a:t>Energy</a:t>
                </a:r>
                <a:r>
                  <a:rPr lang="es-ES" dirty="0" smtClean="0"/>
                  <a:t> </a:t>
                </a:r>
                <a:r>
                  <a:rPr lang="es-ES" dirty="0" err="1" smtClean="0"/>
                  <a:t>minimization</a:t>
                </a:r>
                <a:r>
                  <a:rPr lang="es-ES" dirty="0" smtClean="0"/>
                  <a:t> [8]</a:t>
                </a:r>
              </a:p>
              <a:p>
                <a:pPr lvl="1"/>
                <a14:m>
                  <m:oMath xmlns:m="http://schemas.openxmlformats.org/officeDocument/2006/math">
                    <m:r>
                      <a:rPr lang="es-ES" i="1">
                        <a:latin typeface="Cambria Math" panose="02040503050406030204" pitchFamily="18" charset="0"/>
                      </a:rPr>
                      <m:t>𝛼</m:t>
                    </m:r>
                    <m:r>
                      <m:rPr>
                        <m:nor/>
                      </m:rPr>
                      <a:rPr lang="es-ES" dirty="0"/>
                      <m:t>−</m:t>
                    </m:r>
                    <m:r>
                      <a:rPr lang="es-ES" i="1">
                        <a:latin typeface="Cambria Math" panose="02040503050406030204" pitchFamily="18" charset="0"/>
                      </a:rPr>
                      <m:t>𝛽</m:t>
                    </m:r>
                  </m:oMath>
                </a14:m>
                <a:r>
                  <a:rPr lang="es-ES" dirty="0"/>
                  <a:t> </a:t>
                </a:r>
                <a:r>
                  <a:rPr lang="es-ES" dirty="0" smtClean="0"/>
                  <a:t>swap</a:t>
                </a:r>
                <a:endParaRPr lang="es-ES" b="0" i="1" dirty="0" smtClean="0">
                  <a:latin typeface="Cambria Math" panose="02040503050406030204" pitchFamily="18" charset="0"/>
                </a:endParaRPr>
              </a:p>
              <a:p>
                <a:pPr lvl="1"/>
                <a14:m>
                  <m:oMath xmlns:m="http://schemas.openxmlformats.org/officeDocument/2006/math">
                    <m:r>
                      <a:rPr lang="es-ES" b="0" i="1">
                        <a:latin typeface="Cambria Math" panose="02040503050406030204" pitchFamily="18" charset="0"/>
                      </a:rPr>
                      <m:t>𝛼</m:t>
                    </m:r>
                  </m:oMath>
                </a14:m>
                <a:r>
                  <a:rPr lang="es-ES" b="1" dirty="0"/>
                  <a:t>-</a:t>
                </a:r>
                <a:r>
                  <a:rPr lang="es-ES" dirty="0" err="1" smtClean="0"/>
                  <a:t>expansion</a:t>
                </a:r>
                <a:endParaRPr lang="es-ES" dirty="0" smtClean="0"/>
              </a:p>
              <a:p>
                <a:pPr lvl="1"/>
                <a:endParaRPr lang="es-ES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628650" y="1452393"/>
                <a:ext cx="7886700" cy="2081896"/>
              </a:xfrm>
              <a:blipFill rotWithShape="0">
                <a:blip r:embed="rId4"/>
                <a:stretch>
                  <a:fillRect l="-1391" t="-4678"/>
                </a:stretch>
              </a:blipFill>
            </p:spPr>
            <p:txBody>
              <a:bodyPr/>
              <a:lstStyle/>
              <a:p>
                <a:r>
                  <a:rPr lang="es-E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Rectangle 4"/>
          <p:cNvSpPr/>
          <p:nvPr/>
        </p:nvSpPr>
        <p:spPr>
          <a:xfrm>
            <a:off x="-32" y="0"/>
            <a:ext cx="2216567" cy="199766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1200" dirty="0" err="1"/>
              <a:t>Part</a:t>
            </a:r>
            <a:r>
              <a:rPr lang="es-ES" sz="1200" dirty="0"/>
              <a:t> I</a:t>
            </a:r>
          </a:p>
        </p:txBody>
      </p:sp>
      <p:sp>
        <p:nvSpPr>
          <p:cNvPr id="6" name="Rectangle 5"/>
          <p:cNvSpPr/>
          <p:nvPr/>
        </p:nvSpPr>
        <p:spPr>
          <a:xfrm>
            <a:off x="2281647" y="0"/>
            <a:ext cx="2224199" cy="200797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1200" dirty="0" err="1"/>
              <a:t>Part</a:t>
            </a:r>
            <a:r>
              <a:rPr lang="es-ES" sz="1200" dirty="0"/>
              <a:t> II</a:t>
            </a:r>
          </a:p>
        </p:txBody>
      </p:sp>
      <p:sp>
        <p:nvSpPr>
          <p:cNvPr id="7" name="Rectangle 6"/>
          <p:cNvSpPr/>
          <p:nvPr/>
        </p:nvSpPr>
        <p:spPr>
          <a:xfrm>
            <a:off x="4570958" y="0"/>
            <a:ext cx="2226044" cy="200797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1200" dirty="0" err="1"/>
              <a:t>Part</a:t>
            </a:r>
            <a:r>
              <a:rPr lang="es-ES" sz="1200" dirty="0"/>
              <a:t> III</a:t>
            </a:r>
          </a:p>
        </p:txBody>
      </p:sp>
      <p:sp>
        <p:nvSpPr>
          <p:cNvPr id="8" name="Rectangle 7"/>
          <p:cNvSpPr/>
          <p:nvPr/>
        </p:nvSpPr>
        <p:spPr>
          <a:xfrm>
            <a:off x="6862114" y="1"/>
            <a:ext cx="2281854" cy="199766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1200" dirty="0" err="1"/>
              <a:t>Conclusions</a:t>
            </a:r>
            <a:endParaRPr lang="es-ES" sz="1200" dirty="0"/>
          </a:p>
        </p:txBody>
      </p:sp>
      <p:sp>
        <p:nvSpPr>
          <p:cNvPr id="15" name="Content Placeholder 2"/>
          <p:cNvSpPr txBox="1">
            <a:spLocks/>
          </p:cNvSpPr>
          <p:nvPr/>
        </p:nvSpPr>
        <p:spPr>
          <a:xfrm>
            <a:off x="0" y="6134065"/>
            <a:ext cx="9144032" cy="107155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es-ES" sz="1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6" name="Rounded Rectangle 15"/>
              <p:cNvSpPr/>
              <p:nvPr/>
            </p:nvSpPr>
            <p:spPr>
              <a:xfrm>
                <a:off x="4188346" y="4746003"/>
                <a:ext cx="1613990" cy="579641"/>
              </a:xfrm>
              <a:prstGeom prst="roundRec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 xmlns:m="http://schemas.openxmlformats.org/officeDocument/2006/math">
                    <m:r>
                      <a:rPr lang="es-ES" b="1" i="1">
                        <a:latin typeface="Cambria Math" panose="02040503050406030204" pitchFamily="18" charset="0"/>
                      </a:rPr>
                      <m:t>𝜶</m:t>
                    </m:r>
                  </m:oMath>
                </a14:m>
                <a:r>
                  <a:rPr lang="es-ES" b="1" dirty="0"/>
                  <a:t>-</a:t>
                </a:r>
                <a:r>
                  <a:rPr lang="es-ES" b="1" dirty="0" err="1" smtClean="0"/>
                  <a:t>expansion</a:t>
                </a:r>
                <a:endParaRPr lang="es-ES" b="1" dirty="0"/>
              </a:p>
            </p:txBody>
          </p:sp>
        </mc:Choice>
        <mc:Fallback xmlns="">
          <p:sp>
            <p:nvSpPr>
              <p:cNvPr id="16" name="Rounded Rectangle 1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88346" y="4746003"/>
                <a:ext cx="1613990" cy="579641"/>
              </a:xfrm>
              <a:prstGeom prst="roundRect">
                <a:avLst/>
              </a:prstGeom>
              <a:blipFill rotWithShape="0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s-E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22" name="Group 21"/>
          <p:cNvGrpSpPr/>
          <p:nvPr/>
        </p:nvGrpSpPr>
        <p:grpSpPr>
          <a:xfrm>
            <a:off x="740964" y="4269774"/>
            <a:ext cx="2668679" cy="1041760"/>
            <a:chOff x="545060" y="2187855"/>
            <a:chExt cx="2668679" cy="1041760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7" name="TextBox 16"/>
                <p:cNvSpPr txBox="1"/>
                <p:nvPr/>
              </p:nvSpPr>
              <p:spPr>
                <a:xfrm>
                  <a:off x="545060" y="2590081"/>
                  <a:ext cx="2668679" cy="639534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s-ES" sz="1600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s-ES" sz="1600" b="0" i="0" smtClean="0">
                                <a:latin typeface="Cambria Math" panose="02040503050406030204" pitchFamily="18" charset="0"/>
                              </a:rPr>
                              <m:t>Ω</m:t>
                            </m:r>
                          </m:e>
                          <m:sub>
                            <m:r>
                              <a:rPr lang="es-ES" sz="1600" b="0" i="1" smtClean="0"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  <m:d>
                          <m:dPr>
                            <m:ctrlPr>
                              <a:rPr lang="es-ES" sz="1600" b="0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es-ES" sz="1600" b="0" i="1" smtClean="0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s-ES" sz="1600" b="0" i="1" smtClean="0">
                                    <a:latin typeface="Cambria Math" panose="02040503050406030204" pitchFamily="18" charset="0"/>
                                  </a:rPr>
                                  <m:t>𝑓</m:t>
                                </m:r>
                              </m:e>
                              <m:sub>
                                <m:r>
                                  <a:rPr lang="es-ES" sz="1600" b="0" i="1" smtClean="0">
                                    <a:latin typeface="Cambria Math" panose="02040503050406030204" pitchFamily="18" charset="0"/>
                                  </a:rPr>
                                  <m:t>𝑖</m:t>
                                </m:r>
                              </m:sub>
                            </m:sSub>
                            <m:r>
                              <a:rPr lang="es-ES" sz="1600" b="0" i="1" smtClean="0">
                                <a:latin typeface="Cambria Math" panose="02040503050406030204" pitchFamily="18" charset="0"/>
                              </a:rPr>
                              <m:t>,</m:t>
                            </m:r>
                            <m:sSub>
                              <m:sSubPr>
                                <m:ctrlPr>
                                  <a:rPr lang="es-ES" sz="1600" b="0" i="1" smtClean="0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s-ES" sz="1600" b="0" i="1" smtClean="0">
                                    <a:latin typeface="Cambria Math" panose="02040503050406030204" pitchFamily="18" charset="0"/>
                                  </a:rPr>
                                  <m:t>𝑓</m:t>
                                </m:r>
                              </m:e>
                              <m:sub>
                                <m:r>
                                  <a:rPr lang="es-ES" sz="1600" b="0" i="1" smtClean="0">
                                    <a:latin typeface="Cambria Math" panose="02040503050406030204" pitchFamily="18" charset="0"/>
                                  </a:rPr>
                                  <m:t>𝑗</m:t>
                                </m:r>
                              </m:sub>
                            </m:sSub>
                            <m:r>
                              <a:rPr lang="es-ES" sz="1600" b="0" i="1" smtClean="0">
                                <a:latin typeface="Cambria Math" panose="02040503050406030204" pitchFamily="18" charset="0"/>
                              </a:rPr>
                              <m:t> </m:t>
                            </m:r>
                          </m:e>
                        </m:d>
                        <m:r>
                          <a:rPr lang="es-ES" sz="1600" b="0" i="0" smtClean="0">
                            <a:latin typeface="Cambria Math" panose="02040503050406030204" pitchFamily="18" charset="0"/>
                          </a:rPr>
                          <m:t>= </m:t>
                        </m:r>
                        <m:d>
                          <m:dPr>
                            <m:begChr m:val="{"/>
                            <m:endChr m:val=""/>
                            <m:ctrlPr>
                              <a:rPr lang="es-ES" sz="1600" b="0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eqArr>
                              <m:eqArrPr>
                                <m:ctrlPr>
                                  <a:rPr lang="es-ES" sz="1600" b="0" i="1" smtClean="0">
                                    <a:latin typeface="Cambria Math" panose="02040503050406030204" pitchFamily="18" charset="0"/>
                                  </a:rPr>
                                </m:ctrlPr>
                              </m:eqArrPr>
                              <m:e>
                                <m:r>
                                  <a:rPr lang="es-ES" sz="1600" b="0" i="1" smtClean="0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  <m:r>
                                  <m:rPr>
                                    <m:nor/>
                                  </m:rPr>
                                  <a:rPr lang="es-ES" sz="1600" b="0" i="0" smtClean="0">
                                    <a:latin typeface="Cambria Math" panose="02040503050406030204" pitchFamily="18" charset="0"/>
                                  </a:rPr>
                                  <m:t>     </m:t>
                                </m:r>
                                <m:r>
                                  <m:rPr>
                                    <m:nor/>
                                  </m:rPr>
                                  <a:rPr lang="es-ES" sz="1600" b="0" i="0" smtClean="0">
                                    <a:latin typeface="Cambria Math" panose="02040503050406030204" pitchFamily="18" charset="0"/>
                                  </a:rPr>
                                  <m:t>for</m:t>
                                </m:r>
                                <m:r>
                                  <m:rPr>
                                    <m:nor/>
                                  </m:rPr>
                                  <a:rPr lang="es-ES" sz="1600" b="0" i="0" smtClean="0">
                                    <a:latin typeface="Cambria Math" panose="02040503050406030204" pitchFamily="18" charset="0"/>
                                  </a:rPr>
                                  <m:t>    </m:t>
                                </m:r>
                                <m:r>
                                  <a:rPr lang="es-ES" sz="1600" b="0" i="1" smtClean="0">
                                    <a:latin typeface="Cambria Math" panose="02040503050406030204" pitchFamily="18" charset="0"/>
                                  </a:rPr>
                                  <m:t> </m:t>
                                </m:r>
                                <m:sSub>
                                  <m:sSubPr>
                                    <m:ctrlPr>
                                      <a:rPr lang="es-ES" sz="1600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s-ES" sz="1600" b="0" i="1" smtClean="0">
                                        <a:latin typeface="Cambria Math" panose="02040503050406030204" pitchFamily="18" charset="0"/>
                                      </a:rPr>
                                      <m:t>𝑓</m:t>
                                    </m:r>
                                  </m:e>
                                  <m:sub>
                                    <m:r>
                                      <a:rPr lang="es-ES" sz="1600" b="0" i="1" smtClean="0">
                                        <a:latin typeface="Cambria Math" panose="02040503050406030204" pitchFamily="18" charset="0"/>
                                      </a:rPr>
                                      <m:t>𝑖</m:t>
                                    </m:r>
                                  </m:sub>
                                </m:sSub>
                                <m:r>
                                  <a:rPr lang="es-ES" sz="1600" b="0" i="1" smtClean="0">
                                    <a:latin typeface="Cambria Math" panose="02040503050406030204" pitchFamily="18" charset="0"/>
                                  </a:rPr>
                                  <m:t>=</m:t>
                                </m:r>
                                <m:sSub>
                                  <m:sSubPr>
                                    <m:ctrlPr>
                                      <a:rPr lang="es-ES" sz="1600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s-ES" sz="1600" b="0" i="1" smtClean="0">
                                        <a:latin typeface="Cambria Math" panose="02040503050406030204" pitchFamily="18" charset="0"/>
                                      </a:rPr>
                                      <m:t>𝑓</m:t>
                                    </m:r>
                                  </m:e>
                                  <m:sub>
                                    <m:r>
                                      <a:rPr lang="es-ES" sz="1600" b="0" i="1" smtClean="0">
                                        <a:latin typeface="Cambria Math" panose="02040503050406030204" pitchFamily="18" charset="0"/>
                                      </a:rPr>
                                      <m:t>𝑗</m:t>
                                    </m:r>
                                  </m:sub>
                                </m:sSub>
                              </m:e>
                              <m:e>
                                <m:r>
                                  <a:rPr lang="es-ES" sz="1600" b="0" i="1" smtClean="0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  <m:r>
                                  <m:rPr>
                                    <m:nor/>
                                  </m:rPr>
                                  <a:rPr lang="es-ES" sz="1600" b="0" i="0" smtClean="0">
                                    <a:latin typeface="Cambria Math" panose="02040503050406030204" pitchFamily="18" charset="0"/>
                                  </a:rPr>
                                  <m:t>     </m:t>
                                </m:r>
                                <m:r>
                                  <m:rPr>
                                    <m:nor/>
                                  </m:rPr>
                                  <a:rPr lang="es-ES" sz="1600">
                                    <a:latin typeface="Cambria Math" panose="02040503050406030204" pitchFamily="18" charset="0"/>
                                  </a:rPr>
                                  <m:t>for</m:t>
                                </m:r>
                                <m:r>
                                  <a:rPr lang="es-ES" sz="1600" b="0" i="1" smtClean="0">
                                    <a:latin typeface="Cambria Math" panose="02040503050406030204" pitchFamily="18" charset="0"/>
                                  </a:rPr>
                                  <m:t>    </m:t>
                                </m:r>
                                <m:r>
                                  <a:rPr lang="es-ES" sz="1600" i="1">
                                    <a:latin typeface="Cambria Math" panose="02040503050406030204" pitchFamily="18" charset="0"/>
                                  </a:rPr>
                                  <m:t> </m:t>
                                </m:r>
                                <m:sSub>
                                  <m:sSubPr>
                                    <m:ctrlPr>
                                      <a:rPr lang="es-ES" sz="16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s-ES" sz="1600" i="1">
                                        <a:latin typeface="Cambria Math" panose="02040503050406030204" pitchFamily="18" charset="0"/>
                                      </a:rPr>
                                      <m:t>𝑓</m:t>
                                    </m:r>
                                  </m:e>
                                  <m:sub>
                                    <m:r>
                                      <a:rPr lang="es-ES" sz="1600" i="1">
                                        <a:latin typeface="Cambria Math" panose="02040503050406030204" pitchFamily="18" charset="0"/>
                                      </a:rPr>
                                      <m:t>𝑖</m:t>
                                    </m:r>
                                  </m:sub>
                                </m:sSub>
                                <m:r>
                                  <a:rPr lang="es-ES" sz="1600" b="0" i="1" smtClean="0">
                                    <a:latin typeface="Cambria Math" panose="02040503050406030204" pitchFamily="18" charset="0"/>
                                  </a:rPr>
                                  <m:t>≠</m:t>
                                </m:r>
                                <m:sSub>
                                  <m:sSubPr>
                                    <m:ctrlPr>
                                      <a:rPr lang="es-ES" sz="16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s-ES" sz="1600" i="1">
                                        <a:latin typeface="Cambria Math" panose="02040503050406030204" pitchFamily="18" charset="0"/>
                                      </a:rPr>
                                      <m:t>𝑓</m:t>
                                    </m:r>
                                  </m:e>
                                  <m:sub>
                                    <m:r>
                                      <a:rPr lang="es-ES" sz="1600" i="1">
                                        <a:latin typeface="Cambria Math" panose="02040503050406030204" pitchFamily="18" charset="0"/>
                                      </a:rPr>
                                      <m:t>𝑗</m:t>
                                    </m:r>
                                  </m:sub>
                                </m:sSub>
                              </m:e>
                            </m:eqArr>
                          </m:e>
                        </m:d>
                      </m:oMath>
                    </m:oMathPara>
                  </a14:m>
                  <a:endParaRPr lang="es-ES" sz="1600" dirty="0"/>
                </a:p>
              </p:txBody>
            </p:sp>
          </mc:Choice>
          <mc:Fallback xmlns="">
            <p:sp>
              <p:nvSpPr>
                <p:cNvPr id="17" name="TextBox 16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45060" y="2590081"/>
                  <a:ext cx="2668679" cy="639534"/>
                </a:xfrm>
                <a:prstGeom prst="rect">
                  <a:avLst/>
                </a:prstGeom>
                <a:blipFill rotWithShape="0">
                  <a:blip r:embed="rId7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s-E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21" name="TextBox 20"/>
            <p:cNvSpPr txBox="1"/>
            <p:nvPr/>
          </p:nvSpPr>
          <p:spPr>
            <a:xfrm>
              <a:off x="1626596" y="2187855"/>
              <a:ext cx="133562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b="1" dirty="0" err="1" smtClean="0"/>
                <a:t>Potts</a:t>
              </a:r>
              <a:r>
                <a:rPr lang="es-ES" b="1" dirty="0" smtClean="0"/>
                <a:t> </a:t>
              </a:r>
              <a:r>
                <a:rPr lang="es-ES" b="1" dirty="0" err="1" smtClean="0"/>
                <a:t>model</a:t>
              </a:r>
              <a:endParaRPr lang="es-ES" b="1" dirty="0"/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72" name="Rounded Rectangle 71"/>
              <p:cNvSpPr/>
              <p:nvPr/>
            </p:nvSpPr>
            <p:spPr>
              <a:xfrm>
                <a:off x="5142862" y="1808251"/>
                <a:ext cx="3260366" cy="1102647"/>
              </a:xfrm>
              <a:prstGeom prst="roundRect">
                <a:avLst/>
              </a:prstGeom>
              <a:noFill/>
              <a:ln w="28575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lvl="1"/>
                <a14:m>
                  <m:oMath xmlns:m="http://schemas.openxmlformats.org/officeDocument/2006/math">
                    <m:r>
                      <a:rPr lang="es-ES" i="1">
                        <a:latin typeface="Cambria Math" panose="02040503050406030204" pitchFamily="18" charset="0"/>
                      </a:rPr>
                      <m:t>𝛼</m:t>
                    </m:r>
                    <m:r>
                      <m:rPr>
                        <m:nor/>
                      </m:rPr>
                      <a:rPr lang="es-ES" dirty="0"/>
                      <m:t>−</m:t>
                    </m:r>
                    <m:r>
                      <a:rPr lang="es-ES" i="1">
                        <a:latin typeface="Cambria Math" panose="02040503050406030204" pitchFamily="18" charset="0"/>
                      </a:rPr>
                      <m:t>𝛽</m:t>
                    </m:r>
                  </m:oMath>
                </a14:m>
                <a:r>
                  <a:rPr lang="es-ES" dirty="0"/>
                  <a:t> swap</a:t>
                </a:r>
              </a:p>
            </p:txBody>
          </p:sp>
        </mc:Choice>
        <mc:Fallback xmlns="">
          <p:sp>
            <p:nvSpPr>
              <p:cNvPr id="72" name="Rounded Rectangle 7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42862" y="1808251"/>
                <a:ext cx="3260366" cy="1102647"/>
              </a:xfrm>
              <a:prstGeom prst="roundRect">
                <a:avLst/>
              </a:prstGeom>
              <a:blipFill rotWithShape="0">
                <a:blip r:embed="rId8"/>
                <a:stretch>
                  <a:fillRect/>
                </a:stretch>
              </a:blipFill>
              <a:ln w="28575"/>
            </p:spPr>
            <p:txBody>
              <a:bodyPr/>
              <a:lstStyle/>
              <a:p>
                <a:r>
                  <a:rPr lang="es-E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1" name="TextBox 70"/>
              <p:cNvSpPr txBox="1"/>
              <p:nvPr/>
            </p:nvSpPr>
            <p:spPr>
              <a:xfrm>
                <a:off x="5332551" y="1931805"/>
                <a:ext cx="2933367" cy="1107996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r>
                  <a:rPr lang="es-ES" b="0" dirty="0" smtClean="0"/>
                  <a:t>1. </a:t>
                </a:r>
                <a14:m>
                  <m:oMath xmlns:m="http://schemas.openxmlformats.org/officeDocument/2006/math">
                    <m:r>
                      <a:rPr lang="es-ES" b="0" i="1" smtClean="0">
                        <a:latin typeface="Cambria Math" panose="02040503050406030204" pitchFamily="18" charset="0"/>
                      </a:rPr>
                      <m:t>𝑉</m:t>
                    </m:r>
                    <m:d>
                      <m:dPr>
                        <m:ctrlPr>
                          <a:rPr lang="es-ES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s-ES" b="0" i="1" smtClean="0">
                            <a:latin typeface="Cambria Math" panose="02040503050406030204" pitchFamily="18" charset="0"/>
                          </a:rPr>
                          <m:t>𝛽</m:t>
                        </m:r>
                        <m:r>
                          <a:rPr lang="es-ES" b="0" i="1" smtClean="0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s-ES" b="0" i="1" smtClean="0">
                            <a:latin typeface="Cambria Math" panose="02040503050406030204" pitchFamily="18" charset="0"/>
                          </a:rPr>
                          <m:t>𝛼</m:t>
                        </m:r>
                      </m:e>
                    </m:d>
                    <m:r>
                      <a:rPr lang="es-ES" b="0" i="1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s-ES" b="0" i="1" smtClean="0">
                        <a:latin typeface="Cambria Math" panose="02040503050406030204" pitchFamily="18" charset="0"/>
                      </a:rPr>
                      <m:t>𝑉</m:t>
                    </m:r>
                    <m:d>
                      <m:dPr>
                        <m:ctrlPr>
                          <a:rPr lang="es-ES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s-ES" b="0" i="1" smtClean="0">
                            <a:latin typeface="Cambria Math" panose="02040503050406030204" pitchFamily="18" charset="0"/>
                          </a:rPr>
                          <m:t>𝛼</m:t>
                        </m:r>
                        <m:r>
                          <a:rPr lang="es-ES" b="0" i="1" smtClean="0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s-ES" b="0" i="1" smtClean="0">
                            <a:latin typeface="Cambria Math" panose="02040503050406030204" pitchFamily="18" charset="0"/>
                          </a:rPr>
                          <m:t>𝛽</m:t>
                        </m:r>
                      </m:e>
                    </m:d>
                    <m:r>
                      <a:rPr lang="es-ES" b="0" i="1" smtClean="0">
                        <a:latin typeface="Cambria Math" panose="02040503050406030204" pitchFamily="18" charset="0"/>
                      </a:rPr>
                      <m:t>≥0</m:t>
                    </m:r>
                  </m:oMath>
                </a14:m>
                <a:endParaRPr lang="es-ES" b="0" i="1" dirty="0" smtClean="0">
                  <a:latin typeface="Cambria Math" panose="02040503050406030204" pitchFamily="18" charset="0"/>
                </a:endParaRPr>
              </a:p>
              <a:p>
                <a:r>
                  <a:rPr lang="es-ES" dirty="0"/>
                  <a:t>2</a:t>
                </a:r>
                <a:r>
                  <a:rPr lang="es-ES" dirty="0" smtClean="0"/>
                  <a:t>. </a:t>
                </a:r>
                <a14:m>
                  <m:oMath xmlns:m="http://schemas.openxmlformats.org/officeDocument/2006/math">
                    <m:r>
                      <a:rPr lang="es-ES" b="0" i="1" smtClean="0">
                        <a:latin typeface="Cambria Math" panose="02040503050406030204" pitchFamily="18" charset="0"/>
                      </a:rPr>
                      <m:t>𝑉</m:t>
                    </m:r>
                    <m:d>
                      <m:dPr>
                        <m:ctrlPr>
                          <a:rPr lang="es-ES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s-ES" b="0" i="1" smtClean="0">
                            <a:latin typeface="Cambria Math" panose="02040503050406030204" pitchFamily="18" charset="0"/>
                          </a:rPr>
                          <m:t>𝛼</m:t>
                        </m:r>
                        <m:r>
                          <a:rPr lang="es-ES" b="0" i="1" smtClean="0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s-ES" b="0" i="1" smtClean="0">
                            <a:latin typeface="Cambria Math" panose="02040503050406030204" pitchFamily="18" charset="0"/>
                          </a:rPr>
                          <m:t>𝛽</m:t>
                        </m:r>
                      </m:e>
                    </m:d>
                    <m:r>
                      <a:rPr lang="es-ES" b="0" i="1" smtClean="0">
                        <a:latin typeface="Cambria Math" panose="02040503050406030204" pitchFamily="18" charset="0"/>
                      </a:rPr>
                      <m:t>=0 ⟺</m:t>
                    </m:r>
                    <m:r>
                      <a:rPr lang="es-ES" b="0" i="1" smtClean="0">
                        <a:latin typeface="Cambria Math" panose="02040503050406030204" pitchFamily="18" charset="0"/>
                      </a:rPr>
                      <m:t>𝛼</m:t>
                    </m:r>
                    <m:r>
                      <a:rPr lang="es-ES" b="0" i="1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s-ES" b="0" i="1" smtClean="0">
                        <a:latin typeface="Cambria Math" panose="02040503050406030204" pitchFamily="18" charset="0"/>
                      </a:rPr>
                      <m:t>𝛽</m:t>
                    </m:r>
                  </m:oMath>
                </a14:m>
                <a:endParaRPr lang="es-ES" b="0" i="1" dirty="0" smtClean="0">
                  <a:latin typeface="Cambria Math" panose="02040503050406030204" pitchFamily="18" charset="0"/>
                </a:endParaRPr>
              </a:p>
              <a:p>
                <a:r>
                  <a:rPr lang="es-ES" b="0" dirty="0" smtClean="0"/>
                  <a:t>3. </a:t>
                </a:r>
                <a14:m>
                  <m:oMath xmlns:m="http://schemas.openxmlformats.org/officeDocument/2006/math">
                    <m:r>
                      <a:rPr lang="es-ES" b="0" i="1" smtClean="0">
                        <a:latin typeface="Cambria Math" panose="02040503050406030204" pitchFamily="18" charset="0"/>
                      </a:rPr>
                      <m:t>𝑉</m:t>
                    </m:r>
                    <m:d>
                      <m:dPr>
                        <m:ctrlPr>
                          <a:rPr lang="es-ES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s-ES" b="0" i="1" smtClean="0">
                            <a:latin typeface="Cambria Math" panose="02040503050406030204" pitchFamily="18" charset="0"/>
                          </a:rPr>
                          <m:t>𝛼</m:t>
                        </m:r>
                        <m:r>
                          <a:rPr lang="es-ES" b="0" i="1" smtClean="0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s-ES" b="0" i="1" smtClean="0">
                            <a:latin typeface="Cambria Math" panose="02040503050406030204" pitchFamily="18" charset="0"/>
                          </a:rPr>
                          <m:t>𝛽</m:t>
                        </m:r>
                      </m:e>
                    </m:d>
                    <m:r>
                      <a:rPr lang="es-ES" b="0" i="1" smtClean="0">
                        <a:latin typeface="Cambria Math" panose="02040503050406030204" pitchFamily="18" charset="0"/>
                      </a:rPr>
                      <m:t>≤</m:t>
                    </m:r>
                    <m:r>
                      <a:rPr lang="es-ES" b="0" i="1" smtClean="0">
                        <a:latin typeface="Cambria Math" panose="02040503050406030204" pitchFamily="18" charset="0"/>
                      </a:rPr>
                      <m:t>𝑉</m:t>
                    </m:r>
                    <m:d>
                      <m:dPr>
                        <m:ctrlPr>
                          <a:rPr lang="es-ES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s-ES" b="0" i="1" smtClean="0">
                            <a:latin typeface="Cambria Math" panose="02040503050406030204" pitchFamily="18" charset="0"/>
                          </a:rPr>
                          <m:t>𝛼</m:t>
                        </m:r>
                        <m:r>
                          <a:rPr lang="es-ES" b="0" i="1" smtClean="0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s-ES" b="0" i="1" smtClean="0">
                            <a:latin typeface="Cambria Math" panose="02040503050406030204" pitchFamily="18" charset="0"/>
                          </a:rPr>
                          <m:t>𝛾</m:t>
                        </m:r>
                      </m:e>
                    </m:d>
                    <m:r>
                      <a:rPr lang="es-ES" b="0" i="1" smtClean="0">
                        <a:latin typeface="Cambria Math" panose="02040503050406030204" pitchFamily="18" charset="0"/>
                      </a:rPr>
                      <m:t>+</m:t>
                    </m:r>
                    <m:r>
                      <a:rPr lang="es-ES" b="0" i="1" smtClean="0">
                        <a:latin typeface="Cambria Math" panose="02040503050406030204" pitchFamily="18" charset="0"/>
                      </a:rPr>
                      <m:t>𝑉</m:t>
                    </m:r>
                    <m:r>
                      <a:rPr lang="es-ES" b="0" i="1" smtClean="0">
                        <a:latin typeface="Cambria Math" panose="02040503050406030204" pitchFamily="18" charset="0"/>
                      </a:rPr>
                      <m:t>(</m:t>
                    </m:r>
                    <m:r>
                      <a:rPr lang="es-ES" b="0" i="1" smtClean="0">
                        <a:latin typeface="Cambria Math" panose="02040503050406030204" pitchFamily="18" charset="0"/>
                      </a:rPr>
                      <m:t>𝛾</m:t>
                    </m:r>
                    <m:r>
                      <a:rPr lang="es-ES" b="0" i="1" smtClean="0">
                        <a:latin typeface="Cambria Math" panose="02040503050406030204" pitchFamily="18" charset="0"/>
                      </a:rPr>
                      <m:t>,</m:t>
                    </m:r>
                    <m:r>
                      <a:rPr lang="es-ES" b="0" i="1" smtClean="0">
                        <a:latin typeface="Cambria Math" panose="02040503050406030204" pitchFamily="18" charset="0"/>
                      </a:rPr>
                      <m:t>𝛽</m:t>
                    </m:r>
                    <m:r>
                      <a:rPr lang="es-ES" b="0" i="1" smtClean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endParaRPr lang="es-ES" b="0" dirty="0" smtClean="0"/>
              </a:p>
              <a:p>
                <a:endParaRPr lang="es-ES" b="0" dirty="0" smtClean="0"/>
              </a:p>
            </p:txBody>
          </p:sp>
        </mc:Choice>
        <mc:Fallback xmlns="">
          <p:sp>
            <p:nvSpPr>
              <p:cNvPr id="71" name="TextBox 7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32551" y="1931805"/>
                <a:ext cx="2933367" cy="1107996"/>
              </a:xfrm>
              <a:prstGeom prst="rect">
                <a:avLst/>
              </a:prstGeom>
              <a:blipFill rotWithShape="0">
                <a:blip r:embed="rId9"/>
                <a:stretch>
                  <a:fillRect l="-4990" t="-7143" r="-2911"/>
                </a:stretch>
              </a:blipFill>
            </p:spPr>
            <p:txBody>
              <a:bodyPr/>
              <a:lstStyle/>
              <a:p>
                <a:r>
                  <a:rPr lang="es-E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4" name="Rectangle 33"/>
          <p:cNvSpPr/>
          <p:nvPr/>
        </p:nvSpPr>
        <p:spPr>
          <a:xfrm>
            <a:off x="0" y="238452"/>
            <a:ext cx="4505846" cy="186224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1200" dirty="0" err="1" smtClean="0"/>
              <a:t>Binary</a:t>
            </a:r>
            <a:r>
              <a:rPr lang="es-ES" sz="1200" dirty="0" smtClean="0"/>
              <a:t> human </a:t>
            </a:r>
            <a:r>
              <a:rPr lang="es-ES" sz="1200" dirty="0" err="1" smtClean="0"/>
              <a:t>segmentation</a:t>
            </a:r>
            <a:endParaRPr lang="es-ES" sz="1200" dirty="0"/>
          </a:p>
        </p:txBody>
      </p:sp>
      <p:sp>
        <p:nvSpPr>
          <p:cNvPr id="35" name="Rectangle 34"/>
          <p:cNvSpPr/>
          <p:nvPr/>
        </p:nvSpPr>
        <p:spPr>
          <a:xfrm>
            <a:off x="4575609" y="238453"/>
            <a:ext cx="4573010" cy="186224"/>
          </a:xfrm>
          <a:prstGeom prst="rect">
            <a:avLst/>
          </a:prstGeom>
          <a:solidFill>
            <a:schemeClr val="accent1"/>
          </a:solidFill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1200" dirty="0" err="1" smtClean="0"/>
              <a:t>Multi-label</a:t>
            </a:r>
            <a:r>
              <a:rPr lang="es-ES" sz="1200" dirty="0" smtClean="0"/>
              <a:t> human </a:t>
            </a:r>
            <a:r>
              <a:rPr lang="es-ES" sz="1200" dirty="0" err="1" smtClean="0"/>
              <a:t>segmentation</a:t>
            </a:r>
            <a:endParaRPr lang="es-ES" sz="1200" dirty="0"/>
          </a:p>
        </p:txBody>
      </p:sp>
      <p:sp>
        <p:nvSpPr>
          <p:cNvPr id="36" name="Rounded Rectangle 35"/>
          <p:cNvSpPr/>
          <p:nvPr/>
        </p:nvSpPr>
        <p:spPr>
          <a:xfrm>
            <a:off x="403317" y="629572"/>
            <a:ext cx="4082718" cy="531135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ES" dirty="0" err="1" smtClean="0">
                <a:solidFill>
                  <a:schemeClr val="bg1"/>
                </a:solidFill>
              </a:rPr>
              <a:t>Random</a:t>
            </a:r>
            <a:r>
              <a:rPr lang="es-ES" dirty="0" smtClean="0">
                <a:solidFill>
                  <a:schemeClr val="bg1"/>
                </a:solidFill>
              </a:rPr>
              <a:t> </a:t>
            </a:r>
            <a:r>
              <a:rPr lang="es-ES" dirty="0" err="1" smtClean="0">
                <a:solidFill>
                  <a:schemeClr val="bg1"/>
                </a:solidFill>
              </a:rPr>
              <a:t>Forest</a:t>
            </a:r>
            <a:r>
              <a:rPr lang="es-ES" dirty="0" smtClean="0">
                <a:solidFill>
                  <a:schemeClr val="bg1"/>
                </a:solidFill>
              </a:rPr>
              <a:t> </a:t>
            </a:r>
            <a:r>
              <a:rPr lang="es-ES" dirty="0" err="1" smtClean="0">
                <a:solidFill>
                  <a:schemeClr val="bg1"/>
                </a:solidFill>
              </a:rPr>
              <a:t>classification</a:t>
            </a:r>
            <a:endParaRPr lang="es-ES" dirty="0">
              <a:solidFill>
                <a:schemeClr val="bg1"/>
              </a:solidFill>
            </a:endParaRPr>
          </a:p>
        </p:txBody>
      </p:sp>
      <p:sp>
        <p:nvSpPr>
          <p:cNvPr id="37" name="Rounded Rectangle 36"/>
          <p:cNvSpPr/>
          <p:nvPr/>
        </p:nvSpPr>
        <p:spPr>
          <a:xfrm>
            <a:off x="4669176" y="629572"/>
            <a:ext cx="4082718" cy="53113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b="1" dirty="0" err="1" smtClean="0">
                <a:solidFill>
                  <a:schemeClr val="bg1"/>
                </a:solidFill>
              </a:rPr>
              <a:t>Graph</a:t>
            </a:r>
            <a:r>
              <a:rPr lang="es-ES" b="1" dirty="0" smtClean="0">
                <a:solidFill>
                  <a:schemeClr val="bg1"/>
                </a:solidFill>
              </a:rPr>
              <a:t> </a:t>
            </a:r>
            <a:r>
              <a:rPr lang="es-ES" b="1" dirty="0" err="1" smtClean="0">
                <a:solidFill>
                  <a:schemeClr val="bg1"/>
                </a:solidFill>
              </a:rPr>
              <a:t>cuts</a:t>
            </a:r>
            <a:r>
              <a:rPr lang="es-ES" b="1" dirty="0" smtClean="0">
                <a:solidFill>
                  <a:schemeClr val="bg1"/>
                </a:solidFill>
              </a:rPr>
              <a:t> </a:t>
            </a:r>
            <a:r>
              <a:rPr lang="es-ES" b="1" dirty="0" err="1" smtClean="0">
                <a:solidFill>
                  <a:schemeClr val="bg1"/>
                </a:solidFill>
              </a:rPr>
              <a:t>optimization</a:t>
            </a:r>
            <a:endParaRPr lang="es-ES" b="1" dirty="0">
              <a:solidFill>
                <a:schemeClr val="bg1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8" name="TextBox 37"/>
              <p:cNvSpPr txBox="1"/>
              <p:nvPr/>
            </p:nvSpPr>
            <p:spPr>
              <a:xfrm>
                <a:off x="2207469" y="3100539"/>
                <a:ext cx="5144549" cy="56893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s-ES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s-ES" b="0" i="1" smtClean="0">
                              <a:latin typeface="Cambria Math" panose="02040503050406030204" pitchFamily="18" charset="0"/>
                            </a:rPr>
                            <m:t>𝑉</m:t>
                          </m:r>
                        </m:e>
                        <m:sub>
                          <m:r>
                            <a:rPr lang="es-ES" b="0" i="1" smtClean="0">
                              <a:latin typeface="Cambria Math" panose="02040503050406030204" pitchFamily="18" charset="0"/>
                            </a:rPr>
                            <m:t>𝑖</m:t>
                          </m:r>
                          <m:r>
                            <a:rPr lang="es-ES" b="0" i="1" smtClean="0"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es-ES" b="0" i="1" smtClean="0">
                              <a:latin typeface="Cambria Math" panose="02040503050406030204" pitchFamily="18" charset="0"/>
                            </a:rPr>
                            <m:t>𝑗</m:t>
                          </m:r>
                        </m:sub>
                      </m:sSub>
                      <m:d>
                        <m:dPr>
                          <m:ctrlPr>
                            <a:rPr lang="es-ES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s-ES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s-ES" b="0" i="1" smtClean="0">
                                  <a:latin typeface="Cambria Math" panose="02040503050406030204" pitchFamily="18" charset="0"/>
                                </a:rPr>
                                <m:t>𝑓</m:t>
                              </m:r>
                            </m:e>
                            <m:sub>
                              <m:r>
                                <a:rPr lang="es-ES" b="0" i="1" smtClean="0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</m:sub>
                          </m:sSub>
                          <m:r>
                            <a:rPr lang="es-ES" b="0" i="1" smtClean="0">
                              <a:latin typeface="Cambria Math" panose="02040503050406030204" pitchFamily="18" charset="0"/>
                            </a:rPr>
                            <m:t>,</m:t>
                          </m:r>
                          <m:sSub>
                            <m:sSubPr>
                              <m:ctrlPr>
                                <a:rPr lang="es-ES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s-ES" b="0" i="1" smtClean="0">
                                  <a:latin typeface="Cambria Math" panose="02040503050406030204" pitchFamily="18" charset="0"/>
                                </a:rPr>
                                <m:t>𝑓</m:t>
                              </m:r>
                            </m:e>
                            <m:sub>
                              <m:r>
                                <a:rPr lang="es-ES" b="0" i="1" smtClean="0">
                                  <a:latin typeface="Cambria Math" panose="02040503050406030204" pitchFamily="18" charset="0"/>
                                </a:rPr>
                                <m:t>𝑗</m:t>
                              </m:r>
                            </m:sub>
                          </m:sSub>
                          <m:r>
                            <a:rPr lang="es-ES" b="0" i="1" smtClean="0">
                              <a:latin typeface="Cambria Math" panose="02040503050406030204" pitchFamily="18" charset="0"/>
                            </a:rPr>
                            <m:t>,</m:t>
                          </m:r>
                          <m:sSub>
                            <m:sSubPr>
                              <m:ctrlPr>
                                <a:rPr lang="es-ES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s-ES" b="0" i="1" smtClean="0">
                                  <a:latin typeface="Cambria Math" panose="02040503050406030204" pitchFamily="18" charset="0"/>
                                </a:rPr>
                                <m:t>𝑧</m:t>
                              </m:r>
                            </m:e>
                            <m:sub>
                              <m:r>
                                <a:rPr lang="es-ES" b="0" i="1" smtClean="0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</m:sub>
                          </m:sSub>
                          <m:r>
                            <a:rPr lang="es-ES" b="0" i="1" smtClean="0">
                              <a:latin typeface="Cambria Math" panose="02040503050406030204" pitchFamily="18" charset="0"/>
                            </a:rPr>
                            <m:t>,</m:t>
                          </m:r>
                          <m:sSub>
                            <m:sSubPr>
                              <m:ctrlPr>
                                <a:rPr lang="es-ES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s-ES" b="0" i="1" smtClean="0">
                                  <a:latin typeface="Cambria Math" panose="02040503050406030204" pitchFamily="18" charset="0"/>
                                </a:rPr>
                                <m:t>𝑧</m:t>
                              </m:r>
                            </m:e>
                            <m:sub>
                              <m:r>
                                <a:rPr lang="es-ES" b="0" i="1" smtClean="0">
                                  <a:latin typeface="Cambria Math" panose="02040503050406030204" pitchFamily="18" charset="0"/>
                                </a:rPr>
                                <m:t>𝑗</m:t>
                              </m:r>
                            </m:sub>
                          </m:sSub>
                        </m:e>
                      </m:d>
                      <m:r>
                        <a:rPr lang="es-ES" b="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m:rPr>
                          <m:sty m:val="p"/>
                        </m:rPr>
                        <a:rPr lang="es-ES" b="0" i="0" smtClean="0">
                          <a:latin typeface="Cambria Math" panose="02040503050406030204" pitchFamily="18" charset="0"/>
                        </a:rPr>
                        <m:t>Γ</m:t>
                      </m:r>
                      <m:r>
                        <a:rPr lang="es-ES" b="0" i="1" smtClean="0">
                          <a:latin typeface="Cambria Math" panose="02040503050406030204" pitchFamily="18" charset="0"/>
                        </a:rPr>
                        <m:t>⋅</m:t>
                      </m:r>
                      <m:r>
                        <m:rPr>
                          <m:sty m:val="p"/>
                        </m:rPr>
                        <a:rPr lang="es-ES" b="0" i="0" smtClean="0">
                          <a:latin typeface="Cambria Math" panose="02040503050406030204" pitchFamily="18" charset="0"/>
                        </a:rPr>
                        <m:t>Ω</m:t>
                      </m:r>
                      <m:d>
                        <m:dPr>
                          <m:ctrlPr>
                            <a:rPr lang="es-ES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s-ES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s-ES" b="0" i="1" smtClean="0">
                                  <a:latin typeface="Cambria Math" panose="02040503050406030204" pitchFamily="18" charset="0"/>
                                </a:rPr>
                                <m:t>𝑓</m:t>
                              </m:r>
                            </m:e>
                            <m:sub>
                              <m:r>
                                <a:rPr lang="es-ES" b="0" i="1" smtClean="0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</m:sub>
                          </m:sSub>
                          <m:r>
                            <a:rPr lang="es-ES" b="0" i="1" smtClean="0">
                              <a:latin typeface="Cambria Math" panose="02040503050406030204" pitchFamily="18" charset="0"/>
                            </a:rPr>
                            <m:t>,</m:t>
                          </m:r>
                          <m:sSub>
                            <m:sSubPr>
                              <m:ctrlPr>
                                <a:rPr lang="es-ES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s-ES" b="0" i="1" smtClean="0">
                                  <a:latin typeface="Cambria Math" panose="02040503050406030204" pitchFamily="18" charset="0"/>
                                </a:rPr>
                                <m:t>𝑓</m:t>
                              </m:r>
                            </m:e>
                            <m:sub>
                              <m:r>
                                <a:rPr lang="es-ES" b="0" i="1" smtClean="0">
                                  <a:latin typeface="Cambria Math" panose="02040503050406030204" pitchFamily="18" charset="0"/>
                                </a:rPr>
                                <m:t>𝑗</m:t>
                              </m:r>
                            </m:sub>
                          </m:sSub>
                        </m:e>
                      </m:d>
                      <m:r>
                        <a:rPr lang="es-ES" b="0" i="1" smtClean="0">
                          <a:latin typeface="Cambria Math" panose="02040503050406030204" pitchFamily="18" charset="0"/>
                        </a:rPr>
                        <m:t>⋅</m:t>
                      </m:r>
                      <m:f>
                        <m:fPr>
                          <m:ctrlPr>
                            <a:rPr lang="es-ES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s-ES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s-ES" b="0" i="0" smtClean="0">
                              <a:latin typeface="Cambria Math" panose="02040503050406030204" pitchFamily="18" charset="0"/>
                            </a:rPr>
                            <m:t>dist</m:t>
                          </m:r>
                          <m:d>
                            <m:dPr>
                              <m:ctrlPr>
                                <a:rPr lang="es-ES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s-ES" b="0" i="1" smtClean="0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  <m:r>
                                <a:rPr lang="es-ES" b="0" i="1" smtClean="0">
                                  <a:latin typeface="Cambria Math" panose="02040503050406030204" pitchFamily="18" charset="0"/>
                                </a:rPr>
                                <m:t>,</m:t>
                              </m:r>
                              <m:r>
                                <a:rPr lang="es-ES" b="0" i="1" smtClean="0">
                                  <a:latin typeface="Cambria Math" panose="02040503050406030204" pitchFamily="18" charset="0"/>
                                </a:rPr>
                                <m:t>𝑗</m:t>
                              </m:r>
                            </m:e>
                          </m:d>
                        </m:den>
                      </m:f>
                      <m:r>
                        <a:rPr lang="es-ES" b="0" i="1" smtClean="0">
                          <a:latin typeface="Cambria Math" panose="02040503050406030204" pitchFamily="18" charset="0"/>
                        </a:rPr>
                        <m:t> </m:t>
                      </m:r>
                      <m:sSup>
                        <m:sSupPr>
                          <m:ctrlPr>
                            <a:rPr lang="es-ES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s-ES" b="0" i="1" smtClean="0">
                              <a:latin typeface="Cambria Math" panose="02040503050406030204" pitchFamily="18" charset="0"/>
                            </a:rPr>
                            <m:t>𝑒</m:t>
                          </m:r>
                        </m:e>
                        <m:sup>
                          <m:r>
                            <a:rPr lang="es-ES" b="0" i="1" smtClean="0"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es-ES" b="0" i="1" smtClean="0">
                              <a:latin typeface="Cambria Math" panose="02040503050406030204" pitchFamily="18" charset="0"/>
                            </a:rPr>
                            <m:t>𝛽</m:t>
                          </m:r>
                          <m:sSup>
                            <m:sSupPr>
                              <m:ctrlPr>
                                <a:rPr lang="es-ES" b="0" i="1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d>
                                <m:dPr>
                                  <m:begChr m:val="‖"/>
                                  <m:endChr m:val="‖"/>
                                  <m:ctrlPr>
                                    <a:rPr lang="es-ES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sSub>
                                    <m:sSubPr>
                                      <m:ctrlPr>
                                        <a:rPr lang="es-ES" b="0" i="1" smtClean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s-ES" b="0" i="1" smtClean="0">
                                          <a:latin typeface="Cambria Math" panose="02040503050406030204" pitchFamily="18" charset="0"/>
                                        </a:rPr>
                                        <m:t>𝑧</m:t>
                                      </m:r>
                                    </m:e>
                                    <m:sub>
                                      <m:r>
                                        <a:rPr lang="es-ES" b="0" i="1" smtClean="0">
                                          <a:latin typeface="Cambria Math" panose="02040503050406030204" pitchFamily="18" charset="0"/>
                                        </a:rPr>
                                        <m:t>𝑖</m:t>
                                      </m:r>
                                    </m:sub>
                                  </m:sSub>
                                  <m:r>
                                    <a:rPr lang="es-ES" b="0" i="1" smtClean="0">
                                      <a:latin typeface="Cambria Math" panose="02040503050406030204" pitchFamily="18" charset="0"/>
                                    </a:rPr>
                                    <m:t>−</m:t>
                                  </m:r>
                                  <m:sSub>
                                    <m:sSubPr>
                                      <m:ctrlPr>
                                        <a:rPr lang="es-ES" b="0" i="1" smtClean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s-ES" b="0" i="1" smtClean="0">
                                          <a:latin typeface="Cambria Math" panose="02040503050406030204" pitchFamily="18" charset="0"/>
                                        </a:rPr>
                                        <m:t>𝑧</m:t>
                                      </m:r>
                                    </m:e>
                                    <m:sub>
                                      <m:r>
                                        <a:rPr lang="es-ES" b="0" i="1" smtClean="0">
                                          <a:latin typeface="Cambria Math" panose="02040503050406030204" pitchFamily="18" charset="0"/>
                                        </a:rPr>
                                        <m:t>𝑗</m:t>
                                      </m:r>
                                    </m:sub>
                                  </m:sSub>
                                </m:e>
                              </m:d>
                            </m:e>
                            <m:sup>
                              <m:r>
                                <a:rPr lang="es-ES" b="0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</m:sup>
                      </m:sSup>
                    </m:oMath>
                  </m:oMathPara>
                </a14:m>
                <a:endParaRPr lang="es-ES" dirty="0"/>
              </a:p>
            </p:txBody>
          </p:sp>
        </mc:Choice>
        <mc:Fallback xmlns="">
          <p:sp>
            <p:nvSpPr>
              <p:cNvPr id="38" name="TextBox 3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07469" y="3100539"/>
                <a:ext cx="5144549" cy="568938"/>
              </a:xfrm>
              <a:prstGeom prst="rect">
                <a:avLst/>
              </a:prstGeom>
              <a:blipFill rotWithShape="0"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s-E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0" name="TextBox 39"/>
          <p:cNvSpPr txBox="1"/>
          <p:nvPr/>
        </p:nvSpPr>
        <p:spPr>
          <a:xfrm>
            <a:off x="5486102" y="1398675"/>
            <a:ext cx="267836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b="1" dirty="0" err="1" smtClean="0"/>
              <a:t>Pair-wise</a:t>
            </a:r>
            <a:r>
              <a:rPr lang="es-ES" b="1" dirty="0" smtClean="0"/>
              <a:t> </a:t>
            </a:r>
            <a:r>
              <a:rPr lang="es-ES" b="1" dirty="0" err="1" smtClean="0"/>
              <a:t>term</a:t>
            </a:r>
            <a:r>
              <a:rPr lang="es-ES" b="1" dirty="0" smtClean="0"/>
              <a:t> </a:t>
            </a:r>
            <a:r>
              <a:rPr lang="es-ES" b="1" dirty="0" err="1" smtClean="0"/>
              <a:t>constraints</a:t>
            </a:r>
            <a:endParaRPr lang="es-ES" b="1" dirty="0"/>
          </a:p>
        </p:txBody>
      </p:sp>
      <p:sp>
        <p:nvSpPr>
          <p:cNvPr id="41" name="Rounded Rectangle 40"/>
          <p:cNvSpPr/>
          <p:nvPr/>
        </p:nvSpPr>
        <p:spPr>
          <a:xfrm>
            <a:off x="5142862" y="1877225"/>
            <a:ext cx="3260366" cy="650447"/>
          </a:xfrm>
          <a:prstGeom prst="roundRect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1"/>
            <a:endParaRPr lang="es-ES" dirty="0"/>
          </a:p>
        </p:txBody>
      </p:sp>
      <p:sp>
        <p:nvSpPr>
          <p:cNvPr id="23" name="Content Placeholder 2"/>
          <p:cNvSpPr txBox="1">
            <a:spLocks/>
          </p:cNvSpPr>
          <p:nvPr/>
        </p:nvSpPr>
        <p:spPr>
          <a:xfrm>
            <a:off x="0" y="6193508"/>
            <a:ext cx="8011886" cy="10904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s-ES" sz="1600" dirty="0" smtClean="0"/>
              <a:t>[8] </a:t>
            </a:r>
            <a:r>
              <a:rPr lang="es-ES" sz="1600" dirty="0"/>
              <a:t>Y. </a:t>
            </a:r>
            <a:r>
              <a:rPr lang="es-ES" sz="1600" dirty="0" err="1"/>
              <a:t>Boykov</a:t>
            </a:r>
            <a:r>
              <a:rPr lang="es-ES" sz="1600" dirty="0"/>
              <a:t>, </a:t>
            </a:r>
            <a:r>
              <a:rPr lang="es-ES" sz="1600" dirty="0" err="1"/>
              <a:t>O.Veksler</a:t>
            </a:r>
            <a:r>
              <a:rPr lang="es-ES" sz="1600" dirty="0"/>
              <a:t>, and R. </a:t>
            </a:r>
            <a:r>
              <a:rPr lang="es-ES" sz="1600" dirty="0" err="1"/>
              <a:t>Zabih</a:t>
            </a:r>
            <a:r>
              <a:rPr lang="es-ES" sz="1600" dirty="0"/>
              <a:t>. </a:t>
            </a:r>
            <a:r>
              <a:rPr lang="es-ES" sz="1600" dirty="0" err="1"/>
              <a:t>Fast</a:t>
            </a:r>
            <a:r>
              <a:rPr lang="es-ES" sz="1600" dirty="0"/>
              <a:t> </a:t>
            </a:r>
            <a:r>
              <a:rPr lang="es-ES" sz="1600" dirty="0" err="1"/>
              <a:t>approximate</a:t>
            </a:r>
            <a:r>
              <a:rPr lang="es-ES" sz="1600" dirty="0"/>
              <a:t> </a:t>
            </a:r>
            <a:r>
              <a:rPr lang="es-ES" sz="1600" dirty="0" err="1"/>
              <a:t>energy</a:t>
            </a:r>
            <a:r>
              <a:rPr lang="es-ES" sz="1600" dirty="0"/>
              <a:t> </a:t>
            </a:r>
            <a:r>
              <a:rPr lang="es-ES" sz="1600" dirty="0" err="1"/>
              <a:t>minimization</a:t>
            </a:r>
            <a:r>
              <a:rPr lang="es-ES" sz="1600" dirty="0"/>
              <a:t> </a:t>
            </a:r>
            <a:r>
              <a:rPr lang="es-ES" sz="1600" dirty="0" err="1"/>
              <a:t>via</a:t>
            </a:r>
            <a:r>
              <a:rPr lang="es-ES" sz="1600" dirty="0"/>
              <a:t> </a:t>
            </a:r>
            <a:r>
              <a:rPr lang="es-ES" sz="1600" dirty="0" err="1" smtClean="0"/>
              <a:t>graph</a:t>
            </a:r>
            <a:r>
              <a:rPr lang="es-ES" sz="1600" dirty="0"/>
              <a:t> </a:t>
            </a:r>
            <a:r>
              <a:rPr lang="es-ES" sz="1600" dirty="0" err="1" smtClean="0"/>
              <a:t>cuts</a:t>
            </a:r>
            <a:r>
              <a:rPr lang="es-ES" sz="1600" dirty="0"/>
              <a:t>. </a:t>
            </a:r>
            <a:r>
              <a:rPr lang="es-ES" sz="1600" i="1" dirty="0"/>
              <a:t>IEEE </a:t>
            </a:r>
            <a:r>
              <a:rPr lang="es-ES" sz="1600" i="1" dirty="0" err="1"/>
              <a:t>Trans</a:t>
            </a:r>
            <a:r>
              <a:rPr lang="es-ES" sz="1600" i="1" dirty="0"/>
              <a:t>. </a:t>
            </a:r>
            <a:r>
              <a:rPr lang="es-ES" sz="1600" i="1" dirty="0" err="1"/>
              <a:t>Pattern</a:t>
            </a:r>
            <a:r>
              <a:rPr lang="es-ES" sz="1600" i="1" dirty="0"/>
              <a:t> Anal. Mach. </a:t>
            </a:r>
            <a:r>
              <a:rPr lang="es-ES" sz="1600" i="1" dirty="0" err="1"/>
              <a:t>Intell</a:t>
            </a:r>
            <a:r>
              <a:rPr lang="es-ES" sz="1600" i="1" dirty="0"/>
              <a:t>.</a:t>
            </a:r>
            <a:r>
              <a:rPr lang="es-ES" sz="1600" dirty="0"/>
              <a:t>, 23:1222–1239, </a:t>
            </a:r>
            <a:r>
              <a:rPr lang="es-ES" sz="1600" dirty="0" err="1"/>
              <a:t>November</a:t>
            </a:r>
            <a:r>
              <a:rPr lang="es-ES" sz="1600" dirty="0"/>
              <a:t> 2001.</a:t>
            </a:r>
          </a:p>
        </p:txBody>
      </p:sp>
      <p:cxnSp>
        <p:nvCxnSpPr>
          <p:cNvPr id="24" name="Straight Connector 23"/>
          <p:cNvCxnSpPr/>
          <p:nvPr/>
        </p:nvCxnSpPr>
        <p:spPr>
          <a:xfrm>
            <a:off x="0" y="6106854"/>
            <a:ext cx="9143968" cy="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12" name="Slide Number Placeholder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860AB8-BB39-4E0E-8905-3E931B52FC0E}" type="slidenum">
              <a:rPr lang="es-ES" smtClean="0"/>
              <a:pPr/>
              <a:t>32</a:t>
            </a:fld>
            <a:r>
              <a:rPr lang="es-ES" smtClean="0"/>
              <a:t> / 84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38884476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bldLvl="2"/>
      <p:bldP spid="16" grpId="0" animBg="1"/>
      <p:bldP spid="72" grpId="0" animBg="1"/>
      <p:bldP spid="72" grpId="1" animBg="1"/>
      <p:bldP spid="38" grpId="0"/>
      <p:bldP spid="41" grpId="0" animBg="1"/>
      <p:bldP spid="41" grpId="1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28 Imagen" descr="degradado diapo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32" y="5888673"/>
            <a:ext cx="9144000" cy="978892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628650" y="1452393"/>
                <a:ext cx="7886700" cy="2081896"/>
              </a:xfrm>
            </p:spPr>
            <p:txBody>
              <a:bodyPr>
                <a:normAutofit/>
              </a:bodyPr>
              <a:lstStyle/>
              <a:p>
                <a:r>
                  <a:rPr lang="es-ES" dirty="0" err="1" smtClean="0"/>
                  <a:t>Energy</a:t>
                </a:r>
                <a:r>
                  <a:rPr lang="es-ES" dirty="0" smtClean="0"/>
                  <a:t> </a:t>
                </a:r>
                <a:r>
                  <a:rPr lang="es-ES" dirty="0" err="1" smtClean="0"/>
                  <a:t>minimization</a:t>
                </a:r>
                <a:r>
                  <a:rPr lang="es-ES" dirty="0" smtClean="0"/>
                  <a:t> [8]</a:t>
                </a:r>
              </a:p>
              <a:p>
                <a:pPr lvl="1"/>
                <a14:m>
                  <m:oMath xmlns:m="http://schemas.openxmlformats.org/officeDocument/2006/math">
                    <m:r>
                      <a:rPr lang="es-ES" i="1">
                        <a:latin typeface="Cambria Math" panose="02040503050406030204" pitchFamily="18" charset="0"/>
                      </a:rPr>
                      <m:t>𝛼</m:t>
                    </m:r>
                    <m:r>
                      <m:rPr>
                        <m:nor/>
                      </m:rPr>
                      <a:rPr lang="es-ES" dirty="0"/>
                      <m:t>−</m:t>
                    </m:r>
                    <m:r>
                      <a:rPr lang="es-ES" i="1">
                        <a:latin typeface="Cambria Math" panose="02040503050406030204" pitchFamily="18" charset="0"/>
                      </a:rPr>
                      <m:t>𝛽</m:t>
                    </m:r>
                  </m:oMath>
                </a14:m>
                <a:r>
                  <a:rPr lang="es-ES" dirty="0"/>
                  <a:t> </a:t>
                </a:r>
                <a:r>
                  <a:rPr lang="es-ES" dirty="0" smtClean="0"/>
                  <a:t>swap</a:t>
                </a:r>
                <a:endParaRPr lang="es-ES" b="0" i="1" dirty="0" smtClean="0">
                  <a:latin typeface="Cambria Math" panose="02040503050406030204" pitchFamily="18" charset="0"/>
                </a:endParaRPr>
              </a:p>
              <a:p>
                <a:pPr lvl="1"/>
                <a14:m>
                  <m:oMath xmlns:m="http://schemas.openxmlformats.org/officeDocument/2006/math">
                    <m:r>
                      <a:rPr lang="es-ES" b="0" i="1">
                        <a:latin typeface="Cambria Math" panose="02040503050406030204" pitchFamily="18" charset="0"/>
                      </a:rPr>
                      <m:t>𝛼</m:t>
                    </m:r>
                  </m:oMath>
                </a14:m>
                <a:r>
                  <a:rPr lang="es-ES" b="1" dirty="0"/>
                  <a:t>-</a:t>
                </a:r>
                <a:r>
                  <a:rPr lang="es-ES" dirty="0" err="1" smtClean="0"/>
                  <a:t>expansion</a:t>
                </a:r>
                <a:endParaRPr lang="es-ES" dirty="0" smtClean="0"/>
              </a:p>
              <a:p>
                <a:pPr lvl="1"/>
                <a:endParaRPr lang="es-ES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628650" y="1452393"/>
                <a:ext cx="7886700" cy="2081896"/>
              </a:xfrm>
              <a:blipFill rotWithShape="0">
                <a:blip r:embed="rId4"/>
                <a:stretch>
                  <a:fillRect l="-1391" t="-4678"/>
                </a:stretch>
              </a:blipFill>
            </p:spPr>
            <p:txBody>
              <a:bodyPr/>
              <a:lstStyle/>
              <a:p>
                <a:r>
                  <a:rPr lang="es-E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Rectangle 4"/>
          <p:cNvSpPr/>
          <p:nvPr/>
        </p:nvSpPr>
        <p:spPr>
          <a:xfrm>
            <a:off x="-32" y="0"/>
            <a:ext cx="2216567" cy="199766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1200" dirty="0" err="1"/>
              <a:t>Part</a:t>
            </a:r>
            <a:r>
              <a:rPr lang="es-ES" sz="1200" dirty="0"/>
              <a:t> I</a:t>
            </a:r>
          </a:p>
        </p:txBody>
      </p:sp>
      <p:sp>
        <p:nvSpPr>
          <p:cNvPr id="6" name="Rectangle 5"/>
          <p:cNvSpPr/>
          <p:nvPr/>
        </p:nvSpPr>
        <p:spPr>
          <a:xfrm>
            <a:off x="2281647" y="0"/>
            <a:ext cx="2224199" cy="200797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1200" dirty="0" err="1"/>
              <a:t>Part</a:t>
            </a:r>
            <a:r>
              <a:rPr lang="es-ES" sz="1200" dirty="0"/>
              <a:t> II</a:t>
            </a:r>
          </a:p>
        </p:txBody>
      </p:sp>
      <p:sp>
        <p:nvSpPr>
          <p:cNvPr id="7" name="Rectangle 6"/>
          <p:cNvSpPr/>
          <p:nvPr/>
        </p:nvSpPr>
        <p:spPr>
          <a:xfrm>
            <a:off x="4570958" y="0"/>
            <a:ext cx="2226044" cy="200797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1200" dirty="0" err="1"/>
              <a:t>Part</a:t>
            </a:r>
            <a:r>
              <a:rPr lang="es-ES" sz="1200" dirty="0"/>
              <a:t> III</a:t>
            </a:r>
          </a:p>
        </p:txBody>
      </p:sp>
      <p:sp>
        <p:nvSpPr>
          <p:cNvPr id="8" name="Rectangle 7"/>
          <p:cNvSpPr/>
          <p:nvPr/>
        </p:nvSpPr>
        <p:spPr>
          <a:xfrm>
            <a:off x="6862114" y="1"/>
            <a:ext cx="2281854" cy="199766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1200" dirty="0" err="1"/>
              <a:t>Conclusions</a:t>
            </a:r>
            <a:endParaRPr lang="es-ES" sz="1200" dirty="0"/>
          </a:p>
        </p:txBody>
      </p:sp>
      <p:sp>
        <p:nvSpPr>
          <p:cNvPr id="15" name="Content Placeholder 2"/>
          <p:cNvSpPr txBox="1">
            <a:spLocks/>
          </p:cNvSpPr>
          <p:nvPr/>
        </p:nvSpPr>
        <p:spPr>
          <a:xfrm>
            <a:off x="0" y="6134065"/>
            <a:ext cx="9144032" cy="107155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es-ES" sz="1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3" name="TextBox 22"/>
              <p:cNvSpPr txBox="1"/>
              <p:nvPr/>
            </p:nvSpPr>
            <p:spPr>
              <a:xfrm>
                <a:off x="331434" y="4157963"/>
                <a:ext cx="3611694" cy="1672253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s-ES" sz="16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m:rPr>
                              <m:sty m:val="p"/>
                            </m:rPr>
                            <a:rPr lang="es-ES" sz="1600" b="0" i="0" smtClean="0">
                              <a:latin typeface="Cambria Math" panose="02040503050406030204" pitchFamily="18" charset="0"/>
                            </a:rPr>
                            <m:t>Ω</m:t>
                          </m:r>
                        </m:e>
                        <m:sub>
                          <m:r>
                            <a:rPr lang="es-ES" sz="16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  <m:d>
                        <m:dPr>
                          <m:ctrlPr>
                            <a:rPr lang="es-ES" sz="16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s-ES" sz="1600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s-ES" sz="1600" b="0" i="1" smtClean="0">
                                  <a:latin typeface="Cambria Math" panose="02040503050406030204" pitchFamily="18" charset="0"/>
                                </a:rPr>
                                <m:t>𝑓</m:t>
                              </m:r>
                            </m:e>
                            <m:sub>
                              <m:r>
                                <a:rPr lang="es-ES" sz="1600" b="0" i="1" smtClean="0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</m:sub>
                          </m:sSub>
                          <m:r>
                            <a:rPr lang="es-ES" sz="1600" b="0" i="1" smtClean="0">
                              <a:latin typeface="Cambria Math" panose="02040503050406030204" pitchFamily="18" charset="0"/>
                            </a:rPr>
                            <m:t>,</m:t>
                          </m:r>
                          <m:sSub>
                            <m:sSubPr>
                              <m:ctrlPr>
                                <a:rPr lang="es-ES" sz="1600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s-ES" sz="1600" b="0" i="1" smtClean="0">
                                  <a:latin typeface="Cambria Math" panose="02040503050406030204" pitchFamily="18" charset="0"/>
                                </a:rPr>
                                <m:t>𝑓</m:t>
                              </m:r>
                            </m:e>
                            <m:sub>
                              <m:r>
                                <a:rPr lang="es-ES" sz="1600" b="0" i="1" smtClean="0">
                                  <a:latin typeface="Cambria Math" panose="02040503050406030204" pitchFamily="18" charset="0"/>
                                </a:rPr>
                                <m:t>𝑗</m:t>
                              </m:r>
                            </m:sub>
                          </m:sSub>
                        </m:e>
                      </m:d>
                      <m:r>
                        <a:rPr lang="es-ES" sz="1600" b="0" i="0" smtClean="0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{"/>
                          <m:endChr m:val=""/>
                          <m:ctrlPr>
                            <a:rPr lang="es-ES" sz="16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es-ES" sz="1600" b="0" i="1" smtClean="0">
                                  <a:latin typeface="Cambria Math" panose="02040503050406030204" pitchFamily="18" charset="0"/>
                                </a:rPr>
                              </m:ctrlPr>
                            </m:eqArrPr>
                            <m:e>
                              <m:m>
                                <m:mPr>
                                  <m:mcs>
                                    <m:mc>
                                      <m:mcPr>
                                        <m:count m:val="3"/>
                                        <m:mcJc m:val="center"/>
                                      </m:mcPr>
                                    </m:mc>
                                  </m:mcs>
                                  <m:ctrlPr>
                                    <a:rPr lang="es-ES" sz="16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mPr>
                                <m:mr>
                                  <m:e>
                                    <m:r>
                                      <m:rPr>
                                        <m:brk m:alnAt="7"/>
                                      </m:rPr>
                                      <a:rPr lang="es-ES" sz="1600" b="0" i="1" smtClean="0">
                                        <a:latin typeface="Cambria Math" panose="02040503050406030204" pitchFamily="18" charset="0"/>
                                      </a:rPr>
                                      <m:t>0</m:t>
                                    </m:r>
                                  </m:e>
                                  <m:e>
                                    <m:r>
                                      <m:rPr>
                                        <m:nor/>
                                      </m:rPr>
                                      <a:rPr lang="es-ES" sz="1600" b="0" i="0" smtClean="0">
                                        <a:latin typeface="Cambria Math" panose="02040503050406030204" pitchFamily="18" charset="0"/>
                                      </a:rPr>
                                      <m:t>for</m:t>
                                    </m:r>
                                  </m:e>
                                  <m:e>
                                    <m:sSub>
                                      <m:sSubPr>
                                        <m:ctrlPr>
                                          <a:rPr lang="es-ES" sz="1600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s-ES" sz="1600" i="1">
                                            <a:latin typeface="Cambria Math" panose="02040503050406030204" pitchFamily="18" charset="0"/>
                                          </a:rPr>
                                          <m:t>𝑓</m:t>
                                        </m:r>
                                      </m:e>
                                      <m:sub>
                                        <m:r>
                                          <a:rPr lang="es-ES" sz="1600" i="1">
                                            <a:latin typeface="Cambria Math" panose="02040503050406030204" pitchFamily="18" charset="0"/>
                                          </a:rPr>
                                          <m:t>𝑖</m:t>
                                        </m:r>
                                      </m:sub>
                                    </m:sSub>
                                    <m:r>
                                      <a:rPr lang="es-ES" sz="1600" i="1">
                                        <a:latin typeface="Cambria Math" panose="02040503050406030204" pitchFamily="18" charset="0"/>
                                      </a:rPr>
                                      <m:t>=</m:t>
                                    </m:r>
                                    <m:sSub>
                                      <m:sSubPr>
                                        <m:ctrlPr>
                                          <a:rPr lang="es-ES" sz="1600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s-ES" sz="1600" i="1">
                                            <a:latin typeface="Cambria Math" panose="02040503050406030204" pitchFamily="18" charset="0"/>
                                          </a:rPr>
                                          <m:t>𝑓</m:t>
                                        </m:r>
                                      </m:e>
                                      <m:sub>
                                        <m:r>
                                          <a:rPr lang="es-ES" sz="1600" i="1">
                                            <a:latin typeface="Cambria Math" panose="02040503050406030204" pitchFamily="18" charset="0"/>
                                          </a:rPr>
                                          <m:t>𝑗</m:t>
                                        </m:r>
                                      </m:sub>
                                    </m:sSub>
                                    <m:r>
                                      <a:rPr lang="es-ES" sz="1600" b="0" i="1" smtClean="0">
                                        <a:latin typeface="Cambria Math" panose="02040503050406030204" pitchFamily="18" charset="0"/>
                                      </a:rPr>
                                      <m:t>                 </m:t>
                                    </m:r>
                                  </m:e>
                                </m:mr>
                              </m:m>
                            </m:e>
                            <m:e>
                              <m:m>
                                <m:mPr>
                                  <m:mcs>
                                    <m:mc>
                                      <m:mcPr>
                                        <m:count m:val="3"/>
                                        <m:mcJc m:val="center"/>
                                      </m:mcPr>
                                    </m:mc>
                                  </m:mcs>
                                  <m:ctrlPr>
                                    <a:rPr lang="es-ES" sz="16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mPr>
                                <m:mr>
                                  <m:e>
                                    <m:r>
                                      <m:rPr>
                                        <m:brk m:alnAt="7"/>
                                      </m:rPr>
                                      <a:rPr lang="es-ES" sz="1600" b="0" i="1" smtClean="0"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  <m:r>
                                      <a:rPr lang="es-ES" sz="1600" b="0" i="1" smtClean="0">
                                        <a:latin typeface="Cambria Math" panose="02040503050406030204" pitchFamily="18" charset="0"/>
                                      </a:rPr>
                                      <m:t>0</m:t>
                                    </m:r>
                                  </m:e>
                                  <m:e>
                                    <m:r>
                                      <m:rPr>
                                        <m:nor/>
                                      </m:rPr>
                                      <a:rPr lang="es-ES" sz="1600" b="0" i="0" smtClean="0">
                                        <a:latin typeface="Cambria Math" panose="02040503050406030204" pitchFamily="18" charset="0"/>
                                      </a:rPr>
                                      <m:t>for</m:t>
                                    </m:r>
                                  </m:e>
                                  <m:e>
                                    <m:sSub>
                                      <m:sSubPr>
                                        <m:ctrlPr>
                                          <a:rPr lang="es-ES" sz="1600" b="0" i="1" smtClean="0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s-ES" sz="1600" b="0" i="1" smtClean="0">
                                            <a:latin typeface="Cambria Math" panose="02040503050406030204" pitchFamily="18" charset="0"/>
                                          </a:rPr>
                                          <m:t>𝑓</m:t>
                                        </m:r>
                                      </m:e>
                                      <m:sub>
                                        <m:r>
                                          <a:rPr lang="es-ES" sz="1600" b="0" i="1" smtClean="0">
                                            <a:latin typeface="Cambria Math" panose="02040503050406030204" pitchFamily="18" charset="0"/>
                                          </a:rPr>
                                          <m:t>𝑖</m:t>
                                        </m:r>
                                      </m:sub>
                                    </m:sSub>
                                    <m:r>
                                      <a:rPr lang="es-ES" sz="1600" b="0" i="1" smtClean="0">
                                        <a:latin typeface="Cambria Math" panose="02040503050406030204" pitchFamily="18" charset="0"/>
                                      </a:rPr>
                                      <m:t>=</m:t>
                                    </m:r>
                                    <m:r>
                                      <m:rPr>
                                        <m:nor/>
                                      </m:rPr>
                                      <a:rPr lang="es-ES" sz="1600" b="0" i="0" smtClean="0">
                                        <a:latin typeface="Cambria Math" panose="02040503050406030204" pitchFamily="18" charset="0"/>
                                      </a:rPr>
                                      <m:t>LU</m:t>
                                    </m:r>
                                    <m:r>
                                      <a:rPr lang="es-ES" sz="1600" b="0" i="1" smtClean="0">
                                        <a:latin typeface="Cambria Math" panose="02040503050406030204" pitchFamily="18" charset="0"/>
                                      </a:rPr>
                                      <m:t>, </m:t>
                                    </m:r>
                                    <m:sSub>
                                      <m:sSubPr>
                                        <m:ctrlPr>
                                          <a:rPr lang="es-ES" sz="1600" b="0" i="1" smtClean="0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s-ES" sz="1600" b="0" i="1" smtClean="0">
                                            <a:latin typeface="Cambria Math" panose="02040503050406030204" pitchFamily="18" charset="0"/>
                                          </a:rPr>
                                          <m:t>𝑓</m:t>
                                        </m:r>
                                      </m:e>
                                      <m:sub>
                                        <m:r>
                                          <a:rPr lang="es-ES" sz="1600" b="0" i="1" smtClean="0">
                                            <a:latin typeface="Cambria Math" panose="02040503050406030204" pitchFamily="18" charset="0"/>
                                          </a:rPr>
                                          <m:t>𝑗</m:t>
                                        </m:r>
                                      </m:sub>
                                    </m:sSub>
                                    <m:r>
                                      <a:rPr lang="es-ES" sz="1600" b="0" i="1" smtClean="0">
                                        <a:latin typeface="Cambria Math" panose="02040503050406030204" pitchFamily="18" charset="0"/>
                                      </a:rPr>
                                      <m:t>=</m:t>
                                    </m:r>
                                    <m:r>
                                      <m:rPr>
                                        <m:nor/>
                                      </m:rPr>
                                      <a:rPr lang="es-ES" sz="1600" b="0" i="0" smtClean="0">
                                        <a:latin typeface="Cambria Math" panose="02040503050406030204" pitchFamily="18" charset="0"/>
                                      </a:rPr>
                                      <m:t>RU</m:t>
                                    </m:r>
                                    <m:r>
                                      <a:rPr lang="es-ES" sz="1600" b="0" i="1" smtClean="0">
                                        <a:latin typeface="Cambria Math" panose="02040503050406030204" pitchFamily="18" charset="0"/>
                                      </a:rPr>
                                      <m:t> </m:t>
                                    </m:r>
                                  </m:e>
                                </m:mr>
                                <m:mr>
                                  <m:e/>
                                  <m:e/>
                                  <m:e>
                                    <m:sSub>
                                      <m:sSubPr>
                                        <m:ctrlPr>
                                          <a:rPr lang="es-ES" sz="1600" b="0" i="1" smtClean="0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s-ES" sz="1600" b="0" i="1" smtClean="0">
                                            <a:latin typeface="Cambria Math" panose="02040503050406030204" pitchFamily="18" charset="0"/>
                                          </a:rPr>
                                          <m:t>𝑓</m:t>
                                        </m:r>
                                      </m:e>
                                      <m:sub>
                                        <m:r>
                                          <a:rPr lang="es-ES" sz="1600" b="0" i="1" smtClean="0">
                                            <a:latin typeface="Cambria Math" panose="02040503050406030204" pitchFamily="18" charset="0"/>
                                          </a:rPr>
                                          <m:t>𝑖</m:t>
                                        </m:r>
                                      </m:sub>
                                    </m:sSub>
                                    <m:r>
                                      <a:rPr lang="es-ES" sz="1600" b="0" i="1" smtClean="0">
                                        <a:latin typeface="Cambria Math" panose="02040503050406030204" pitchFamily="18" charset="0"/>
                                      </a:rPr>
                                      <m:t>=</m:t>
                                    </m:r>
                                    <m:r>
                                      <m:rPr>
                                        <m:nor/>
                                      </m:rPr>
                                      <a:rPr lang="es-ES" sz="1600" b="0" i="0" smtClean="0">
                                        <a:latin typeface="Cambria Math" panose="02040503050406030204" pitchFamily="18" charset="0"/>
                                      </a:rPr>
                                      <m:t>LH</m:t>
                                    </m:r>
                                    <m:r>
                                      <a:rPr lang="es-ES" sz="1600" b="0" i="1" smtClean="0">
                                        <a:latin typeface="Cambria Math" panose="02040503050406030204" pitchFamily="18" charset="0"/>
                                      </a:rPr>
                                      <m:t>, </m:t>
                                    </m:r>
                                    <m:sSub>
                                      <m:sSubPr>
                                        <m:ctrlPr>
                                          <a:rPr lang="es-ES" sz="1600" b="0" i="1" smtClean="0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s-ES" sz="1600" b="0" i="1" smtClean="0">
                                            <a:latin typeface="Cambria Math" panose="02040503050406030204" pitchFamily="18" charset="0"/>
                                          </a:rPr>
                                          <m:t>𝑓</m:t>
                                        </m:r>
                                      </m:e>
                                      <m:sub>
                                        <m:r>
                                          <a:rPr lang="es-ES" sz="1600" b="0" i="1" smtClean="0">
                                            <a:latin typeface="Cambria Math" panose="02040503050406030204" pitchFamily="18" charset="0"/>
                                          </a:rPr>
                                          <m:t>𝑗</m:t>
                                        </m:r>
                                      </m:sub>
                                    </m:sSub>
                                    <m:r>
                                      <a:rPr lang="es-ES" sz="1600" b="0" i="1" smtClean="0">
                                        <a:latin typeface="Cambria Math" panose="02040503050406030204" pitchFamily="18" charset="0"/>
                                      </a:rPr>
                                      <m:t>=</m:t>
                                    </m:r>
                                    <m:r>
                                      <m:rPr>
                                        <m:nor/>
                                      </m:rPr>
                                      <a:rPr lang="es-ES" sz="1600" b="0" i="0" smtClean="0">
                                        <a:latin typeface="Cambria Math" panose="02040503050406030204" pitchFamily="18" charset="0"/>
                                      </a:rPr>
                                      <m:t>RH</m:t>
                                    </m:r>
                                  </m:e>
                                </m:mr>
                              </m:m>
                            </m:e>
                            <m:e>
                              <m:m>
                                <m:mPr>
                                  <m:mcs>
                                    <m:mc>
                                      <m:mcPr>
                                        <m:count m:val="3"/>
                                        <m:mcJc m:val="center"/>
                                      </m:mcPr>
                                    </m:mc>
                                  </m:mcs>
                                  <m:ctrlPr>
                                    <a:rPr lang="es-ES" sz="16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mPr>
                                <m:mr>
                                  <m:e>
                                    <m:r>
                                      <m:rPr>
                                        <m:brk m:alnAt="7"/>
                                      </m:rPr>
                                      <a:rPr lang="es-ES" sz="1600" b="0" i="1" smtClean="0">
                                        <a:latin typeface="Cambria Math" panose="02040503050406030204" pitchFamily="18" charset="0"/>
                                      </a:rPr>
                                      <m:t>5</m:t>
                                    </m:r>
                                  </m:e>
                                  <m:e>
                                    <m:r>
                                      <m:rPr>
                                        <m:nor/>
                                      </m:rPr>
                                      <a:rPr lang="es-ES" sz="1600" b="0" i="0" smtClean="0">
                                        <a:latin typeface="Cambria Math" panose="02040503050406030204" pitchFamily="18" charset="0"/>
                                      </a:rPr>
                                      <m:t>for</m:t>
                                    </m:r>
                                  </m:e>
                                  <m:e>
                                    <m:sSub>
                                      <m:sSubPr>
                                        <m:ctrlPr>
                                          <a:rPr lang="es-ES" sz="1600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s-ES" sz="1600" i="1">
                                            <a:latin typeface="Cambria Math" panose="02040503050406030204" pitchFamily="18" charset="0"/>
                                          </a:rPr>
                                          <m:t>𝑓</m:t>
                                        </m:r>
                                      </m:e>
                                      <m:sub>
                                        <m:r>
                                          <a:rPr lang="es-ES" sz="1600" i="1">
                                            <a:latin typeface="Cambria Math" panose="02040503050406030204" pitchFamily="18" charset="0"/>
                                          </a:rPr>
                                          <m:t>𝑖</m:t>
                                        </m:r>
                                      </m:sub>
                                    </m:sSub>
                                    <m:r>
                                      <a:rPr lang="es-ES" sz="1600" i="1">
                                        <a:latin typeface="Cambria Math" panose="02040503050406030204" pitchFamily="18" charset="0"/>
                                      </a:rPr>
                                      <m:t>=</m:t>
                                    </m:r>
                                    <m:r>
                                      <m:rPr>
                                        <m:nor/>
                                      </m:rPr>
                                      <a:rPr lang="es-ES" sz="1600">
                                        <a:latin typeface="Cambria Math" panose="02040503050406030204" pitchFamily="18" charset="0"/>
                                      </a:rPr>
                                      <m:t>LW</m:t>
                                    </m:r>
                                    <m:r>
                                      <a:rPr lang="es-ES" sz="1600" i="1">
                                        <a:latin typeface="Cambria Math" panose="02040503050406030204" pitchFamily="18" charset="0"/>
                                      </a:rPr>
                                      <m:t>, </m:t>
                                    </m:r>
                                    <m:sSub>
                                      <m:sSubPr>
                                        <m:ctrlPr>
                                          <a:rPr lang="es-ES" sz="1600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s-ES" sz="1600" i="1">
                                            <a:latin typeface="Cambria Math" panose="02040503050406030204" pitchFamily="18" charset="0"/>
                                          </a:rPr>
                                          <m:t>𝑓</m:t>
                                        </m:r>
                                      </m:e>
                                      <m:sub>
                                        <m:r>
                                          <a:rPr lang="es-ES" sz="1600" i="1">
                                            <a:latin typeface="Cambria Math" panose="02040503050406030204" pitchFamily="18" charset="0"/>
                                          </a:rPr>
                                          <m:t>𝑗</m:t>
                                        </m:r>
                                      </m:sub>
                                    </m:sSub>
                                    <m:r>
                                      <a:rPr lang="es-ES" sz="1600" i="1">
                                        <a:latin typeface="Cambria Math" panose="02040503050406030204" pitchFamily="18" charset="0"/>
                                      </a:rPr>
                                      <m:t>=</m:t>
                                    </m:r>
                                    <m:r>
                                      <m:rPr>
                                        <m:nor/>
                                      </m:rPr>
                                      <a:rPr lang="es-ES" sz="1600">
                                        <a:latin typeface="Cambria Math" panose="02040503050406030204" pitchFamily="18" charset="0"/>
                                      </a:rPr>
                                      <m:t>RH</m:t>
                                    </m:r>
                                  </m:e>
                                </m:mr>
                                <m:mr>
                                  <m:e/>
                                  <m:e/>
                                  <m:e>
                                    <m:sSub>
                                      <m:sSubPr>
                                        <m:ctrlPr>
                                          <a:rPr lang="es-ES" sz="1600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s-ES" sz="1600" i="1">
                                            <a:latin typeface="Cambria Math" panose="02040503050406030204" pitchFamily="18" charset="0"/>
                                          </a:rPr>
                                          <m:t>𝑓</m:t>
                                        </m:r>
                                      </m:e>
                                      <m:sub>
                                        <m:r>
                                          <a:rPr lang="es-ES" sz="1600" i="1">
                                            <a:latin typeface="Cambria Math" panose="02040503050406030204" pitchFamily="18" charset="0"/>
                                          </a:rPr>
                                          <m:t>𝑖</m:t>
                                        </m:r>
                                      </m:sub>
                                    </m:sSub>
                                    <m:r>
                                      <a:rPr lang="es-ES" sz="1600" i="1">
                                        <a:latin typeface="Cambria Math" panose="02040503050406030204" pitchFamily="18" charset="0"/>
                                      </a:rPr>
                                      <m:t>=</m:t>
                                    </m:r>
                                    <m:r>
                                      <m:rPr>
                                        <m:nor/>
                                      </m:rPr>
                                      <a:rPr lang="es-ES" sz="1600" b="0" i="0" smtClean="0">
                                        <a:latin typeface="Cambria Math" panose="02040503050406030204" pitchFamily="18" charset="0"/>
                                      </a:rPr>
                                      <m:t>R</m:t>
                                    </m:r>
                                    <m:r>
                                      <m:rPr>
                                        <m:nor/>
                                      </m:rPr>
                                      <a:rPr lang="es-ES" sz="1600">
                                        <a:latin typeface="Cambria Math" panose="02040503050406030204" pitchFamily="18" charset="0"/>
                                      </a:rPr>
                                      <m:t>W</m:t>
                                    </m:r>
                                    <m:r>
                                      <a:rPr lang="es-ES" sz="1600" i="1">
                                        <a:latin typeface="Cambria Math" panose="02040503050406030204" pitchFamily="18" charset="0"/>
                                      </a:rPr>
                                      <m:t>, </m:t>
                                    </m:r>
                                    <m:sSub>
                                      <m:sSubPr>
                                        <m:ctrlPr>
                                          <a:rPr lang="es-ES" sz="1600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s-ES" sz="1600" i="1">
                                            <a:latin typeface="Cambria Math" panose="02040503050406030204" pitchFamily="18" charset="0"/>
                                          </a:rPr>
                                          <m:t>𝑓</m:t>
                                        </m:r>
                                      </m:e>
                                      <m:sub>
                                        <m:r>
                                          <a:rPr lang="es-ES" sz="1600" i="1">
                                            <a:latin typeface="Cambria Math" panose="02040503050406030204" pitchFamily="18" charset="0"/>
                                          </a:rPr>
                                          <m:t>𝑗</m:t>
                                        </m:r>
                                      </m:sub>
                                    </m:sSub>
                                    <m:r>
                                      <a:rPr lang="es-ES" sz="1600" i="1">
                                        <a:latin typeface="Cambria Math" panose="02040503050406030204" pitchFamily="18" charset="0"/>
                                      </a:rPr>
                                      <m:t>=</m:t>
                                    </m:r>
                                    <m:r>
                                      <m:rPr>
                                        <m:nor/>
                                      </m:rPr>
                                      <a:rPr lang="es-ES" sz="1600" b="0" i="0" smtClean="0">
                                        <a:latin typeface="Cambria Math" panose="02040503050406030204" pitchFamily="18" charset="0"/>
                                      </a:rPr>
                                      <m:t>L</m:t>
                                    </m:r>
                                    <m:r>
                                      <m:rPr>
                                        <m:nor/>
                                      </m:rPr>
                                      <a:rPr lang="es-ES" sz="1600">
                                        <a:latin typeface="Cambria Math" panose="02040503050406030204" pitchFamily="18" charset="0"/>
                                      </a:rPr>
                                      <m:t>H</m:t>
                                    </m:r>
                                  </m:e>
                                </m:mr>
                              </m:m>
                            </m:e>
                            <m:e>
                              <m:m>
                                <m:mPr>
                                  <m:mcs>
                                    <m:mc>
                                      <m:mcPr>
                                        <m:count m:val="3"/>
                                        <m:mcJc m:val="center"/>
                                      </m:mcPr>
                                    </m:mc>
                                  </m:mcs>
                                  <m:ctrlPr>
                                    <a:rPr lang="es-ES" sz="16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mPr>
                                <m:mr>
                                  <m:e>
                                    <m:r>
                                      <m:rPr>
                                        <m:brk m:alnAt="7"/>
                                      </m:rPr>
                                      <a:rPr lang="es-ES" sz="1600" b="0" i="1" smtClean="0"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e>
                                  <m:e>
                                    <m:r>
                                      <m:rPr>
                                        <m:nor/>
                                      </m:rPr>
                                      <a:rPr lang="es-ES" sz="1600" b="0" i="0" smtClean="0">
                                        <a:latin typeface="Cambria Math" panose="02040503050406030204" pitchFamily="18" charset="0"/>
                                      </a:rPr>
                                      <m:t>otherwise</m:t>
                                    </m:r>
                                    <m:r>
                                      <m:rPr>
                                        <m:nor/>
                                      </m:rPr>
                                      <a:rPr lang="es-ES" sz="1600" b="0" i="0" smtClean="0">
                                        <a:latin typeface="Cambria Math" panose="02040503050406030204" pitchFamily="18" charset="0"/>
                                      </a:rPr>
                                      <m:t>         </m:t>
                                    </m:r>
                                  </m:e>
                                  <m:e>
                                    <m:r>
                                      <a:rPr lang="es-ES" sz="1600" b="0" i="1" smtClean="0">
                                        <a:latin typeface="Cambria Math" panose="02040503050406030204" pitchFamily="18" charset="0"/>
                                      </a:rPr>
                                      <m:t>    </m:t>
                                    </m:r>
                                  </m:e>
                                </m:mr>
                              </m:m>
                              <m:r>
                                <a:rPr lang="es-ES" sz="1600" b="0" i="1" smtClean="0">
                                  <a:latin typeface="Cambria Math" panose="02040503050406030204" pitchFamily="18" charset="0"/>
                                </a:rPr>
                                <m:t>    </m:t>
                              </m:r>
                            </m:e>
                          </m:eqArr>
                        </m:e>
                      </m:d>
                    </m:oMath>
                  </m:oMathPara>
                </a14:m>
                <a:endParaRPr lang="es-ES" sz="1600" dirty="0"/>
              </a:p>
            </p:txBody>
          </p:sp>
        </mc:Choice>
        <mc:Fallback xmlns="">
          <p:sp>
            <p:nvSpPr>
              <p:cNvPr id="23" name="TextBox 2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1434" y="4157963"/>
                <a:ext cx="3611694" cy="1672253"/>
              </a:xfrm>
              <a:prstGeom prst="rect">
                <a:avLst/>
              </a:prstGeom>
              <a:blipFill rotWithShape="0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s-E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1" name="Rounded Rectangle 60"/>
              <p:cNvSpPr/>
              <p:nvPr/>
            </p:nvSpPr>
            <p:spPr>
              <a:xfrm>
                <a:off x="4188346" y="4724217"/>
                <a:ext cx="1613990" cy="579641"/>
              </a:xfrm>
              <a:prstGeom prst="roundRec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 xmlns:m="http://schemas.openxmlformats.org/officeDocument/2006/math">
                    <m:r>
                      <a:rPr lang="es-ES" b="1" i="1" smtClean="0">
                        <a:latin typeface="Cambria Math" panose="02040503050406030204" pitchFamily="18" charset="0"/>
                      </a:rPr>
                      <m:t>𝜶</m:t>
                    </m:r>
                    <m:r>
                      <m:rPr>
                        <m:nor/>
                      </m:rPr>
                      <a:rPr lang="es-ES" b="1" dirty="0"/>
                      <m:t>−</m:t>
                    </m:r>
                    <m:r>
                      <a:rPr lang="es-ES" b="1" i="1" smtClean="0">
                        <a:latin typeface="Cambria Math" panose="02040503050406030204" pitchFamily="18" charset="0"/>
                      </a:rPr>
                      <m:t>𝜷</m:t>
                    </m:r>
                  </m:oMath>
                </a14:m>
                <a:r>
                  <a:rPr lang="es-ES" b="1" dirty="0" smtClean="0"/>
                  <a:t> swap</a:t>
                </a:r>
                <a:endParaRPr lang="es-ES" b="1" dirty="0"/>
              </a:p>
            </p:txBody>
          </p:sp>
        </mc:Choice>
        <mc:Fallback xmlns="">
          <p:sp>
            <p:nvSpPr>
              <p:cNvPr id="61" name="Rounded Rectangle 6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88346" y="4724217"/>
                <a:ext cx="1613990" cy="579641"/>
              </a:xfrm>
              <a:prstGeom prst="roundRect">
                <a:avLst/>
              </a:prstGeom>
              <a:blipFill rotWithShape="0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s-E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70" name="Group 69"/>
          <p:cNvGrpSpPr/>
          <p:nvPr/>
        </p:nvGrpSpPr>
        <p:grpSpPr>
          <a:xfrm>
            <a:off x="5956230" y="3515091"/>
            <a:ext cx="2446998" cy="2513381"/>
            <a:chOff x="6368097" y="2689402"/>
            <a:chExt cx="2528858" cy="3076575"/>
          </a:xfrm>
        </p:grpSpPr>
        <p:pic>
          <p:nvPicPr>
            <p:cNvPr id="62" name="183 Imagen" descr="GCClassifC.bmp"/>
            <p:cNvPicPr>
              <a:picLocks noChangeAspect="1"/>
            </p:cNvPicPr>
            <p:nvPr/>
          </p:nvPicPr>
          <p:blipFill>
            <a:blip r:embed="rId7" cstate="print">
              <a:clrChange>
                <a:clrFrom>
                  <a:srgbClr val="7F0000"/>
                </a:clrFrom>
                <a:clrTo>
                  <a:srgbClr val="7F0000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368097" y="2689402"/>
              <a:ext cx="2528858" cy="3076575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63" name="TextBox 62"/>
            <p:cNvSpPr txBox="1"/>
            <p:nvPr/>
          </p:nvSpPr>
          <p:spPr>
            <a:xfrm>
              <a:off x="6797002" y="3371504"/>
              <a:ext cx="401072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1600" b="1" dirty="0" smtClean="0"/>
                <a:t>LH</a:t>
              </a:r>
              <a:endParaRPr lang="es-ES" sz="1600" b="1" dirty="0"/>
            </a:p>
          </p:txBody>
        </p:sp>
        <p:sp>
          <p:nvSpPr>
            <p:cNvPr id="64" name="TextBox 63"/>
            <p:cNvSpPr txBox="1"/>
            <p:nvPr/>
          </p:nvSpPr>
          <p:spPr>
            <a:xfrm>
              <a:off x="6574120" y="4075333"/>
              <a:ext cx="445763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1600" b="1" dirty="0" smtClean="0"/>
                <a:t>LW</a:t>
              </a:r>
              <a:endParaRPr lang="es-ES" sz="1600" b="1" dirty="0"/>
            </a:p>
          </p:txBody>
        </p:sp>
        <p:sp>
          <p:nvSpPr>
            <p:cNvPr id="65" name="TextBox 64"/>
            <p:cNvSpPr txBox="1"/>
            <p:nvPr/>
          </p:nvSpPr>
          <p:spPr>
            <a:xfrm>
              <a:off x="6895484" y="3873326"/>
              <a:ext cx="400879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1600" b="1" dirty="0" smtClean="0">
                  <a:solidFill>
                    <a:schemeClr val="bg1"/>
                  </a:solidFill>
                </a:rPr>
                <a:t>LU</a:t>
              </a:r>
              <a:endParaRPr lang="es-ES" sz="1600" b="1" dirty="0">
                <a:solidFill>
                  <a:schemeClr val="bg1"/>
                </a:solidFill>
              </a:endParaRPr>
            </a:p>
          </p:txBody>
        </p:sp>
        <p:sp>
          <p:nvSpPr>
            <p:cNvPr id="66" name="TextBox 65"/>
            <p:cNvSpPr txBox="1"/>
            <p:nvPr/>
          </p:nvSpPr>
          <p:spPr>
            <a:xfrm>
              <a:off x="7339988" y="4533808"/>
              <a:ext cx="642099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1600" b="1" dirty="0" smtClean="0">
                  <a:solidFill>
                    <a:schemeClr val="bg1"/>
                  </a:solidFill>
                </a:rPr>
                <a:t>Torso</a:t>
              </a:r>
              <a:endParaRPr lang="es-ES" sz="1600" b="1" dirty="0">
                <a:solidFill>
                  <a:schemeClr val="bg1"/>
                </a:solidFill>
              </a:endParaRPr>
            </a:p>
          </p:txBody>
        </p:sp>
        <p:sp>
          <p:nvSpPr>
            <p:cNvPr id="67" name="TextBox 66"/>
            <p:cNvSpPr txBox="1"/>
            <p:nvPr/>
          </p:nvSpPr>
          <p:spPr>
            <a:xfrm>
              <a:off x="8028654" y="3873326"/>
              <a:ext cx="434734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1600" b="1" dirty="0" smtClean="0"/>
                <a:t>RU</a:t>
              </a:r>
              <a:endParaRPr lang="es-ES" sz="1600" b="1" dirty="0"/>
            </a:p>
          </p:txBody>
        </p:sp>
        <p:sp>
          <p:nvSpPr>
            <p:cNvPr id="68" name="TextBox 67"/>
            <p:cNvSpPr txBox="1"/>
            <p:nvPr/>
          </p:nvSpPr>
          <p:spPr>
            <a:xfrm>
              <a:off x="8302258" y="4042603"/>
              <a:ext cx="484556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1600" b="1" dirty="0" smtClean="0"/>
                <a:t>RW</a:t>
              </a:r>
              <a:endParaRPr lang="es-ES" sz="1600" b="1" dirty="0"/>
            </a:p>
          </p:txBody>
        </p:sp>
        <p:sp>
          <p:nvSpPr>
            <p:cNvPr id="69" name="TextBox 68"/>
            <p:cNvSpPr txBox="1"/>
            <p:nvPr/>
          </p:nvSpPr>
          <p:spPr>
            <a:xfrm>
              <a:off x="8114384" y="3423629"/>
              <a:ext cx="429926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1600" b="1" dirty="0" smtClean="0"/>
                <a:t>RH</a:t>
              </a:r>
              <a:endParaRPr lang="es-ES" sz="1600" b="1" dirty="0"/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71" name="TextBox 70"/>
              <p:cNvSpPr txBox="1"/>
              <p:nvPr/>
            </p:nvSpPr>
            <p:spPr>
              <a:xfrm>
                <a:off x="5332551" y="1931805"/>
                <a:ext cx="2933367" cy="1107996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r>
                  <a:rPr lang="es-ES" b="0" dirty="0" smtClean="0"/>
                  <a:t>1. </a:t>
                </a:r>
                <a14:m>
                  <m:oMath xmlns:m="http://schemas.openxmlformats.org/officeDocument/2006/math">
                    <m:r>
                      <a:rPr lang="es-ES" b="0" i="1" smtClean="0">
                        <a:latin typeface="Cambria Math" panose="02040503050406030204" pitchFamily="18" charset="0"/>
                      </a:rPr>
                      <m:t>𝑉</m:t>
                    </m:r>
                    <m:d>
                      <m:dPr>
                        <m:ctrlPr>
                          <a:rPr lang="es-ES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s-ES" b="0" i="1" smtClean="0">
                            <a:latin typeface="Cambria Math" panose="02040503050406030204" pitchFamily="18" charset="0"/>
                          </a:rPr>
                          <m:t>𝛽</m:t>
                        </m:r>
                        <m:r>
                          <a:rPr lang="es-ES" b="0" i="1" smtClean="0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s-ES" b="0" i="1" smtClean="0">
                            <a:latin typeface="Cambria Math" panose="02040503050406030204" pitchFamily="18" charset="0"/>
                          </a:rPr>
                          <m:t>𝛼</m:t>
                        </m:r>
                      </m:e>
                    </m:d>
                    <m:r>
                      <a:rPr lang="es-ES" b="0" i="1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s-ES" b="0" i="1" smtClean="0">
                        <a:latin typeface="Cambria Math" panose="02040503050406030204" pitchFamily="18" charset="0"/>
                      </a:rPr>
                      <m:t>𝑉</m:t>
                    </m:r>
                    <m:d>
                      <m:dPr>
                        <m:ctrlPr>
                          <a:rPr lang="es-ES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s-ES" b="0" i="1" smtClean="0">
                            <a:latin typeface="Cambria Math" panose="02040503050406030204" pitchFamily="18" charset="0"/>
                          </a:rPr>
                          <m:t>𝛼</m:t>
                        </m:r>
                        <m:r>
                          <a:rPr lang="es-ES" b="0" i="1" smtClean="0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s-ES" b="0" i="1" smtClean="0">
                            <a:latin typeface="Cambria Math" panose="02040503050406030204" pitchFamily="18" charset="0"/>
                          </a:rPr>
                          <m:t>𝛽</m:t>
                        </m:r>
                      </m:e>
                    </m:d>
                    <m:r>
                      <a:rPr lang="es-ES" b="0" i="1" smtClean="0">
                        <a:latin typeface="Cambria Math" panose="02040503050406030204" pitchFamily="18" charset="0"/>
                      </a:rPr>
                      <m:t>≥0</m:t>
                    </m:r>
                  </m:oMath>
                </a14:m>
                <a:endParaRPr lang="es-ES" b="0" i="1" dirty="0" smtClean="0">
                  <a:latin typeface="Cambria Math" panose="02040503050406030204" pitchFamily="18" charset="0"/>
                </a:endParaRPr>
              </a:p>
              <a:p>
                <a:r>
                  <a:rPr lang="es-ES" dirty="0"/>
                  <a:t>2</a:t>
                </a:r>
                <a:r>
                  <a:rPr lang="es-ES" dirty="0" smtClean="0"/>
                  <a:t>. </a:t>
                </a:r>
                <a14:m>
                  <m:oMath xmlns:m="http://schemas.openxmlformats.org/officeDocument/2006/math">
                    <m:r>
                      <a:rPr lang="es-ES" b="0" i="1" smtClean="0">
                        <a:latin typeface="Cambria Math" panose="02040503050406030204" pitchFamily="18" charset="0"/>
                      </a:rPr>
                      <m:t>𝑉</m:t>
                    </m:r>
                    <m:d>
                      <m:dPr>
                        <m:ctrlPr>
                          <a:rPr lang="es-ES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s-ES" b="0" i="1" smtClean="0">
                            <a:latin typeface="Cambria Math" panose="02040503050406030204" pitchFamily="18" charset="0"/>
                          </a:rPr>
                          <m:t>𝛼</m:t>
                        </m:r>
                        <m:r>
                          <a:rPr lang="es-ES" b="0" i="1" smtClean="0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s-ES" b="0" i="1" smtClean="0">
                            <a:latin typeface="Cambria Math" panose="02040503050406030204" pitchFamily="18" charset="0"/>
                          </a:rPr>
                          <m:t>𝛽</m:t>
                        </m:r>
                      </m:e>
                    </m:d>
                    <m:r>
                      <a:rPr lang="es-ES" b="0" i="1" smtClean="0">
                        <a:latin typeface="Cambria Math" panose="02040503050406030204" pitchFamily="18" charset="0"/>
                      </a:rPr>
                      <m:t>=0 ⟺</m:t>
                    </m:r>
                    <m:r>
                      <a:rPr lang="es-ES" b="0" i="1" smtClean="0">
                        <a:latin typeface="Cambria Math" panose="02040503050406030204" pitchFamily="18" charset="0"/>
                      </a:rPr>
                      <m:t>𝛼</m:t>
                    </m:r>
                    <m:r>
                      <a:rPr lang="es-ES" b="0" i="1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s-ES" b="0" i="1" smtClean="0">
                        <a:latin typeface="Cambria Math" panose="02040503050406030204" pitchFamily="18" charset="0"/>
                      </a:rPr>
                      <m:t>𝛽</m:t>
                    </m:r>
                  </m:oMath>
                </a14:m>
                <a:endParaRPr lang="es-ES" b="0" i="1" dirty="0" smtClean="0">
                  <a:latin typeface="Cambria Math" panose="02040503050406030204" pitchFamily="18" charset="0"/>
                </a:endParaRPr>
              </a:p>
              <a:p>
                <a:r>
                  <a:rPr lang="es-ES" b="0" dirty="0" smtClean="0"/>
                  <a:t>3. </a:t>
                </a:r>
                <a14:m>
                  <m:oMath xmlns:m="http://schemas.openxmlformats.org/officeDocument/2006/math">
                    <m:r>
                      <a:rPr lang="es-ES" b="0" i="1" smtClean="0">
                        <a:latin typeface="Cambria Math" panose="02040503050406030204" pitchFamily="18" charset="0"/>
                      </a:rPr>
                      <m:t>𝑉</m:t>
                    </m:r>
                    <m:d>
                      <m:dPr>
                        <m:ctrlPr>
                          <a:rPr lang="es-ES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s-ES" b="0" i="1" smtClean="0">
                            <a:latin typeface="Cambria Math" panose="02040503050406030204" pitchFamily="18" charset="0"/>
                          </a:rPr>
                          <m:t>𝛼</m:t>
                        </m:r>
                        <m:r>
                          <a:rPr lang="es-ES" b="0" i="1" smtClean="0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s-ES" b="0" i="1" smtClean="0">
                            <a:latin typeface="Cambria Math" panose="02040503050406030204" pitchFamily="18" charset="0"/>
                          </a:rPr>
                          <m:t>𝛽</m:t>
                        </m:r>
                      </m:e>
                    </m:d>
                    <m:r>
                      <a:rPr lang="es-ES" b="0" i="1" smtClean="0">
                        <a:latin typeface="Cambria Math" panose="02040503050406030204" pitchFamily="18" charset="0"/>
                      </a:rPr>
                      <m:t>≤</m:t>
                    </m:r>
                    <m:r>
                      <a:rPr lang="es-ES" b="0" i="1" smtClean="0">
                        <a:latin typeface="Cambria Math" panose="02040503050406030204" pitchFamily="18" charset="0"/>
                      </a:rPr>
                      <m:t>𝑉</m:t>
                    </m:r>
                    <m:d>
                      <m:dPr>
                        <m:ctrlPr>
                          <a:rPr lang="es-ES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s-ES" b="0" i="1" smtClean="0">
                            <a:latin typeface="Cambria Math" panose="02040503050406030204" pitchFamily="18" charset="0"/>
                          </a:rPr>
                          <m:t>𝛼</m:t>
                        </m:r>
                        <m:r>
                          <a:rPr lang="es-ES" b="0" i="1" smtClean="0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s-ES" b="0" i="1" smtClean="0">
                            <a:latin typeface="Cambria Math" panose="02040503050406030204" pitchFamily="18" charset="0"/>
                          </a:rPr>
                          <m:t>𝛾</m:t>
                        </m:r>
                      </m:e>
                    </m:d>
                    <m:r>
                      <a:rPr lang="es-ES" b="0" i="1" smtClean="0">
                        <a:latin typeface="Cambria Math" panose="02040503050406030204" pitchFamily="18" charset="0"/>
                      </a:rPr>
                      <m:t>+</m:t>
                    </m:r>
                    <m:r>
                      <a:rPr lang="es-ES" b="0" i="1" smtClean="0">
                        <a:latin typeface="Cambria Math" panose="02040503050406030204" pitchFamily="18" charset="0"/>
                      </a:rPr>
                      <m:t>𝑉</m:t>
                    </m:r>
                    <m:r>
                      <a:rPr lang="es-ES" b="0" i="1" smtClean="0">
                        <a:latin typeface="Cambria Math" panose="02040503050406030204" pitchFamily="18" charset="0"/>
                      </a:rPr>
                      <m:t>(</m:t>
                    </m:r>
                    <m:r>
                      <a:rPr lang="es-ES" b="0" i="1" smtClean="0">
                        <a:latin typeface="Cambria Math" panose="02040503050406030204" pitchFamily="18" charset="0"/>
                      </a:rPr>
                      <m:t>𝛾</m:t>
                    </m:r>
                    <m:r>
                      <a:rPr lang="es-ES" b="0" i="1" smtClean="0">
                        <a:latin typeface="Cambria Math" panose="02040503050406030204" pitchFamily="18" charset="0"/>
                      </a:rPr>
                      <m:t>,</m:t>
                    </m:r>
                    <m:r>
                      <a:rPr lang="es-ES" b="0" i="1" smtClean="0">
                        <a:latin typeface="Cambria Math" panose="02040503050406030204" pitchFamily="18" charset="0"/>
                      </a:rPr>
                      <m:t>𝛽</m:t>
                    </m:r>
                    <m:r>
                      <a:rPr lang="es-ES" b="0" i="1" smtClean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endParaRPr lang="es-ES" b="0" dirty="0" smtClean="0"/>
              </a:p>
              <a:p>
                <a:endParaRPr lang="es-ES" b="0" dirty="0" smtClean="0"/>
              </a:p>
            </p:txBody>
          </p:sp>
        </mc:Choice>
        <mc:Fallback xmlns="">
          <p:sp>
            <p:nvSpPr>
              <p:cNvPr id="71" name="TextBox 7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32551" y="1931805"/>
                <a:ext cx="2933367" cy="1107996"/>
              </a:xfrm>
              <a:prstGeom prst="rect">
                <a:avLst/>
              </a:prstGeom>
              <a:blipFill rotWithShape="0">
                <a:blip r:embed="rId8"/>
                <a:stretch>
                  <a:fillRect l="-4990" t="-7143" r="-2911"/>
                </a:stretch>
              </a:blipFill>
            </p:spPr>
            <p:txBody>
              <a:bodyPr/>
              <a:lstStyle/>
              <a:p>
                <a:r>
                  <a:rPr lang="es-E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4" name="Rectangle 33"/>
          <p:cNvSpPr/>
          <p:nvPr/>
        </p:nvSpPr>
        <p:spPr>
          <a:xfrm>
            <a:off x="0" y="238452"/>
            <a:ext cx="4505846" cy="186224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1200" dirty="0" err="1" smtClean="0"/>
              <a:t>Binary</a:t>
            </a:r>
            <a:r>
              <a:rPr lang="es-ES" sz="1200" dirty="0" smtClean="0"/>
              <a:t> human </a:t>
            </a:r>
            <a:r>
              <a:rPr lang="es-ES" sz="1200" dirty="0" err="1" smtClean="0"/>
              <a:t>segmentation</a:t>
            </a:r>
            <a:endParaRPr lang="es-ES" sz="1200" dirty="0"/>
          </a:p>
        </p:txBody>
      </p:sp>
      <p:sp>
        <p:nvSpPr>
          <p:cNvPr id="35" name="Rectangle 34"/>
          <p:cNvSpPr/>
          <p:nvPr/>
        </p:nvSpPr>
        <p:spPr>
          <a:xfrm>
            <a:off x="4575609" y="238453"/>
            <a:ext cx="4573010" cy="186224"/>
          </a:xfrm>
          <a:prstGeom prst="rect">
            <a:avLst/>
          </a:prstGeom>
          <a:solidFill>
            <a:schemeClr val="accent1"/>
          </a:solidFill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1200" dirty="0" err="1" smtClean="0"/>
              <a:t>Multi-label</a:t>
            </a:r>
            <a:r>
              <a:rPr lang="es-ES" sz="1200" dirty="0" smtClean="0"/>
              <a:t> human </a:t>
            </a:r>
            <a:r>
              <a:rPr lang="es-ES" sz="1200" dirty="0" err="1" smtClean="0"/>
              <a:t>segmentation</a:t>
            </a:r>
            <a:endParaRPr lang="es-ES" sz="1200" dirty="0"/>
          </a:p>
        </p:txBody>
      </p:sp>
      <p:sp>
        <p:nvSpPr>
          <p:cNvPr id="36" name="Rounded Rectangle 35"/>
          <p:cNvSpPr/>
          <p:nvPr/>
        </p:nvSpPr>
        <p:spPr>
          <a:xfrm>
            <a:off x="403317" y="629572"/>
            <a:ext cx="4082718" cy="531135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ES" dirty="0" err="1" smtClean="0">
                <a:solidFill>
                  <a:schemeClr val="bg1"/>
                </a:solidFill>
              </a:rPr>
              <a:t>Random</a:t>
            </a:r>
            <a:r>
              <a:rPr lang="es-ES" dirty="0" smtClean="0">
                <a:solidFill>
                  <a:schemeClr val="bg1"/>
                </a:solidFill>
              </a:rPr>
              <a:t> </a:t>
            </a:r>
            <a:r>
              <a:rPr lang="es-ES" dirty="0" err="1" smtClean="0">
                <a:solidFill>
                  <a:schemeClr val="bg1"/>
                </a:solidFill>
              </a:rPr>
              <a:t>Forest</a:t>
            </a:r>
            <a:r>
              <a:rPr lang="es-ES" dirty="0" smtClean="0">
                <a:solidFill>
                  <a:schemeClr val="bg1"/>
                </a:solidFill>
              </a:rPr>
              <a:t> </a:t>
            </a:r>
            <a:r>
              <a:rPr lang="es-ES" dirty="0" err="1" smtClean="0">
                <a:solidFill>
                  <a:schemeClr val="bg1"/>
                </a:solidFill>
              </a:rPr>
              <a:t>classification</a:t>
            </a:r>
            <a:endParaRPr lang="es-ES" dirty="0">
              <a:solidFill>
                <a:schemeClr val="bg1"/>
              </a:solidFill>
            </a:endParaRPr>
          </a:p>
        </p:txBody>
      </p:sp>
      <p:sp>
        <p:nvSpPr>
          <p:cNvPr id="37" name="Rounded Rectangle 36"/>
          <p:cNvSpPr/>
          <p:nvPr/>
        </p:nvSpPr>
        <p:spPr>
          <a:xfrm>
            <a:off x="4669176" y="629572"/>
            <a:ext cx="4082718" cy="53113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b="1" dirty="0" err="1" smtClean="0">
                <a:solidFill>
                  <a:schemeClr val="bg1"/>
                </a:solidFill>
              </a:rPr>
              <a:t>Graph</a:t>
            </a:r>
            <a:r>
              <a:rPr lang="es-ES" b="1" dirty="0" smtClean="0">
                <a:solidFill>
                  <a:schemeClr val="bg1"/>
                </a:solidFill>
              </a:rPr>
              <a:t> </a:t>
            </a:r>
            <a:r>
              <a:rPr lang="es-ES" b="1" dirty="0" err="1" smtClean="0">
                <a:solidFill>
                  <a:schemeClr val="bg1"/>
                </a:solidFill>
              </a:rPr>
              <a:t>cuts</a:t>
            </a:r>
            <a:r>
              <a:rPr lang="es-ES" b="1" dirty="0" smtClean="0">
                <a:solidFill>
                  <a:schemeClr val="bg1"/>
                </a:solidFill>
              </a:rPr>
              <a:t> </a:t>
            </a:r>
            <a:r>
              <a:rPr lang="es-ES" b="1" dirty="0" err="1" smtClean="0">
                <a:solidFill>
                  <a:schemeClr val="bg1"/>
                </a:solidFill>
              </a:rPr>
              <a:t>optimization</a:t>
            </a:r>
            <a:endParaRPr lang="es-ES" b="1" dirty="0">
              <a:solidFill>
                <a:schemeClr val="bg1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8" name="TextBox 37"/>
              <p:cNvSpPr txBox="1"/>
              <p:nvPr/>
            </p:nvSpPr>
            <p:spPr>
              <a:xfrm>
                <a:off x="2207469" y="3100539"/>
                <a:ext cx="5144549" cy="56893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s-ES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s-ES" b="0" i="1" smtClean="0">
                              <a:latin typeface="Cambria Math" panose="02040503050406030204" pitchFamily="18" charset="0"/>
                            </a:rPr>
                            <m:t>𝑉</m:t>
                          </m:r>
                        </m:e>
                        <m:sub>
                          <m:r>
                            <a:rPr lang="es-ES" b="0" i="1" smtClean="0">
                              <a:latin typeface="Cambria Math" panose="02040503050406030204" pitchFamily="18" charset="0"/>
                            </a:rPr>
                            <m:t>𝑖</m:t>
                          </m:r>
                          <m:r>
                            <a:rPr lang="es-ES" b="0" i="1" smtClean="0"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es-ES" b="0" i="1" smtClean="0">
                              <a:latin typeface="Cambria Math" panose="02040503050406030204" pitchFamily="18" charset="0"/>
                            </a:rPr>
                            <m:t>𝑗</m:t>
                          </m:r>
                        </m:sub>
                      </m:sSub>
                      <m:d>
                        <m:dPr>
                          <m:ctrlPr>
                            <a:rPr lang="es-ES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s-ES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s-ES" b="0" i="1" smtClean="0">
                                  <a:latin typeface="Cambria Math" panose="02040503050406030204" pitchFamily="18" charset="0"/>
                                </a:rPr>
                                <m:t>𝑓</m:t>
                              </m:r>
                            </m:e>
                            <m:sub>
                              <m:r>
                                <a:rPr lang="es-ES" b="0" i="1" smtClean="0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</m:sub>
                          </m:sSub>
                          <m:r>
                            <a:rPr lang="es-ES" b="0" i="1" smtClean="0">
                              <a:latin typeface="Cambria Math" panose="02040503050406030204" pitchFamily="18" charset="0"/>
                            </a:rPr>
                            <m:t>,</m:t>
                          </m:r>
                          <m:sSub>
                            <m:sSubPr>
                              <m:ctrlPr>
                                <a:rPr lang="es-ES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s-ES" b="0" i="1" smtClean="0">
                                  <a:latin typeface="Cambria Math" panose="02040503050406030204" pitchFamily="18" charset="0"/>
                                </a:rPr>
                                <m:t>𝑓</m:t>
                              </m:r>
                            </m:e>
                            <m:sub>
                              <m:r>
                                <a:rPr lang="es-ES" b="0" i="1" smtClean="0">
                                  <a:latin typeface="Cambria Math" panose="02040503050406030204" pitchFamily="18" charset="0"/>
                                </a:rPr>
                                <m:t>𝑗</m:t>
                              </m:r>
                            </m:sub>
                          </m:sSub>
                          <m:r>
                            <a:rPr lang="es-ES" b="0" i="1" smtClean="0">
                              <a:latin typeface="Cambria Math" panose="02040503050406030204" pitchFamily="18" charset="0"/>
                            </a:rPr>
                            <m:t>,</m:t>
                          </m:r>
                          <m:sSub>
                            <m:sSubPr>
                              <m:ctrlPr>
                                <a:rPr lang="es-ES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s-ES" b="0" i="1" smtClean="0">
                                  <a:latin typeface="Cambria Math" panose="02040503050406030204" pitchFamily="18" charset="0"/>
                                </a:rPr>
                                <m:t>𝑧</m:t>
                              </m:r>
                            </m:e>
                            <m:sub>
                              <m:r>
                                <a:rPr lang="es-ES" b="0" i="1" smtClean="0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</m:sub>
                          </m:sSub>
                          <m:r>
                            <a:rPr lang="es-ES" b="0" i="1" smtClean="0">
                              <a:latin typeface="Cambria Math" panose="02040503050406030204" pitchFamily="18" charset="0"/>
                            </a:rPr>
                            <m:t>,</m:t>
                          </m:r>
                          <m:sSub>
                            <m:sSubPr>
                              <m:ctrlPr>
                                <a:rPr lang="es-ES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s-ES" b="0" i="1" smtClean="0">
                                  <a:latin typeface="Cambria Math" panose="02040503050406030204" pitchFamily="18" charset="0"/>
                                </a:rPr>
                                <m:t>𝑧</m:t>
                              </m:r>
                            </m:e>
                            <m:sub>
                              <m:r>
                                <a:rPr lang="es-ES" b="0" i="1" smtClean="0">
                                  <a:latin typeface="Cambria Math" panose="02040503050406030204" pitchFamily="18" charset="0"/>
                                </a:rPr>
                                <m:t>𝑗</m:t>
                              </m:r>
                            </m:sub>
                          </m:sSub>
                        </m:e>
                      </m:d>
                      <m:r>
                        <a:rPr lang="es-ES" b="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m:rPr>
                          <m:sty m:val="p"/>
                        </m:rPr>
                        <a:rPr lang="es-ES" b="0" i="0" smtClean="0">
                          <a:latin typeface="Cambria Math" panose="02040503050406030204" pitchFamily="18" charset="0"/>
                        </a:rPr>
                        <m:t>Γ</m:t>
                      </m:r>
                      <m:r>
                        <a:rPr lang="es-ES" b="0" i="1" smtClean="0">
                          <a:latin typeface="Cambria Math" panose="02040503050406030204" pitchFamily="18" charset="0"/>
                        </a:rPr>
                        <m:t>⋅</m:t>
                      </m:r>
                      <m:r>
                        <m:rPr>
                          <m:sty m:val="p"/>
                        </m:rPr>
                        <a:rPr lang="es-ES" b="0" i="0" smtClean="0">
                          <a:latin typeface="Cambria Math" panose="02040503050406030204" pitchFamily="18" charset="0"/>
                        </a:rPr>
                        <m:t>Ω</m:t>
                      </m:r>
                      <m:d>
                        <m:dPr>
                          <m:ctrlPr>
                            <a:rPr lang="es-ES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s-ES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s-ES" b="0" i="1" smtClean="0">
                                  <a:latin typeface="Cambria Math" panose="02040503050406030204" pitchFamily="18" charset="0"/>
                                </a:rPr>
                                <m:t>𝑓</m:t>
                              </m:r>
                            </m:e>
                            <m:sub>
                              <m:r>
                                <a:rPr lang="es-ES" b="0" i="1" smtClean="0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</m:sub>
                          </m:sSub>
                          <m:r>
                            <a:rPr lang="es-ES" b="0" i="1" smtClean="0">
                              <a:latin typeface="Cambria Math" panose="02040503050406030204" pitchFamily="18" charset="0"/>
                            </a:rPr>
                            <m:t>,</m:t>
                          </m:r>
                          <m:sSub>
                            <m:sSubPr>
                              <m:ctrlPr>
                                <a:rPr lang="es-ES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s-ES" b="0" i="1" smtClean="0">
                                  <a:latin typeface="Cambria Math" panose="02040503050406030204" pitchFamily="18" charset="0"/>
                                </a:rPr>
                                <m:t>𝑓</m:t>
                              </m:r>
                            </m:e>
                            <m:sub>
                              <m:r>
                                <a:rPr lang="es-ES" b="0" i="1" smtClean="0">
                                  <a:latin typeface="Cambria Math" panose="02040503050406030204" pitchFamily="18" charset="0"/>
                                </a:rPr>
                                <m:t>𝑗</m:t>
                              </m:r>
                            </m:sub>
                          </m:sSub>
                        </m:e>
                      </m:d>
                      <m:r>
                        <a:rPr lang="es-ES" b="0" i="1" smtClean="0">
                          <a:latin typeface="Cambria Math" panose="02040503050406030204" pitchFamily="18" charset="0"/>
                        </a:rPr>
                        <m:t>⋅</m:t>
                      </m:r>
                      <m:f>
                        <m:fPr>
                          <m:ctrlPr>
                            <a:rPr lang="es-ES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s-ES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s-ES" b="0" i="0" smtClean="0">
                              <a:latin typeface="Cambria Math" panose="02040503050406030204" pitchFamily="18" charset="0"/>
                            </a:rPr>
                            <m:t>dist</m:t>
                          </m:r>
                          <m:d>
                            <m:dPr>
                              <m:ctrlPr>
                                <a:rPr lang="es-ES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s-ES" b="0" i="1" smtClean="0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  <m:r>
                                <a:rPr lang="es-ES" b="0" i="1" smtClean="0">
                                  <a:latin typeface="Cambria Math" panose="02040503050406030204" pitchFamily="18" charset="0"/>
                                </a:rPr>
                                <m:t>,</m:t>
                              </m:r>
                              <m:r>
                                <a:rPr lang="es-ES" b="0" i="1" smtClean="0">
                                  <a:latin typeface="Cambria Math" panose="02040503050406030204" pitchFamily="18" charset="0"/>
                                </a:rPr>
                                <m:t>𝑗</m:t>
                              </m:r>
                            </m:e>
                          </m:d>
                        </m:den>
                      </m:f>
                      <m:r>
                        <a:rPr lang="es-ES" b="0" i="1" smtClean="0">
                          <a:latin typeface="Cambria Math" panose="02040503050406030204" pitchFamily="18" charset="0"/>
                        </a:rPr>
                        <m:t> </m:t>
                      </m:r>
                      <m:sSup>
                        <m:sSupPr>
                          <m:ctrlPr>
                            <a:rPr lang="es-ES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s-ES" b="0" i="1" smtClean="0">
                              <a:latin typeface="Cambria Math" panose="02040503050406030204" pitchFamily="18" charset="0"/>
                            </a:rPr>
                            <m:t>𝑒</m:t>
                          </m:r>
                        </m:e>
                        <m:sup>
                          <m:r>
                            <a:rPr lang="es-ES" b="0" i="1" smtClean="0"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es-ES" b="0" i="1" smtClean="0">
                              <a:latin typeface="Cambria Math" panose="02040503050406030204" pitchFamily="18" charset="0"/>
                            </a:rPr>
                            <m:t>𝛽</m:t>
                          </m:r>
                          <m:sSup>
                            <m:sSupPr>
                              <m:ctrlPr>
                                <a:rPr lang="es-ES" b="0" i="1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d>
                                <m:dPr>
                                  <m:begChr m:val="‖"/>
                                  <m:endChr m:val="‖"/>
                                  <m:ctrlPr>
                                    <a:rPr lang="es-ES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sSub>
                                    <m:sSubPr>
                                      <m:ctrlPr>
                                        <a:rPr lang="es-ES" b="0" i="1" smtClean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s-ES" b="0" i="1" smtClean="0">
                                          <a:latin typeface="Cambria Math" panose="02040503050406030204" pitchFamily="18" charset="0"/>
                                        </a:rPr>
                                        <m:t>𝑧</m:t>
                                      </m:r>
                                    </m:e>
                                    <m:sub>
                                      <m:r>
                                        <a:rPr lang="es-ES" b="0" i="1" smtClean="0">
                                          <a:latin typeface="Cambria Math" panose="02040503050406030204" pitchFamily="18" charset="0"/>
                                        </a:rPr>
                                        <m:t>𝑖</m:t>
                                      </m:r>
                                    </m:sub>
                                  </m:sSub>
                                  <m:r>
                                    <a:rPr lang="es-ES" b="0" i="1" smtClean="0">
                                      <a:latin typeface="Cambria Math" panose="02040503050406030204" pitchFamily="18" charset="0"/>
                                    </a:rPr>
                                    <m:t>−</m:t>
                                  </m:r>
                                  <m:sSub>
                                    <m:sSubPr>
                                      <m:ctrlPr>
                                        <a:rPr lang="es-ES" b="0" i="1" smtClean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s-ES" b="0" i="1" smtClean="0">
                                          <a:latin typeface="Cambria Math" panose="02040503050406030204" pitchFamily="18" charset="0"/>
                                        </a:rPr>
                                        <m:t>𝑧</m:t>
                                      </m:r>
                                    </m:e>
                                    <m:sub>
                                      <m:r>
                                        <a:rPr lang="es-ES" b="0" i="1" smtClean="0">
                                          <a:latin typeface="Cambria Math" panose="02040503050406030204" pitchFamily="18" charset="0"/>
                                        </a:rPr>
                                        <m:t>𝑗</m:t>
                                      </m:r>
                                    </m:sub>
                                  </m:sSub>
                                </m:e>
                              </m:d>
                            </m:e>
                            <m:sup>
                              <m:r>
                                <a:rPr lang="es-ES" b="0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</m:sup>
                      </m:sSup>
                    </m:oMath>
                  </m:oMathPara>
                </a14:m>
                <a:endParaRPr lang="es-ES" dirty="0"/>
              </a:p>
            </p:txBody>
          </p:sp>
        </mc:Choice>
        <mc:Fallback xmlns="">
          <p:sp>
            <p:nvSpPr>
              <p:cNvPr id="38" name="TextBox 3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07469" y="3100539"/>
                <a:ext cx="5144549" cy="568938"/>
              </a:xfrm>
              <a:prstGeom prst="rect">
                <a:avLst/>
              </a:prstGeom>
              <a:blipFill rotWithShape="0"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s-E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0" name="TextBox 39"/>
          <p:cNvSpPr txBox="1"/>
          <p:nvPr/>
        </p:nvSpPr>
        <p:spPr>
          <a:xfrm>
            <a:off x="5486102" y="1398675"/>
            <a:ext cx="267836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b="1" dirty="0" err="1" smtClean="0"/>
              <a:t>Pair-wise</a:t>
            </a:r>
            <a:r>
              <a:rPr lang="es-ES" b="1" dirty="0" smtClean="0"/>
              <a:t> </a:t>
            </a:r>
            <a:r>
              <a:rPr lang="es-ES" b="1" dirty="0" err="1" smtClean="0"/>
              <a:t>term</a:t>
            </a:r>
            <a:r>
              <a:rPr lang="es-ES" b="1" dirty="0" smtClean="0"/>
              <a:t> </a:t>
            </a:r>
            <a:r>
              <a:rPr lang="es-ES" b="1" dirty="0" err="1" smtClean="0"/>
              <a:t>constraints</a:t>
            </a:r>
            <a:endParaRPr lang="es-ES" b="1" dirty="0"/>
          </a:p>
        </p:txBody>
      </p:sp>
      <p:sp>
        <p:nvSpPr>
          <p:cNvPr id="29" name="Content Placeholder 2"/>
          <p:cNvSpPr txBox="1">
            <a:spLocks/>
          </p:cNvSpPr>
          <p:nvPr/>
        </p:nvSpPr>
        <p:spPr>
          <a:xfrm>
            <a:off x="0" y="6193508"/>
            <a:ext cx="8011886" cy="10904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s-ES" sz="1600" dirty="0" smtClean="0"/>
              <a:t>[8] </a:t>
            </a:r>
            <a:r>
              <a:rPr lang="es-ES" sz="1600" dirty="0"/>
              <a:t>Y. </a:t>
            </a:r>
            <a:r>
              <a:rPr lang="es-ES" sz="1600" dirty="0" err="1"/>
              <a:t>Boykov</a:t>
            </a:r>
            <a:r>
              <a:rPr lang="es-ES" sz="1600" dirty="0"/>
              <a:t>, </a:t>
            </a:r>
            <a:r>
              <a:rPr lang="es-ES" sz="1600" dirty="0" err="1"/>
              <a:t>O.Veksler</a:t>
            </a:r>
            <a:r>
              <a:rPr lang="es-ES" sz="1600" dirty="0"/>
              <a:t>, and R. </a:t>
            </a:r>
            <a:r>
              <a:rPr lang="es-ES" sz="1600" dirty="0" err="1"/>
              <a:t>Zabih</a:t>
            </a:r>
            <a:r>
              <a:rPr lang="es-ES" sz="1600" dirty="0"/>
              <a:t>. </a:t>
            </a:r>
            <a:r>
              <a:rPr lang="es-ES" sz="1600" dirty="0" err="1"/>
              <a:t>Fast</a:t>
            </a:r>
            <a:r>
              <a:rPr lang="es-ES" sz="1600" dirty="0"/>
              <a:t> </a:t>
            </a:r>
            <a:r>
              <a:rPr lang="es-ES" sz="1600" dirty="0" err="1"/>
              <a:t>approximate</a:t>
            </a:r>
            <a:r>
              <a:rPr lang="es-ES" sz="1600" dirty="0"/>
              <a:t> </a:t>
            </a:r>
            <a:r>
              <a:rPr lang="es-ES" sz="1600" dirty="0" err="1"/>
              <a:t>energy</a:t>
            </a:r>
            <a:r>
              <a:rPr lang="es-ES" sz="1600" dirty="0"/>
              <a:t> </a:t>
            </a:r>
            <a:r>
              <a:rPr lang="es-ES" sz="1600" dirty="0" err="1"/>
              <a:t>minimization</a:t>
            </a:r>
            <a:r>
              <a:rPr lang="es-ES" sz="1600" dirty="0"/>
              <a:t> </a:t>
            </a:r>
            <a:r>
              <a:rPr lang="es-ES" sz="1600" dirty="0" err="1"/>
              <a:t>via</a:t>
            </a:r>
            <a:r>
              <a:rPr lang="es-ES" sz="1600" dirty="0"/>
              <a:t> </a:t>
            </a:r>
            <a:r>
              <a:rPr lang="es-ES" sz="1600" dirty="0" err="1" smtClean="0"/>
              <a:t>graph</a:t>
            </a:r>
            <a:r>
              <a:rPr lang="es-ES" sz="1600" dirty="0"/>
              <a:t> </a:t>
            </a:r>
            <a:r>
              <a:rPr lang="es-ES" sz="1600" dirty="0" err="1" smtClean="0"/>
              <a:t>cuts</a:t>
            </a:r>
            <a:r>
              <a:rPr lang="es-ES" sz="1600" dirty="0"/>
              <a:t>. </a:t>
            </a:r>
            <a:r>
              <a:rPr lang="es-ES" sz="1600" i="1" dirty="0"/>
              <a:t>IEEE </a:t>
            </a:r>
            <a:r>
              <a:rPr lang="es-ES" sz="1600" i="1" dirty="0" err="1"/>
              <a:t>Trans</a:t>
            </a:r>
            <a:r>
              <a:rPr lang="es-ES" sz="1600" i="1" dirty="0"/>
              <a:t>. </a:t>
            </a:r>
            <a:r>
              <a:rPr lang="es-ES" sz="1600" i="1" dirty="0" err="1"/>
              <a:t>Pattern</a:t>
            </a:r>
            <a:r>
              <a:rPr lang="es-ES" sz="1600" i="1" dirty="0"/>
              <a:t> Anal. Mach. </a:t>
            </a:r>
            <a:r>
              <a:rPr lang="es-ES" sz="1600" i="1" dirty="0" err="1"/>
              <a:t>Intell</a:t>
            </a:r>
            <a:r>
              <a:rPr lang="es-ES" sz="1600" i="1" dirty="0"/>
              <a:t>.</a:t>
            </a:r>
            <a:r>
              <a:rPr lang="es-ES" sz="1600" dirty="0"/>
              <a:t>, 23:1222–1239, </a:t>
            </a:r>
            <a:r>
              <a:rPr lang="es-ES" sz="1600" dirty="0" err="1"/>
              <a:t>November</a:t>
            </a:r>
            <a:r>
              <a:rPr lang="es-ES" sz="1600" dirty="0"/>
              <a:t> 2001.</a:t>
            </a:r>
          </a:p>
        </p:txBody>
      </p:sp>
      <p:cxnSp>
        <p:nvCxnSpPr>
          <p:cNvPr id="30" name="Straight Connector 29"/>
          <p:cNvCxnSpPr/>
          <p:nvPr/>
        </p:nvCxnSpPr>
        <p:spPr>
          <a:xfrm>
            <a:off x="0" y="6106854"/>
            <a:ext cx="9143968" cy="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12" name="Slide Number Placeholder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860AB8-BB39-4E0E-8905-3E931B52FC0E}" type="slidenum">
              <a:rPr lang="es-ES" smtClean="0"/>
              <a:pPr/>
              <a:t>33</a:t>
            </a:fld>
            <a:r>
              <a:rPr lang="es-ES" smtClean="0"/>
              <a:t> / 84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38883717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61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28 Imagen" descr="degradado diapo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32" y="5888673"/>
            <a:ext cx="9144000" cy="97889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err="1" smtClean="0"/>
              <a:t>Results</a:t>
            </a:r>
            <a:r>
              <a:rPr lang="es-ES" dirty="0" smtClean="0"/>
              <a:t>: </a:t>
            </a:r>
            <a:r>
              <a:rPr lang="es-ES" dirty="0" err="1" smtClean="0"/>
              <a:t>Datasets</a:t>
            </a:r>
            <a:endParaRPr lang="es-ES" dirty="0"/>
          </a:p>
        </p:txBody>
      </p:sp>
      <p:sp>
        <p:nvSpPr>
          <p:cNvPr id="5" name="Rectangle 4"/>
          <p:cNvSpPr/>
          <p:nvPr/>
        </p:nvSpPr>
        <p:spPr>
          <a:xfrm>
            <a:off x="-32" y="0"/>
            <a:ext cx="2216567" cy="199766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1200" dirty="0" err="1"/>
              <a:t>Part</a:t>
            </a:r>
            <a:r>
              <a:rPr lang="es-ES" sz="1200" dirty="0"/>
              <a:t> I</a:t>
            </a:r>
          </a:p>
        </p:txBody>
      </p:sp>
      <p:sp>
        <p:nvSpPr>
          <p:cNvPr id="6" name="Rectangle 5"/>
          <p:cNvSpPr/>
          <p:nvPr/>
        </p:nvSpPr>
        <p:spPr>
          <a:xfrm>
            <a:off x="2281647" y="0"/>
            <a:ext cx="2224199" cy="200797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1200" dirty="0" err="1"/>
              <a:t>Part</a:t>
            </a:r>
            <a:r>
              <a:rPr lang="es-ES" sz="1200" dirty="0"/>
              <a:t> II</a:t>
            </a:r>
          </a:p>
        </p:txBody>
      </p:sp>
      <p:sp>
        <p:nvSpPr>
          <p:cNvPr id="7" name="Rectangle 6"/>
          <p:cNvSpPr/>
          <p:nvPr/>
        </p:nvSpPr>
        <p:spPr>
          <a:xfrm>
            <a:off x="4570958" y="0"/>
            <a:ext cx="2226044" cy="200797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1200" dirty="0" err="1"/>
              <a:t>Part</a:t>
            </a:r>
            <a:r>
              <a:rPr lang="es-ES" sz="1200" dirty="0"/>
              <a:t> III</a:t>
            </a:r>
          </a:p>
        </p:txBody>
      </p:sp>
      <p:sp>
        <p:nvSpPr>
          <p:cNvPr id="8" name="Rectangle 7"/>
          <p:cNvSpPr/>
          <p:nvPr/>
        </p:nvSpPr>
        <p:spPr>
          <a:xfrm>
            <a:off x="6862114" y="1"/>
            <a:ext cx="2281854" cy="199766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1200" dirty="0" err="1"/>
              <a:t>Conclusions</a:t>
            </a:r>
            <a:endParaRPr lang="es-ES" sz="1200" dirty="0"/>
          </a:p>
        </p:txBody>
      </p:sp>
      <p:sp>
        <p:nvSpPr>
          <p:cNvPr id="17" name="Content Placeholder 16"/>
          <p:cNvSpPr>
            <a:spLocks noGrp="1"/>
          </p:cNvSpPr>
          <p:nvPr>
            <p:ph idx="1"/>
          </p:nvPr>
        </p:nvSpPr>
        <p:spPr>
          <a:xfrm>
            <a:off x="628650" y="1759720"/>
            <a:ext cx="7886700" cy="4303843"/>
          </a:xfrm>
        </p:spPr>
        <p:txBody>
          <a:bodyPr>
            <a:normAutofit/>
          </a:bodyPr>
          <a:lstStyle/>
          <a:p>
            <a:r>
              <a:rPr lang="es-ES" dirty="0" err="1" smtClean="0"/>
              <a:t>Body</a:t>
            </a:r>
            <a:r>
              <a:rPr lang="es-ES" dirty="0" smtClean="0"/>
              <a:t> </a:t>
            </a:r>
            <a:r>
              <a:rPr lang="es-ES" dirty="0" err="1" smtClean="0"/>
              <a:t>limbs</a:t>
            </a:r>
            <a:endParaRPr lang="es-ES" dirty="0" smtClean="0"/>
          </a:p>
          <a:p>
            <a:pPr lvl="1"/>
            <a:r>
              <a:rPr lang="es-ES" dirty="0" err="1" smtClean="0"/>
              <a:t>Five</a:t>
            </a:r>
            <a:r>
              <a:rPr lang="es-ES" dirty="0" smtClean="0"/>
              <a:t> video </a:t>
            </a:r>
            <a:r>
              <a:rPr lang="es-ES" dirty="0" err="1" smtClean="0"/>
              <a:t>sequences</a:t>
            </a:r>
            <a:endParaRPr lang="es-ES" dirty="0" smtClean="0"/>
          </a:p>
          <a:p>
            <a:pPr lvl="1"/>
            <a:r>
              <a:rPr lang="es-ES" dirty="0" smtClean="0"/>
              <a:t>500 </a:t>
            </a:r>
            <a:r>
              <a:rPr lang="es-ES" dirty="0" err="1" smtClean="0"/>
              <a:t>frames</a:t>
            </a:r>
            <a:r>
              <a:rPr lang="es-ES" dirty="0" smtClean="0"/>
              <a:t> in total (15 </a:t>
            </a:r>
            <a:r>
              <a:rPr lang="es-ES" dirty="0" err="1" smtClean="0"/>
              <a:t>fps</a:t>
            </a:r>
            <a:r>
              <a:rPr lang="es-ES" dirty="0" smtClean="0"/>
              <a:t>)</a:t>
            </a:r>
          </a:p>
          <a:p>
            <a:pPr lvl="1"/>
            <a:r>
              <a:rPr lang="es-ES" dirty="0" smtClean="0"/>
              <a:t>Pixel-</a:t>
            </a:r>
            <a:r>
              <a:rPr lang="es-ES" dirty="0" err="1" smtClean="0"/>
              <a:t>wise</a:t>
            </a:r>
            <a:r>
              <a:rPr lang="es-ES" dirty="0" smtClean="0"/>
              <a:t> </a:t>
            </a:r>
            <a:r>
              <a:rPr lang="es-ES" dirty="0" err="1" smtClean="0"/>
              <a:t>ground-truth</a:t>
            </a:r>
            <a:r>
              <a:rPr lang="es-ES" dirty="0" smtClean="0"/>
              <a:t> </a:t>
            </a:r>
            <a:r>
              <a:rPr lang="es-ES" dirty="0" err="1" smtClean="0"/>
              <a:t>labels</a:t>
            </a:r>
            <a:endParaRPr lang="es-ES" dirty="0"/>
          </a:p>
          <a:p>
            <a:pPr lvl="2"/>
            <a:r>
              <a:rPr lang="es-ES" dirty="0" smtClean="0"/>
              <a:t>Torso, LU, LW, LH, RU, RW, RH</a:t>
            </a:r>
          </a:p>
          <a:p>
            <a:pPr marL="914400" lvl="2" indent="0">
              <a:buNone/>
            </a:pPr>
            <a:endParaRPr lang="es-ES" dirty="0" smtClean="0"/>
          </a:p>
          <a:p>
            <a:r>
              <a:rPr lang="es-ES" dirty="0" err="1" smtClean="0"/>
              <a:t>Hands</a:t>
            </a:r>
            <a:endParaRPr lang="es-ES" dirty="0" smtClean="0"/>
          </a:p>
          <a:p>
            <a:pPr lvl="1"/>
            <a:r>
              <a:rPr lang="es-ES" dirty="0" smtClean="0"/>
              <a:t>63 </a:t>
            </a:r>
            <a:r>
              <a:rPr lang="es-ES" dirty="0" err="1" smtClean="0"/>
              <a:t>frames</a:t>
            </a:r>
            <a:endParaRPr lang="es-ES" dirty="0" smtClean="0"/>
          </a:p>
          <a:p>
            <a:pPr lvl="1"/>
            <a:r>
              <a:rPr lang="es-ES" dirty="0" err="1" smtClean="0"/>
              <a:t>Ground-truth</a:t>
            </a:r>
            <a:r>
              <a:rPr lang="es-ES" dirty="0" smtClean="0"/>
              <a:t> </a:t>
            </a:r>
            <a:r>
              <a:rPr lang="es-ES" dirty="0" err="1" smtClean="0"/>
              <a:t>labels</a:t>
            </a:r>
            <a:endParaRPr lang="es-ES" dirty="0" smtClean="0"/>
          </a:p>
          <a:p>
            <a:pPr lvl="2"/>
            <a:r>
              <a:rPr lang="es-ES" dirty="0" smtClean="0"/>
              <a:t>Palm, </a:t>
            </a:r>
            <a:r>
              <a:rPr lang="es-ES" dirty="0" err="1" smtClean="0"/>
              <a:t>thumb</a:t>
            </a:r>
            <a:r>
              <a:rPr lang="es-ES" dirty="0" smtClean="0"/>
              <a:t>, </a:t>
            </a:r>
            <a:r>
              <a:rPr lang="es-ES" dirty="0" err="1" smtClean="0"/>
              <a:t>index</a:t>
            </a:r>
            <a:r>
              <a:rPr lang="es-ES" dirty="0" smtClean="0"/>
              <a:t>, </a:t>
            </a:r>
            <a:r>
              <a:rPr lang="es-ES" dirty="0" err="1" smtClean="0"/>
              <a:t>middle</a:t>
            </a:r>
            <a:r>
              <a:rPr lang="es-ES" dirty="0" smtClean="0"/>
              <a:t>, ring, </a:t>
            </a:r>
            <a:r>
              <a:rPr lang="es-ES" dirty="0" err="1" smtClean="0"/>
              <a:t>pinky</a:t>
            </a:r>
            <a:endParaRPr lang="es-ES" dirty="0" smtClean="0"/>
          </a:p>
          <a:p>
            <a:pPr lvl="2"/>
            <a:endParaRPr lang="es-ES" dirty="0" smtClean="0"/>
          </a:p>
          <a:p>
            <a:pPr lvl="1"/>
            <a:endParaRPr lang="es-ES" dirty="0" smtClean="0"/>
          </a:p>
          <a:p>
            <a:pPr lvl="1"/>
            <a:endParaRPr lang="es-ES" dirty="0" smtClean="0"/>
          </a:p>
          <a:p>
            <a:pPr lvl="1"/>
            <a:endParaRPr lang="es-ES" dirty="0"/>
          </a:p>
        </p:txBody>
      </p:sp>
      <p:pic>
        <p:nvPicPr>
          <p:cNvPr id="18" name="Picture 1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21052" y="1759720"/>
            <a:ext cx="2579436" cy="1990685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 rotWithShape="1">
          <a:blip r:embed="rId5"/>
          <a:srcRect r="692"/>
          <a:stretch/>
        </p:blipFill>
        <p:spPr>
          <a:xfrm>
            <a:off x="6126659" y="4097339"/>
            <a:ext cx="2556022" cy="1785081"/>
          </a:xfrm>
          <a:prstGeom prst="rect">
            <a:avLst/>
          </a:prstGeom>
        </p:spPr>
      </p:pic>
      <p:sp>
        <p:nvSpPr>
          <p:cNvPr id="15" name="Rectangle 14"/>
          <p:cNvSpPr/>
          <p:nvPr/>
        </p:nvSpPr>
        <p:spPr>
          <a:xfrm>
            <a:off x="0" y="238452"/>
            <a:ext cx="4505846" cy="186224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1200" dirty="0" err="1" smtClean="0"/>
              <a:t>Binary</a:t>
            </a:r>
            <a:r>
              <a:rPr lang="es-ES" sz="1200" dirty="0" smtClean="0"/>
              <a:t> human </a:t>
            </a:r>
            <a:r>
              <a:rPr lang="es-ES" sz="1200" dirty="0" err="1" smtClean="0"/>
              <a:t>segmentation</a:t>
            </a:r>
            <a:endParaRPr lang="es-ES" sz="1200" dirty="0"/>
          </a:p>
        </p:txBody>
      </p:sp>
      <p:sp>
        <p:nvSpPr>
          <p:cNvPr id="16" name="Rectangle 15"/>
          <p:cNvSpPr/>
          <p:nvPr/>
        </p:nvSpPr>
        <p:spPr>
          <a:xfrm>
            <a:off x="4575609" y="238453"/>
            <a:ext cx="4573010" cy="186224"/>
          </a:xfrm>
          <a:prstGeom prst="rect">
            <a:avLst/>
          </a:prstGeom>
          <a:solidFill>
            <a:schemeClr val="accent1"/>
          </a:solidFill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1200" dirty="0" err="1" smtClean="0"/>
              <a:t>Multi-label</a:t>
            </a:r>
            <a:r>
              <a:rPr lang="es-ES" sz="1200" dirty="0" smtClean="0"/>
              <a:t> human </a:t>
            </a:r>
            <a:r>
              <a:rPr lang="es-ES" sz="1200" dirty="0" err="1" smtClean="0"/>
              <a:t>segmentation</a:t>
            </a:r>
            <a:endParaRPr lang="es-ES" sz="1200" dirty="0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860AB8-BB39-4E0E-8905-3E931B52FC0E}" type="slidenum">
              <a:rPr lang="es-ES" smtClean="0"/>
              <a:pPr/>
              <a:t>34</a:t>
            </a:fld>
            <a:r>
              <a:rPr lang="es-ES" smtClean="0"/>
              <a:t> / 84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35817251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uiExpand="1" build="p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28 Imagen" descr="degradado diapo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32" y="5888673"/>
            <a:ext cx="9144000" cy="97889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err="1" smtClean="0"/>
              <a:t>Results</a:t>
            </a:r>
            <a:endParaRPr lang="es-ES" dirty="0"/>
          </a:p>
        </p:txBody>
      </p:sp>
      <p:sp>
        <p:nvSpPr>
          <p:cNvPr id="5" name="Rectangle 4"/>
          <p:cNvSpPr/>
          <p:nvPr/>
        </p:nvSpPr>
        <p:spPr>
          <a:xfrm>
            <a:off x="-32" y="0"/>
            <a:ext cx="2216567" cy="199766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1200" dirty="0" err="1"/>
              <a:t>Part</a:t>
            </a:r>
            <a:r>
              <a:rPr lang="es-ES" sz="1200" dirty="0"/>
              <a:t> I</a:t>
            </a:r>
          </a:p>
        </p:txBody>
      </p:sp>
      <p:sp>
        <p:nvSpPr>
          <p:cNvPr id="6" name="Rectangle 5"/>
          <p:cNvSpPr/>
          <p:nvPr/>
        </p:nvSpPr>
        <p:spPr>
          <a:xfrm>
            <a:off x="2281647" y="0"/>
            <a:ext cx="2224199" cy="200797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1200" dirty="0" err="1"/>
              <a:t>Part</a:t>
            </a:r>
            <a:r>
              <a:rPr lang="es-ES" sz="1200" dirty="0"/>
              <a:t> II</a:t>
            </a:r>
          </a:p>
        </p:txBody>
      </p:sp>
      <p:sp>
        <p:nvSpPr>
          <p:cNvPr id="7" name="Rectangle 6"/>
          <p:cNvSpPr/>
          <p:nvPr/>
        </p:nvSpPr>
        <p:spPr>
          <a:xfrm>
            <a:off x="4570958" y="0"/>
            <a:ext cx="2226044" cy="200797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1200" dirty="0" err="1"/>
              <a:t>Part</a:t>
            </a:r>
            <a:r>
              <a:rPr lang="es-ES" sz="1200" dirty="0"/>
              <a:t> III</a:t>
            </a:r>
          </a:p>
        </p:txBody>
      </p:sp>
      <p:sp>
        <p:nvSpPr>
          <p:cNvPr id="8" name="Rectangle 7"/>
          <p:cNvSpPr/>
          <p:nvPr/>
        </p:nvSpPr>
        <p:spPr>
          <a:xfrm>
            <a:off x="6862114" y="1"/>
            <a:ext cx="2281854" cy="199766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1200" dirty="0" err="1"/>
              <a:t>Conclusions</a:t>
            </a:r>
            <a:endParaRPr lang="es-ES" sz="1200" dirty="0"/>
          </a:p>
        </p:txBody>
      </p:sp>
      <p:graphicFrame>
        <p:nvGraphicFramePr>
          <p:cNvPr id="16" name="Chart 15"/>
          <p:cNvGraphicFramePr/>
          <p:nvPr>
            <p:extLst>
              <p:ext uri="{D42A27DB-BD31-4B8C-83A1-F6EECF244321}">
                <p14:modId xmlns:p14="http://schemas.microsoft.com/office/powerpoint/2010/main" val="3269179411"/>
              </p:ext>
            </p:extLst>
          </p:nvPr>
        </p:nvGraphicFramePr>
        <p:xfrm>
          <a:off x="766119" y="1690689"/>
          <a:ext cx="7823372" cy="41979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5" name="Rectangle 14"/>
          <p:cNvSpPr/>
          <p:nvPr/>
        </p:nvSpPr>
        <p:spPr>
          <a:xfrm>
            <a:off x="0" y="238452"/>
            <a:ext cx="4505846" cy="186224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1200" dirty="0" err="1" smtClean="0"/>
              <a:t>Binary</a:t>
            </a:r>
            <a:r>
              <a:rPr lang="es-ES" sz="1200" dirty="0" smtClean="0"/>
              <a:t> human </a:t>
            </a:r>
            <a:r>
              <a:rPr lang="es-ES" sz="1200" dirty="0" err="1" smtClean="0"/>
              <a:t>segmentation</a:t>
            </a:r>
            <a:endParaRPr lang="es-ES" sz="1200" dirty="0"/>
          </a:p>
        </p:txBody>
      </p:sp>
      <p:sp>
        <p:nvSpPr>
          <p:cNvPr id="17" name="Rectangle 16"/>
          <p:cNvSpPr/>
          <p:nvPr/>
        </p:nvSpPr>
        <p:spPr>
          <a:xfrm>
            <a:off x="4575609" y="238453"/>
            <a:ext cx="4573010" cy="186224"/>
          </a:xfrm>
          <a:prstGeom prst="rect">
            <a:avLst/>
          </a:prstGeom>
          <a:solidFill>
            <a:schemeClr val="accent1"/>
          </a:solidFill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1200" dirty="0" err="1" smtClean="0"/>
              <a:t>Multi-label</a:t>
            </a:r>
            <a:r>
              <a:rPr lang="es-ES" sz="1200" dirty="0" smtClean="0"/>
              <a:t> human </a:t>
            </a:r>
            <a:r>
              <a:rPr lang="es-ES" sz="1200" dirty="0" err="1" smtClean="0"/>
              <a:t>segmentation</a:t>
            </a:r>
            <a:endParaRPr lang="es-ES" sz="1200" dirty="0"/>
          </a:p>
        </p:txBody>
      </p:sp>
      <p:grpSp>
        <p:nvGrpSpPr>
          <p:cNvPr id="18" name="Group 17"/>
          <p:cNvGrpSpPr/>
          <p:nvPr/>
        </p:nvGrpSpPr>
        <p:grpSpPr>
          <a:xfrm>
            <a:off x="7219406" y="462333"/>
            <a:ext cx="1959429" cy="2489873"/>
            <a:chOff x="6368097" y="2689402"/>
            <a:chExt cx="2528858" cy="3076575"/>
          </a:xfrm>
        </p:grpSpPr>
        <p:pic>
          <p:nvPicPr>
            <p:cNvPr id="19" name="183 Imagen" descr="GCClassifC.bmp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7F0000"/>
                </a:clrFrom>
                <a:clrTo>
                  <a:srgbClr val="7F0000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368097" y="2689402"/>
              <a:ext cx="2528858" cy="3076575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0" name="TextBox 19"/>
            <p:cNvSpPr txBox="1"/>
            <p:nvPr/>
          </p:nvSpPr>
          <p:spPr>
            <a:xfrm>
              <a:off x="6797002" y="3371504"/>
              <a:ext cx="401072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1600" b="1" dirty="0" smtClean="0"/>
                <a:t>LH</a:t>
              </a:r>
              <a:endParaRPr lang="es-ES" sz="1600" b="1" dirty="0"/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6574120" y="4075333"/>
              <a:ext cx="445763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1600" b="1" dirty="0" smtClean="0"/>
                <a:t>LW</a:t>
              </a:r>
              <a:endParaRPr lang="es-ES" sz="1600" b="1" dirty="0"/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6895484" y="3873326"/>
              <a:ext cx="400879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1600" b="1" dirty="0" smtClean="0">
                  <a:solidFill>
                    <a:schemeClr val="bg1"/>
                  </a:solidFill>
                </a:rPr>
                <a:t>LU</a:t>
              </a:r>
              <a:endParaRPr lang="es-ES" sz="1600" b="1" dirty="0">
                <a:solidFill>
                  <a:schemeClr val="bg1"/>
                </a:solidFill>
              </a:endParaRP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7339988" y="4533808"/>
              <a:ext cx="642099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1600" b="1" dirty="0" smtClean="0">
                  <a:solidFill>
                    <a:schemeClr val="bg1"/>
                  </a:solidFill>
                </a:rPr>
                <a:t>Torso</a:t>
              </a:r>
              <a:endParaRPr lang="es-ES" sz="1600" b="1" dirty="0">
                <a:solidFill>
                  <a:schemeClr val="bg1"/>
                </a:solidFill>
              </a:endParaRP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8028654" y="3873326"/>
              <a:ext cx="434734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1600" b="1" dirty="0" smtClean="0"/>
                <a:t>RU</a:t>
              </a:r>
              <a:endParaRPr lang="es-ES" sz="1600" b="1" dirty="0"/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8302258" y="4042603"/>
              <a:ext cx="484556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1600" b="1" dirty="0" smtClean="0"/>
                <a:t>RW</a:t>
              </a:r>
              <a:endParaRPr lang="es-ES" sz="1600" b="1" dirty="0"/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8114384" y="3423629"/>
              <a:ext cx="429926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1600" b="1" dirty="0" smtClean="0"/>
                <a:t>RH</a:t>
              </a:r>
              <a:endParaRPr lang="es-ES" sz="1600" b="1" dirty="0"/>
            </a:p>
          </p:txBody>
        </p:sp>
      </p:grpSp>
      <p:sp>
        <p:nvSpPr>
          <p:cNvPr id="27" name="Content Placeholder 2"/>
          <p:cNvSpPr txBox="1">
            <a:spLocks/>
          </p:cNvSpPr>
          <p:nvPr/>
        </p:nvSpPr>
        <p:spPr>
          <a:xfrm>
            <a:off x="0" y="6170253"/>
            <a:ext cx="8229600" cy="10904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s-ES" sz="1600" dirty="0" smtClean="0"/>
              <a:t>[9] </a:t>
            </a:r>
            <a:r>
              <a:rPr lang="en-US" sz="1600" dirty="0"/>
              <a:t>L. Grady. Random walks for image segmentation. </a:t>
            </a:r>
            <a:r>
              <a:rPr lang="en-US" sz="1600" i="1" dirty="0"/>
              <a:t>IEEE Trans. Pattern Anal. </a:t>
            </a:r>
            <a:r>
              <a:rPr lang="en-US" sz="1600" i="1" dirty="0" smtClean="0"/>
              <a:t>Mach. </a:t>
            </a:r>
            <a:r>
              <a:rPr lang="es-ES" sz="1600" i="1" dirty="0" err="1" smtClean="0"/>
              <a:t>Intelligence</a:t>
            </a:r>
            <a:r>
              <a:rPr lang="es-ES" sz="1600" dirty="0" smtClean="0"/>
              <a:t>, </a:t>
            </a:r>
            <a:r>
              <a:rPr lang="es-ES" sz="1600" dirty="0"/>
              <a:t>28(11):1768–1783, Nov. 2006.</a:t>
            </a:r>
          </a:p>
        </p:txBody>
      </p:sp>
      <p:cxnSp>
        <p:nvCxnSpPr>
          <p:cNvPr id="28" name="Straight Connector 27"/>
          <p:cNvCxnSpPr/>
          <p:nvPr/>
        </p:nvCxnSpPr>
        <p:spPr>
          <a:xfrm>
            <a:off x="0" y="6083599"/>
            <a:ext cx="9143968" cy="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grpSp>
        <p:nvGrpSpPr>
          <p:cNvPr id="10" name="Group 9"/>
          <p:cNvGrpSpPr/>
          <p:nvPr/>
        </p:nvGrpSpPr>
        <p:grpSpPr>
          <a:xfrm>
            <a:off x="3440881" y="2450970"/>
            <a:ext cx="3082890" cy="3394376"/>
            <a:chOff x="3440881" y="2574245"/>
            <a:chExt cx="3082890" cy="3271101"/>
          </a:xfrm>
        </p:grpSpPr>
        <p:sp>
          <p:nvSpPr>
            <p:cNvPr id="3" name="Rounded Rectangle 2"/>
            <p:cNvSpPr/>
            <p:nvPr/>
          </p:nvSpPr>
          <p:spPr>
            <a:xfrm>
              <a:off x="3440881" y="2855861"/>
              <a:ext cx="829558" cy="2989483"/>
            </a:xfrm>
            <a:prstGeom prst="roundRect">
              <a:avLst/>
            </a:prstGeom>
            <a:noFill/>
            <a:ln w="57150">
              <a:solidFill>
                <a:srgbClr val="00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29" name="Rounded Rectangle 28"/>
            <p:cNvSpPr/>
            <p:nvPr/>
          </p:nvSpPr>
          <p:spPr>
            <a:xfrm>
              <a:off x="5694213" y="2574245"/>
              <a:ext cx="829558" cy="3271101"/>
            </a:xfrm>
            <a:prstGeom prst="roundRect">
              <a:avLst/>
            </a:prstGeom>
            <a:noFill/>
            <a:ln w="57150">
              <a:solidFill>
                <a:srgbClr val="00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sp>
        <p:nvSpPr>
          <p:cNvPr id="14" name="Slide Number Placeholder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860AB8-BB39-4E0E-8905-3E931B52FC0E}" type="slidenum">
              <a:rPr lang="es-ES" smtClean="0"/>
              <a:pPr/>
              <a:t>35</a:t>
            </a:fld>
            <a:r>
              <a:rPr lang="es-ES" smtClean="0"/>
              <a:t> / 84</a:t>
            </a:r>
            <a:endParaRPr lang="es-ES" dirty="0"/>
          </a:p>
        </p:txBody>
      </p:sp>
      <p:grpSp>
        <p:nvGrpSpPr>
          <p:cNvPr id="11" name="Group 10"/>
          <p:cNvGrpSpPr/>
          <p:nvPr/>
        </p:nvGrpSpPr>
        <p:grpSpPr>
          <a:xfrm>
            <a:off x="3374892" y="2081638"/>
            <a:ext cx="3240618" cy="650324"/>
            <a:chOff x="3422027" y="2081638"/>
            <a:chExt cx="3240618" cy="650324"/>
          </a:xfrm>
        </p:grpSpPr>
        <p:sp>
          <p:nvSpPr>
            <p:cNvPr id="4" name="TextBox 3"/>
            <p:cNvSpPr txBox="1"/>
            <p:nvPr/>
          </p:nvSpPr>
          <p:spPr>
            <a:xfrm>
              <a:off x="3422027" y="2362630"/>
              <a:ext cx="99097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ca-ES" dirty="0" smtClean="0"/>
                <a:t>+11.73%</a:t>
              </a:r>
              <a:endParaRPr lang="es-ES" dirty="0"/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5671668" y="2081638"/>
              <a:ext cx="99097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ca-ES" dirty="0" smtClean="0"/>
                <a:t>+13.63%</a:t>
              </a:r>
              <a:endParaRPr lang="es-ES" dirty="0"/>
            </a:p>
          </p:txBody>
        </p:sp>
      </p:grpSp>
    </p:spTree>
    <p:extLst>
      <p:ext uri="{BB962C8B-B14F-4D97-AF65-F5344CB8AC3E}">
        <p14:creationId xmlns:p14="http://schemas.microsoft.com/office/powerpoint/2010/main" val="40345119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6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16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graphicEl>
                                              <a:chart seriesIdx="2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6">
                                            <p:graphicEl>
                                              <a:chart seriesIdx="2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6" grpId="0" uiExpand="1">
        <p:bldSub>
          <a:bldChart bld="series"/>
        </p:bldSub>
      </p:bldGraphic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28 Imagen" descr="degradado diapo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32" y="5888673"/>
            <a:ext cx="9144000" cy="97889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err="1" smtClean="0"/>
              <a:t>Results</a:t>
            </a:r>
            <a:endParaRPr lang="es-ES" dirty="0"/>
          </a:p>
        </p:txBody>
      </p:sp>
      <p:sp>
        <p:nvSpPr>
          <p:cNvPr id="5" name="Rectangle 4"/>
          <p:cNvSpPr/>
          <p:nvPr/>
        </p:nvSpPr>
        <p:spPr>
          <a:xfrm>
            <a:off x="-32" y="0"/>
            <a:ext cx="2216567" cy="199766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1200" dirty="0" err="1"/>
              <a:t>Part</a:t>
            </a:r>
            <a:r>
              <a:rPr lang="es-ES" sz="1200" dirty="0"/>
              <a:t> I</a:t>
            </a:r>
          </a:p>
        </p:txBody>
      </p:sp>
      <p:sp>
        <p:nvSpPr>
          <p:cNvPr id="6" name="Rectangle 5"/>
          <p:cNvSpPr/>
          <p:nvPr/>
        </p:nvSpPr>
        <p:spPr>
          <a:xfrm>
            <a:off x="2281647" y="0"/>
            <a:ext cx="2224199" cy="200797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1200" dirty="0" err="1"/>
              <a:t>Part</a:t>
            </a:r>
            <a:r>
              <a:rPr lang="es-ES" sz="1200" dirty="0"/>
              <a:t> II</a:t>
            </a:r>
          </a:p>
        </p:txBody>
      </p:sp>
      <p:sp>
        <p:nvSpPr>
          <p:cNvPr id="7" name="Rectangle 6"/>
          <p:cNvSpPr/>
          <p:nvPr/>
        </p:nvSpPr>
        <p:spPr>
          <a:xfrm>
            <a:off x="4570958" y="0"/>
            <a:ext cx="2226044" cy="200797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1200" dirty="0" err="1"/>
              <a:t>Part</a:t>
            </a:r>
            <a:r>
              <a:rPr lang="es-ES" sz="1200" dirty="0"/>
              <a:t> III</a:t>
            </a:r>
          </a:p>
        </p:txBody>
      </p:sp>
      <p:sp>
        <p:nvSpPr>
          <p:cNvPr id="8" name="Rectangle 7"/>
          <p:cNvSpPr/>
          <p:nvPr/>
        </p:nvSpPr>
        <p:spPr>
          <a:xfrm>
            <a:off x="6862114" y="1"/>
            <a:ext cx="2281854" cy="199766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1200" dirty="0" err="1"/>
              <a:t>Conclusions</a:t>
            </a:r>
            <a:endParaRPr lang="es-ES" sz="1200" dirty="0"/>
          </a:p>
        </p:txBody>
      </p:sp>
      <p:graphicFrame>
        <p:nvGraphicFramePr>
          <p:cNvPr id="16" name="Chart 15"/>
          <p:cNvGraphicFramePr/>
          <p:nvPr>
            <p:extLst>
              <p:ext uri="{D42A27DB-BD31-4B8C-83A1-F6EECF244321}">
                <p14:modId xmlns:p14="http://schemas.microsoft.com/office/powerpoint/2010/main" val="837600780"/>
              </p:ext>
            </p:extLst>
          </p:nvPr>
        </p:nvGraphicFramePr>
        <p:xfrm>
          <a:off x="794528" y="1583967"/>
          <a:ext cx="8048367" cy="436412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5" name="Rectangle 14"/>
          <p:cNvSpPr/>
          <p:nvPr/>
        </p:nvSpPr>
        <p:spPr>
          <a:xfrm>
            <a:off x="0" y="238452"/>
            <a:ext cx="4505846" cy="186224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1200" dirty="0" err="1" smtClean="0"/>
              <a:t>Binary</a:t>
            </a:r>
            <a:r>
              <a:rPr lang="es-ES" sz="1200" dirty="0" smtClean="0"/>
              <a:t> human </a:t>
            </a:r>
            <a:r>
              <a:rPr lang="es-ES" sz="1200" dirty="0" err="1" smtClean="0"/>
              <a:t>segmentation</a:t>
            </a:r>
            <a:endParaRPr lang="es-ES" sz="1200" dirty="0"/>
          </a:p>
        </p:txBody>
      </p:sp>
      <p:sp>
        <p:nvSpPr>
          <p:cNvPr id="17" name="Rectangle 16"/>
          <p:cNvSpPr/>
          <p:nvPr/>
        </p:nvSpPr>
        <p:spPr>
          <a:xfrm>
            <a:off x="4575609" y="238453"/>
            <a:ext cx="4573010" cy="186224"/>
          </a:xfrm>
          <a:prstGeom prst="rect">
            <a:avLst/>
          </a:prstGeom>
          <a:solidFill>
            <a:schemeClr val="accent1"/>
          </a:solidFill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1200" dirty="0" err="1" smtClean="0"/>
              <a:t>Multi-label</a:t>
            </a:r>
            <a:r>
              <a:rPr lang="es-ES" sz="1200" dirty="0" smtClean="0"/>
              <a:t> human </a:t>
            </a:r>
            <a:r>
              <a:rPr lang="es-ES" sz="1200" dirty="0" err="1" smtClean="0"/>
              <a:t>segmentation</a:t>
            </a:r>
            <a:endParaRPr lang="es-ES" sz="1200" dirty="0"/>
          </a:p>
        </p:txBody>
      </p:sp>
      <p:grpSp>
        <p:nvGrpSpPr>
          <p:cNvPr id="18" name="Group 17"/>
          <p:cNvGrpSpPr/>
          <p:nvPr/>
        </p:nvGrpSpPr>
        <p:grpSpPr>
          <a:xfrm>
            <a:off x="7219406" y="462333"/>
            <a:ext cx="1959429" cy="2489873"/>
            <a:chOff x="6368097" y="2689402"/>
            <a:chExt cx="2528858" cy="3076575"/>
          </a:xfrm>
        </p:grpSpPr>
        <p:pic>
          <p:nvPicPr>
            <p:cNvPr id="19" name="183 Imagen" descr="GCClassifC.bmp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7F0000"/>
                </a:clrFrom>
                <a:clrTo>
                  <a:srgbClr val="7F0000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368097" y="2689402"/>
              <a:ext cx="2528858" cy="3076575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0" name="TextBox 19"/>
            <p:cNvSpPr txBox="1"/>
            <p:nvPr/>
          </p:nvSpPr>
          <p:spPr>
            <a:xfrm>
              <a:off x="6797002" y="3371504"/>
              <a:ext cx="401072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1600" b="1" dirty="0" smtClean="0"/>
                <a:t>LH</a:t>
              </a:r>
              <a:endParaRPr lang="es-ES" sz="1600" b="1" dirty="0"/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6574120" y="4075333"/>
              <a:ext cx="445763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1600" b="1" dirty="0" smtClean="0"/>
                <a:t>LW</a:t>
              </a:r>
              <a:endParaRPr lang="es-ES" sz="1600" b="1" dirty="0"/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6895484" y="3873326"/>
              <a:ext cx="400879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1600" b="1" dirty="0" smtClean="0">
                  <a:solidFill>
                    <a:schemeClr val="bg1"/>
                  </a:solidFill>
                </a:rPr>
                <a:t>LU</a:t>
              </a:r>
              <a:endParaRPr lang="es-ES" sz="1600" b="1" dirty="0">
                <a:solidFill>
                  <a:schemeClr val="bg1"/>
                </a:solidFill>
              </a:endParaRP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7339988" y="4533808"/>
              <a:ext cx="642099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1600" b="1" dirty="0" smtClean="0">
                  <a:solidFill>
                    <a:schemeClr val="bg1"/>
                  </a:solidFill>
                </a:rPr>
                <a:t>Torso</a:t>
              </a:r>
              <a:endParaRPr lang="es-ES" sz="1600" b="1" dirty="0">
                <a:solidFill>
                  <a:schemeClr val="bg1"/>
                </a:solidFill>
              </a:endParaRP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8028654" y="3873326"/>
              <a:ext cx="434734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1600" b="1" dirty="0" smtClean="0"/>
                <a:t>RU</a:t>
              </a:r>
              <a:endParaRPr lang="es-ES" sz="1600" b="1" dirty="0"/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8302258" y="4042603"/>
              <a:ext cx="484556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1600" b="1" dirty="0" smtClean="0"/>
                <a:t>RW</a:t>
              </a:r>
              <a:endParaRPr lang="es-ES" sz="1600" b="1" dirty="0"/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8114384" y="3423629"/>
              <a:ext cx="429926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1600" b="1" dirty="0" smtClean="0"/>
                <a:t>RH</a:t>
              </a:r>
              <a:endParaRPr lang="es-ES" sz="1600" b="1" dirty="0"/>
            </a:p>
          </p:txBody>
        </p:sp>
      </p:grpSp>
      <p:sp>
        <p:nvSpPr>
          <p:cNvPr id="27" name="Content Placeholder 2"/>
          <p:cNvSpPr txBox="1">
            <a:spLocks/>
          </p:cNvSpPr>
          <p:nvPr/>
        </p:nvSpPr>
        <p:spPr>
          <a:xfrm>
            <a:off x="0" y="6170253"/>
            <a:ext cx="8229600" cy="10904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s-ES" sz="1600" dirty="0" smtClean="0"/>
              <a:t>[9] </a:t>
            </a:r>
            <a:r>
              <a:rPr lang="en-US" sz="1600" dirty="0"/>
              <a:t>L. Grady. Random walks for image segmentation. </a:t>
            </a:r>
            <a:r>
              <a:rPr lang="en-US" sz="1600" i="1" dirty="0"/>
              <a:t>IEEE Trans. Pattern Anal. </a:t>
            </a:r>
            <a:r>
              <a:rPr lang="en-US" sz="1600" i="1" dirty="0" smtClean="0"/>
              <a:t>Mach. </a:t>
            </a:r>
            <a:r>
              <a:rPr lang="es-ES" sz="1600" i="1" dirty="0" err="1" smtClean="0"/>
              <a:t>Intelligence</a:t>
            </a:r>
            <a:r>
              <a:rPr lang="es-ES" sz="1600" dirty="0" smtClean="0"/>
              <a:t>, </a:t>
            </a:r>
            <a:r>
              <a:rPr lang="es-ES" sz="1600" dirty="0"/>
              <a:t>28(11):1768–1783, Nov. 2006.</a:t>
            </a:r>
          </a:p>
        </p:txBody>
      </p:sp>
      <p:cxnSp>
        <p:nvCxnSpPr>
          <p:cNvPr id="28" name="Straight Connector 27"/>
          <p:cNvCxnSpPr/>
          <p:nvPr/>
        </p:nvCxnSpPr>
        <p:spPr>
          <a:xfrm>
            <a:off x="0" y="6083599"/>
            <a:ext cx="9143968" cy="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grpSp>
        <p:nvGrpSpPr>
          <p:cNvPr id="3" name="Group 2"/>
          <p:cNvGrpSpPr/>
          <p:nvPr/>
        </p:nvGrpSpPr>
        <p:grpSpPr>
          <a:xfrm>
            <a:off x="3537529" y="2238430"/>
            <a:ext cx="3231192" cy="3666325"/>
            <a:chOff x="3537529" y="2238430"/>
            <a:chExt cx="3231192" cy="3666325"/>
          </a:xfrm>
        </p:grpSpPr>
        <p:sp>
          <p:nvSpPr>
            <p:cNvPr id="29" name="Rounded Rectangle 28"/>
            <p:cNvSpPr/>
            <p:nvPr/>
          </p:nvSpPr>
          <p:spPr>
            <a:xfrm>
              <a:off x="3537529" y="2238430"/>
              <a:ext cx="893069" cy="3659670"/>
            </a:xfrm>
            <a:prstGeom prst="roundRect">
              <a:avLst/>
            </a:prstGeom>
            <a:noFill/>
            <a:ln w="571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30" name="Rounded Rectangle 29"/>
            <p:cNvSpPr/>
            <p:nvPr/>
          </p:nvSpPr>
          <p:spPr>
            <a:xfrm>
              <a:off x="5875652" y="2245085"/>
              <a:ext cx="893069" cy="3659670"/>
            </a:xfrm>
            <a:prstGeom prst="roundRect">
              <a:avLst/>
            </a:prstGeom>
            <a:noFill/>
            <a:ln w="571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grpSp>
        <p:nvGrpSpPr>
          <p:cNvPr id="10" name="Group 9"/>
          <p:cNvGrpSpPr/>
          <p:nvPr/>
        </p:nvGrpSpPr>
        <p:grpSpPr>
          <a:xfrm>
            <a:off x="1988179" y="3044612"/>
            <a:ext cx="3202911" cy="2880613"/>
            <a:chOff x="1988179" y="3044612"/>
            <a:chExt cx="3202911" cy="2880613"/>
          </a:xfrm>
        </p:grpSpPr>
        <p:sp>
          <p:nvSpPr>
            <p:cNvPr id="31" name="Rounded Rectangle 30"/>
            <p:cNvSpPr/>
            <p:nvPr/>
          </p:nvSpPr>
          <p:spPr>
            <a:xfrm>
              <a:off x="1988179" y="3044858"/>
              <a:ext cx="893069" cy="2880367"/>
            </a:xfrm>
            <a:prstGeom prst="roundRect">
              <a:avLst/>
            </a:prstGeom>
            <a:noFill/>
            <a:ln w="57150">
              <a:solidFill>
                <a:srgbClr val="00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32" name="Rounded Rectangle 31"/>
            <p:cNvSpPr/>
            <p:nvPr/>
          </p:nvSpPr>
          <p:spPr>
            <a:xfrm>
              <a:off x="4298021" y="3044612"/>
              <a:ext cx="893069" cy="2880367"/>
            </a:xfrm>
            <a:prstGeom prst="roundRect">
              <a:avLst/>
            </a:prstGeom>
            <a:noFill/>
            <a:ln w="57150">
              <a:solidFill>
                <a:srgbClr val="00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sp>
        <p:nvSpPr>
          <p:cNvPr id="14" name="Slide Number Placeholder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860AB8-BB39-4E0E-8905-3E931B52FC0E}" type="slidenum">
              <a:rPr lang="es-ES" smtClean="0"/>
              <a:pPr/>
              <a:t>36</a:t>
            </a:fld>
            <a:r>
              <a:rPr lang="es-ES" smtClean="0"/>
              <a:t> / 84</a:t>
            </a:r>
            <a:endParaRPr lang="es-ES" dirty="0"/>
          </a:p>
        </p:txBody>
      </p:sp>
      <p:grpSp>
        <p:nvGrpSpPr>
          <p:cNvPr id="12" name="Group 11"/>
          <p:cNvGrpSpPr/>
          <p:nvPr/>
        </p:nvGrpSpPr>
        <p:grpSpPr>
          <a:xfrm>
            <a:off x="2063382" y="2674887"/>
            <a:ext cx="3160325" cy="369332"/>
            <a:chOff x="2119944" y="2674887"/>
            <a:chExt cx="3160325" cy="369332"/>
          </a:xfrm>
        </p:grpSpPr>
        <p:sp>
          <p:nvSpPr>
            <p:cNvPr id="11" name="TextBox 10"/>
            <p:cNvSpPr txBox="1"/>
            <p:nvPr/>
          </p:nvSpPr>
          <p:spPr>
            <a:xfrm>
              <a:off x="2119944" y="2674887"/>
              <a:ext cx="75693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ca-ES" dirty="0" smtClean="0"/>
                <a:t>+3.9%</a:t>
              </a:r>
              <a:endParaRPr lang="es-ES" dirty="0"/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4406312" y="2674887"/>
              <a:ext cx="87395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ca-ES" dirty="0" smtClean="0"/>
                <a:t>+5.03%</a:t>
              </a:r>
              <a:endParaRPr lang="es-ES" dirty="0"/>
            </a:p>
          </p:txBody>
        </p:sp>
      </p:grpSp>
    </p:spTree>
    <p:extLst>
      <p:ext uri="{BB962C8B-B14F-4D97-AF65-F5344CB8AC3E}">
        <p14:creationId xmlns:p14="http://schemas.microsoft.com/office/powerpoint/2010/main" val="34024263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6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16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graphicEl>
                                              <a:chart seriesIdx="2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6">
                                            <p:graphicEl>
                                              <a:chart seriesIdx="2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graphicEl>
                                              <a:chart seriesIdx="3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6">
                                            <p:graphicEl>
                                              <a:chart seriesIdx="3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6" grpId="0" uiExpand="1">
        <p:bldSub>
          <a:bldChart bld="series"/>
        </p:bldSub>
      </p:bldGraphic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28 Imagen" descr="degradado diapo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-32" y="5888673"/>
            <a:ext cx="9144000" cy="97889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err="1" smtClean="0"/>
              <a:t>Results</a:t>
            </a:r>
            <a:endParaRPr lang="es-ES" dirty="0"/>
          </a:p>
        </p:txBody>
      </p:sp>
      <p:sp>
        <p:nvSpPr>
          <p:cNvPr id="5" name="Rectangle 4"/>
          <p:cNvSpPr/>
          <p:nvPr/>
        </p:nvSpPr>
        <p:spPr>
          <a:xfrm>
            <a:off x="-32" y="0"/>
            <a:ext cx="2216567" cy="199766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1200" dirty="0" err="1"/>
              <a:t>Part</a:t>
            </a:r>
            <a:r>
              <a:rPr lang="es-ES" sz="1200" dirty="0"/>
              <a:t> I</a:t>
            </a:r>
          </a:p>
        </p:txBody>
      </p:sp>
      <p:sp>
        <p:nvSpPr>
          <p:cNvPr id="6" name="Rectangle 5"/>
          <p:cNvSpPr/>
          <p:nvPr/>
        </p:nvSpPr>
        <p:spPr>
          <a:xfrm>
            <a:off x="2281647" y="0"/>
            <a:ext cx="2224199" cy="200797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1200" dirty="0" err="1"/>
              <a:t>Part</a:t>
            </a:r>
            <a:r>
              <a:rPr lang="es-ES" sz="1200" dirty="0"/>
              <a:t> II</a:t>
            </a:r>
          </a:p>
        </p:txBody>
      </p:sp>
      <p:sp>
        <p:nvSpPr>
          <p:cNvPr id="7" name="Rectangle 6"/>
          <p:cNvSpPr/>
          <p:nvPr/>
        </p:nvSpPr>
        <p:spPr>
          <a:xfrm>
            <a:off x="4570958" y="0"/>
            <a:ext cx="2226044" cy="200797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1200" dirty="0" err="1"/>
              <a:t>Part</a:t>
            </a:r>
            <a:r>
              <a:rPr lang="es-ES" sz="1200" dirty="0"/>
              <a:t> III</a:t>
            </a:r>
          </a:p>
        </p:txBody>
      </p:sp>
      <p:sp>
        <p:nvSpPr>
          <p:cNvPr id="8" name="Rectangle 7"/>
          <p:cNvSpPr/>
          <p:nvPr/>
        </p:nvSpPr>
        <p:spPr>
          <a:xfrm>
            <a:off x="6862114" y="1"/>
            <a:ext cx="2281854" cy="199766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1200" dirty="0" err="1"/>
              <a:t>Conclusions</a:t>
            </a:r>
            <a:endParaRPr lang="es-ES" sz="1200" dirty="0"/>
          </a:p>
        </p:txBody>
      </p:sp>
      <p:pic>
        <p:nvPicPr>
          <p:cNvPr id="20" name="sequenceRGBRFGC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8"/>
          <a:srcRect l="34774"/>
          <a:stretch/>
        </p:blipFill>
        <p:spPr>
          <a:xfrm>
            <a:off x="3104243" y="1303308"/>
            <a:ext cx="5964309" cy="2286000"/>
          </a:xfrm>
          <a:prstGeom prst="rect">
            <a:avLst/>
          </a:prstGeom>
        </p:spPr>
      </p:pic>
      <p:sp>
        <p:nvSpPr>
          <p:cNvPr id="21" name="Rectangle 20"/>
          <p:cNvSpPr/>
          <p:nvPr/>
        </p:nvSpPr>
        <p:spPr>
          <a:xfrm>
            <a:off x="0" y="238452"/>
            <a:ext cx="4505846" cy="186224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1200" dirty="0" err="1" smtClean="0"/>
              <a:t>Binary</a:t>
            </a:r>
            <a:r>
              <a:rPr lang="es-ES" sz="1200" dirty="0" smtClean="0"/>
              <a:t> human </a:t>
            </a:r>
            <a:r>
              <a:rPr lang="es-ES" sz="1200" dirty="0" err="1" smtClean="0"/>
              <a:t>segmentation</a:t>
            </a:r>
            <a:endParaRPr lang="es-ES" sz="1200" dirty="0"/>
          </a:p>
        </p:txBody>
      </p:sp>
      <p:sp>
        <p:nvSpPr>
          <p:cNvPr id="22" name="Rectangle 21"/>
          <p:cNvSpPr/>
          <p:nvPr/>
        </p:nvSpPr>
        <p:spPr>
          <a:xfrm>
            <a:off x="4575609" y="238453"/>
            <a:ext cx="4573010" cy="186224"/>
          </a:xfrm>
          <a:prstGeom prst="rect">
            <a:avLst/>
          </a:prstGeom>
          <a:solidFill>
            <a:schemeClr val="accent1"/>
          </a:solidFill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1200" dirty="0" err="1" smtClean="0"/>
              <a:t>Multi-label</a:t>
            </a:r>
            <a:r>
              <a:rPr lang="es-ES" sz="1200" dirty="0" smtClean="0"/>
              <a:t> human </a:t>
            </a:r>
            <a:r>
              <a:rPr lang="es-ES" sz="1200" dirty="0" err="1" smtClean="0"/>
              <a:t>segmentation</a:t>
            </a:r>
            <a:endParaRPr lang="es-ES" sz="1200" dirty="0"/>
          </a:p>
        </p:txBody>
      </p:sp>
      <p:grpSp>
        <p:nvGrpSpPr>
          <p:cNvPr id="24" name="Group 23"/>
          <p:cNvGrpSpPr/>
          <p:nvPr/>
        </p:nvGrpSpPr>
        <p:grpSpPr>
          <a:xfrm>
            <a:off x="1748986" y="3694489"/>
            <a:ext cx="5643945" cy="2450694"/>
            <a:chOff x="1748986" y="3694489"/>
            <a:chExt cx="5643945" cy="2450694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9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748986" y="3694489"/>
              <a:ext cx="5643944" cy="1257164"/>
            </a:xfrm>
            <a:prstGeom prst="rect">
              <a:avLst/>
            </a:prstGeom>
          </p:spPr>
        </p:pic>
        <p:pic>
          <p:nvPicPr>
            <p:cNvPr id="10" name="Picture 9"/>
            <p:cNvPicPr>
              <a:picLocks noChangeAspect="1"/>
            </p:cNvPicPr>
            <p:nvPr/>
          </p:nvPicPr>
          <p:blipFill>
            <a:blip r:embed="rId10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748987" y="4938781"/>
              <a:ext cx="5643944" cy="1206402"/>
            </a:xfrm>
            <a:prstGeom prst="rect">
              <a:avLst/>
            </a:prstGeom>
          </p:spPr>
        </p:pic>
      </p:grpSp>
      <p:grpSp>
        <p:nvGrpSpPr>
          <p:cNvPr id="14" name="Group 13"/>
          <p:cNvGrpSpPr/>
          <p:nvPr/>
        </p:nvGrpSpPr>
        <p:grpSpPr>
          <a:xfrm>
            <a:off x="2027751" y="6213141"/>
            <a:ext cx="5303204" cy="410803"/>
            <a:chOff x="2027751" y="6213141"/>
            <a:chExt cx="5303204" cy="410803"/>
          </a:xfrm>
        </p:grpSpPr>
        <p:sp>
          <p:nvSpPr>
            <p:cNvPr id="16" name="17 CuadroTexto"/>
            <p:cNvSpPr txBox="1"/>
            <p:nvPr/>
          </p:nvSpPr>
          <p:spPr>
            <a:xfrm>
              <a:off x="2027751" y="6215572"/>
              <a:ext cx="377567" cy="29387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2000" b="1" dirty="0" smtClean="0"/>
                <a:t>GT</a:t>
              </a:r>
              <a:endParaRPr lang="es-ES" sz="2000" b="1" dirty="0"/>
            </a:p>
          </p:txBody>
        </p:sp>
        <p:sp>
          <p:nvSpPr>
            <p:cNvPr id="17" name="19 CuadroTexto"/>
            <p:cNvSpPr txBox="1"/>
            <p:nvPr/>
          </p:nvSpPr>
          <p:spPr>
            <a:xfrm>
              <a:off x="3210948" y="6219683"/>
              <a:ext cx="355582" cy="29387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2000" b="1" dirty="0" smtClean="0"/>
                <a:t>RF</a:t>
              </a:r>
              <a:endParaRPr lang="es-ES" sz="2000" b="1" dirty="0"/>
            </a:p>
          </p:txBody>
        </p:sp>
        <p:sp>
          <p:nvSpPr>
            <p:cNvPr id="18" name="20 CuadroTexto"/>
            <p:cNvSpPr txBox="1"/>
            <p:nvPr/>
          </p:nvSpPr>
          <p:spPr>
            <a:xfrm>
              <a:off x="5335851" y="6223834"/>
              <a:ext cx="116191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ES" sz="2000" b="1" dirty="0" err="1" smtClean="0"/>
                <a:t>FbF</a:t>
              </a:r>
              <a:r>
                <a:rPr lang="es-ES" sz="2000" b="1" dirty="0" smtClean="0"/>
                <a:t> GC</a:t>
              </a:r>
              <a:endParaRPr lang="es-ES" sz="2000" b="1" dirty="0"/>
            </a:p>
          </p:txBody>
        </p:sp>
        <p:sp>
          <p:nvSpPr>
            <p:cNvPr id="19" name="21 CuadroTexto"/>
            <p:cNvSpPr txBox="1"/>
            <p:nvPr/>
          </p:nvSpPr>
          <p:spPr>
            <a:xfrm>
              <a:off x="6537588" y="6213141"/>
              <a:ext cx="793367" cy="3233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ES" sz="2000" b="1" dirty="0" smtClean="0"/>
                <a:t>TC GC</a:t>
              </a:r>
              <a:endParaRPr lang="es-ES" sz="2000" b="1" dirty="0"/>
            </a:p>
          </p:txBody>
        </p:sp>
        <p:sp>
          <p:nvSpPr>
            <p:cNvPr id="23" name="21 CuadroTexto"/>
            <p:cNvSpPr txBox="1"/>
            <p:nvPr/>
          </p:nvSpPr>
          <p:spPr>
            <a:xfrm>
              <a:off x="4111978" y="6219683"/>
              <a:ext cx="116157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ES" sz="2000" b="1" dirty="0" err="1" smtClean="0"/>
                <a:t>RWalks</a:t>
              </a:r>
              <a:endParaRPr lang="es-ES" sz="2000" b="1" dirty="0"/>
            </a:p>
          </p:txBody>
        </p:sp>
      </p:grpSp>
      <p:sp>
        <p:nvSpPr>
          <p:cNvPr id="15" name="Slide Number Placeholder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860AB8-BB39-4E0E-8905-3E931B52FC0E}" type="slidenum">
              <a:rPr lang="es-ES" smtClean="0"/>
              <a:pPr/>
              <a:t>37</a:t>
            </a:fld>
            <a:r>
              <a:rPr lang="es-ES" smtClean="0"/>
              <a:t> / 84</a:t>
            </a:r>
            <a:endParaRPr lang="es-ES" dirty="0"/>
          </a:p>
        </p:txBody>
      </p:sp>
      <p:pic>
        <p:nvPicPr>
          <p:cNvPr id="12" name="depthseq">
            <a:hlinkClick r:id="" action="ppaction://media"/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553234" y="1469509"/>
            <a:ext cx="2116515" cy="18755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39997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700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9800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9" fill="hold" display="0">
                  <p:stCondLst>
                    <p:cond delay="indefinite"/>
                  </p:stCondLst>
                </p:cTn>
                <p:tgtEl>
                  <p:spTgt spid="20"/>
                </p:tgtEl>
              </p:cMediaNode>
            </p:video>
            <p:video>
              <p:cMediaNode vol="80000">
                <p:cTn id="10" fill="hold" display="0">
                  <p:stCondLst>
                    <p:cond delay="indefinite"/>
                  </p:stCondLst>
                </p:cTn>
                <p:tgtEl>
                  <p:spTgt spid="12"/>
                </p:tgtEl>
              </p:cMediaNode>
            </p:video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28 Imagen" descr="degradado diapo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32" y="5888673"/>
            <a:ext cx="9144000" cy="978892"/>
          </a:xfrm>
          <a:prstGeom prst="rect">
            <a:avLst/>
          </a:prstGeom>
        </p:spPr>
      </p:pic>
      <p:grpSp>
        <p:nvGrpSpPr>
          <p:cNvPr id="29" name="Group 28"/>
          <p:cNvGrpSpPr/>
          <p:nvPr/>
        </p:nvGrpSpPr>
        <p:grpSpPr>
          <a:xfrm>
            <a:off x="3492748" y="1425302"/>
            <a:ext cx="5144603" cy="4931049"/>
            <a:chOff x="3657017" y="1016921"/>
            <a:chExt cx="5144603" cy="4931049"/>
          </a:xfrm>
        </p:grpSpPr>
        <p:grpSp>
          <p:nvGrpSpPr>
            <p:cNvPr id="24" name="Group 23"/>
            <p:cNvGrpSpPr/>
            <p:nvPr/>
          </p:nvGrpSpPr>
          <p:grpSpPr>
            <a:xfrm>
              <a:off x="3657017" y="1016921"/>
              <a:ext cx="5144603" cy="4931049"/>
              <a:chOff x="1886133" y="957623"/>
              <a:chExt cx="5144603" cy="4931049"/>
            </a:xfrm>
          </p:grpSpPr>
          <p:grpSp>
            <p:nvGrpSpPr>
              <p:cNvPr id="21" name="Group 20"/>
              <p:cNvGrpSpPr/>
              <p:nvPr/>
            </p:nvGrpSpPr>
            <p:grpSpPr>
              <a:xfrm>
                <a:off x="2734962" y="957623"/>
                <a:ext cx="4295774" cy="4931049"/>
                <a:chOff x="3246000" y="365126"/>
                <a:chExt cx="5229365" cy="6122874"/>
              </a:xfrm>
            </p:grpSpPr>
            <p:pic>
              <p:nvPicPr>
                <p:cNvPr id="10" name="Picture 9"/>
                <p:cNvPicPr>
                  <a:picLocks noChangeAspect="1"/>
                </p:cNvPicPr>
                <p:nvPr/>
              </p:nvPicPr>
              <p:blipFill rotWithShape="1">
                <a:blip r:embed="rId4">
                  <a:clrChange>
                    <a:clrFrom>
                      <a:srgbClr val="FFFFFF"/>
                    </a:clrFrom>
                    <a:clrTo>
                      <a:srgbClr val="FFFFFF">
                        <a:alpha val="0"/>
                      </a:srgbClr>
                    </a:clrTo>
                  </a:clrChange>
                </a:blip>
                <a:srcRect r="1853"/>
                <a:stretch/>
              </p:blipFill>
              <p:spPr>
                <a:xfrm>
                  <a:off x="3246000" y="370000"/>
                  <a:ext cx="2602865" cy="6118000"/>
                </a:xfrm>
                <a:prstGeom prst="rect">
                  <a:avLst/>
                </a:prstGeom>
              </p:spPr>
            </p:pic>
            <p:pic>
              <p:nvPicPr>
                <p:cNvPr id="20" name="Picture 19"/>
                <p:cNvPicPr>
                  <a:picLocks noChangeAspect="1"/>
                </p:cNvPicPr>
                <p:nvPr/>
              </p:nvPicPr>
              <p:blipFill>
                <a:blip r:embed="rId5">
                  <a:clrChange>
                    <a:clrFrom>
                      <a:srgbClr val="FFFFFF"/>
                    </a:clrFrom>
                    <a:clrTo>
                      <a:srgbClr val="FFFFFF">
                        <a:alpha val="0"/>
                      </a:srgbClr>
                    </a:clrTo>
                  </a:clrChange>
                </a:blip>
                <a:stretch>
                  <a:fillRect/>
                </a:stretch>
              </p:blipFill>
              <p:spPr>
                <a:xfrm>
                  <a:off x="5848865" y="365126"/>
                  <a:ext cx="2626500" cy="6067334"/>
                </a:xfrm>
                <a:prstGeom prst="rect">
                  <a:avLst/>
                </a:prstGeom>
              </p:spPr>
            </p:pic>
          </p:grpSp>
          <p:sp>
            <p:nvSpPr>
              <p:cNvPr id="22" name="17 CuadroTexto"/>
              <p:cNvSpPr txBox="1"/>
              <p:nvPr/>
            </p:nvSpPr>
            <p:spPr>
              <a:xfrm>
                <a:off x="2106312" y="1574515"/>
                <a:ext cx="437062" cy="36365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s-ES" sz="2000" b="1" dirty="0" smtClean="0"/>
                  <a:t>GT</a:t>
                </a:r>
                <a:endParaRPr lang="es-ES" sz="2000" b="1" dirty="0"/>
              </a:p>
            </p:txBody>
          </p:sp>
          <p:sp>
            <p:nvSpPr>
              <p:cNvPr id="23" name="17 CuadroTexto"/>
              <p:cNvSpPr txBox="1"/>
              <p:nvPr/>
            </p:nvSpPr>
            <p:spPr>
              <a:xfrm>
                <a:off x="1886133" y="5056523"/>
                <a:ext cx="877420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s-ES" sz="2000" b="1" dirty="0" err="1" smtClean="0"/>
                  <a:t>Fbf</a:t>
                </a:r>
                <a:r>
                  <a:rPr lang="es-ES" sz="2000" b="1" dirty="0" smtClean="0"/>
                  <a:t> GC</a:t>
                </a:r>
                <a:endParaRPr lang="es-ES" sz="2000" b="1" dirty="0"/>
              </a:p>
            </p:txBody>
          </p:sp>
        </p:grpSp>
        <p:sp>
          <p:nvSpPr>
            <p:cNvPr id="28" name="17 CuadroTexto"/>
            <p:cNvSpPr txBox="1"/>
            <p:nvPr/>
          </p:nvSpPr>
          <p:spPr>
            <a:xfrm>
              <a:off x="3872749" y="3362426"/>
              <a:ext cx="445956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2000" b="1" dirty="0" smtClean="0"/>
                <a:t>RF</a:t>
              </a:r>
              <a:endParaRPr lang="es-ES" sz="2000" b="1" dirty="0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err="1" smtClean="0"/>
              <a:t>Results</a:t>
            </a:r>
            <a:r>
              <a:rPr lang="es-ES" dirty="0" smtClean="0"/>
              <a:t>: Hand </a:t>
            </a:r>
            <a:r>
              <a:rPr lang="es-ES" dirty="0" err="1" smtClean="0"/>
              <a:t>segmentation</a:t>
            </a:r>
            <a:endParaRPr lang="es-ES" dirty="0"/>
          </a:p>
        </p:txBody>
      </p:sp>
      <p:sp>
        <p:nvSpPr>
          <p:cNvPr id="5" name="Rectangle 4"/>
          <p:cNvSpPr/>
          <p:nvPr/>
        </p:nvSpPr>
        <p:spPr>
          <a:xfrm>
            <a:off x="-32" y="0"/>
            <a:ext cx="2216567" cy="199766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1200" dirty="0" err="1"/>
              <a:t>Part</a:t>
            </a:r>
            <a:r>
              <a:rPr lang="es-ES" sz="1200" dirty="0"/>
              <a:t> I</a:t>
            </a:r>
          </a:p>
        </p:txBody>
      </p:sp>
      <p:sp>
        <p:nvSpPr>
          <p:cNvPr id="6" name="Rectangle 5"/>
          <p:cNvSpPr/>
          <p:nvPr/>
        </p:nvSpPr>
        <p:spPr>
          <a:xfrm>
            <a:off x="2281647" y="0"/>
            <a:ext cx="2224199" cy="200797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1200" dirty="0" err="1"/>
              <a:t>Part</a:t>
            </a:r>
            <a:r>
              <a:rPr lang="es-ES" sz="1200" dirty="0"/>
              <a:t> II</a:t>
            </a:r>
          </a:p>
        </p:txBody>
      </p:sp>
      <p:sp>
        <p:nvSpPr>
          <p:cNvPr id="7" name="Rectangle 6"/>
          <p:cNvSpPr/>
          <p:nvPr/>
        </p:nvSpPr>
        <p:spPr>
          <a:xfrm>
            <a:off x="4570958" y="0"/>
            <a:ext cx="2226044" cy="200797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1200" dirty="0" err="1"/>
              <a:t>Part</a:t>
            </a:r>
            <a:r>
              <a:rPr lang="es-ES" sz="1200" dirty="0"/>
              <a:t> III</a:t>
            </a:r>
          </a:p>
        </p:txBody>
      </p:sp>
      <p:sp>
        <p:nvSpPr>
          <p:cNvPr id="8" name="Rectangle 7"/>
          <p:cNvSpPr/>
          <p:nvPr/>
        </p:nvSpPr>
        <p:spPr>
          <a:xfrm>
            <a:off x="6862114" y="1"/>
            <a:ext cx="2281854" cy="199766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1200" dirty="0" err="1"/>
              <a:t>Conclusions</a:t>
            </a:r>
            <a:endParaRPr lang="es-ES" sz="1200" dirty="0"/>
          </a:p>
        </p:txBody>
      </p:sp>
      <p:graphicFrame>
        <p:nvGraphicFramePr>
          <p:cNvPr id="27" name="Chart 26"/>
          <p:cNvGraphicFramePr/>
          <p:nvPr>
            <p:extLst>
              <p:ext uri="{D42A27DB-BD31-4B8C-83A1-F6EECF244321}">
                <p14:modId xmlns:p14="http://schemas.microsoft.com/office/powerpoint/2010/main" val="3026703883"/>
              </p:ext>
            </p:extLst>
          </p:nvPr>
        </p:nvGraphicFramePr>
        <p:xfrm>
          <a:off x="416760" y="1825300"/>
          <a:ext cx="2998573" cy="39287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25" name="Rectangle 24"/>
          <p:cNvSpPr/>
          <p:nvPr/>
        </p:nvSpPr>
        <p:spPr>
          <a:xfrm>
            <a:off x="0" y="238452"/>
            <a:ext cx="4505846" cy="186224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1200" dirty="0" err="1" smtClean="0"/>
              <a:t>Binary</a:t>
            </a:r>
            <a:r>
              <a:rPr lang="es-ES" sz="1200" dirty="0" smtClean="0"/>
              <a:t> human </a:t>
            </a:r>
            <a:r>
              <a:rPr lang="es-ES" sz="1200" dirty="0" err="1" smtClean="0"/>
              <a:t>segmentation</a:t>
            </a:r>
            <a:endParaRPr lang="es-ES" sz="1200" dirty="0"/>
          </a:p>
        </p:txBody>
      </p:sp>
      <p:sp>
        <p:nvSpPr>
          <p:cNvPr id="26" name="Rectangle 25"/>
          <p:cNvSpPr/>
          <p:nvPr/>
        </p:nvSpPr>
        <p:spPr>
          <a:xfrm>
            <a:off x="4575609" y="238453"/>
            <a:ext cx="4573010" cy="186224"/>
          </a:xfrm>
          <a:prstGeom prst="rect">
            <a:avLst/>
          </a:prstGeom>
          <a:solidFill>
            <a:schemeClr val="accent1"/>
          </a:solidFill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1200" dirty="0" err="1" smtClean="0"/>
              <a:t>Multi-label</a:t>
            </a:r>
            <a:r>
              <a:rPr lang="es-ES" sz="1200" dirty="0" smtClean="0"/>
              <a:t> human </a:t>
            </a:r>
            <a:r>
              <a:rPr lang="es-ES" sz="1200" dirty="0" err="1" smtClean="0"/>
              <a:t>segmentation</a:t>
            </a:r>
            <a:endParaRPr lang="es-ES" sz="1200" dirty="0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860AB8-BB39-4E0E-8905-3E931B52FC0E}" type="slidenum">
              <a:rPr lang="es-ES" smtClean="0"/>
              <a:pPr/>
              <a:t>38</a:t>
            </a:fld>
            <a:r>
              <a:rPr lang="es-ES" smtClean="0"/>
              <a:t> / 84</a:t>
            </a:r>
            <a:endParaRPr lang="es-ES" dirty="0"/>
          </a:p>
        </p:txBody>
      </p:sp>
      <p:grpSp>
        <p:nvGrpSpPr>
          <p:cNvPr id="30" name="Group 29"/>
          <p:cNvGrpSpPr/>
          <p:nvPr/>
        </p:nvGrpSpPr>
        <p:grpSpPr>
          <a:xfrm>
            <a:off x="1395167" y="2961540"/>
            <a:ext cx="2721009" cy="399695"/>
            <a:chOff x="474596" y="2969315"/>
            <a:chExt cx="9360987" cy="661966"/>
          </a:xfrm>
        </p:grpSpPr>
        <p:sp>
          <p:nvSpPr>
            <p:cNvPr id="31" name="TextBox 30"/>
            <p:cNvSpPr txBox="1"/>
            <p:nvPr/>
          </p:nvSpPr>
          <p:spPr>
            <a:xfrm>
              <a:off x="6646951" y="2969315"/>
              <a:ext cx="3188632" cy="61168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ca-ES" dirty="0" smtClean="0"/>
                <a:t>+ 12.4%</a:t>
              </a:r>
              <a:endParaRPr lang="es-ES" dirty="0"/>
            </a:p>
          </p:txBody>
        </p:sp>
        <p:cxnSp>
          <p:nvCxnSpPr>
            <p:cNvPr id="32" name="Straight Connector 31"/>
            <p:cNvCxnSpPr/>
            <p:nvPr/>
          </p:nvCxnSpPr>
          <p:spPr>
            <a:xfrm>
              <a:off x="474596" y="3631281"/>
              <a:ext cx="7726724" cy="0"/>
            </a:xfrm>
            <a:prstGeom prst="line">
              <a:avLst/>
            </a:prstGeom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/>
            <p:nvPr/>
          </p:nvCxnSpPr>
          <p:spPr>
            <a:xfrm>
              <a:off x="2939327" y="2982404"/>
              <a:ext cx="5261992" cy="0"/>
            </a:xfrm>
            <a:prstGeom prst="line">
              <a:avLst/>
            </a:prstGeom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1035627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27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27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7" grpId="0" uiExpand="1">
        <p:bldSub>
          <a:bldChart bld="series"/>
        </p:bldSub>
      </p:bldGraphic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28 Imagen" descr="degradado diapo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32" y="5888673"/>
            <a:ext cx="9144000" cy="97889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err="1" smtClean="0"/>
              <a:t>Discussion</a:t>
            </a:r>
            <a:endParaRPr lang="es-ES" dirty="0"/>
          </a:p>
        </p:txBody>
      </p:sp>
      <p:sp>
        <p:nvSpPr>
          <p:cNvPr id="5" name="Rectangle 4"/>
          <p:cNvSpPr/>
          <p:nvPr/>
        </p:nvSpPr>
        <p:spPr>
          <a:xfrm>
            <a:off x="-32" y="0"/>
            <a:ext cx="2216567" cy="199766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1200" dirty="0" err="1"/>
              <a:t>Part</a:t>
            </a:r>
            <a:r>
              <a:rPr lang="es-ES" sz="1200" dirty="0"/>
              <a:t> I</a:t>
            </a:r>
          </a:p>
        </p:txBody>
      </p:sp>
      <p:sp>
        <p:nvSpPr>
          <p:cNvPr id="6" name="Rectangle 5"/>
          <p:cNvSpPr/>
          <p:nvPr/>
        </p:nvSpPr>
        <p:spPr>
          <a:xfrm>
            <a:off x="2281647" y="0"/>
            <a:ext cx="2224199" cy="200797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1200" dirty="0" err="1"/>
              <a:t>Part</a:t>
            </a:r>
            <a:r>
              <a:rPr lang="es-ES" sz="1200" dirty="0"/>
              <a:t> II</a:t>
            </a:r>
          </a:p>
        </p:txBody>
      </p:sp>
      <p:sp>
        <p:nvSpPr>
          <p:cNvPr id="7" name="Rectangle 6"/>
          <p:cNvSpPr/>
          <p:nvPr/>
        </p:nvSpPr>
        <p:spPr>
          <a:xfrm>
            <a:off x="4570958" y="0"/>
            <a:ext cx="2226044" cy="200797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1200" dirty="0" err="1"/>
              <a:t>Part</a:t>
            </a:r>
            <a:r>
              <a:rPr lang="es-ES" sz="1200" dirty="0"/>
              <a:t> III</a:t>
            </a:r>
          </a:p>
        </p:txBody>
      </p:sp>
      <p:sp>
        <p:nvSpPr>
          <p:cNvPr id="8" name="Rectangle 7"/>
          <p:cNvSpPr/>
          <p:nvPr/>
        </p:nvSpPr>
        <p:spPr>
          <a:xfrm>
            <a:off x="6862114" y="1"/>
            <a:ext cx="2281854" cy="199766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1200" dirty="0" err="1"/>
              <a:t>Conclusions</a:t>
            </a:r>
            <a:endParaRPr lang="es-ES" sz="1200" dirty="0"/>
          </a:p>
        </p:txBody>
      </p:sp>
      <p:sp>
        <p:nvSpPr>
          <p:cNvPr id="17" name="Content Placeholder 16"/>
          <p:cNvSpPr>
            <a:spLocks noGrp="1"/>
          </p:cNvSpPr>
          <p:nvPr>
            <p:ph idx="1"/>
          </p:nvPr>
        </p:nvSpPr>
        <p:spPr>
          <a:xfrm>
            <a:off x="628650" y="1646597"/>
            <a:ext cx="7886700" cy="3519644"/>
          </a:xfrm>
        </p:spPr>
        <p:txBody>
          <a:bodyPr>
            <a:normAutofit lnSpcReduction="10000"/>
          </a:bodyPr>
          <a:lstStyle/>
          <a:p>
            <a:r>
              <a:rPr lang="es-ES" dirty="0" err="1"/>
              <a:t>Spatio</a:t>
            </a:r>
            <a:r>
              <a:rPr lang="es-ES" dirty="0"/>
              <a:t>-temporal </a:t>
            </a:r>
            <a:r>
              <a:rPr lang="es-ES" dirty="0" err="1" smtClean="0"/>
              <a:t>constraints</a:t>
            </a:r>
            <a:r>
              <a:rPr lang="es-ES" dirty="0" smtClean="0"/>
              <a:t> </a:t>
            </a:r>
            <a:r>
              <a:rPr lang="es-ES" dirty="0" err="1" smtClean="0"/>
              <a:t>improve</a:t>
            </a:r>
            <a:r>
              <a:rPr lang="es-ES" dirty="0" smtClean="0"/>
              <a:t> </a:t>
            </a:r>
            <a:r>
              <a:rPr lang="es-ES" dirty="0" err="1" smtClean="0"/>
              <a:t>segmentation</a:t>
            </a:r>
            <a:r>
              <a:rPr lang="es-ES" dirty="0" smtClean="0"/>
              <a:t> performance</a:t>
            </a:r>
          </a:p>
          <a:p>
            <a:r>
              <a:rPr lang="es-ES" dirty="0" err="1" smtClean="0"/>
              <a:t>Graph</a:t>
            </a:r>
            <a:r>
              <a:rPr lang="es-ES" dirty="0" smtClean="0"/>
              <a:t> </a:t>
            </a:r>
            <a:r>
              <a:rPr lang="es-ES" dirty="0" err="1" smtClean="0"/>
              <a:t>cuts</a:t>
            </a:r>
            <a:r>
              <a:rPr lang="es-ES" dirty="0" smtClean="0"/>
              <a:t> </a:t>
            </a:r>
            <a:r>
              <a:rPr lang="es-ES" dirty="0" err="1" smtClean="0"/>
              <a:t>is</a:t>
            </a:r>
            <a:r>
              <a:rPr lang="es-ES" dirty="0" smtClean="0"/>
              <a:t> a </a:t>
            </a:r>
            <a:r>
              <a:rPr lang="es-ES" dirty="0" err="1" smtClean="0"/>
              <a:t>powerful</a:t>
            </a:r>
            <a:r>
              <a:rPr lang="es-ES" dirty="0" smtClean="0"/>
              <a:t> </a:t>
            </a:r>
            <a:r>
              <a:rPr lang="es-ES" dirty="0" err="1" smtClean="0"/>
              <a:t>optimization</a:t>
            </a:r>
            <a:r>
              <a:rPr lang="es-ES" dirty="0" smtClean="0"/>
              <a:t> </a:t>
            </a:r>
            <a:r>
              <a:rPr lang="es-ES" dirty="0" err="1" smtClean="0"/>
              <a:t>framework</a:t>
            </a:r>
            <a:endParaRPr lang="es-ES" dirty="0" smtClean="0"/>
          </a:p>
          <a:p>
            <a:pPr lvl="1"/>
            <a:r>
              <a:rPr lang="es-ES" dirty="0" err="1" smtClean="0"/>
              <a:t>Binary</a:t>
            </a:r>
            <a:r>
              <a:rPr lang="es-ES" dirty="0" smtClean="0"/>
              <a:t> and </a:t>
            </a:r>
            <a:r>
              <a:rPr lang="es-ES" dirty="0" err="1" smtClean="0"/>
              <a:t>multi-label</a:t>
            </a:r>
            <a:r>
              <a:rPr lang="es-ES" dirty="0" smtClean="0"/>
              <a:t> cases</a:t>
            </a:r>
          </a:p>
          <a:p>
            <a:pPr lvl="1"/>
            <a:r>
              <a:rPr lang="es-ES" dirty="0" err="1" smtClean="0"/>
              <a:t>Label</a:t>
            </a:r>
            <a:r>
              <a:rPr lang="es-ES" dirty="0" smtClean="0"/>
              <a:t> </a:t>
            </a:r>
            <a:r>
              <a:rPr lang="es-ES" dirty="0" err="1" smtClean="0"/>
              <a:t>costs</a:t>
            </a:r>
            <a:endParaRPr lang="es-ES" dirty="0" smtClean="0"/>
          </a:p>
          <a:p>
            <a:r>
              <a:rPr lang="es-ES" b="1" dirty="0" err="1" smtClean="0"/>
              <a:t>Future</a:t>
            </a:r>
            <a:r>
              <a:rPr lang="es-ES" b="1" dirty="0" smtClean="0"/>
              <a:t> </a:t>
            </a:r>
            <a:r>
              <a:rPr lang="es-ES" b="1" dirty="0" err="1" smtClean="0"/>
              <a:t>work</a:t>
            </a:r>
            <a:r>
              <a:rPr lang="es-ES" dirty="0" smtClean="0"/>
              <a:t>:</a:t>
            </a:r>
          </a:p>
          <a:p>
            <a:pPr lvl="1"/>
            <a:r>
              <a:rPr lang="es-ES" dirty="0" smtClean="0"/>
              <a:t>Use </a:t>
            </a:r>
            <a:r>
              <a:rPr lang="es-ES" dirty="0" err="1" smtClean="0"/>
              <a:t>segmentation</a:t>
            </a:r>
            <a:r>
              <a:rPr lang="es-ES" dirty="0" smtClean="0"/>
              <a:t> </a:t>
            </a:r>
            <a:r>
              <a:rPr lang="es-ES" dirty="0" err="1" smtClean="0"/>
              <a:t>maps</a:t>
            </a:r>
            <a:r>
              <a:rPr lang="es-ES" dirty="0" smtClean="0"/>
              <a:t> to describe:</a:t>
            </a:r>
          </a:p>
          <a:p>
            <a:pPr lvl="2"/>
            <a:r>
              <a:rPr lang="es-ES" dirty="0"/>
              <a:t>H</a:t>
            </a:r>
            <a:r>
              <a:rPr lang="es-ES" dirty="0" smtClean="0"/>
              <a:t>and </a:t>
            </a:r>
            <a:r>
              <a:rPr lang="es-ES" dirty="0" err="1" smtClean="0"/>
              <a:t>shapes</a:t>
            </a:r>
            <a:r>
              <a:rPr lang="es-ES" dirty="0" smtClean="0"/>
              <a:t> </a:t>
            </a:r>
            <a:r>
              <a:rPr lang="es-ES" dirty="0" err="1" smtClean="0"/>
              <a:t>for</a:t>
            </a:r>
            <a:r>
              <a:rPr lang="es-ES" dirty="0" smtClean="0"/>
              <a:t> </a:t>
            </a:r>
            <a:r>
              <a:rPr lang="es-ES" dirty="0" err="1" smtClean="0"/>
              <a:t>gesture</a:t>
            </a:r>
            <a:r>
              <a:rPr lang="es-ES" dirty="0" smtClean="0"/>
              <a:t> </a:t>
            </a:r>
            <a:r>
              <a:rPr lang="es-ES" dirty="0" err="1" smtClean="0"/>
              <a:t>recognition</a:t>
            </a:r>
            <a:endParaRPr lang="es-ES" dirty="0" smtClean="0"/>
          </a:p>
          <a:p>
            <a:pPr lvl="2"/>
            <a:r>
              <a:rPr lang="es-ES" dirty="0" smtClean="0"/>
              <a:t>Full-</a:t>
            </a:r>
            <a:r>
              <a:rPr lang="es-ES" dirty="0" err="1" smtClean="0"/>
              <a:t>body</a:t>
            </a:r>
            <a:r>
              <a:rPr lang="es-ES" dirty="0" smtClean="0"/>
              <a:t> </a:t>
            </a:r>
            <a:r>
              <a:rPr lang="es-ES" dirty="0" err="1" smtClean="0"/>
              <a:t>for</a:t>
            </a:r>
            <a:r>
              <a:rPr lang="es-ES" dirty="0" smtClean="0"/>
              <a:t> human </a:t>
            </a:r>
            <a:r>
              <a:rPr lang="es-ES" dirty="0" err="1" smtClean="0"/>
              <a:t>parsing</a:t>
            </a:r>
            <a:endParaRPr lang="es-ES" dirty="0" smtClean="0"/>
          </a:p>
          <a:p>
            <a:pPr lvl="2"/>
            <a:endParaRPr lang="es-ES" dirty="0" smtClean="0"/>
          </a:p>
          <a:p>
            <a:pPr lvl="1"/>
            <a:endParaRPr lang="es-ES" dirty="0" smtClean="0"/>
          </a:p>
          <a:p>
            <a:pPr lvl="1"/>
            <a:endParaRPr lang="es-ES" dirty="0" smtClean="0"/>
          </a:p>
          <a:p>
            <a:pPr lvl="1"/>
            <a:endParaRPr lang="es-ES" dirty="0"/>
          </a:p>
        </p:txBody>
      </p:sp>
      <p:sp>
        <p:nvSpPr>
          <p:cNvPr id="15" name="Content Placeholder 2"/>
          <p:cNvSpPr txBox="1">
            <a:spLocks/>
          </p:cNvSpPr>
          <p:nvPr/>
        </p:nvSpPr>
        <p:spPr>
          <a:xfrm>
            <a:off x="0" y="5391151"/>
            <a:ext cx="9144032" cy="18387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b="1" dirty="0"/>
              <a:t>A. Hernández-Vela</a:t>
            </a:r>
            <a:r>
              <a:rPr lang="en-US" sz="1400" dirty="0"/>
              <a:t>, N. </a:t>
            </a:r>
            <a:r>
              <a:rPr lang="en-US" sz="1400" dirty="0" err="1"/>
              <a:t>Zlateva</a:t>
            </a:r>
            <a:r>
              <a:rPr lang="en-US" sz="1400" dirty="0"/>
              <a:t>, A. </a:t>
            </a:r>
            <a:r>
              <a:rPr lang="en-US" sz="1400" dirty="0" err="1"/>
              <a:t>Marinov</a:t>
            </a:r>
            <a:r>
              <a:rPr lang="en-US" sz="1400" dirty="0"/>
              <a:t>, M. Reyes, P. </a:t>
            </a:r>
            <a:r>
              <a:rPr lang="en-US" sz="1400" dirty="0" err="1"/>
              <a:t>Radeva</a:t>
            </a:r>
            <a:r>
              <a:rPr lang="en-US" sz="1400" dirty="0"/>
              <a:t>, D. </a:t>
            </a:r>
            <a:r>
              <a:rPr lang="en-US" sz="1400" dirty="0" err="1"/>
              <a:t>Dimov</a:t>
            </a:r>
            <a:r>
              <a:rPr lang="en-US" sz="1400" dirty="0"/>
              <a:t> and S. </a:t>
            </a:r>
            <a:r>
              <a:rPr lang="en-US" sz="1400" dirty="0" err="1"/>
              <a:t>Escalera</a:t>
            </a:r>
            <a:r>
              <a:rPr lang="en-US" sz="1400" dirty="0"/>
              <a:t>. Human Limb Segmentation in Depth Maps based on </a:t>
            </a:r>
            <a:r>
              <a:rPr lang="en-US" sz="1400" dirty="0" err="1"/>
              <a:t>Spatio</a:t>
            </a:r>
            <a:r>
              <a:rPr lang="en-US" sz="1400" dirty="0"/>
              <a:t>-Temporal Graph Cuts Optimization. </a:t>
            </a:r>
            <a:r>
              <a:rPr lang="en-US" sz="1400" i="1" dirty="0"/>
              <a:t>Journal of Ambient Intelligence and Smart Environments (JAISE)</a:t>
            </a:r>
            <a:r>
              <a:rPr lang="en-US" sz="1400" dirty="0"/>
              <a:t>, 2012</a:t>
            </a:r>
            <a:r>
              <a:rPr lang="en-US" sz="1400" dirty="0" smtClean="0"/>
              <a:t>.</a:t>
            </a:r>
          </a:p>
          <a:p>
            <a:r>
              <a:rPr lang="en-US" sz="1400" b="1" dirty="0"/>
              <a:t>A. Hernández-Vela, </a:t>
            </a:r>
            <a:r>
              <a:rPr lang="en-US" sz="1400" dirty="0"/>
              <a:t>N. </a:t>
            </a:r>
            <a:r>
              <a:rPr lang="en-US" sz="1400" dirty="0" err="1"/>
              <a:t>Zlateva</a:t>
            </a:r>
            <a:r>
              <a:rPr lang="en-US" sz="1400" dirty="0"/>
              <a:t>, A. </a:t>
            </a:r>
            <a:r>
              <a:rPr lang="en-US" sz="1400" dirty="0" err="1"/>
              <a:t>Marinov</a:t>
            </a:r>
            <a:r>
              <a:rPr lang="en-US" sz="1400" dirty="0"/>
              <a:t>, M. Reyes, P. </a:t>
            </a:r>
            <a:r>
              <a:rPr lang="en-US" sz="1400" dirty="0" err="1"/>
              <a:t>Radeva</a:t>
            </a:r>
            <a:r>
              <a:rPr lang="en-US" sz="1400" dirty="0"/>
              <a:t>, D. </a:t>
            </a:r>
            <a:r>
              <a:rPr lang="en-US" sz="1400" dirty="0" err="1"/>
              <a:t>Dimov</a:t>
            </a:r>
            <a:r>
              <a:rPr lang="en-US" sz="1400" dirty="0"/>
              <a:t> and S. </a:t>
            </a:r>
            <a:r>
              <a:rPr lang="en-US" sz="1400" dirty="0" err="1"/>
              <a:t>Escalera</a:t>
            </a:r>
            <a:r>
              <a:rPr lang="en-US" sz="1400" dirty="0"/>
              <a:t>. Graph Cuts Optimization for Multi-Limb Human Segmentation in Depth Maps. </a:t>
            </a:r>
            <a:r>
              <a:rPr lang="en-US" sz="1400" i="1" dirty="0"/>
              <a:t>In IEEE Computer Vision and </a:t>
            </a:r>
            <a:r>
              <a:rPr lang="en-US" sz="1400" i="1" dirty="0" smtClean="0"/>
              <a:t>Pattern </a:t>
            </a:r>
            <a:r>
              <a:rPr lang="en-US" sz="1400" i="1" dirty="0"/>
              <a:t>Recognition</a:t>
            </a:r>
            <a:r>
              <a:rPr lang="en-US" sz="1400" dirty="0"/>
              <a:t>, 2012.</a:t>
            </a:r>
            <a:endParaRPr lang="es-ES" sz="1400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32" y="5281176"/>
            <a:ext cx="9143968" cy="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18" name="Rectangle 17"/>
          <p:cNvSpPr/>
          <p:nvPr/>
        </p:nvSpPr>
        <p:spPr>
          <a:xfrm>
            <a:off x="0" y="238452"/>
            <a:ext cx="4505846" cy="186224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1200" dirty="0" err="1" smtClean="0"/>
              <a:t>Binary</a:t>
            </a:r>
            <a:r>
              <a:rPr lang="es-ES" sz="1200" dirty="0" smtClean="0"/>
              <a:t> human </a:t>
            </a:r>
            <a:r>
              <a:rPr lang="es-ES" sz="1200" dirty="0" err="1" smtClean="0"/>
              <a:t>segmentation</a:t>
            </a:r>
            <a:endParaRPr lang="es-ES" sz="1200" dirty="0"/>
          </a:p>
        </p:txBody>
      </p:sp>
      <p:sp>
        <p:nvSpPr>
          <p:cNvPr id="19" name="Rectangle 18"/>
          <p:cNvSpPr/>
          <p:nvPr/>
        </p:nvSpPr>
        <p:spPr>
          <a:xfrm>
            <a:off x="4575609" y="238453"/>
            <a:ext cx="4573010" cy="186224"/>
          </a:xfrm>
          <a:prstGeom prst="rect">
            <a:avLst/>
          </a:prstGeom>
          <a:solidFill>
            <a:schemeClr val="accent1"/>
          </a:solidFill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1200" dirty="0" err="1" smtClean="0"/>
              <a:t>Multi-label</a:t>
            </a:r>
            <a:r>
              <a:rPr lang="es-ES" sz="1200" dirty="0" smtClean="0"/>
              <a:t> human </a:t>
            </a:r>
            <a:r>
              <a:rPr lang="es-ES" sz="1200" dirty="0" err="1" smtClean="0"/>
              <a:t>segmentation</a:t>
            </a:r>
            <a:endParaRPr lang="es-ES" sz="1200" dirty="0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860AB8-BB39-4E0E-8905-3E931B52FC0E}" type="slidenum">
              <a:rPr lang="es-ES" smtClean="0"/>
              <a:pPr/>
              <a:t>39</a:t>
            </a:fld>
            <a:r>
              <a:rPr lang="es-ES" smtClean="0"/>
              <a:t> / 84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9362151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uiExpand="1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3326" y="1070138"/>
            <a:ext cx="6663695" cy="4434113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1223324" y="1392537"/>
            <a:ext cx="1488987" cy="4111710"/>
          </a:xfrm>
          <a:prstGeom prst="rect">
            <a:avLst/>
          </a:prstGeom>
          <a:noFill/>
          <a:ln w="38100">
            <a:solidFill>
              <a:srgbClr val="92D05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ES" sz="1350"/>
          </a:p>
        </p:txBody>
      </p:sp>
      <p:sp>
        <p:nvSpPr>
          <p:cNvPr id="4" name="Rectangle 3"/>
          <p:cNvSpPr/>
          <p:nvPr/>
        </p:nvSpPr>
        <p:spPr>
          <a:xfrm>
            <a:off x="4189104" y="2041270"/>
            <a:ext cx="2221124" cy="3462980"/>
          </a:xfrm>
          <a:prstGeom prst="rect">
            <a:avLst/>
          </a:prstGeom>
          <a:noFill/>
          <a:ln w="38100">
            <a:solidFill>
              <a:srgbClr val="92D05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ES" sz="1350"/>
          </a:p>
        </p:txBody>
      </p:sp>
      <p:sp>
        <p:nvSpPr>
          <p:cNvPr id="6" name="Rectangle 5"/>
          <p:cNvSpPr/>
          <p:nvPr/>
        </p:nvSpPr>
        <p:spPr>
          <a:xfrm>
            <a:off x="1702306" y="1555702"/>
            <a:ext cx="2221124" cy="3948548"/>
          </a:xfrm>
          <a:prstGeom prst="rect">
            <a:avLst/>
          </a:prstGeom>
          <a:noFill/>
          <a:ln w="38100">
            <a:solidFill>
              <a:srgbClr val="92D05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ES" sz="1350"/>
          </a:p>
        </p:txBody>
      </p:sp>
      <p:grpSp>
        <p:nvGrpSpPr>
          <p:cNvPr id="13" name="Group 12"/>
          <p:cNvGrpSpPr/>
          <p:nvPr/>
        </p:nvGrpSpPr>
        <p:grpSpPr>
          <a:xfrm>
            <a:off x="2104466" y="1826115"/>
            <a:ext cx="6481589" cy="632286"/>
            <a:chOff x="2805954" y="1467787"/>
            <a:chExt cx="8642119" cy="843047"/>
          </a:xfrm>
        </p:grpSpPr>
        <p:cxnSp>
          <p:nvCxnSpPr>
            <p:cNvPr id="9" name="Straight Connector 8"/>
            <p:cNvCxnSpPr/>
            <p:nvPr/>
          </p:nvCxnSpPr>
          <p:spPr>
            <a:xfrm>
              <a:off x="2805954" y="1467787"/>
              <a:ext cx="8220634" cy="573744"/>
            </a:xfrm>
            <a:prstGeom prst="line">
              <a:avLst/>
            </a:prstGeom>
            <a:ln w="28575">
              <a:solidFill>
                <a:srgbClr val="FF0000"/>
              </a:solidFill>
              <a:prstDash val="dash"/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sp>
          <p:nvSpPr>
            <p:cNvPr id="12" name="TextBox 11"/>
            <p:cNvSpPr txBox="1"/>
            <p:nvPr/>
          </p:nvSpPr>
          <p:spPr>
            <a:xfrm>
              <a:off x="11052238" y="1803004"/>
              <a:ext cx="395835" cy="5078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1875" b="1" dirty="0">
                  <a:solidFill>
                    <a:srgbClr val="FF0000"/>
                  </a:solidFill>
                </a:rPr>
                <a:t>?</a:t>
              </a:r>
            </a:p>
          </p:txBody>
        </p:sp>
      </p:grpSp>
      <p:sp>
        <p:nvSpPr>
          <p:cNvPr id="14" name="Rectangle 13"/>
          <p:cNvSpPr/>
          <p:nvPr/>
        </p:nvSpPr>
        <p:spPr>
          <a:xfrm>
            <a:off x="4894195" y="2338285"/>
            <a:ext cx="810936" cy="774970"/>
          </a:xfrm>
          <a:prstGeom prst="rect">
            <a:avLst/>
          </a:prstGeom>
          <a:noFill/>
          <a:ln w="38100">
            <a:solidFill>
              <a:srgbClr val="FFFF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ES" sz="1350"/>
          </a:p>
        </p:txBody>
      </p:sp>
      <p:grpSp>
        <p:nvGrpSpPr>
          <p:cNvPr id="43" name="Group 42"/>
          <p:cNvGrpSpPr/>
          <p:nvPr/>
        </p:nvGrpSpPr>
        <p:grpSpPr>
          <a:xfrm>
            <a:off x="4383745" y="2256425"/>
            <a:ext cx="1875865" cy="2705401"/>
            <a:chOff x="5844988" y="2041531"/>
            <a:chExt cx="2501153" cy="3607201"/>
          </a:xfrm>
        </p:grpSpPr>
        <p:cxnSp>
          <p:nvCxnSpPr>
            <p:cNvPr id="16" name="Straight Connector 15"/>
            <p:cNvCxnSpPr/>
            <p:nvPr/>
          </p:nvCxnSpPr>
          <p:spPr>
            <a:xfrm flipH="1">
              <a:off x="5844988" y="3739601"/>
              <a:ext cx="582706" cy="922046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 flipH="1">
              <a:off x="5844988" y="3293122"/>
              <a:ext cx="680605" cy="1368525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>
              <a:off x="8104095" y="3522486"/>
              <a:ext cx="242046" cy="1408102"/>
            </a:xfrm>
            <a:prstGeom prst="line">
              <a:avLst/>
            </a:prstGeom>
            <a:ln w="38100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/>
            <p:cNvCxnSpPr/>
            <p:nvPr/>
          </p:nvCxnSpPr>
          <p:spPr>
            <a:xfrm flipH="1" flipV="1">
              <a:off x="7749864" y="4500283"/>
              <a:ext cx="596277" cy="430305"/>
            </a:xfrm>
            <a:prstGeom prst="line">
              <a:avLst/>
            </a:prstGeom>
            <a:ln w="38100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/>
            <p:cNvCxnSpPr/>
            <p:nvPr/>
          </p:nvCxnSpPr>
          <p:spPr>
            <a:xfrm flipH="1">
              <a:off x="6525593" y="3293122"/>
              <a:ext cx="688054" cy="0"/>
            </a:xfrm>
            <a:prstGeom prst="line">
              <a:avLst/>
            </a:prstGeom>
            <a:ln w="38100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/>
            <p:cNvCxnSpPr/>
            <p:nvPr/>
          </p:nvCxnSpPr>
          <p:spPr>
            <a:xfrm flipH="1" flipV="1">
              <a:off x="7213647" y="3293122"/>
              <a:ext cx="890448" cy="229364"/>
            </a:xfrm>
            <a:prstGeom prst="line">
              <a:avLst/>
            </a:prstGeom>
            <a:ln w="38100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/>
            <p:nvPr/>
          </p:nvCxnSpPr>
          <p:spPr>
            <a:xfrm flipH="1">
              <a:off x="7836660" y="3558190"/>
              <a:ext cx="265083" cy="2090542"/>
            </a:xfrm>
            <a:prstGeom prst="line">
              <a:avLst/>
            </a:prstGeom>
            <a:ln w="38100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Connector 35"/>
            <p:cNvCxnSpPr/>
            <p:nvPr/>
          </p:nvCxnSpPr>
          <p:spPr>
            <a:xfrm flipH="1">
              <a:off x="6455506" y="3293121"/>
              <a:ext cx="70087" cy="2355611"/>
            </a:xfrm>
            <a:prstGeom prst="line">
              <a:avLst/>
            </a:prstGeom>
            <a:ln w="38100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/>
            <p:cNvCxnSpPr/>
            <p:nvPr/>
          </p:nvCxnSpPr>
          <p:spPr>
            <a:xfrm flipV="1">
              <a:off x="7210107" y="2041531"/>
              <a:ext cx="112026" cy="1251591"/>
            </a:xfrm>
            <a:prstGeom prst="line">
              <a:avLst/>
            </a:prstGeom>
            <a:ln w="38100">
              <a:solidFill>
                <a:srgbClr val="92D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6" name="Rectangle 45"/>
          <p:cNvSpPr/>
          <p:nvPr/>
        </p:nvSpPr>
        <p:spPr>
          <a:xfrm>
            <a:off x="1199518" y="2499341"/>
            <a:ext cx="321254" cy="695777"/>
          </a:xfrm>
          <a:prstGeom prst="rect">
            <a:avLst/>
          </a:prstGeom>
          <a:noFill/>
          <a:ln w="38100">
            <a:solidFill>
              <a:srgbClr val="FFC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ES" sz="1350"/>
          </a:p>
        </p:txBody>
      </p:sp>
      <p:sp>
        <p:nvSpPr>
          <p:cNvPr id="47" name="Rectangle 46"/>
          <p:cNvSpPr/>
          <p:nvPr/>
        </p:nvSpPr>
        <p:spPr>
          <a:xfrm>
            <a:off x="4798314" y="3661284"/>
            <a:ext cx="1109972" cy="507635"/>
          </a:xfrm>
          <a:prstGeom prst="rect">
            <a:avLst/>
          </a:prstGeom>
          <a:noFill/>
          <a:ln w="38100">
            <a:solidFill>
              <a:srgbClr val="FFC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ES" sz="1350"/>
          </a:p>
        </p:txBody>
      </p:sp>
      <p:pic>
        <p:nvPicPr>
          <p:cNvPr id="23" name="28 Imagen" descr="degradado diapo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5884467"/>
            <a:ext cx="9144000" cy="978892"/>
          </a:xfrm>
          <a:prstGeom prst="rect">
            <a:avLst/>
          </a:prstGeom>
        </p:spPr>
      </p:pic>
      <p:sp>
        <p:nvSpPr>
          <p:cNvPr id="25" name="Rectangle 24"/>
          <p:cNvSpPr/>
          <p:nvPr/>
        </p:nvSpPr>
        <p:spPr>
          <a:xfrm>
            <a:off x="0" y="-1"/>
            <a:ext cx="9144000" cy="693227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  <a:effectLst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s-ES" dirty="0" smtClean="0">
              <a:solidFill>
                <a:schemeClr val="tx1"/>
              </a:solidFill>
            </a:endParaRPr>
          </a:p>
          <a:p>
            <a:pPr algn="ctr"/>
            <a:r>
              <a:rPr lang="es-ES" dirty="0" err="1" smtClean="0">
                <a:solidFill>
                  <a:schemeClr val="bg1"/>
                </a:solidFill>
              </a:rPr>
              <a:t>From</a:t>
            </a:r>
            <a:r>
              <a:rPr lang="es-ES" dirty="0" smtClean="0">
                <a:solidFill>
                  <a:schemeClr val="bg1"/>
                </a:solidFill>
              </a:rPr>
              <a:t> </a:t>
            </a:r>
            <a:r>
              <a:rPr lang="es-ES" dirty="0" err="1">
                <a:solidFill>
                  <a:schemeClr val="bg1"/>
                </a:solidFill>
              </a:rPr>
              <a:t>pixels</a:t>
            </a:r>
            <a:r>
              <a:rPr lang="es-ES" dirty="0">
                <a:solidFill>
                  <a:schemeClr val="bg1"/>
                </a:solidFill>
              </a:rPr>
              <a:t> to </a:t>
            </a:r>
            <a:r>
              <a:rPr lang="es-ES" dirty="0" err="1">
                <a:solidFill>
                  <a:schemeClr val="bg1"/>
                </a:solidFill>
              </a:rPr>
              <a:t>gestures</a:t>
            </a:r>
            <a:r>
              <a:rPr lang="es-ES" dirty="0">
                <a:solidFill>
                  <a:schemeClr val="bg1"/>
                </a:solidFill>
              </a:rPr>
              <a:t>:</a:t>
            </a:r>
          </a:p>
          <a:p>
            <a:pPr algn="ctr"/>
            <a:r>
              <a:rPr lang="es-ES" dirty="0" err="1" smtClean="0">
                <a:solidFill>
                  <a:schemeClr val="bg1"/>
                </a:solidFill>
              </a:rPr>
              <a:t>learning</a:t>
            </a:r>
            <a:r>
              <a:rPr lang="es-ES" dirty="0" smtClean="0">
                <a:solidFill>
                  <a:schemeClr val="bg1"/>
                </a:solidFill>
              </a:rPr>
              <a:t> </a:t>
            </a:r>
            <a:r>
              <a:rPr lang="es-ES" dirty="0">
                <a:solidFill>
                  <a:schemeClr val="bg1"/>
                </a:solidFill>
              </a:rPr>
              <a:t>visual </a:t>
            </a:r>
            <a:r>
              <a:rPr lang="es-ES" dirty="0" err="1">
                <a:solidFill>
                  <a:schemeClr val="bg1"/>
                </a:solidFill>
              </a:rPr>
              <a:t>representations</a:t>
            </a:r>
            <a:r>
              <a:rPr lang="es-ES" dirty="0">
                <a:solidFill>
                  <a:schemeClr val="bg1"/>
                </a:solidFill>
              </a:rPr>
              <a:t> </a:t>
            </a:r>
            <a:r>
              <a:rPr lang="es-ES" dirty="0" err="1">
                <a:solidFill>
                  <a:schemeClr val="bg1"/>
                </a:solidFill>
              </a:rPr>
              <a:t>for</a:t>
            </a:r>
            <a:r>
              <a:rPr lang="es-ES" dirty="0">
                <a:solidFill>
                  <a:schemeClr val="tx1"/>
                </a:solidFill>
              </a:rPr>
              <a:t> </a:t>
            </a:r>
            <a:r>
              <a:rPr lang="es-ES" b="1" dirty="0">
                <a:solidFill>
                  <a:schemeClr val="tx1"/>
                </a:solidFill>
              </a:rPr>
              <a:t>human </a:t>
            </a:r>
            <a:r>
              <a:rPr lang="es-ES" b="1" dirty="0" err="1">
                <a:solidFill>
                  <a:schemeClr val="tx1"/>
                </a:solidFill>
              </a:rPr>
              <a:t>analysis</a:t>
            </a:r>
            <a:r>
              <a:rPr lang="es-ES" b="1" dirty="0">
                <a:solidFill>
                  <a:schemeClr val="tx1"/>
                </a:solidFill>
              </a:rPr>
              <a:t> </a:t>
            </a:r>
            <a:r>
              <a:rPr lang="es-ES" dirty="0">
                <a:solidFill>
                  <a:schemeClr val="bg1"/>
                </a:solidFill>
              </a:rPr>
              <a:t>in color and </a:t>
            </a:r>
            <a:r>
              <a:rPr lang="es-ES" dirty="0" err="1">
                <a:solidFill>
                  <a:schemeClr val="bg1"/>
                </a:solidFill>
              </a:rPr>
              <a:t>depth</a:t>
            </a:r>
            <a:r>
              <a:rPr lang="es-ES" dirty="0">
                <a:solidFill>
                  <a:schemeClr val="bg1"/>
                </a:solidFill>
              </a:rPr>
              <a:t> data </a:t>
            </a:r>
            <a:r>
              <a:rPr lang="es-ES" dirty="0" err="1">
                <a:solidFill>
                  <a:schemeClr val="bg1"/>
                </a:solidFill>
              </a:rPr>
              <a:t>sequences</a:t>
            </a:r>
            <a:endParaRPr lang="es-ES" dirty="0">
              <a:solidFill>
                <a:schemeClr val="bg1"/>
              </a:solidFill>
            </a:endParaRPr>
          </a:p>
          <a:p>
            <a:pPr algn="ctr"/>
            <a:endParaRPr lang="es-ES" dirty="0">
              <a:solidFill>
                <a:schemeClr val="tx1"/>
              </a:solidFill>
            </a:endParaRPr>
          </a:p>
        </p:txBody>
      </p:sp>
      <p:sp>
        <p:nvSpPr>
          <p:cNvPr id="26" name="Rounded Rectangle 25"/>
          <p:cNvSpPr/>
          <p:nvPr/>
        </p:nvSpPr>
        <p:spPr>
          <a:xfrm>
            <a:off x="647167" y="5684974"/>
            <a:ext cx="1470582" cy="5928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dirty="0" err="1" smtClean="0"/>
              <a:t>Gaze</a:t>
            </a:r>
            <a:r>
              <a:rPr lang="es-ES" dirty="0" smtClean="0"/>
              <a:t> </a:t>
            </a:r>
            <a:r>
              <a:rPr lang="es-ES" dirty="0" err="1" smtClean="0"/>
              <a:t>estimation</a:t>
            </a:r>
            <a:endParaRPr lang="es-ES" dirty="0"/>
          </a:p>
        </p:txBody>
      </p:sp>
      <p:sp>
        <p:nvSpPr>
          <p:cNvPr id="28" name="Rounded Rectangle 27"/>
          <p:cNvSpPr/>
          <p:nvPr/>
        </p:nvSpPr>
        <p:spPr>
          <a:xfrm>
            <a:off x="2220545" y="5685342"/>
            <a:ext cx="1470582" cy="5928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dirty="0" smtClean="0"/>
              <a:t>Facial </a:t>
            </a:r>
            <a:r>
              <a:rPr lang="es-ES" dirty="0" err="1" smtClean="0"/>
              <a:t>expression</a:t>
            </a:r>
            <a:endParaRPr lang="es-ES" dirty="0"/>
          </a:p>
        </p:txBody>
      </p:sp>
      <p:sp>
        <p:nvSpPr>
          <p:cNvPr id="29" name="Rounded Rectangle 28"/>
          <p:cNvSpPr/>
          <p:nvPr/>
        </p:nvSpPr>
        <p:spPr>
          <a:xfrm>
            <a:off x="3793923" y="5696202"/>
            <a:ext cx="1470582" cy="5928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dirty="0" err="1" smtClean="0"/>
              <a:t>Body</a:t>
            </a:r>
            <a:r>
              <a:rPr lang="es-ES" dirty="0" smtClean="0"/>
              <a:t> </a:t>
            </a:r>
            <a:r>
              <a:rPr lang="es-ES" dirty="0" err="1" smtClean="0"/>
              <a:t>posture</a:t>
            </a:r>
            <a:endParaRPr lang="es-ES" dirty="0"/>
          </a:p>
        </p:txBody>
      </p:sp>
      <p:sp>
        <p:nvSpPr>
          <p:cNvPr id="31" name="Rounded Rectangle 30"/>
          <p:cNvSpPr/>
          <p:nvPr/>
        </p:nvSpPr>
        <p:spPr>
          <a:xfrm>
            <a:off x="5367301" y="5686791"/>
            <a:ext cx="1470582" cy="5928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dirty="0" err="1" smtClean="0"/>
              <a:t>Interacting</a:t>
            </a:r>
            <a:r>
              <a:rPr lang="es-ES" dirty="0" smtClean="0"/>
              <a:t> </a:t>
            </a:r>
            <a:r>
              <a:rPr lang="es-ES" dirty="0" err="1" smtClean="0"/>
              <a:t>objects</a:t>
            </a:r>
            <a:endParaRPr lang="es-ES" dirty="0"/>
          </a:p>
        </p:txBody>
      </p:sp>
      <p:sp>
        <p:nvSpPr>
          <p:cNvPr id="32" name="Rounded Rectangle 31"/>
          <p:cNvSpPr/>
          <p:nvPr/>
        </p:nvSpPr>
        <p:spPr>
          <a:xfrm>
            <a:off x="6940679" y="5667412"/>
            <a:ext cx="1470582" cy="5928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dirty="0" err="1" smtClean="0"/>
              <a:t>Movement</a:t>
            </a:r>
            <a:endParaRPr lang="es-ES" dirty="0"/>
          </a:p>
        </p:txBody>
      </p:sp>
      <p:sp>
        <p:nvSpPr>
          <p:cNvPr id="19" name="Slide Number Placeholder 1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860AB8-BB39-4E0E-8905-3E931B52FC0E}" type="slidenum">
              <a:rPr lang="es-ES" smtClean="0"/>
              <a:pPr/>
              <a:t>4</a:t>
            </a:fld>
            <a:r>
              <a:rPr lang="es-ES" smtClean="0"/>
              <a:t> / 84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32787297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  <p:bldP spid="3" grpId="2" animBg="1"/>
      <p:bldP spid="4" grpId="0" animBg="1"/>
      <p:bldP spid="4" grpId="1" animBg="1"/>
      <p:bldP spid="4" grpId="2" animBg="1"/>
      <p:bldP spid="4" grpId="3" animBg="1"/>
      <p:bldP spid="6" grpId="0" animBg="1"/>
      <p:bldP spid="6" grpId="1" animBg="1"/>
      <p:bldP spid="14" grpId="0" animBg="1"/>
      <p:bldP spid="14" grpId="1" animBg="1"/>
      <p:bldP spid="46" grpId="0" animBg="1"/>
      <p:bldP spid="47" grpId="0" animBg="1"/>
      <p:bldP spid="26" grpId="0" animBg="1"/>
      <p:bldP spid="28" grpId="0" animBg="1"/>
      <p:bldP spid="29" grpId="0" animBg="1"/>
      <p:bldP spid="31" grpId="0" animBg="1"/>
      <p:bldP spid="32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3308214"/>
            <a:ext cx="7772400" cy="2387600"/>
          </a:xfrm>
        </p:spPr>
        <p:txBody>
          <a:bodyPr>
            <a:normAutofit/>
          </a:bodyPr>
          <a:lstStyle/>
          <a:p>
            <a:pPr algn="r"/>
            <a:r>
              <a:rPr lang="es-ES" dirty="0" err="1" smtClean="0"/>
              <a:t>Part</a:t>
            </a:r>
            <a:r>
              <a:rPr lang="es-ES" dirty="0" smtClean="0"/>
              <a:t> II</a:t>
            </a:r>
            <a:r>
              <a:rPr lang="es-ES" dirty="0"/>
              <a:t/>
            </a:r>
            <a:br>
              <a:rPr lang="es-ES" dirty="0"/>
            </a:br>
            <a:r>
              <a:rPr lang="es-ES" sz="4000" dirty="0"/>
              <a:t>Human </a:t>
            </a:r>
            <a:r>
              <a:rPr lang="es-ES" sz="4000" dirty="0" smtClean="0"/>
              <a:t>Pose </a:t>
            </a:r>
            <a:r>
              <a:rPr lang="es-ES" sz="4000" dirty="0" err="1" smtClean="0"/>
              <a:t>Estimation</a:t>
            </a:r>
            <a:endParaRPr lang="es-ES" sz="4000" dirty="0"/>
          </a:p>
        </p:txBody>
      </p:sp>
      <p:pic>
        <p:nvPicPr>
          <p:cNvPr id="4" name="28 Imagen" descr="degradado diapo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5884467"/>
            <a:ext cx="9144000" cy="978892"/>
          </a:xfrm>
          <a:prstGeom prst="rect">
            <a:avLst/>
          </a:prstGeom>
        </p:spPr>
      </p:pic>
      <p:graphicFrame>
        <p:nvGraphicFramePr>
          <p:cNvPr id="6" name="Diagram 5"/>
          <p:cNvGraphicFramePr/>
          <p:nvPr>
            <p:extLst>
              <p:ext uri="{D42A27DB-BD31-4B8C-83A1-F6EECF244321}">
                <p14:modId xmlns:p14="http://schemas.microsoft.com/office/powerpoint/2010/main" val="1084714307"/>
              </p:ext>
            </p:extLst>
          </p:nvPr>
        </p:nvGraphicFramePr>
        <p:xfrm>
          <a:off x="-339365" y="188334"/>
          <a:ext cx="7239785" cy="382748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grpSp>
        <p:nvGrpSpPr>
          <p:cNvPr id="10" name="Group 9"/>
          <p:cNvGrpSpPr/>
          <p:nvPr/>
        </p:nvGrpSpPr>
        <p:grpSpPr>
          <a:xfrm>
            <a:off x="472807" y="348001"/>
            <a:ext cx="2025884" cy="1322686"/>
            <a:chOff x="4455999" y="3621090"/>
            <a:chExt cx="2380665" cy="1533882"/>
          </a:xfrm>
        </p:grpSpPr>
        <p:pic>
          <p:nvPicPr>
            <p:cNvPr id="11" name="Picture 10"/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455999" y="3631429"/>
              <a:ext cx="1173845" cy="1513204"/>
            </a:xfrm>
            <a:prstGeom prst="rect">
              <a:avLst/>
            </a:prstGeom>
          </p:spPr>
        </p:pic>
        <p:pic>
          <p:nvPicPr>
            <p:cNvPr id="12" name="Picture 11"/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728619" y="3621090"/>
              <a:ext cx="1108045" cy="153388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2497314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28 Imagen" descr="degradado diapo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32" y="5888673"/>
            <a:ext cx="9144000" cy="97889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err="1" smtClean="0"/>
              <a:t>Rigid</a:t>
            </a:r>
            <a:r>
              <a:rPr lang="es-ES" dirty="0" smtClean="0"/>
              <a:t> VS. </a:t>
            </a:r>
            <a:r>
              <a:rPr lang="es-ES" dirty="0"/>
              <a:t>d</a:t>
            </a:r>
            <a:r>
              <a:rPr lang="es-ES" dirty="0" smtClean="0"/>
              <a:t>eformable </a:t>
            </a:r>
            <a:r>
              <a:rPr lang="es-ES" dirty="0" err="1" smtClean="0"/>
              <a:t>object</a:t>
            </a:r>
            <a:r>
              <a:rPr lang="es-ES" dirty="0" err="1"/>
              <a:t>s</a:t>
            </a:r>
            <a:endParaRPr lang="es-ES" dirty="0"/>
          </a:p>
        </p:txBody>
      </p:sp>
      <p:sp>
        <p:nvSpPr>
          <p:cNvPr id="5" name="Rectangle 4"/>
          <p:cNvSpPr/>
          <p:nvPr/>
        </p:nvSpPr>
        <p:spPr>
          <a:xfrm>
            <a:off x="-32" y="0"/>
            <a:ext cx="2216567" cy="199766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1200" dirty="0" err="1"/>
              <a:t>Part</a:t>
            </a:r>
            <a:r>
              <a:rPr lang="es-ES" sz="1200" dirty="0"/>
              <a:t> I</a:t>
            </a:r>
          </a:p>
        </p:txBody>
      </p:sp>
      <p:sp>
        <p:nvSpPr>
          <p:cNvPr id="6" name="Rectangle 5"/>
          <p:cNvSpPr/>
          <p:nvPr/>
        </p:nvSpPr>
        <p:spPr>
          <a:xfrm>
            <a:off x="2281647" y="0"/>
            <a:ext cx="2224199" cy="200797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1200" dirty="0" err="1"/>
              <a:t>Part</a:t>
            </a:r>
            <a:r>
              <a:rPr lang="es-ES" sz="1200" dirty="0"/>
              <a:t> II</a:t>
            </a:r>
          </a:p>
        </p:txBody>
      </p:sp>
      <p:sp>
        <p:nvSpPr>
          <p:cNvPr id="7" name="Rectangle 6"/>
          <p:cNvSpPr/>
          <p:nvPr/>
        </p:nvSpPr>
        <p:spPr>
          <a:xfrm>
            <a:off x="4570958" y="0"/>
            <a:ext cx="2226044" cy="200797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1200" dirty="0" err="1"/>
              <a:t>Part</a:t>
            </a:r>
            <a:r>
              <a:rPr lang="es-ES" sz="1200" dirty="0"/>
              <a:t> III</a:t>
            </a:r>
          </a:p>
        </p:txBody>
      </p:sp>
      <p:sp>
        <p:nvSpPr>
          <p:cNvPr id="8" name="Rectangle 7"/>
          <p:cNvSpPr/>
          <p:nvPr/>
        </p:nvSpPr>
        <p:spPr>
          <a:xfrm>
            <a:off x="6862114" y="1"/>
            <a:ext cx="2281854" cy="199766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1200" dirty="0" err="1"/>
              <a:t>Conclusions</a:t>
            </a:r>
            <a:endParaRPr lang="es-ES" sz="1200" dirty="0"/>
          </a:p>
        </p:txBody>
      </p:sp>
      <p:sp>
        <p:nvSpPr>
          <p:cNvPr id="10" name="Rectangle 9"/>
          <p:cNvSpPr/>
          <p:nvPr/>
        </p:nvSpPr>
        <p:spPr>
          <a:xfrm>
            <a:off x="0" y="233966"/>
            <a:ext cx="4505846" cy="192754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1200" dirty="0" err="1" smtClean="0"/>
              <a:t>Part-based</a:t>
            </a:r>
            <a:r>
              <a:rPr lang="es-ES" sz="1200" dirty="0" smtClean="0"/>
              <a:t> </a:t>
            </a:r>
            <a:r>
              <a:rPr lang="es-ES" sz="1200" dirty="0" err="1" smtClean="0"/>
              <a:t>object</a:t>
            </a:r>
            <a:r>
              <a:rPr lang="es-ES" sz="1200" dirty="0" smtClean="0"/>
              <a:t> </a:t>
            </a:r>
            <a:r>
              <a:rPr lang="es-ES" sz="1200" dirty="0" err="1" smtClean="0"/>
              <a:t>detection</a:t>
            </a:r>
            <a:endParaRPr lang="es-ES" sz="1200" dirty="0"/>
          </a:p>
        </p:txBody>
      </p:sp>
      <p:sp>
        <p:nvSpPr>
          <p:cNvPr id="12" name="Rectangle 11"/>
          <p:cNvSpPr/>
          <p:nvPr/>
        </p:nvSpPr>
        <p:spPr>
          <a:xfrm>
            <a:off x="4570958" y="225789"/>
            <a:ext cx="4573042" cy="200931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1200" dirty="0" smtClean="0"/>
              <a:t>Contextual </a:t>
            </a:r>
            <a:r>
              <a:rPr lang="es-ES" sz="1200" dirty="0" err="1" smtClean="0"/>
              <a:t>Rescoring</a:t>
            </a:r>
            <a:r>
              <a:rPr lang="es-ES" sz="1200" dirty="0" smtClean="0"/>
              <a:t> </a:t>
            </a:r>
            <a:r>
              <a:rPr lang="es-ES" sz="1200" dirty="0" err="1" smtClean="0"/>
              <a:t>for</a:t>
            </a:r>
            <a:r>
              <a:rPr lang="es-ES" sz="1200" dirty="0" smtClean="0"/>
              <a:t> Human Pose </a:t>
            </a:r>
            <a:r>
              <a:rPr lang="es-ES" sz="1200" dirty="0" err="1" smtClean="0"/>
              <a:t>Estimation</a:t>
            </a:r>
            <a:endParaRPr lang="es-ES" sz="1200" dirty="0"/>
          </a:p>
        </p:txBody>
      </p:sp>
      <p:grpSp>
        <p:nvGrpSpPr>
          <p:cNvPr id="14" name="Group 13"/>
          <p:cNvGrpSpPr/>
          <p:nvPr/>
        </p:nvGrpSpPr>
        <p:grpSpPr>
          <a:xfrm>
            <a:off x="4680205" y="2410216"/>
            <a:ext cx="4219126" cy="2903979"/>
            <a:chOff x="1500828" y="2660242"/>
            <a:chExt cx="5196436" cy="3390210"/>
          </a:xfrm>
        </p:grpSpPr>
        <p:pic>
          <p:nvPicPr>
            <p:cNvPr id="11" name="Picture 10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500828" y="2660242"/>
              <a:ext cx="2598218" cy="3390210"/>
            </a:xfrm>
            <a:prstGeom prst="rect">
              <a:avLst/>
            </a:prstGeom>
          </p:spPr>
        </p:pic>
        <p:pic>
          <p:nvPicPr>
            <p:cNvPr id="13" name="Picture 12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4099046" y="2660242"/>
              <a:ext cx="2598218" cy="3390210"/>
            </a:xfrm>
            <a:prstGeom prst="rect">
              <a:avLst/>
            </a:prstGeom>
          </p:spPr>
        </p:pic>
      </p:grpSp>
      <p:pic>
        <p:nvPicPr>
          <p:cNvPr id="17" name="Picture 2" descr="http://upload.wikimedia.org/wikipedia/commons/0/03/Place_Saint-Michel,_Paris_June_2010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647" t="28660" r="19053" b="6616"/>
          <a:stretch/>
        </p:blipFill>
        <p:spPr bwMode="auto">
          <a:xfrm>
            <a:off x="628650" y="2114651"/>
            <a:ext cx="3588314" cy="25712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27" name="Straight Arrow Connector 26"/>
          <p:cNvCxnSpPr>
            <a:stCxn id="19" idx="2"/>
            <a:endCxn id="15" idx="1"/>
          </p:cNvCxnSpPr>
          <p:nvPr/>
        </p:nvCxnSpPr>
        <p:spPr>
          <a:xfrm rot="16200000" flipH="1">
            <a:off x="1712937" y="4533411"/>
            <a:ext cx="1292566" cy="326054"/>
          </a:xfrm>
          <a:prstGeom prst="bentConnector2">
            <a:avLst/>
          </a:prstGeom>
          <a:ln w="38100">
            <a:solidFill>
              <a:schemeClr val="accent1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28"/>
          <p:cNvSpPr txBox="1"/>
          <p:nvPr/>
        </p:nvSpPr>
        <p:spPr>
          <a:xfrm>
            <a:off x="3227187" y="5319786"/>
            <a:ext cx="1113562" cy="34776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 smtClean="0"/>
              <a:t>Linear SVM</a:t>
            </a:r>
            <a:endParaRPr lang="es-ES" dirty="0"/>
          </a:p>
        </p:txBody>
      </p:sp>
      <p:sp>
        <p:nvSpPr>
          <p:cNvPr id="31" name="Rectangle 30"/>
          <p:cNvSpPr/>
          <p:nvPr/>
        </p:nvSpPr>
        <p:spPr>
          <a:xfrm>
            <a:off x="630055" y="2114651"/>
            <a:ext cx="677040" cy="1452707"/>
          </a:xfrm>
          <a:prstGeom prst="rect">
            <a:avLst/>
          </a:prstGeom>
          <a:noFill/>
          <a:ln w="28575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522247" y="4620329"/>
            <a:ext cx="700941" cy="1444783"/>
          </a:xfrm>
          <a:prstGeom prst="rect">
            <a:avLst/>
          </a:prstGeom>
        </p:spPr>
      </p:pic>
      <p:sp>
        <p:nvSpPr>
          <p:cNvPr id="19" name="Rectangle 18"/>
          <p:cNvSpPr/>
          <p:nvPr/>
        </p:nvSpPr>
        <p:spPr>
          <a:xfrm>
            <a:off x="1857673" y="2597448"/>
            <a:ext cx="677040" cy="1452707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35" name="Rectangle 34"/>
          <p:cNvSpPr/>
          <p:nvPr/>
        </p:nvSpPr>
        <p:spPr>
          <a:xfrm>
            <a:off x="1862384" y="2597448"/>
            <a:ext cx="677040" cy="1452707"/>
          </a:xfrm>
          <a:prstGeom prst="rect">
            <a:avLst/>
          </a:prstGeom>
          <a:noFill/>
          <a:ln w="28575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8" name="Rectangle 17"/>
          <p:cNvSpPr/>
          <p:nvPr/>
        </p:nvSpPr>
        <p:spPr>
          <a:xfrm>
            <a:off x="2958152" y="3063402"/>
            <a:ext cx="677040" cy="1452707"/>
          </a:xfrm>
          <a:prstGeom prst="rect">
            <a:avLst/>
          </a:prstGeom>
          <a:noFill/>
          <a:ln w="28575">
            <a:solidFill>
              <a:srgbClr val="00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cxnSp>
        <p:nvCxnSpPr>
          <p:cNvPr id="36" name="Straight Arrow Connector 26"/>
          <p:cNvCxnSpPr/>
          <p:nvPr/>
        </p:nvCxnSpPr>
        <p:spPr>
          <a:xfrm rot="5400000">
            <a:off x="3063437" y="4692461"/>
            <a:ext cx="627568" cy="287578"/>
          </a:xfrm>
          <a:prstGeom prst="bentConnector3">
            <a:avLst>
              <a:gd name="adj1" fmla="val 99881"/>
            </a:avLst>
          </a:prstGeom>
          <a:ln w="38100">
            <a:solidFill>
              <a:schemeClr val="accent1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Content Placeholder 2"/>
          <p:cNvSpPr txBox="1">
            <a:spLocks/>
          </p:cNvSpPr>
          <p:nvPr/>
        </p:nvSpPr>
        <p:spPr>
          <a:xfrm>
            <a:off x="0" y="6254471"/>
            <a:ext cx="8229600" cy="10904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s-ES" sz="1600" dirty="0" smtClean="0"/>
              <a:t>[3] </a:t>
            </a:r>
            <a:r>
              <a:rPr lang="en-US" sz="1600" dirty="0"/>
              <a:t>N. </a:t>
            </a:r>
            <a:r>
              <a:rPr lang="en-US" sz="1600" dirty="0" err="1"/>
              <a:t>Dalal</a:t>
            </a:r>
            <a:r>
              <a:rPr lang="en-US" sz="1600" dirty="0"/>
              <a:t> and B. </a:t>
            </a:r>
            <a:r>
              <a:rPr lang="en-US" sz="1600" dirty="0" err="1"/>
              <a:t>Triggs</a:t>
            </a:r>
            <a:r>
              <a:rPr lang="en-US" sz="1600" dirty="0"/>
              <a:t>. Histogram of oriented gradients for human detection. volume </a:t>
            </a:r>
            <a:r>
              <a:rPr lang="en-US" sz="1600" dirty="0" smtClean="0"/>
              <a:t>2, </a:t>
            </a:r>
            <a:r>
              <a:rPr lang="es-ES" sz="1600" dirty="0" err="1" smtClean="0"/>
              <a:t>pages</a:t>
            </a:r>
            <a:r>
              <a:rPr lang="es-ES" sz="1600" dirty="0" smtClean="0"/>
              <a:t> </a:t>
            </a:r>
            <a:r>
              <a:rPr lang="es-ES" sz="1600" dirty="0"/>
              <a:t>886–893, 2005</a:t>
            </a:r>
          </a:p>
        </p:txBody>
      </p:sp>
      <p:cxnSp>
        <p:nvCxnSpPr>
          <p:cNvPr id="25" name="Straight Connector 24"/>
          <p:cNvCxnSpPr/>
          <p:nvPr/>
        </p:nvCxnSpPr>
        <p:spPr>
          <a:xfrm>
            <a:off x="0" y="6167817"/>
            <a:ext cx="9143968" cy="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16" name="Rectangle 15"/>
          <p:cNvSpPr/>
          <p:nvPr/>
        </p:nvSpPr>
        <p:spPr>
          <a:xfrm>
            <a:off x="1213140" y="1606824"/>
            <a:ext cx="25485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" dirty="0" err="1"/>
              <a:t>Rigid</a:t>
            </a:r>
            <a:r>
              <a:rPr lang="es-ES" dirty="0"/>
              <a:t> </a:t>
            </a:r>
            <a:r>
              <a:rPr lang="es-ES" dirty="0" err="1"/>
              <a:t>object</a:t>
            </a:r>
            <a:r>
              <a:rPr lang="es-ES" dirty="0"/>
              <a:t> </a:t>
            </a:r>
            <a:r>
              <a:rPr lang="es-ES" dirty="0" err="1"/>
              <a:t>detection</a:t>
            </a:r>
            <a:r>
              <a:rPr lang="es-ES" dirty="0"/>
              <a:t> </a:t>
            </a:r>
            <a:r>
              <a:rPr lang="es-ES" dirty="0" smtClean="0"/>
              <a:t>[3]</a:t>
            </a:r>
            <a:endParaRPr lang="es-ES" dirty="0"/>
          </a:p>
        </p:txBody>
      </p:sp>
      <p:sp>
        <p:nvSpPr>
          <p:cNvPr id="28" name="Rectangle 27"/>
          <p:cNvSpPr/>
          <p:nvPr/>
        </p:nvSpPr>
        <p:spPr>
          <a:xfrm>
            <a:off x="5445804" y="1610544"/>
            <a:ext cx="278730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" dirty="0" err="1" smtClean="0"/>
              <a:t>Part-based</a:t>
            </a:r>
            <a:r>
              <a:rPr lang="es-ES" dirty="0" smtClean="0"/>
              <a:t> </a:t>
            </a:r>
            <a:r>
              <a:rPr lang="es-ES" dirty="0" err="1" smtClean="0"/>
              <a:t>object</a:t>
            </a:r>
            <a:r>
              <a:rPr lang="es-ES" dirty="0" smtClean="0"/>
              <a:t> </a:t>
            </a:r>
            <a:r>
              <a:rPr lang="es-ES" dirty="0" err="1" smtClean="0"/>
              <a:t>detection</a:t>
            </a:r>
            <a:endParaRPr lang="es-ES" dirty="0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860AB8-BB39-4E0E-8905-3E931B52FC0E}" type="slidenum">
              <a:rPr lang="es-ES" smtClean="0"/>
              <a:pPr/>
              <a:t>41</a:t>
            </a:fld>
            <a:r>
              <a:rPr lang="es-ES" smtClean="0"/>
              <a:t> / 84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21193036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-3.7037E-7 L 0.32431 -0.01181 L 0.00261 0.06991 L 0.1342 0.06991 " pathEditMode="relative" rAng="0" ptsTypes="AAAA">
                                      <p:cBhvr>
                                        <p:cTn id="6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215" y="289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500"/>
                            </p:stCondLst>
                            <p:childTnLst>
                              <p:par>
                                <p:cTn id="1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52 -0.00069 L 0.18507 -0.00069 L -0.13924 0.06898 L 0.11928 0.06898 " pathEditMode="relative" rAng="0" ptsTypes="AAAA">
                                      <p:cBhvr>
                                        <p:cTn id="26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44" y="347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31" grpId="1" animBg="1"/>
      <p:bldP spid="19" grpId="0" animBg="1"/>
      <p:bldP spid="19" grpId="1" animBg="1"/>
      <p:bldP spid="35" grpId="0" animBg="1"/>
      <p:bldP spid="35" grpId="1" animBg="1"/>
      <p:bldP spid="35" grpId="2" animBg="1"/>
      <p:bldP spid="18" grpId="0" animBg="1"/>
      <p:bldP spid="28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28 Imagen" descr="degradado diapo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32" y="5888673"/>
            <a:ext cx="9144000" cy="97889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err="1" smtClean="0"/>
              <a:t>Pictorial</a:t>
            </a:r>
            <a:r>
              <a:rPr lang="es-ES" dirty="0" smtClean="0"/>
              <a:t> </a:t>
            </a:r>
            <a:r>
              <a:rPr lang="es-ES" dirty="0" err="1" smtClean="0"/>
              <a:t>structures</a:t>
            </a:r>
            <a:endParaRPr lang="es-ES" dirty="0"/>
          </a:p>
        </p:txBody>
      </p:sp>
      <p:sp>
        <p:nvSpPr>
          <p:cNvPr id="5" name="Rectangle 4"/>
          <p:cNvSpPr/>
          <p:nvPr/>
        </p:nvSpPr>
        <p:spPr>
          <a:xfrm>
            <a:off x="-32" y="0"/>
            <a:ext cx="2216567" cy="199766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1200" dirty="0" err="1"/>
              <a:t>Part</a:t>
            </a:r>
            <a:r>
              <a:rPr lang="es-ES" sz="1200" dirty="0"/>
              <a:t> I</a:t>
            </a:r>
          </a:p>
        </p:txBody>
      </p:sp>
      <p:sp>
        <p:nvSpPr>
          <p:cNvPr id="6" name="Rectangle 5"/>
          <p:cNvSpPr/>
          <p:nvPr/>
        </p:nvSpPr>
        <p:spPr>
          <a:xfrm>
            <a:off x="2281647" y="0"/>
            <a:ext cx="2224199" cy="200797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1200" dirty="0" err="1"/>
              <a:t>Part</a:t>
            </a:r>
            <a:r>
              <a:rPr lang="es-ES" sz="1200" dirty="0"/>
              <a:t> II</a:t>
            </a:r>
          </a:p>
        </p:txBody>
      </p:sp>
      <p:sp>
        <p:nvSpPr>
          <p:cNvPr id="7" name="Rectangle 6"/>
          <p:cNvSpPr/>
          <p:nvPr/>
        </p:nvSpPr>
        <p:spPr>
          <a:xfrm>
            <a:off x="4570958" y="0"/>
            <a:ext cx="2226044" cy="200797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1200" dirty="0" err="1"/>
              <a:t>Part</a:t>
            </a:r>
            <a:r>
              <a:rPr lang="es-ES" sz="1200" dirty="0"/>
              <a:t> III</a:t>
            </a:r>
          </a:p>
        </p:txBody>
      </p:sp>
      <p:sp>
        <p:nvSpPr>
          <p:cNvPr id="8" name="Rectangle 7"/>
          <p:cNvSpPr/>
          <p:nvPr/>
        </p:nvSpPr>
        <p:spPr>
          <a:xfrm>
            <a:off x="6862114" y="1"/>
            <a:ext cx="2281854" cy="199766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1200" dirty="0" err="1"/>
              <a:t>Conclusions</a:t>
            </a:r>
            <a:endParaRPr lang="es-ES" sz="1200" dirty="0"/>
          </a:p>
        </p:txBody>
      </p:sp>
      <p:sp>
        <p:nvSpPr>
          <p:cNvPr id="12" name="Rectangle 11"/>
          <p:cNvSpPr/>
          <p:nvPr/>
        </p:nvSpPr>
        <p:spPr>
          <a:xfrm>
            <a:off x="4570958" y="225789"/>
            <a:ext cx="4573042" cy="200931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1200" dirty="0" smtClean="0"/>
              <a:t>Contextual </a:t>
            </a:r>
            <a:r>
              <a:rPr lang="es-ES" sz="1200" dirty="0" err="1" smtClean="0"/>
              <a:t>Rescoring</a:t>
            </a:r>
            <a:r>
              <a:rPr lang="es-ES" sz="1200" dirty="0" smtClean="0"/>
              <a:t> </a:t>
            </a:r>
            <a:r>
              <a:rPr lang="es-ES" sz="1200" dirty="0" err="1" smtClean="0"/>
              <a:t>for</a:t>
            </a:r>
            <a:r>
              <a:rPr lang="es-ES" sz="1200" dirty="0" smtClean="0"/>
              <a:t> Human Pose </a:t>
            </a:r>
            <a:r>
              <a:rPr lang="es-ES" sz="1200" dirty="0" err="1" smtClean="0"/>
              <a:t>Estimation</a:t>
            </a:r>
            <a:endParaRPr lang="es-ES" sz="1200" dirty="0"/>
          </a:p>
        </p:txBody>
      </p:sp>
      <p:grpSp>
        <p:nvGrpSpPr>
          <p:cNvPr id="14" name="Group 13"/>
          <p:cNvGrpSpPr/>
          <p:nvPr/>
        </p:nvGrpSpPr>
        <p:grpSpPr>
          <a:xfrm>
            <a:off x="4680205" y="2410216"/>
            <a:ext cx="4219126" cy="2903979"/>
            <a:chOff x="1500828" y="2660242"/>
            <a:chExt cx="5196436" cy="3390210"/>
          </a:xfrm>
        </p:grpSpPr>
        <p:pic>
          <p:nvPicPr>
            <p:cNvPr id="11" name="Picture 10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500828" y="2660242"/>
              <a:ext cx="2598218" cy="3390210"/>
            </a:xfrm>
            <a:prstGeom prst="rect">
              <a:avLst/>
            </a:prstGeom>
          </p:spPr>
        </p:pic>
        <p:pic>
          <p:nvPicPr>
            <p:cNvPr id="13" name="Picture 12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4099046" y="2660242"/>
              <a:ext cx="2598218" cy="3390210"/>
            </a:xfrm>
            <a:prstGeom prst="rect">
              <a:avLst/>
            </a:prstGeom>
          </p:spPr>
        </p:pic>
      </p:grpSp>
      <p:sp>
        <p:nvSpPr>
          <p:cNvPr id="16" name="Rectangular Callout 15"/>
          <p:cNvSpPr/>
          <p:nvPr/>
        </p:nvSpPr>
        <p:spPr>
          <a:xfrm>
            <a:off x="4474232" y="2176843"/>
            <a:ext cx="840503" cy="460421"/>
          </a:xfrm>
          <a:prstGeom prst="wedgeRectCallout">
            <a:avLst>
              <a:gd name="adj1" fmla="val 77973"/>
              <a:gd name="adj2" fmla="val 55881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dirty="0" err="1" smtClean="0"/>
              <a:t>Parts</a:t>
            </a:r>
            <a:endParaRPr lang="es-ES" dirty="0"/>
          </a:p>
        </p:txBody>
      </p:sp>
      <p:sp>
        <p:nvSpPr>
          <p:cNvPr id="25" name="Rectangular Callout 24"/>
          <p:cNvSpPr/>
          <p:nvPr/>
        </p:nvSpPr>
        <p:spPr>
          <a:xfrm>
            <a:off x="6370401" y="2050126"/>
            <a:ext cx="838733" cy="438348"/>
          </a:xfrm>
          <a:prstGeom prst="wedgeRectCallout">
            <a:avLst>
              <a:gd name="adj1" fmla="val -78387"/>
              <a:gd name="adj2" fmla="val 15983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dirty="0" smtClean="0"/>
              <a:t>Links</a:t>
            </a:r>
            <a:endParaRPr lang="es-ES" dirty="0"/>
          </a:p>
        </p:txBody>
      </p:sp>
      <p:sp>
        <p:nvSpPr>
          <p:cNvPr id="28" name="Content Placeholder 2"/>
          <p:cNvSpPr txBox="1">
            <a:spLocks/>
          </p:cNvSpPr>
          <p:nvPr/>
        </p:nvSpPr>
        <p:spPr>
          <a:xfrm>
            <a:off x="257696" y="3877571"/>
            <a:ext cx="7886700" cy="1339586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" dirty="0" err="1" smtClean="0"/>
              <a:t>Tree-structured</a:t>
            </a:r>
            <a:r>
              <a:rPr lang="es-ES" dirty="0" smtClean="0"/>
              <a:t> CRF</a:t>
            </a:r>
            <a:endParaRPr lang="es-ES" dirty="0"/>
          </a:p>
          <a:p>
            <a:pPr lvl="1"/>
            <a:r>
              <a:rPr lang="es-ES" dirty="0" err="1" smtClean="0"/>
              <a:t>Efficient</a:t>
            </a:r>
            <a:r>
              <a:rPr lang="es-ES" dirty="0" smtClean="0"/>
              <a:t> </a:t>
            </a:r>
            <a:r>
              <a:rPr lang="es-ES" dirty="0" err="1" smtClean="0"/>
              <a:t>exact</a:t>
            </a:r>
            <a:r>
              <a:rPr lang="es-ES" dirty="0" smtClean="0"/>
              <a:t> </a:t>
            </a:r>
            <a:r>
              <a:rPr lang="es-ES" dirty="0" err="1" smtClean="0"/>
              <a:t>inference</a:t>
            </a:r>
            <a:endParaRPr lang="es-ES" dirty="0"/>
          </a:p>
          <a:p>
            <a:r>
              <a:rPr lang="es-ES" dirty="0" err="1" smtClean="0"/>
              <a:t>Problems</a:t>
            </a:r>
            <a:r>
              <a:rPr lang="es-ES" dirty="0" smtClean="0"/>
              <a:t> in HPE</a:t>
            </a:r>
          </a:p>
          <a:p>
            <a:pPr lvl="1"/>
            <a:r>
              <a:rPr lang="es-ES" dirty="0" smtClean="0"/>
              <a:t>“</a:t>
            </a:r>
            <a:r>
              <a:rPr lang="es-ES" dirty="0" err="1" smtClean="0"/>
              <a:t>Double-counting</a:t>
            </a:r>
            <a:r>
              <a:rPr lang="es-ES" dirty="0" smtClean="0"/>
              <a:t>” </a:t>
            </a:r>
            <a:r>
              <a:rPr lang="es-ES" dirty="0" err="1" smtClean="0"/>
              <a:t>phenomena</a:t>
            </a:r>
            <a:endParaRPr lang="es-ES" dirty="0"/>
          </a:p>
        </p:txBody>
      </p:sp>
      <p:sp>
        <p:nvSpPr>
          <p:cNvPr id="18" name="Rectangle 17"/>
          <p:cNvSpPr/>
          <p:nvPr/>
        </p:nvSpPr>
        <p:spPr>
          <a:xfrm>
            <a:off x="5445804" y="1610544"/>
            <a:ext cx="278730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" dirty="0" err="1" smtClean="0"/>
              <a:t>Part-based</a:t>
            </a:r>
            <a:r>
              <a:rPr lang="es-ES" dirty="0" smtClean="0"/>
              <a:t> </a:t>
            </a:r>
            <a:r>
              <a:rPr lang="es-ES" dirty="0" err="1" smtClean="0"/>
              <a:t>object</a:t>
            </a:r>
            <a:r>
              <a:rPr lang="es-ES" dirty="0" smtClean="0"/>
              <a:t> </a:t>
            </a:r>
            <a:r>
              <a:rPr lang="es-ES" dirty="0" err="1" smtClean="0"/>
              <a:t>detection</a:t>
            </a:r>
            <a:endParaRPr lang="es-ES" dirty="0"/>
          </a:p>
        </p:txBody>
      </p:sp>
      <p:grpSp>
        <p:nvGrpSpPr>
          <p:cNvPr id="17" name="Group 16"/>
          <p:cNvGrpSpPr/>
          <p:nvPr/>
        </p:nvGrpSpPr>
        <p:grpSpPr>
          <a:xfrm>
            <a:off x="99157" y="1478354"/>
            <a:ext cx="1955233" cy="2032551"/>
            <a:chOff x="907759" y="1205467"/>
            <a:chExt cx="2074940" cy="2032551"/>
          </a:xfrm>
        </p:grpSpPr>
        <p:pic>
          <p:nvPicPr>
            <p:cNvPr id="1026" name="Picture 2" descr="http://byzantine.github.io/ByzanTineBlog/images/DPM-spring-model.jpeg"/>
            <p:cNvPicPr>
              <a:picLocks noChangeAspect="1" noChangeArrowheads="1"/>
            </p:cNvPicPr>
            <p:nvPr/>
          </p:nvPicPr>
          <p:blipFill>
            <a:blip r:embed="rId6" cstate="print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07759" y="1969067"/>
              <a:ext cx="2060960" cy="126895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1" name="Rectangle 20"/>
            <p:cNvSpPr/>
            <p:nvPr/>
          </p:nvSpPr>
          <p:spPr>
            <a:xfrm>
              <a:off x="1000320" y="1205467"/>
              <a:ext cx="1982379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s-ES" dirty="0" err="1" smtClean="0"/>
                <a:t>Pictorial</a:t>
              </a:r>
              <a:endParaRPr lang="es-ES" dirty="0"/>
            </a:p>
            <a:p>
              <a:pPr algn="ctr"/>
              <a:r>
                <a:rPr lang="es-ES" dirty="0" err="1" smtClean="0"/>
                <a:t>Structures</a:t>
              </a:r>
              <a:r>
                <a:rPr lang="es-ES" dirty="0" smtClean="0"/>
                <a:t> [10,11]</a:t>
              </a:r>
              <a:endParaRPr lang="es-ES" dirty="0"/>
            </a:p>
          </p:txBody>
        </p:sp>
      </p:grpSp>
      <p:sp>
        <p:nvSpPr>
          <p:cNvPr id="22" name="Rectangle 21"/>
          <p:cNvSpPr/>
          <p:nvPr/>
        </p:nvSpPr>
        <p:spPr>
          <a:xfrm>
            <a:off x="0" y="233966"/>
            <a:ext cx="4505846" cy="192754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1200" dirty="0" err="1" smtClean="0"/>
              <a:t>Part-based</a:t>
            </a:r>
            <a:r>
              <a:rPr lang="es-ES" sz="1200" dirty="0" smtClean="0"/>
              <a:t> </a:t>
            </a:r>
            <a:r>
              <a:rPr lang="es-ES" sz="1200" dirty="0" err="1" smtClean="0"/>
              <a:t>object</a:t>
            </a:r>
            <a:r>
              <a:rPr lang="es-ES" sz="1200" dirty="0" smtClean="0"/>
              <a:t> </a:t>
            </a:r>
            <a:r>
              <a:rPr lang="es-ES" sz="1200" dirty="0" err="1" smtClean="0"/>
              <a:t>detection</a:t>
            </a:r>
            <a:endParaRPr lang="es-ES" sz="1200" dirty="0"/>
          </a:p>
        </p:txBody>
      </p:sp>
      <p:cxnSp>
        <p:nvCxnSpPr>
          <p:cNvPr id="24" name="Straight Connector 23"/>
          <p:cNvCxnSpPr/>
          <p:nvPr/>
        </p:nvCxnSpPr>
        <p:spPr>
          <a:xfrm>
            <a:off x="0" y="5449217"/>
            <a:ext cx="9143968" cy="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grpSp>
        <p:nvGrpSpPr>
          <p:cNvPr id="20" name="Group 19"/>
          <p:cNvGrpSpPr/>
          <p:nvPr/>
        </p:nvGrpSpPr>
        <p:grpSpPr>
          <a:xfrm>
            <a:off x="2201318" y="1473797"/>
            <a:ext cx="2144991" cy="2113687"/>
            <a:chOff x="2201318" y="1426662"/>
            <a:chExt cx="2144991" cy="2113687"/>
          </a:xfrm>
        </p:grpSpPr>
        <p:pic>
          <p:nvPicPr>
            <p:cNvPr id="19" name="Picture 18"/>
            <p:cNvPicPr>
              <a:picLocks noChangeAspect="1"/>
            </p:cNvPicPr>
            <p:nvPr/>
          </p:nvPicPr>
          <p:blipFill>
            <a:blip r:embed="rId7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515353" y="2114873"/>
              <a:ext cx="1527874" cy="1425476"/>
            </a:xfrm>
            <a:prstGeom prst="rect">
              <a:avLst/>
            </a:prstGeom>
          </p:spPr>
        </p:pic>
        <p:sp>
          <p:nvSpPr>
            <p:cNvPr id="29" name="Rectangle 28"/>
            <p:cNvSpPr/>
            <p:nvPr/>
          </p:nvSpPr>
          <p:spPr>
            <a:xfrm>
              <a:off x="2201318" y="1426662"/>
              <a:ext cx="2144991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s-ES" dirty="0" smtClean="0"/>
                <a:t>Deformable </a:t>
              </a:r>
              <a:r>
                <a:rPr lang="es-ES" dirty="0" err="1" smtClean="0"/>
                <a:t>Part</a:t>
              </a:r>
              <a:r>
                <a:rPr lang="es-ES" dirty="0" smtClean="0"/>
                <a:t> </a:t>
              </a:r>
              <a:r>
                <a:rPr lang="es-ES" dirty="0" err="1" smtClean="0"/>
                <a:t>Models</a:t>
              </a:r>
              <a:r>
                <a:rPr lang="es-ES" dirty="0" smtClean="0"/>
                <a:t> [12]</a:t>
              </a:r>
              <a:endParaRPr lang="es-ES" dirty="0"/>
            </a:p>
          </p:txBody>
        </p:sp>
      </p:grpSp>
      <p:grpSp>
        <p:nvGrpSpPr>
          <p:cNvPr id="3" name="Group 2"/>
          <p:cNvGrpSpPr/>
          <p:nvPr/>
        </p:nvGrpSpPr>
        <p:grpSpPr>
          <a:xfrm>
            <a:off x="-4347" y="5516440"/>
            <a:ext cx="9044652" cy="1328260"/>
            <a:chOff x="-4347" y="5351499"/>
            <a:chExt cx="9044652" cy="1493184"/>
          </a:xfrm>
        </p:grpSpPr>
        <p:sp>
          <p:nvSpPr>
            <p:cNvPr id="23" name="Content Placeholder 2"/>
            <p:cNvSpPr txBox="1">
              <a:spLocks/>
            </p:cNvSpPr>
            <p:nvPr/>
          </p:nvSpPr>
          <p:spPr>
            <a:xfrm>
              <a:off x="0" y="5845900"/>
              <a:ext cx="8719794" cy="533602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es-ES" sz="1300" dirty="0" smtClean="0"/>
                <a:t>[11] </a:t>
              </a:r>
              <a:r>
                <a:rPr lang="en-US" sz="1300" dirty="0"/>
                <a:t>P. </a:t>
              </a:r>
              <a:r>
                <a:rPr lang="en-US" sz="1300" dirty="0" err="1"/>
                <a:t>Felzenszwalb</a:t>
              </a:r>
              <a:r>
                <a:rPr lang="en-US" sz="1300" dirty="0"/>
                <a:t> and D. </a:t>
              </a:r>
              <a:r>
                <a:rPr lang="en-US" sz="1300" dirty="0" err="1"/>
                <a:t>Huttenlocher</a:t>
              </a:r>
              <a:r>
                <a:rPr lang="en-US" sz="1300" dirty="0"/>
                <a:t>. Pictorial structures for object recognition. </a:t>
              </a:r>
              <a:r>
                <a:rPr lang="en-US" sz="1300" i="1" dirty="0" smtClean="0"/>
                <a:t>International </a:t>
              </a:r>
              <a:r>
                <a:rPr lang="en-US" sz="1300" i="1" dirty="0"/>
                <a:t>Journal of Computer Vision</a:t>
              </a:r>
              <a:r>
                <a:rPr lang="en-US" sz="1300" dirty="0"/>
                <a:t>, 61(1):55–79, 2005</a:t>
              </a:r>
              <a:r>
                <a:rPr lang="en-US" sz="1300" dirty="0" smtClean="0"/>
                <a:t>.</a:t>
              </a:r>
            </a:p>
          </p:txBody>
        </p:sp>
        <p:sp>
          <p:nvSpPr>
            <p:cNvPr id="26" name="Content Placeholder 2"/>
            <p:cNvSpPr txBox="1">
              <a:spLocks/>
            </p:cNvSpPr>
            <p:nvPr/>
          </p:nvSpPr>
          <p:spPr>
            <a:xfrm>
              <a:off x="4347" y="6311081"/>
              <a:ext cx="7763340" cy="533602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es-ES" sz="1300" dirty="0" smtClean="0"/>
                <a:t>[12] </a:t>
              </a:r>
              <a:r>
                <a:rPr lang="en-US" sz="1300" dirty="0"/>
                <a:t>Y. Yang and D. </a:t>
              </a:r>
              <a:r>
                <a:rPr lang="en-US" sz="1300" dirty="0" err="1"/>
                <a:t>Ramanan</a:t>
              </a:r>
              <a:r>
                <a:rPr lang="en-US" sz="1300" dirty="0"/>
                <a:t>. Articulated human detection with flexible mixtures of </a:t>
              </a:r>
              <a:r>
                <a:rPr lang="en-US" sz="1300" dirty="0" smtClean="0"/>
                <a:t>parts. </a:t>
              </a:r>
              <a:r>
                <a:rPr lang="es-ES" sz="1300" i="1" dirty="0" err="1" smtClean="0"/>
                <a:t>Pattern</a:t>
              </a:r>
              <a:r>
                <a:rPr lang="es-ES" sz="1300" i="1" dirty="0" smtClean="0"/>
                <a:t> </a:t>
              </a:r>
              <a:r>
                <a:rPr lang="es-ES" sz="1300" i="1" dirty="0" err="1"/>
                <a:t>Analysis</a:t>
              </a:r>
              <a:r>
                <a:rPr lang="es-ES" sz="1300" i="1" dirty="0"/>
                <a:t> and Machine </a:t>
              </a:r>
              <a:r>
                <a:rPr lang="es-ES" sz="1300" i="1" dirty="0" err="1"/>
                <a:t>Intelligence</a:t>
              </a:r>
              <a:r>
                <a:rPr lang="es-ES" sz="1300" i="1" dirty="0"/>
                <a:t>, IEEE </a:t>
              </a:r>
              <a:r>
                <a:rPr lang="es-ES" sz="1300" i="1" dirty="0" err="1"/>
                <a:t>Transactions</a:t>
              </a:r>
              <a:r>
                <a:rPr lang="es-ES" sz="1300" i="1" dirty="0"/>
                <a:t> </a:t>
              </a:r>
              <a:r>
                <a:rPr lang="es-ES" sz="1300" i="1" dirty="0" err="1"/>
                <a:t>on</a:t>
              </a:r>
              <a:r>
                <a:rPr lang="es-ES" sz="1300" dirty="0"/>
                <a:t>, 35(12):</a:t>
              </a:r>
              <a:r>
                <a:rPr lang="es-ES" sz="1300" dirty="0" smtClean="0"/>
                <a:t>2878–2890, </a:t>
              </a:r>
              <a:r>
                <a:rPr lang="es-ES" sz="1300" dirty="0" err="1" smtClean="0"/>
                <a:t>Dec</a:t>
              </a:r>
              <a:r>
                <a:rPr lang="es-ES" sz="1300" dirty="0" smtClean="0"/>
                <a:t> </a:t>
              </a:r>
              <a:r>
                <a:rPr lang="es-ES" sz="1300" dirty="0"/>
                <a:t>2013.</a:t>
              </a:r>
              <a:endParaRPr lang="en-US" sz="1300" dirty="0" smtClean="0"/>
            </a:p>
          </p:txBody>
        </p:sp>
        <p:sp>
          <p:nvSpPr>
            <p:cNvPr id="27" name="Content Placeholder 2"/>
            <p:cNvSpPr txBox="1">
              <a:spLocks/>
            </p:cNvSpPr>
            <p:nvPr/>
          </p:nvSpPr>
          <p:spPr>
            <a:xfrm>
              <a:off x="-4347" y="5351499"/>
              <a:ext cx="9044652" cy="533603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es-ES" sz="1300" dirty="0" smtClean="0"/>
                <a:t>[10] </a:t>
              </a:r>
              <a:r>
                <a:rPr lang="en-US" sz="1300" dirty="0" err="1"/>
                <a:t>Fischler</a:t>
              </a:r>
              <a:r>
                <a:rPr lang="en-US" sz="1300" dirty="0"/>
                <a:t>, Martin A.; </a:t>
              </a:r>
              <a:r>
                <a:rPr lang="en-US" sz="1300" dirty="0" err="1"/>
                <a:t>Elschlager</a:t>
              </a:r>
              <a:r>
                <a:rPr lang="en-US" sz="1300" dirty="0"/>
                <a:t>, R.A., </a:t>
              </a:r>
              <a:r>
                <a:rPr lang="en-US" sz="1300" dirty="0" smtClean="0"/>
                <a:t>The </a:t>
              </a:r>
              <a:r>
                <a:rPr lang="en-US" sz="1300" dirty="0"/>
                <a:t>Representation and Matching of </a:t>
              </a:r>
              <a:r>
                <a:rPr lang="en-US" sz="1300" dirty="0" smtClean="0"/>
                <a:t>Pictorial Structures,</a:t>
              </a:r>
              <a:r>
                <a:rPr lang="en-US" sz="1300" dirty="0"/>
                <a:t> </a:t>
              </a:r>
              <a:r>
                <a:rPr lang="en-US" sz="1300" i="1" dirty="0"/>
                <a:t>Computers, IEEE Transactions on</a:t>
              </a:r>
              <a:r>
                <a:rPr lang="en-US" sz="1300" dirty="0"/>
                <a:t> , vol.C-22, no.1, pp.67,92, Jan. 1973</a:t>
              </a:r>
              <a:endParaRPr lang="en-US" sz="1300" dirty="0" smtClean="0"/>
            </a:p>
          </p:txBody>
        </p:sp>
      </p:grpSp>
      <p:sp>
        <p:nvSpPr>
          <p:cNvPr id="31" name="Slide Number Placeholder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860AB8-BB39-4E0E-8905-3E931B52FC0E}" type="slidenum">
              <a:rPr lang="es-ES" smtClean="0"/>
              <a:pPr/>
              <a:t>42</a:t>
            </a:fld>
            <a:r>
              <a:rPr lang="es-ES" smtClean="0"/>
              <a:t> / 84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8998922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25" grpId="0" animBg="1"/>
      <p:bldP spid="28" grpId="0" build="p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28 Imagen" descr="degradado diapo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32" y="5888673"/>
            <a:ext cx="9144000" cy="97889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Contextual </a:t>
            </a:r>
            <a:r>
              <a:rPr lang="es-ES" dirty="0" err="1" smtClean="0"/>
              <a:t>rescoring</a:t>
            </a:r>
            <a:endParaRPr lang="es-E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674792"/>
            <a:ext cx="7886700" cy="4612885"/>
          </a:xfrm>
        </p:spPr>
        <p:txBody>
          <a:bodyPr>
            <a:normAutofit/>
          </a:bodyPr>
          <a:lstStyle/>
          <a:p>
            <a:r>
              <a:rPr lang="es-ES" b="1" dirty="0" err="1" smtClean="0"/>
              <a:t>Motivation</a:t>
            </a:r>
            <a:r>
              <a:rPr lang="es-ES" dirty="0" smtClean="0"/>
              <a:t>: “</a:t>
            </a:r>
            <a:r>
              <a:rPr lang="es-ES" dirty="0" err="1" smtClean="0"/>
              <a:t>Double-counting</a:t>
            </a:r>
            <a:r>
              <a:rPr lang="es-ES" dirty="0" smtClean="0"/>
              <a:t>” </a:t>
            </a:r>
            <a:r>
              <a:rPr lang="es-ES" dirty="0" err="1" smtClean="0"/>
              <a:t>problem</a:t>
            </a:r>
            <a:endParaRPr lang="es-ES" dirty="0" smtClean="0"/>
          </a:p>
          <a:p>
            <a:endParaRPr lang="es-ES" dirty="0" smtClean="0"/>
          </a:p>
          <a:p>
            <a:endParaRPr lang="es-ES" dirty="0"/>
          </a:p>
          <a:p>
            <a:endParaRPr lang="es-ES" dirty="0" smtClean="0"/>
          </a:p>
          <a:p>
            <a:endParaRPr lang="es-ES" dirty="0"/>
          </a:p>
          <a:p>
            <a:endParaRPr lang="es-ES" dirty="0" smtClean="0"/>
          </a:p>
          <a:p>
            <a:endParaRPr lang="es-ES" dirty="0" smtClean="0"/>
          </a:p>
          <a:p>
            <a:r>
              <a:rPr lang="es-ES" b="1" dirty="0" err="1" smtClean="0"/>
              <a:t>Proposal</a:t>
            </a:r>
            <a:r>
              <a:rPr lang="es-ES" dirty="0" smtClean="0"/>
              <a:t>: Introduce </a:t>
            </a:r>
            <a:r>
              <a:rPr lang="es-ES" dirty="0" err="1" smtClean="0"/>
              <a:t>higher-order</a:t>
            </a:r>
            <a:r>
              <a:rPr lang="es-ES" dirty="0" smtClean="0"/>
              <a:t> </a:t>
            </a:r>
            <a:r>
              <a:rPr lang="es-ES" dirty="0" err="1" smtClean="0"/>
              <a:t>information</a:t>
            </a:r>
            <a:r>
              <a:rPr lang="es-ES" dirty="0" smtClean="0"/>
              <a:t> in </a:t>
            </a:r>
            <a:r>
              <a:rPr lang="es-ES" dirty="0" err="1" smtClean="0"/>
              <a:t>the</a:t>
            </a:r>
            <a:r>
              <a:rPr lang="es-ES" dirty="0" smtClean="0"/>
              <a:t> PS </a:t>
            </a:r>
            <a:r>
              <a:rPr lang="es-ES" dirty="0" err="1" smtClean="0"/>
              <a:t>framework</a:t>
            </a:r>
            <a:r>
              <a:rPr lang="es-ES" dirty="0" smtClean="0"/>
              <a:t> </a:t>
            </a:r>
            <a:r>
              <a:rPr lang="es-ES" dirty="0" err="1" smtClean="0"/>
              <a:t>while</a:t>
            </a:r>
            <a:r>
              <a:rPr lang="es-ES" dirty="0" smtClean="0"/>
              <a:t> </a:t>
            </a:r>
            <a:r>
              <a:rPr lang="es-ES" dirty="0" err="1" smtClean="0"/>
              <a:t>keeping</a:t>
            </a:r>
            <a:r>
              <a:rPr lang="es-ES" dirty="0" smtClean="0"/>
              <a:t> a </a:t>
            </a:r>
            <a:r>
              <a:rPr lang="es-ES" dirty="0" err="1" smtClean="0"/>
              <a:t>tree</a:t>
            </a:r>
            <a:r>
              <a:rPr lang="es-ES" dirty="0" smtClean="0"/>
              <a:t> </a:t>
            </a:r>
            <a:r>
              <a:rPr lang="es-ES" dirty="0" err="1" smtClean="0"/>
              <a:t>structure</a:t>
            </a:r>
            <a:endParaRPr lang="es-ES" dirty="0"/>
          </a:p>
        </p:txBody>
      </p:sp>
      <p:sp>
        <p:nvSpPr>
          <p:cNvPr id="5" name="Rectangle 4"/>
          <p:cNvSpPr/>
          <p:nvPr/>
        </p:nvSpPr>
        <p:spPr>
          <a:xfrm>
            <a:off x="-32" y="0"/>
            <a:ext cx="2216567" cy="199766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1200" dirty="0" err="1"/>
              <a:t>Part</a:t>
            </a:r>
            <a:r>
              <a:rPr lang="es-ES" sz="1200" dirty="0"/>
              <a:t> I</a:t>
            </a:r>
          </a:p>
        </p:txBody>
      </p:sp>
      <p:sp>
        <p:nvSpPr>
          <p:cNvPr id="6" name="Rectangle 5"/>
          <p:cNvSpPr/>
          <p:nvPr/>
        </p:nvSpPr>
        <p:spPr>
          <a:xfrm>
            <a:off x="2281647" y="0"/>
            <a:ext cx="2224199" cy="200797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1200" dirty="0" err="1"/>
              <a:t>Part</a:t>
            </a:r>
            <a:r>
              <a:rPr lang="es-ES" sz="1200" dirty="0"/>
              <a:t> II</a:t>
            </a:r>
          </a:p>
        </p:txBody>
      </p:sp>
      <p:sp>
        <p:nvSpPr>
          <p:cNvPr id="7" name="Rectangle 6"/>
          <p:cNvSpPr/>
          <p:nvPr/>
        </p:nvSpPr>
        <p:spPr>
          <a:xfrm>
            <a:off x="4570958" y="0"/>
            <a:ext cx="2226044" cy="200797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1200" dirty="0" err="1"/>
              <a:t>Part</a:t>
            </a:r>
            <a:r>
              <a:rPr lang="es-ES" sz="1200" dirty="0"/>
              <a:t> III</a:t>
            </a:r>
          </a:p>
        </p:txBody>
      </p:sp>
      <p:sp>
        <p:nvSpPr>
          <p:cNvPr id="8" name="Rectangle 7"/>
          <p:cNvSpPr/>
          <p:nvPr/>
        </p:nvSpPr>
        <p:spPr>
          <a:xfrm>
            <a:off x="6862114" y="1"/>
            <a:ext cx="2281854" cy="199766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1200" dirty="0" err="1"/>
              <a:t>Conclusions</a:t>
            </a:r>
            <a:endParaRPr lang="es-ES" sz="1200" dirty="0"/>
          </a:p>
        </p:txBody>
      </p:sp>
      <p:sp>
        <p:nvSpPr>
          <p:cNvPr id="10" name="Rectangle 9"/>
          <p:cNvSpPr/>
          <p:nvPr/>
        </p:nvSpPr>
        <p:spPr>
          <a:xfrm>
            <a:off x="0" y="233966"/>
            <a:ext cx="4505846" cy="192754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1200" dirty="0" err="1" smtClean="0"/>
              <a:t>Pictorial</a:t>
            </a:r>
            <a:r>
              <a:rPr lang="es-ES" sz="1200" dirty="0" smtClean="0"/>
              <a:t> </a:t>
            </a:r>
            <a:r>
              <a:rPr lang="es-ES" sz="1200" dirty="0" err="1" smtClean="0"/>
              <a:t>structures</a:t>
            </a:r>
            <a:endParaRPr lang="es-ES" sz="1200" dirty="0"/>
          </a:p>
        </p:txBody>
      </p:sp>
      <p:sp>
        <p:nvSpPr>
          <p:cNvPr id="12" name="Rectangle 11"/>
          <p:cNvSpPr/>
          <p:nvPr/>
        </p:nvSpPr>
        <p:spPr>
          <a:xfrm>
            <a:off x="4570958" y="225789"/>
            <a:ext cx="4573042" cy="200931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1200" dirty="0" smtClean="0"/>
              <a:t>Contextual </a:t>
            </a:r>
            <a:r>
              <a:rPr lang="es-ES" sz="1200" dirty="0" err="1" smtClean="0"/>
              <a:t>Rescoring</a:t>
            </a:r>
            <a:r>
              <a:rPr lang="es-ES" sz="1200" dirty="0" smtClean="0"/>
              <a:t> </a:t>
            </a:r>
            <a:r>
              <a:rPr lang="es-ES" sz="1200" dirty="0" err="1" smtClean="0"/>
              <a:t>for</a:t>
            </a:r>
            <a:r>
              <a:rPr lang="es-ES" sz="1200" dirty="0" smtClean="0"/>
              <a:t> Human Pose </a:t>
            </a:r>
            <a:r>
              <a:rPr lang="es-ES" sz="1200" dirty="0" err="1" smtClean="0"/>
              <a:t>Estimation</a:t>
            </a:r>
            <a:endParaRPr lang="es-ES" sz="1200" dirty="0"/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860AB8-BB39-4E0E-8905-3E931B52FC0E}" type="slidenum">
              <a:rPr lang="es-ES" smtClean="0"/>
              <a:pPr/>
              <a:t>43</a:t>
            </a:fld>
            <a:r>
              <a:rPr lang="es-ES" smtClean="0"/>
              <a:t> / 84</a:t>
            </a:r>
            <a:endParaRPr lang="es-ES" dirty="0"/>
          </a:p>
        </p:txBody>
      </p:sp>
      <p:grpSp>
        <p:nvGrpSpPr>
          <p:cNvPr id="4" name="Group 3"/>
          <p:cNvGrpSpPr/>
          <p:nvPr/>
        </p:nvGrpSpPr>
        <p:grpSpPr>
          <a:xfrm>
            <a:off x="760875" y="2360403"/>
            <a:ext cx="7620166" cy="2584190"/>
            <a:chOff x="1288317" y="2341549"/>
            <a:chExt cx="7620166" cy="2584190"/>
          </a:xfrm>
        </p:grpSpPr>
        <p:pic>
          <p:nvPicPr>
            <p:cNvPr id="16" name="Picture 15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72131" y="2341550"/>
              <a:ext cx="964670" cy="2584189"/>
            </a:xfrm>
            <a:prstGeom prst="rect">
              <a:avLst/>
            </a:prstGeom>
          </p:spPr>
        </p:pic>
        <p:pic>
          <p:nvPicPr>
            <p:cNvPr id="17" name="Picture 16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88317" y="2341550"/>
              <a:ext cx="1155992" cy="2584189"/>
            </a:xfrm>
            <a:prstGeom prst="rect">
              <a:avLst/>
            </a:prstGeom>
          </p:spPr>
        </p:pic>
        <p:pic>
          <p:nvPicPr>
            <p:cNvPr id="18" name="Picture 17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64624" y="2341550"/>
              <a:ext cx="2041702" cy="2584109"/>
            </a:xfrm>
            <a:prstGeom prst="rect">
              <a:avLst/>
            </a:prstGeom>
          </p:spPr>
        </p:pic>
        <p:pic>
          <p:nvPicPr>
            <p:cNvPr id="21" name="Picture 20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539994" y="2341549"/>
              <a:ext cx="1317485" cy="2571731"/>
            </a:xfrm>
            <a:prstGeom prst="rect">
              <a:avLst/>
            </a:prstGeom>
          </p:spPr>
        </p:pic>
        <p:pic>
          <p:nvPicPr>
            <p:cNvPr id="19" name="Picture 18"/>
            <p:cNvPicPr>
              <a:picLocks noChangeAspect="1"/>
            </p:cNvPicPr>
            <p:nvPr/>
          </p:nvPicPr>
          <p:blipFill rotWithShape="1"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211" r="11005"/>
            <a:stretch/>
          </p:blipFill>
          <p:spPr>
            <a:xfrm>
              <a:off x="6891147" y="2341549"/>
              <a:ext cx="2017336" cy="258411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7610107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28 Imagen" descr="degradado diapo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32" y="5888673"/>
            <a:ext cx="9144000" cy="97889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Contextual </a:t>
            </a:r>
            <a:r>
              <a:rPr lang="es-ES" dirty="0" err="1" smtClean="0"/>
              <a:t>rescoring</a:t>
            </a:r>
            <a:endParaRPr lang="es-ES" dirty="0"/>
          </a:p>
        </p:txBody>
      </p:sp>
      <p:sp>
        <p:nvSpPr>
          <p:cNvPr id="5" name="Rectangle 4"/>
          <p:cNvSpPr/>
          <p:nvPr/>
        </p:nvSpPr>
        <p:spPr>
          <a:xfrm>
            <a:off x="-32" y="0"/>
            <a:ext cx="2216567" cy="199766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1200" dirty="0" err="1"/>
              <a:t>Part</a:t>
            </a:r>
            <a:r>
              <a:rPr lang="es-ES" sz="1200" dirty="0"/>
              <a:t> I</a:t>
            </a:r>
          </a:p>
        </p:txBody>
      </p:sp>
      <p:sp>
        <p:nvSpPr>
          <p:cNvPr id="6" name="Rectangle 5"/>
          <p:cNvSpPr/>
          <p:nvPr/>
        </p:nvSpPr>
        <p:spPr>
          <a:xfrm>
            <a:off x="2281647" y="0"/>
            <a:ext cx="2224199" cy="200797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1200" dirty="0" err="1"/>
              <a:t>Part</a:t>
            </a:r>
            <a:r>
              <a:rPr lang="es-ES" sz="1200" dirty="0"/>
              <a:t> II</a:t>
            </a:r>
          </a:p>
        </p:txBody>
      </p:sp>
      <p:sp>
        <p:nvSpPr>
          <p:cNvPr id="7" name="Rectangle 6"/>
          <p:cNvSpPr/>
          <p:nvPr/>
        </p:nvSpPr>
        <p:spPr>
          <a:xfrm>
            <a:off x="4570958" y="0"/>
            <a:ext cx="2226044" cy="200797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1200" dirty="0" err="1"/>
              <a:t>Part</a:t>
            </a:r>
            <a:r>
              <a:rPr lang="es-ES" sz="1200" dirty="0"/>
              <a:t> III</a:t>
            </a:r>
          </a:p>
        </p:txBody>
      </p:sp>
      <p:sp>
        <p:nvSpPr>
          <p:cNvPr id="8" name="Rectangle 7"/>
          <p:cNvSpPr/>
          <p:nvPr/>
        </p:nvSpPr>
        <p:spPr>
          <a:xfrm>
            <a:off x="6862114" y="1"/>
            <a:ext cx="2281854" cy="199766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1200" dirty="0" err="1"/>
              <a:t>Conclusions</a:t>
            </a:r>
            <a:endParaRPr lang="es-ES" sz="1200" dirty="0"/>
          </a:p>
        </p:txBody>
      </p:sp>
      <p:sp>
        <p:nvSpPr>
          <p:cNvPr id="10" name="Rectangle 9"/>
          <p:cNvSpPr/>
          <p:nvPr/>
        </p:nvSpPr>
        <p:spPr>
          <a:xfrm>
            <a:off x="0" y="233966"/>
            <a:ext cx="4505846" cy="192754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1200" dirty="0" err="1" smtClean="0"/>
              <a:t>Pictorial</a:t>
            </a:r>
            <a:r>
              <a:rPr lang="es-ES" sz="1200" dirty="0" smtClean="0"/>
              <a:t> </a:t>
            </a:r>
            <a:r>
              <a:rPr lang="es-ES" sz="1200" dirty="0" err="1" smtClean="0"/>
              <a:t>structures</a:t>
            </a:r>
            <a:endParaRPr lang="es-ES" sz="1200" dirty="0"/>
          </a:p>
        </p:txBody>
      </p:sp>
      <p:sp>
        <p:nvSpPr>
          <p:cNvPr id="12" name="Rectangle 11"/>
          <p:cNvSpPr/>
          <p:nvPr/>
        </p:nvSpPr>
        <p:spPr>
          <a:xfrm>
            <a:off x="4570958" y="225789"/>
            <a:ext cx="4573042" cy="200931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1200" dirty="0" smtClean="0"/>
              <a:t>Contextual </a:t>
            </a:r>
            <a:r>
              <a:rPr lang="es-ES" sz="1200" dirty="0" err="1" smtClean="0"/>
              <a:t>Rescoring</a:t>
            </a:r>
            <a:r>
              <a:rPr lang="es-ES" sz="1200" dirty="0" smtClean="0"/>
              <a:t> </a:t>
            </a:r>
            <a:r>
              <a:rPr lang="es-ES" sz="1200" dirty="0" err="1" smtClean="0"/>
              <a:t>for</a:t>
            </a:r>
            <a:r>
              <a:rPr lang="es-ES" sz="1200" dirty="0" smtClean="0"/>
              <a:t> Human Pose </a:t>
            </a:r>
            <a:r>
              <a:rPr lang="es-ES" sz="1200" dirty="0" err="1" smtClean="0"/>
              <a:t>Estimation</a:t>
            </a:r>
            <a:endParaRPr lang="es-ES" sz="1200" dirty="0"/>
          </a:p>
        </p:txBody>
      </p:sp>
      <p:grpSp>
        <p:nvGrpSpPr>
          <p:cNvPr id="54" name="22 Grupo"/>
          <p:cNvGrpSpPr/>
          <p:nvPr/>
        </p:nvGrpSpPr>
        <p:grpSpPr>
          <a:xfrm>
            <a:off x="257374" y="2158367"/>
            <a:ext cx="8496944" cy="3909390"/>
            <a:chOff x="323528" y="2327922"/>
            <a:chExt cx="8496944" cy="3909390"/>
          </a:xfrm>
        </p:grpSpPr>
        <p:pic>
          <p:nvPicPr>
            <p:cNvPr id="55" name="Picture 2" descr="D:\PhD\2012-2013\HumanPoseDB\pose-release1.3-full\cluster\code\LEEDS_ori_pishchulin_maxprec_OC_rescaled\rescoremaps_test_notestall\imgs\im1018-rescaled\im1018-rescaled_00_original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323528" y="2349946"/>
              <a:ext cx="1591174" cy="3862214"/>
            </a:xfrm>
            <a:prstGeom prst="rect">
              <a:avLst/>
            </a:prstGeom>
            <a:noFill/>
          </p:spPr>
        </p:pic>
        <p:pic>
          <p:nvPicPr>
            <p:cNvPr id="56" name="Picture 3" descr="D:\PhD\2012-2013\HumanPoseDB\pose-release1.3-full\cluster\code\LEEDS_ori_pishchulin_maxprec_OC_rescaled\rescoremaps_test_notestall\imgs\im1028-rescaled\im1028-rescaled_05_original.png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1979712" y="2349946"/>
              <a:ext cx="2413102" cy="3872879"/>
            </a:xfrm>
            <a:prstGeom prst="rect">
              <a:avLst/>
            </a:prstGeom>
            <a:noFill/>
          </p:spPr>
        </p:pic>
        <p:pic>
          <p:nvPicPr>
            <p:cNvPr id="57" name="Picture 4" descr="D:\PhD\2012-2013\HumanPoseDB\pose-release1.3-full\cluster\code\LEEDS_ori_pishchulin_maxprec_OC_rescaled\rescoremaps_test_notestall\imgs\im1037-rescaled\im1037-rescaled_05_original.png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4462715" y="2349946"/>
              <a:ext cx="2485549" cy="3885456"/>
            </a:xfrm>
            <a:prstGeom prst="rect">
              <a:avLst/>
            </a:prstGeom>
            <a:noFill/>
          </p:spPr>
        </p:pic>
        <p:pic>
          <p:nvPicPr>
            <p:cNvPr id="58" name="Picture 5" descr="D:\PhD\2012-2013\HumanPoseDB\pose-release1.3-full\cluster\code\LEEDS_ori_pishchulin_maxprec_OC_rescaled\rescoremaps_test_notestall\imgs\im1064-rescaled\im1064-rescaled_17_original.png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7020272" y="2327922"/>
              <a:ext cx="1800200" cy="3909390"/>
            </a:xfrm>
            <a:prstGeom prst="rect">
              <a:avLst/>
            </a:prstGeom>
            <a:noFill/>
          </p:spPr>
        </p:pic>
      </p:grpSp>
      <p:grpSp>
        <p:nvGrpSpPr>
          <p:cNvPr id="59" name="9 Grupo"/>
          <p:cNvGrpSpPr/>
          <p:nvPr/>
        </p:nvGrpSpPr>
        <p:grpSpPr>
          <a:xfrm>
            <a:off x="257374" y="2157301"/>
            <a:ext cx="8496944" cy="3909390"/>
            <a:chOff x="323528" y="2326856"/>
            <a:chExt cx="8496944" cy="3909390"/>
          </a:xfrm>
        </p:grpSpPr>
        <p:pic>
          <p:nvPicPr>
            <p:cNvPr id="60" name="Picture 2" descr="D:\PhD\2012-2013\HumanPoseDB\pose-release1.3-full\cluster\code\LEEDS_ori_pishchulin_maxprec_OC_rescaled\rescoremaps_test_notestall\imgs\im1064-rescaled\im1064-rescaled_17_rescored.png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7020272" y="2326856"/>
              <a:ext cx="1800200" cy="3909390"/>
            </a:xfrm>
            <a:prstGeom prst="rect">
              <a:avLst/>
            </a:prstGeom>
            <a:noFill/>
          </p:spPr>
        </p:pic>
        <p:pic>
          <p:nvPicPr>
            <p:cNvPr id="61" name="Picture 3" descr="D:\PhD\2012-2013\HumanPoseDB\pose-release1.3-full\cluster\code\LEEDS_ori_pishchulin_maxprec_OC_rescaled\rescoremaps_test_notestall\imgs\im1018-rescaled\im1018-rescaled_00_rescored.png"/>
            <p:cNvPicPr>
              <a:picLocks noChangeAspect="1" noChangeArrowheads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>
              <a:off x="323528" y="2365867"/>
              <a:ext cx="1584176" cy="3845227"/>
            </a:xfrm>
            <a:prstGeom prst="rect">
              <a:avLst/>
            </a:prstGeom>
            <a:noFill/>
          </p:spPr>
        </p:pic>
        <p:pic>
          <p:nvPicPr>
            <p:cNvPr id="62" name="Picture 4" descr="D:\PhD\2012-2013\HumanPoseDB\pose-release1.3-full\cluster\code\LEEDS_ori_pishchulin_maxprec_OC_rescaled\rescoremaps_test_notestall\imgs\im1028-rescaled\im1028-rescaled_05_rescored.png"/>
            <p:cNvPicPr>
              <a:picLocks noChangeAspect="1" noChangeArrowheads="1"/>
            </p:cNvPicPr>
            <p:nvPr/>
          </p:nvPicPr>
          <p:blipFill>
            <a:blip r:embed="rId10" cstate="print"/>
            <a:srcRect/>
            <a:stretch>
              <a:fillRect/>
            </a:stretch>
          </p:blipFill>
          <p:spPr bwMode="auto">
            <a:xfrm>
              <a:off x="1979712" y="2348880"/>
              <a:ext cx="2448272" cy="3872880"/>
            </a:xfrm>
            <a:prstGeom prst="rect">
              <a:avLst/>
            </a:prstGeom>
            <a:noFill/>
          </p:spPr>
        </p:pic>
        <p:pic>
          <p:nvPicPr>
            <p:cNvPr id="63" name="Picture 5" descr="D:\PhD\2012-2013\HumanPoseDB\pose-release1.3-full\cluster\code\LEEDS_ori_pishchulin_maxprec_OC_rescaled\rescoremaps_test_notestall\imgs\im1037-rescaled\im1037-rescaled_05_rescored.png"/>
            <p:cNvPicPr>
              <a:picLocks noChangeAspect="1" noChangeArrowheads="1"/>
            </p:cNvPicPr>
            <p:nvPr/>
          </p:nvPicPr>
          <p:blipFill>
            <a:blip r:embed="rId11" cstate="print"/>
            <a:srcRect/>
            <a:stretch>
              <a:fillRect/>
            </a:stretch>
          </p:blipFill>
          <p:spPr bwMode="auto">
            <a:xfrm>
              <a:off x="4499992" y="2357864"/>
              <a:ext cx="2479802" cy="3876472"/>
            </a:xfrm>
            <a:prstGeom prst="rect">
              <a:avLst/>
            </a:prstGeom>
            <a:noFill/>
          </p:spPr>
        </p:pic>
      </p:grpSp>
      <p:grpSp>
        <p:nvGrpSpPr>
          <p:cNvPr id="64" name="Group 63"/>
          <p:cNvGrpSpPr/>
          <p:nvPr/>
        </p:nvGrpSpPr>
        <p:grpSpPr>
          <a:xfrm>
            <a:off x="545406" y="2386965"/>
            <a:ext cx="7920880" cy="3087510"/>
            <a:chOff x="611560" y="2556520"/>
            <a:chExt cx="7920880" cy="3087510"/>
          </a:xfrm>
        </p:grpSpPr>
        <p:grpSp>
          <p:nvGrpSpPr>
            <p:cNvPr id="65" name="21 Grupo"/>
            <p:cNvGrpSpPr/>
            <p:nvPr/>
          </p:nvGrpSpPr>
          <p:grpSpPr>
            <a:xfrm>
              <a:off x="611560" y="2564904"/>
              <a:ext cx="7848872" cy="1800200"/>
              <a:chOff x="611560" y="2564904"/>
              <a:chExt cx="7848872" cy="1800200"/>
            </a:xfrm>
          </p:grpSpPr>
          <p:sp>
            <p:nvSpPr>
              <p:cNvPr id="74" name="17 Rectángulo"/>
              <p:cNvSpPr/>
              <p:nvPr/>
            </p:nvSpPr>
            <p:spPr>
              <a:xfrm>
                <a:off x="611560" y="2564904"/>
                <a:ext cx="1152128" cy="1656184"/>
              </a:xfrm>
              <a:prstGeom prst="rect">
                <a:avLst/>
              </a:prstGeom>
              <a:noFill/>
              <a:ln w="57150">
                <a:solidFill>
                  <a:srgbClr val="FFFF00"/>
                </a:solidFill>
              </a:ln>
            </p:spPr>
            <p:style>
              <a:lnRef idx="2">
                <a:schemeClr val="accent3"/>
              </a:lnRef>
              <a:fillRef idx="1">
                <a:schemeClr val="lt1"/>
              </a:fillRef>
              <a:effectRef idx="0">
                <a:schemeClr val="accent3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  <p:sp>
            <p:nvSpPr>
              <p:cNvPr id="75" name="18 Rectángulo"/>
              <p:cNvSpPr/>
              <p:nvPr/>
            </p:nvSpPr>
            <p:spPr>
              <a:xfrm>
                <a:off x="2195736" y="2636912"/>
                <a:ext cx="1152128" cy="1656184"/>
              </a:xfrm>
              <a:prstGeom prst="rect">
                <a:avLst/>
              </a:prstGeom>
              <a:noFill/>
              <a:ln w="57150">
                <a:solidFill>
                  <a:srgbClr val="FFFF00"/>
                </a:solidFill>
              </a:ln>
            </p:spPr>
            <p:style>
              <a:lnRef idx="2">
                <a:schemeClr val="accent3"/>
              </a:lnRef>
              <a:fillRef idx="1">
                <a:schemeClr val="lt1"/>
              </a:fillRef>
              <a:effectRef idx="0">
                <a:schemeClr val="accent3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  <p:sp>
            <p:nvSpPr>
              <p:cNvPr id="76" name="19 Rectángulo"/>
              <p:cNvSpPr/>
              <p:nvPr/>
            </p:nvSpPr>
            <p:spPr>
              <a:xfrm>
                <a:off x="4788024" y="2708920"/>
                <a:ext cx="1656184" cy="1656184"/>
              </a:xfrm>
              <a:prstGeom prst="rect">
                <a:avLst/>
              </a:prstGeom>
              <a:noFill/>
              <a:ln w="57150">
                <a:solidFill>
                  <a:srgbClr val="FFFF00"/>
                </a:solidFill>
              </a:ln>
            </p:spPr>
            <p:style>
              <a:lnRef idx="2">
                <a:schemeClr val="accent3"/>
              </a:lnRef>
              <a:fillRef idx="1">
                <a:schemeClr val="lt1"/>
              </a:fillRef>
              <a:effectRef idx="0">
                <a:schemeClr val="accent3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  <p:sp>
            <p:nvSpPr>
              <p:cNvPr id="77" name="20 Rectángulo"/>
              <p:cNvSpPr/>
              <p:nvPr/>
            </p:nvSpPr>
            <p:spPr>
              <a:xfrm>
                <a:off x="7452320" y="2564904"/>
                <a:ext cx="1008112" cy="1656184"/>
              </a:xfrm>
              <a:prstGeom prst="rect">
                <a:avLst/>
              </a:prstGeom>
              <a:noFill/>
              <a:ln w="57150">
                <a:solidFill>
                  <a:srgbClr val="FFFF00"/>
                </a:solidFill>
              </a:ln>
            </p:spPr>
            <p:style>
              <a:lnRef idx="2">
                <a:schemeClr val="accent3"/>
              </a:lnRef>
              <a:fillRef idx="1">
                <a:schemeClr val="lt1"/>
              </a:fillRef>
              <a:effectRef idx="0">
                <a:schemeClr val="accent3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</p:grpSp>
        <p:sp>
          <p:nvSpPr>
            <p:cNvPr id="66" name="17 Rectángulo"/>
            <p:cNvSpPr/>
            <p:nvPr/>
          </p:nvSpPr>
          <p:spPr>
            <a:xfrm>
              <a:off x="620752" y="4509120"/>
              <a:ext cx="1152128" cy="944488"/>
            </a:xfrm>
            <a:prstGeom prst="rect">
              <a:avLst/>
            </a:prstGeom>
            <a:noFill/>
            <a:ln w="57150"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67" name="17 Rectángulo"/>
            <p:cNvSpPr/>
            <p:nvPr/>
          </p:nvSpPr>
          <p:spPr>
            <a:xfrm>
              <a:off x="2586608" y="4501913"/>
              <a:ext cx="1152128" cy="944488"/>
            </a:xfrm>
            <a:prstGeom prst="rect">
              <a:avLst/>
            </a:prstGeom>
            <a:noFill/>
            <a:ln w="57150"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68" name="17 Rectángulo"/>
            <p:cNvSpPr/>
            <p:nvPr/>
          </p:nvSpPr>
          <p:spPr>
            <a:xfrm>
              <a:off x="5374432" y="4699542"/>
              <a:ext cx="1152128" cy="944488"/>
            </a:xfrm>
            <a:prstGeom prst="rect">
              <a:avLst/>
            </a:prstGeom>
            <a:noFill/>
            <a:ln w="57150"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69" name="17 Rectángulo"/>
            <p:cNvSpPr/>
            <p:nvPr/>
          </p:nvSpPr>
          <p:spPr>
            <a:xfrm>
              <a:off x="7289626" y="4149080"/>
              <a:ext cx="1152128" cy="944488"/>
            </a:xfrm>
            <a:prstGeom prst="rect">
              <a:avLst/>
            </a:prstGeom>
            <a:noFill/>
            <a:ln w="57150"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70" name="17 Rectángulo"/>
            <p:cNvSpPr/>
            <p:nvPr/>
          </p:nvSpPr>
          <p:spPr>
            <a:xfrm>
              <a:off x="883094" y="2610338"/>
              <a:ext cx="737656" cy="944488"/>
            </a:xfrm>
            <a:prstGeom prst="rect">
              <a:avLst/>
            </a:prstGeom>
            <a:noFill/>
            <a:ln w="57150">
              <a:solidFill>
                <a:srgbClr val="00B050"/>
              </a:solidFill>
            </a:ln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71" name="17 Rectángulo"/>
            <p:cNvSpPr/>
            <p:nvPr/>
          </p:nvSpPr>
          <p:spPr>
            <a:xfrm>
              <a:off x="2267744" y="2708920"/>
              <a:ext cx="737656" cy="944488"/>
            </a:xfrm>
            <a:prstGeom prst="rect">
              <a:avLst/>
            </a:prstGeom>
            <a:noFill/>
            <a:ln w="57150">
              <a:solidFill>
                <a:srgbClr val="00B050"/>
              </a:solidFill>
            </a:ln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72" name="17 Rectángulo"/>
            <p:cNvSpPr/>
            <p:nvPr/>
          </p:nvSpPr>
          <p:spPr>
            <a:xfrm>
              <a:off x="5076056" y="2844552"/>
              <a:ext cx="737656" cy="944488"/>
            </a:xfrm>
            <a:prstGeom prst="rect">
              <a:avLst/>
            </a:prstGeom>
            <a:noFill/>
            <a:ln w="57150">
              <a:solidFill>
                <a:srgbClr val="00B050"/>
              </a:solidFill>
            </a:ln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73" name="17 Rectángulo"/>
            <p:cNvSpPr/>
            <p:nvPr/>
          </p:nvSpPr>
          <p:spPr>
            <a:xfrm>
              <a:off x="7794784" y="2556520"/>
              <a:ext cx="737656" cy="944488"/>
            </a:xfrm>
            <a:prstGeom prst="rect">
              <a:avLst/>
            </a:prstGeom>
            <a:noFill/>
            <a:ln w="57150">
              <a:solidFill>
                <a:srgbClr val="00B050"/>
              </a:solidFill>
            </a:ln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sp>
        <p:nvSpPr>
          <p:cNvPr id="78" name="Content Placeholder 2"/>
          <p:cNvSpPr>
            <a:spLocks noGrp="1"/>
          </p:cNvSpPr>
          <p:nvPr>
            <p:ph idx="1"/>
          </p:nvPr>
        </p:nvSpPr>
        <p:spPr>
          <a:xfrm>
            <a:off x="627608" y="1537693"/>
            <a:ext cx="7886700" cy="4351338"/>
          </a:xfrm>
        </p:spPr>
        <p:txBody>
          <a:bodyPr/>
          <a:lstStyle/>
          <a:p>
            <a:r>
              <a:rPr lang="es-ES" dirty="0" err="1" smtClean="0"/>
              <a:t>Unary</a:t>
            </a:r>
            <a:r>
              <a:rPr lang="es-ES" dirty="0" smtClean="0"/>
              <a:t> </a:t>
            </a:r>
            <a:r>
              <a:rPr lang="es-ES" dirty="0" err="1" smtClean="0"/>
              <a:t>potential</a:t>
            </a:r>
            <a:r>
              <a:rPr lang="es-ES" dirty="0" smtClean="0"/>
              <a:t> in PS </a:t>
            </a:r>
            <a:r>
              <a:rPr lang="es-ES" dirty="0" err="1" smtClean="0"/>
              <a:t>is</a:t>
            </a:r>
            <a:r>
              <a:rPr lang="es-ES" dirty="0" smtClean="0"/>
              <a:t> </a:t>
            </a:r>
            <a:r>
              <a:rPr lang="es-ES" dirty="0" err="1" smtClean="0"/>
              <a:t>usually</a:t>
            </a:r>
            <a:r>
              <a:rPr lang="es-ES" dirty="0" smtClean="0"/>
              <a:t> </a:t>
            </a:r>
            <a:r>
              <a:rPr lang="es-ES" dirty="0" err="1" smtClean="0"/>
              <a:t>noisy</a:t>
            </a:r>
            <a:r>
              <a:rPr lang="es-ES" dirty="0" smtClean="0"/>
              <a:t>:</a:t>
            </a:r>
            <a:endParaRPr lang="es-ES" dirty="0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860AB8-BB39-4E0E-8905-3E931B52FC0E}" type="slidenum">
              <a:rPr lang="es-ES" smtClean="0"/>
              <a:pPr/>
              <a:t>44</a:t>
            </a:fld>
            <a:r>
              <a:rPr lang="es-ES" smtClean="0"/>
              <a:t> / 84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37511671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28 Imagen" descr="degradado diapo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32" y="5888673"/>
            <a:ext cx="9144000" cy="97889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Contextual </a:t>
            </a:r>
            <a:r>
              <a:rPr lang="es-ES" dirty="0" err="1" smtClean="0"/>
              <a:t>rescoring</a:t>
            </a:r>
            <a:endParaRPr lang="es-E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ES" dirty="0" err="1" smtClean="0"/>
              <a:t>Method</a:t>
            </a:r>
            <a:r>
              <a:rPr lang="es-ES" dirty="0" smtClean="0"/>
              <a:t> </a:t>
            </a:r>
            <a:r>
              <a:rPr lang="es-ES" dirty="0" err="1" smtClean="0"/>
              <a:t>overview</a:t>
            </a:r>
            <a:endParaRPr lang="es-ES" dirty="0"/>
          </a:p>
        </p:txBody>
      </p:sp>
      <p:sp>
        <p:nvSpPr>
          <p:cNvPr id="5" name="Rectangle 4"/>
          <p:cNvSpPr/>
          <p:nvPr/>
        </p:nvSpPr>
        <p:spPr>
          <a:xfrm>
            <a:off x="-32" y="0"/>
            <a:ext cx="2216567" cy="199766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1200" dirty="0" err="1"/>
              <a:t>Part</a:t>
            </a:r>
            <a:r>
              <a:rPr lang="es-ES" sz="1200" dirty="0"/>
              <a:t> I</a:t>
            </a:r>
          </a:p>
        </p:txBody>
      </p:sp>
      <p:sp>
        <p:nvSpPr>
          <p:cNvPr id="6" name="Rectangle 5"/>
          <p:cNvSpPr/>
          <p:nvPr/>
        </p:nvSpPr>
        <p:spPr>
          <a:xfrm>
            <a:off x="2281647" y="0"/>
            <a:ext cx="2224199" cy="200797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1200" dirty="0" err="1"/>
              <a:t>Part</a:t>
            </a:r>
            <a:r>
              <a:rPr lang="es-ES" sz="1200" dirty="0"/>
              <a:t> II</a:t>
            </a:r>
          </a:p>
        </p:txBody>
      </p:sp>
      <p:sp>
        <p:nvSpPr>
          <p:cNvPr id="7" name="Rectangle 6"/>
          <p:cNvSpPr/>
          <p:nvPr/>
        </p:nvSpPr>
        <p:spPr>
          <a:xfrm>
            <a:off x="4570958" y="0"/>
            <a:ext cx="2226044" cy="200797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1200" dirty="0" err="1"/>
              <a:t>Part</a:t>
            </a:r>
            <a:r>
              <a:rPr lang="es-ES" sz="1200" dirty="0"/>
              <a:t> III</a:t>
            </a:r>
          </a:p>
        </p:txBody>
      </p:sp>
      <p:sp>
        <p:nvSpPr>
          <p:cNvPr id="8" name="Rectangle 7"/>
          <p:cNvSpPr/>
          <p:nvPr/>
        </p:nvSpPr>
        <p:spPr>
          <a:xfrm>
            <a:off x="6862114" y="1"/>
            <a:ext cx="2281854" cy="199766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1200" dirty="0" err="1"/>
              <a:t>Conclusions</a:t>
            </a:r>
            <a:endParaRPr lang="es-ES" sz="1200" dirty="0"/>
          </a:p>
        </p:txBody>
      </p:sp>
      <p:sp>
        <p:nvSpPr>
          <p:cNvPr id="10" name="Rectangle 9"/>
          <p:cNvSpPr/>
          <p:nvPr/>
        </p:nvSpPr>
        <p:spPr>
          <a:xfrm>
            <a:off x="0" y="233966"/>
            <a:ext cx="4505846" cy="192754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1200" dirty="0" err="1" smtClean="0"/>
              <a:t>Pictorial</a:t>
            </a:r>
            <a:r>
              <a:rPr lang="es-ES" sz="1200" dirty="0" smtClean="0"/>
              <a:t> </a:t>
            </a:r>
            <a:r>
              <a:rPr lang="es-ES" sz="1200" dirty="0" err="1" smtClean="0"/>
              <a:t>structures</a:t>
            </a:r>
            <a:endParaRPr lang="es-ES" sz="1200" dirty="0"/>
          </a:p>
        </p:txBody>
      </p:sp>
      <p:sp>
        <p:nvSpPr>
          <p:cNvPr id="12" name="Rectangle 11"/>
          <p:cNvSpPr/>
          <p:nvPr/>
        </p:nvSpPr>
        <p:spPr>
          <a:xfrm>
            <a:off x="4570958" y="225789"/>
            <a:ext cx="4573042" cy="200931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1200" dirty="0" smtClean="0"/>
              <a:t>Contextual </a:t>
            </a:r>
            <a:r>
              <a:rPr lang="es-ES" sz="1200" dirty="0" err="1" smtClean="0"/>
              <a:t>Rescoring</a:t>
            </a:r>
            <a:r>
              <a:rPr lang="es-ES" sz="1200" dirty="0" smtClean="0"/>
              <a:t> </a:t>
            </a:r>
            <a:r>
              <a:rPr lang="es-ES" sz="1200" dirty="0" err="1" smtClean="0"/>
              <a:t>for</a:t>
            </a:r>
            <a:r>
              <a:rPr lang="es-ES" sz="1200" dirty="0" smtClean="0"/>
              <a:t> Human Pose </a:t>
            </a:r>
            <a:r>
              <a:rPr lang="es-ES" sz="1200" dirty="0" err="1" smtClean="0"/>
              <a:t>Estimation</a:t>
            </a:r>
            <a:endParaRPr lang="es-ES" sz="1200" dirty="0"/>
          </a:p>
        </p:txBody>
      </p:sp>
      <p:sp>
        <p:nvSpPr>
          <p:cNvPr id="15" name="Rounded Rectangle 14"/>
          <p:cNvSpPr/>
          <p:nvPr/>
        </p:nvSpPr>
        <p:spPr>
          <a:xfrm>
            <a:off x="1736104" y="3041196"/>
            <a:ext cx="2350622" cy="636209"/>
          </a:xfrm>
          <a:prstGeom prst="roundRect">
            <a:avLst>
              <a:gd name="adj" fmla="val 0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ES" dirty="0" err="1" smtClean="0"/>
              <a:t>Mid-level</a:t>
            </a:r>
            <a:r>
              <a:rPr lang="es-ES" dirty="0" smtClean="0"/>
              <a:t> </a:t>
            </a:r>
            <a:r>
              <a:rPr lang="es-ES" dirty="0" err="1" smtClean="0"/>
              <a:t>part</a:t>
            </a:r>
            <a:r>
              <a:rPr lang="es-ES" dirty="0" smtClean="0"/>
              <a:t> </a:t>
            </a:r>
            <a:r>
              <a:rPr lang="es-ES" dirty="0" err="1" smtClean="0"/>
              <a:t>detections</a:t>
            </a:r>
            <a:endParaRPr lang="es-ES" dirty="0" smtClean="0"/>
          </a:p>
        </p:txBody>
      </p:sp>
      <p:sp>
        <p:nvSpPr>
          <p:cNvPr id="19" name="Rounded Rectangle 18"/>
          <p:cNvSpPr/>
          <p:nvPr/>
        </p:nvSpPr>
        <p:spPr>
          <a:xfrm>
            <a:off x="7604892" y="4316750"/>
            <a:ext cx="1284604" cy="615908"/>
          </a:xfrm>
          <a:prstGeom prst="roundRect">
            <a:avLst>
              <a:gd name="adj" fmla="val 0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ES" dirty="0" smtClean="0"/>
              <a:t>PS </a:t>
            </a:r>
            <a:r>
              <a:rPr lang="es-ES" dirty="0" err="1" smtClean="0"/>
              <a:t>Model</a:t>
            </a:r>
            <a:r>
              <a:rPr lang="es-ES" dirty="0" smtClean="0"/>
              <a:t> </a:t>
            </a:r>
            <a:r>
              <a:rPr lang="es-ES" dirty="0" err="1" smtClean="0"/>
              <a:t>inference</a:t>
            </a:r>
            <a:endParaRPr lang="es-ES" dirty="0"/>
          </a:p>
        </p:txBody>
      </p:sp>
      <p:sp>
        <p:nvSpPr>
          <p:cNvPr id="22" name="Bent-Up Arrow 21"/>
          <p:cNvSpPr/>
          <p:nvPr/>
        </p:nvSpPr>
        <p:spPr>
          <a:xfrm rot="16200000" flipV="1">
            <a:off x="965161" y="3087790"/>
            <a:ext cx="524784" cy="901953"/>
          </a:xfrm>
          <a:prstGeom prst="bentUpArrow">
            <a:avLst>
              <a:gd name="adj1" fmla="val 31382"/>
              <a:gd name="adj2" fmla="val 30105"/>
              <a:gd name="adj3" fmla="val 28829"/>
            </a:avLst>
          </a:prstGeom>
          <a:ln>
            <a:solidFill>
              <a:schemeClr val="tx1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3" name="Right Arrow 22"/>
          <p:cNvSpPr/>
          <p:nvPr/>
        </p:nvSpPr>
        <p:spPr>
          <a:xfrm rot="16200000">
            <a:off x="7986301" y="3704551"/>
            <a:ext cx="553568" cy="353020"/>
          </a:xfrm>
          <a:prstGeom prst="rightArrow">
            <a:avLst/>
          </a:prstGeom>
          <a:solidFill>
            <a:srgbClr val="92D050"/>
          </a:solidFill>
          <a:ln>
            <a:solidFill>
              <a:schemeClr val="tx1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grpSp>
        <p:nvGrpSpPr>
          <p:cNvPr id="24" name="Group 23"/>
          <p:cNvGrpSpPr/>
          <p:nvPr/>
        </p:nvGrpSpPr>
        <p:grpSpPr>
          <a:xfrm>
            <a:off x="7452010" y="1664583"/>
            <a:ext cx="1622150" cy="1760306"/>
            <a:chOff x="9949069" y="997097"/>
            <a:chExt cx="1760782" cy="2002806"/>
          </a:xfrm>
        </p:grpSpPr>
        <p:sp>
          <p:nvSpPr>
            <p:cNvPr id="25" name="TextBox 24"/>
            <p:cNvSpPr txBox="1"/>
            <p:nvPr/>
          </p:nvSpPr>
          <p:spPr>
            <a:xfrm>
              <a:off x="9949069" y="2579692"/>
              <a:ext cx="1760782" cy="42021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ES" dirty="0" smtClean="0"/>
                <a:t>Pose </a:t>
              </a:r>
              <a:r>
                <a:rPr lang="es-ES" dirty="0" err="1" smtClean="0"/>
                <a:t>estimate</a:t>
              </a:r>
              <a:endParaRPr lang="es-ES" dirty="0"/>
            </a:p>
          </p:txBody>
        </p:sp>
        <p:pic>
          <p:nvPicPr>
            <p:cNvPr id="26" name="Picture 25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183114" y="997097"/>
              <a:ext cx="1150386" cy="1527061"/>
            </a:xfrm>
            <a:prstGeom prst="rect">
              <a:avLst/>
            </a:prstGeom>
          </p:spPr>
        </p:pic>
        <p:cxnSp>
          <p:nvCxnSpPr>
            <p:cNvPr id="27" name="Straight Connector 26"/>
            <p:cNvCxnSpPr/>
            <p:nvPr/>
          </p:nvCxnSpPr>
          <p:spPr>
            <a:xfrm flipV="1">
              <a:off x="10518534" y="1617807"/>
              <a:ext cx="76913" cy="190862"/>
            </a:xfrm>
            <a:prstGeom prst="line">
              <a:avLst/>
            </a:prstGeom>
            <a:ln w="57150">
              <a:solidFill>
                <a:srgbClr val="FF33CC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28" name="Straight Connector 27"/>
            <p:cNvCxnSpPr/>
            <p:nvPr/>
          </p:nvCxnSpPr>
          <p:spPr>
            <a:xfrm flipH="1" flipV="1">
              <a:off x="10997044" y="1416982"/>
              <a:ext cx="55413" cy="150979"/>
            </a:xfrm>
            <a:prstGeom prst="line">
              <a:avLst/>
            </a:prstGeom>
            <a:ln w="57150">
              <a:solidFill>
                <a:srgbClr val="00FFFF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29" name="Straight Connector 28"/>
            <p:cNvCxnSpPr/>
            <p:nvPr/>
          </p:nvCxnSpPr>
          <p:spPr>
            <a:xfrm flipV="1">
              <a:off x="10976579" y="1567962"/>
              <a:ext cx="51276" cy="210799"/>
            </a:xfrm>
            <a:prstGeom prst="line">
              <a:avLst/>
            </a:prstGeom>
            <a:ln w="57150">
              <a:solidFill>
                <a:srgbClr val="00FFFF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30" name="Straight Connector 29"/>
            <p:cNvCxnSpPr/>
            <p:nvPr/>
          </p:nvCxnSpPr>
          <p:spPr>
            <a:xfrm flipV="1">
              <a:off x="10514397" y="2010801"/>
              <a:ext cx="35249" cy="281845"/>
            </a:xfrm>
            <a:prstGeom prst="line">
              <a:avLst/>
            </a:prstGeom>
            <a:ln w="57150">
              <a:solidFill>
                <a:srgbClr val="FF0000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31" name="Straight Connector 30"/>
            <p:cNvCxnSpPr/>
            <p:nvPr/>
          </p:nvCxnSpPr>
          <p:spPr>
            <a:xfrm flipH="1">
              <a:off x="10556991" y="1760627"/>
              <a:ext cx="139581" cy="257410"/>
            </a:xfrm>
            <a:prstGeom prst="line">
              <a:avLst/>
            </a:prstGeom>
            <a:ln w="57150">
              <a:solidFill>
                <a:srgbClr val="FF0000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32" name="Straight Connector 31"/>
            <p:cNvCxnSpPr/>
            <p:nvPr/>
          </p:nvCxnSpPr>
          <p:spPr>
            <a:xfrm>
              <a:off x="10863536" y="1844272"/>
              <a:ext cx="17393" cy="201244"/>
            </a:xfrm>
            <a:prstGeom prst="line">
              <a:avLst/>
            </a:prstGeom>
            <a:ln w="57150">
              <a:solidFill>
                <a:srgbClr val="0070C0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/>
            <p:nvPr/>
          </p:nvCxnSpPr>
          <p:spPr>
            <a:xfrm flipH="1">
              <a:off x="10758307" y="2045516"/>
              <a:ext cx="113475" cy="247129"/>
            </a:xfrm>
            <a:prstGeom prst="line">
              <a:avLst/>
            </a:prstGeom>
            <a:ln w="57150">
              <a:solidFill>
                <a:srgbClr val="0070C0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/>
            <p:nvPr/>
          </p:nvCxnSpPr>
          <p:spPr>
            <a:xfrm flipV="1">
              <a:off x="10712914" y="1377100"/>
              <a:ext cx="27105" cy="401660"/>
            </a:xfrm>
            <a:prstGeom prst="line">
              <a:avLst/>
            </a:prstGeom>
            <a:ln w="57150">
              <a:solidFill>
                <a:srgbClr val="FFFF00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35" name="Straight Connector 34"/>
            <p:cNvCxnSpPr/>
            <p:nvPr/>
          </p:nvCxnSpPr>
          <p:spPr>
            <a:xfrm flipV="1">
              <a:off x="10879592" y="1416982"/>
              <a:ext cx="86483" cy="388537"/>
            </a:xfrm>
            <a:prstGeom prst="line">
              <a:avLst/>
            </a:prstGeom>
            <a:ln w="57150">
              <a:solidFill>
                <a:srgbClr val="FFFF00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36" name="Straight Connector 35"/>
            <p:cNvCxnSpPr/>
            <p:nvPr/>
          </p:nvCxnSpPr>
          <p:spPr>
            <a:xfrm flipV="1">
              <a:off x="10863536" y="1119234"/>
              <a:ext cx="0" cy="178253"/>
            </a:xfrm>
            <a:prstGeom prst="line">
              <a:avLst/>
            </a:prstGeom>
            <a:ln w="57150">
              <a:solidFill>
                <a:srgbClr val="92D050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37" name="Straight Connector 36"/>
            <p:cNvCxnSpPr/>
            <p:nvPr/>
          </p:nvCxnSpPr>
          <p:spPr>
            <a:xfrm flipH="1">
              <a:off x="10718189" y="1297487"/>
              <a:ext cx="119543" cy="79612"/>
            </a:xfrm>
            <a:prstGeom prst="line">
              <a:avLst/>
            </a:prstGeom>
            <a:ln w="57150">
              <a:solidFill>
                <a:srgbClr val="FFFF00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38" name="Straight Connector 37"/>
            <p:cNvCxnSpPr/>
            <p:nvPr/>
          </p:nvCxnSpPr>
          <p:spPr>
            <a:xfrm>
              <a:off x="10871782" y="1337858"/>
              <a:ext cx="125988" cy="90524"/>
            </a:xfrm>
            <a:prstGeom prst="line">
              <a:avLst/>
            </a:prstGeom>
            <a:ln w="57150">
              <a:solidFill>
                <a:srgbClr val="FFFF00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39" name="Straight Connector 38"/>
            <p:cNvCxnSpPr/>
            <p:nvPr/>
          </p:nvCxnSpPr>
          <p:spPr>
            <a:xfrm flipV="1">
              <a:off x="10640124" y="1377100"/>
              <a:ext cx="76913" cy="190861"/>
            </a:xfrm>
            <a:prstGeom prst="line">
              <a:avLst/>
            </a:prstGeom>
            <a:ln w="57150">
              <a:solidFill>
                <a:srgbClr val="FF33CC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72" name="Group 71"/>
          <p:cNvGrpSpPr/>
          <p:nvPr/>
        </p:nvGrpSpPr>
        <p:grpSpPr>
          <a:xfrm>
            <a:off x="7213721" y="4079834"/>
            <a:ext cx="357853" cy="1090756"/>
            <a:chOff x="7213721" y="4079834"/>
            <a:chExt cx="357853" cy="1090756"/>
          </a:xfrm>
        </p:grpSpPr>
        <p:sp>
          <p:nvSpPr>
            <p:cNvPr id="20" name="Right Arrow 19"/>
            <p:cNvSpPr/>
            <p:nvPr/>
          </p:nvSpPr>
          <p:spPr>
            <a:xfrm rot="1800000">
              <a:off x="7213721" y="4079834"/>
              <a:ext cx="333914" cy="353020"/>
            </a:xfrm>
            <a:prstGeom prst="rightArrow">
              <a:avLst/>
            </a:prstGeom>
            <a:solidFill>
              <a:srgbClr val="00B0F0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47" name="Right Arrow 46"/>
            <p:cNvSpPr/>
            <p:nvPr/>
          </p:nvSpPr>
          <p:spPr>
            <a:xfrm rot="18900000">
              <a:off x="7237660" y="4817570"/>
              <a:ext cx="333914" cy="353020"/>
            </a:xfrm>
            <a:prstGeom prst="rightArrow">
              <a:avLst/>
            </a:prstGeom>
            <a:solidFill>
              <a:srgbClr val="00B0F0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grpSp>
        <p:nvGrpSpPr>
          <p:cNvPr id="71" name="Group 70"/>
          <p:cNvGrpSpPr/>
          <p:nvPr/>
        </p:nvGrpSpPr>
        <p:grpSpPr>
          <a:xfrm>
            <a:off x="5772680" y="3831770"/>
            <a:ext cx="1362492" cy="1593856"/>
            <a:chOff x="5772680" y="3831770"/>
            <a:chExt cx="1362492" cy="1593856"/>
          </a:xfrm>
        </p:grpSpPr>
        <p:sp>
          <p:nvSpPr>
            <p:cNvPr id="17" name="Rounded Rectangle 16"/>
            <p:cNvSpPr/>
            <p:nvPr/>
          </p:nvSpPr>
          <p:spPr>
            <a:xfrm>
              <a:off x="5772680" y="3831770"/>
              <a:ext cx="1347398" cy="609144"/>
            </a:xfrm>
            <a:prstGeom prst="roundRect">
              <a:avLst>
                <a:gd name="adj" fmla="val 0"/>
              </a:avLst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s-ES" dirty="0" err="1" smtClean="0"/>
                <a:t>Part</a:t>
              </a:r>
              <a:r>
                <a:rPr lang="es-ES" dirty="0" smtClean="0"/>
                <a:t> </a:t>
              </a:r>
              <a:r>
                <a:rPr lang="es-ES" i="1" dirty="0" smtClean="0"/>
                <a:t>l</a:t>
              </a:r>
              <a:r>
                <a:rPr lang="es-ES" i="1" baseline="-25000" dirty="0" smtClean="0"/>
                <a:t>1</a:t>
              </a:r>
              <a:r>
                <a:rPr lang="es-ES" dirty="0" smtClean="0"/>
                <a:t> </a:t>
              </a:r>
              <a:r>
                <a:rPr lang="es-ES" dirty="0" err="1" smtClean="0"/>
                <a:t>rescoring</a:t>
              </a:r>
              <a:endParaRPr lang="es-ES" dirty="0"/>
            </a:p>
          </p:txBody>
        </p:sp>
        <p:sp>
          <p:nvSpPr>
            <p:cNvPr id="46" name="Rounded Rectangle 45"/>
            <p:cNvSpPr/>
            <p:nvPr/>
          </p:nvSpPr>
          <p:spPr>
            <a:xfrm>
              <a:off x="5787774" y="4804690"/>
              <a:ext cx="1347398" cy="620936"/>
            </a:xfrm>
            <a:prstGeom prst="roundRect">
              <a:avLst>
                <a:gd name="adj" fmla="val 0"/>
              </a:avLst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s-ES" dirty="0" err="1" smtClean="0"/>
                <a:t>Part</a:t>
              </a:r>
              <a:r>
                <a:rPr lang="es-ES" dirty="0" smtClean="0"/>
                <a:t> </a:t>
              </a:r>
              <a:r>
                <a:rPr lang="es-ES" i="1" dirty="0" err="1" smtClean="0"/>
                <a:t>l</a:t>
              </a:r>
              <a:r>
                <a:rPr lang="es-ES" i="1" baseline="-25000" dirty="0" err="1" smtClean="0"/>
                <a:t>M</a:t>
              </a:r>
              <a:r>
                <a:rPr lang="es-ES" dirty="0" smtClean="0"/>
                <a:t> </a:t>
              </a:r>
              <a:r>
                <a:rPr lang="es-ES" dirty="0" err="1" smtClean="0"/>
                <a:t>rescoring</a:t>
              </a:r>
              <a:endParaRPr lang="es-ES" dirty="0"/>
            </a:p>
          </p:txBody>
        </p:sp>
        <p:sp>
          <p:nvSpPr>
            <p:cNvPr id="48" name="TextBox 47"/>
            <p:cNvSpPr txBox="1"/>
            <p:nvPr/>
          </p:nvSpPr>
          <p:spPr>
            <a:xfrm>
              <a:off x="6192695" y="4447574"/>
              <a:ext cx="493319" cy="3246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ES" dirty="0" smtClean="0"/>
                <a:t>[…]</a:t>
              </a:r>
              <a:endParaRPr lang="es-ES" dirty="0"/>
            </a:p>
          </p:txBody>
        </p:sp>
      </p:grpSp>
      <p:grpSp>
        <p:nvGrpSpPr>
          <p:cNvPr id="70" name="Group 69"/>
          <p:cNvGrpSpPr/>
          <p:nvPr/>
        </p:nvGrpSpPr>
        <p:grpSpPr>
          <a:xfrm>
            <a:off x="5362789" y="3941049"/>
            <a:ext cx="351520" cy="1337336"/>
            <a:chOff x="5362789" y="3941049"/>
            <a:chExt cx="351520" cy="1337336"/>
          </a:xfrm>
        </p:grpSpPr>
        <p:sp>
          <p:nvSpPr>
            <p:cNvPr id="18" name="Right Arrow 17"/>
            <p:cNvSpPr/>
            <p:nvPr/>
          </p:nvSpPr>
          <p:spPr>
            <a:xfrm>
              <a:off x="5362789" y="3941049"/>
              <a:ext cx="333914" cy="353020"/>
            </a:xfrm>
            <a:prstGeom prst="rightArrow">
              <a:avLst/>
            </a:prstGeom>
            <a:solidFill>
              <a:srgbClr val="00B0F0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49" name="Right Arrow 48"/>
            <p:cNvSpPr/>
            <p:nvPr/>
          </p:nvSpPr>
          <p:spPr>
            <a:xfrm>
              <a:off x="5380395" y="4925365"/>
              <a:ext cx="333914" cy="353020"/>
            </a:xfrm>
            <a:prstGeom prst="rightArrow">
              <a:avLst/>
            </a:prstGeom>
            <a:solidFill>
              <a:srgbClr val="00B0F0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grpSp>
        <p:nvGrpSpPr>
          <p:cNvPr id="62" name="Group 61"/>
          <p:cNvGrpSpPr/>
          <p:nvPr/>
        </p:nvGrpSpPr>
        <p:grpSpPr>
          <a:xfrm>
            <a:off x="161242" y="3885348"/>
            <a:ext cx="1382162" cy="1753855"/>
            <a:chOff x="161242" y="3885348"/>
            <a:chExt cx="1382162" cy="1753855"/>
          </a:xfrm>
        </p:grpSpPr>
        <p:sp>
          <p:nvSpPr>
            <p:cNvPr id="41" name="TextBox 40"/>
            <p:cNvSpPr txBox="1"/>
            <p:nvPr/>
          </p:nvSpPr>
          <p:spPr>
            <a:xfrm>
              <a:off x="161242" y="5269871"/>
              <a:ext cx="138216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ES" dirty="0" smtClean="0"/>
                <a:t>Input </a:t>
              </a:r>
              <a:r>
                <a:rPr lang="es-ES" dirty="0" err="1" smtClean="0"/>
                <a:t>image</a:t>
              </a:r>
              <a:endParaRPr lang="es-ES" dirty="0"/>
            </a:p>
          </p:txBody>
        </p:sp>
        <p:pic>
          <p:nvPicPr>
            <p:cNvPr id="42" name="Picture 41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83064" y="3885348"/>
              <a:ext cx="1059812" cy="1342164"/>
            </a:xfrm>
            <a:prstGeom prst="rect">
              <a:avLst/>
            </a:prstGeom>
          </p:spPr>
        </p:pic>
      </p:grpSp>
      <p:sp>
        <p:nvSpPr>
          <p:cNvPr id="44" name="Rectangle 43"/>
          <p:cNvSpPr/>
          <p:nvPr/>
        </p:nvSpPr>
        <p:spPr>
          <a:xfrm>
            <a:off x="533450" y="4028056"/>
            <a:ext cx="680010" cy="638906"/>
          </a:xfrm>
          <a:prstGeom prst="rect">
            <a:avLst/>
          </a:prstGeom>
          <a:noFill/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grpSp>
        <p:nvGrpSpPr>
          <p:cNvPr id="61" name="Group 60"/>
          <p:cNvGrpSpPr/>
          <p:nvPr/>
        </p:nvGrpSpPr>
        <p:grpSpPr>
          <a:xfrm>
            <a:off x="755518" y="4138651"/>
            <a:ext cx="395016" cy="949204"/>
            <a:chOff x="859072" y="3556248"/>
            <a:chExt cx="395016" cy="949204"/>
          </a:xfrm>
        </p:grpSpPr>
        <p:sp>
          <p:nvSpPr>
            <p:cNvPr id="43" name="Rectangle 42"/>
            <p:cNvSpPr/>
            <p:nvPr/>
          </p:nvSpPr>
          <p:spPr>
            <a:xfrm>
              <a:off x="1018214" y="3556248"/>
              <a:ext cx="235874" cy="248441"/>
            </a:xfrm>
            <a:prstGeom prst="rect">
              <a:avLst/>
            </a:prstGeom>
            <a:noFill/>
            <a:ln w="38100"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52" name="Rectangle 51"/>
            <p:cNvSpPr/>
            <p:nvPr/>
          </p:nvSpPr>
          <p:spPr>
            <a:xfrm>
              <a:off x="859072" y="4257011"/>
              <a:ext cx="235874" cy="248441"/>
            </a:xfrm>
            <a:prstGeom prst="rect">
              <a:avLst/>
            </a:prstGeom>
            <a:noFill/>
            <a:ln w="38100"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grpSp>
        <p:nvGrpSpPr>
          <p:cNvPr id="63" name="Group 62"/>
          <p:cNvGrpSpPr/>
          <p:nvPr/>
        </p:nvGrpSpPr>
        <p:grpSpPr>
          <a:xfrm>
            <a:off x="1361011" y="3980736"/>
            <a:ext cx="333914" cy="1284425"/>
            <a:chOff x="1361011" y="3980736"/>
            <a:chExt cx="333914" cy="1284425"/>
          </a:xfrm>
        </p:grpSpPr>
        <p:sp>
          <p:nvSpPr>
            <p:cNvPr id="21" name="Right Arrow 20"/>
            <p:cNvSpPr/>
            <p:nvPr/>
          </p:nvSpPr>
          <p:spPr>
            <a:xfrm>
              <a:off x="1361011" y="3980736"/>
              <a:ext cx="333914" cy="353020"/>
            </a:xfrm>
            <a:prstGeom prst="rightArrow">
              <a:avLst/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53" name="Right Arrow 52"/>
            <p:cNvSpPr/>
            <p:nvPr/>
          </p:nvSpPr>
          <p:spPr>
            <a:xfrm>
              <a:off x="1361011" y="4912141"/>
              <a:ext cx="333914" cy="353020"/>
            </a:xfrm>
            <a:prstGeom prst="rightArrow">
              <a:avLst/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grpSp>
        <p:nvGrpSpPr>
          <p:cNvPr id="65" name="Group 64"/>
          <p:cNvGrpSpPr/>
          <p:nvPr/>
        </p:nvGrpSpPr>
        <p:grpSpPr>
          <a:xfrm>
            <a:off x="3265777" y="3967837"/>
            <a:ext cx="343057" cy="1297324"/>
            <a:chOff x="3265777" y="3967837"/>
            <a:chExt cx="343057" cy="1297324"/>
          </a:xfrm>
        </p:grpSpPr>
        <p:sp>
          <p:nvSpPr>
            <p:cNvPr id="45" name="Right Arrow 44"/>
            <p:cNvSpPr/>
            <p:nvPr/>
          </p:nvSpPr>
          <p:spPr>
            <a:xfrm>
              <a:off x="3265777" y="3967837"/>
              <a:ext cx="333914" cy="353020"/>
            </a:xfrm>
            <a:prstGeom prst="rightArrow">
              <a:avLst/>
            </a:prstGeom>
            <a:solidFill>
              <a:srgbClr val="FFFF00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55" name="Right Arrow 54"/>
            <p:cNvSpPr/>
            <p:nvPr/>
          </p:nvSpPr>
          <p:spPr>
            <a:xfrm>
              <a:off x="3274920" y="4912141"/>
              <a:ext cx="333914" cy="353020"/>
            </a:xfrm>
            <a:prstGeom prst="rightArrow">
              <a:avLst/>
            </a:prstGeom>
            <a:solidFill>
              <a:srgbClr val="FFFF00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grpSp>
        <p:nvGrpSpPr>
          <p:cNvPr id="66" name="Group 65"/>
          <p:cNvGrpSpPr/>
          <p:nvPr/>
        </p:nvGrpSpPr>
        <p:grpSpPr>
          <a:xfrm>
            <a:off x="4144875" y="3309972"/>
            <a:ext cx="966214" cy="1469076"/>
            <a:chOff x="4144875" y="3309972"/>
            <a:chExt cx="966214" cy="1469076"/>
          </a:xfrm>
        </p:grpSpPr>
        <p:sp>
          <p:nvSpPr>
            <p:cNvPr id="13" name="Bent-Up Arrow 12"/>
            <p:cNvSpPr/>
            <p:nvPr/>
          </p:nvSpPr>
          <p:spPr>
            <a:xfrm flipV="1">
              <a:off x="4144875" y="3309972"/>
              <a:ext cx="966214" cy="1469076"/>
            </a:xfrm>
            <a:prstGeom prst="bentUpArrow">
              <a:avLst>
                <a:gd name="adj1" fmla="val 15467"/>
                <a:gd name="adj2" fmla="val 16825"/>
                <a:gd name="adj3" fmla="val 18449"/>
              </a:avLst>
            </a:prstGeom>
            <a:solidFill>
              <a:schemeClr val="accent2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s-ES" dirty="0"/>
            </a:p>
          </p:txBody>
        </p:sp>
        <p:sp>
          <p:nvSpPr>
            <p:cNvPr id="56" name="Bent-Up Arrow 55"/>
            <p:cNvSpPr/>
            <p:nvPr/>
          </p:nvSpPr>
          <p:spPr>
            <a:xfrm flipV="1">
              <a:off x="4149907" y="3317853"/>
              <a:ext cx="551896" cy="456517"/>
            </a:xfrm>
            <a:prstGeom prst="bentUpArrow">
              <a:avLst>
                <a:gd name="adj1" fmla="val 30560"/>
                <a:gd name="adj2" fmla="val 30933"/>
                <a:gd name="adj3" fmla="val 35784"/>
              </a:avLst>
            </a:prstGeom>
            <a:solidFill>
              <a:schemeClr val="accent2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s-ES" dirty="0"/>
            </a:p>
          </p:txBody>
        </p:sp>
      </p:grpSp>
      <p:grpSp>
        <p:nvGrpSpPr>
          <p:cNvPr id="64" name="Group 63"/>
          <p:cNvGrpSpPr/>
          <p:nvPr/>
        </p:nvGrpSpPr>
        <p:grpSpPr>
          <a:xfrm>
            <a:off x="1739247" y="3831769"/>
            <a:ext cx="1455934" cy="1593607"/>
            <a:chOff x="1739247" y="3831769"/>
            <a:chExt cx="1455934" cy="1593607"/>
          </a:xfrm>
        </p:grpSpPr>
        <p:sp>
          <p:nvSpPr>
            <p:cNvPr id="14" name="Rounded Rectangle 13"/>
            <p:cNvSpPr/>
            <p:nvPr/>
          </p:nvSpPr>
          <p:spPr>
            <a:xfrm>
              <a:off x="1739247" y="3831769"/>
              <a:ext cx="1451250" cy="616661"/>
            </a:xfrm>
            <a:prstGeom prst="roundRect">
              <a:avLst>
                <a:gd name="adj" fmla="val 0"/>
              </a:avLst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s-ES" dirty="0" smtClean="0"/>
                <a:t>Basic </a:t>
              </a:r>
              <a:r>
                <a:rPr lang="es-ES" dirty="0" err="1" smtClean="0"/>
                <a:t>part</a:t>
              </a:r>
              <a:r>
                <a:rPr lang="es-ES" smtClean="0"/>
                <a:t> </a:t>
              </a:r>
              <a:r>
                <a:rPr lang="es-ES" i="1" smtClean="0"/>
                <a:t>l</a:t>
              </a:r>
              <a:r>
                <a:rPr lang="es-ES" i="1" baseline="-25000" dirty="0"/>
                <a:t>1</a:t>
              </a:r>
              <a:r>
                <a:rPr lang="es-ES" smtClean="0"/>
                <a:t> </a:t>
              </a:r>
              <a:r>
                <a:rPr lang="es-ES" dirty="0" err="1" smtClean="0"/>
                <a:t>detections</a:t>
              </a:r>
              <a:endParaRPr lang="es-ES" dirty="0"/>
            </a:p>
          </p:txBody>
        </p:sp>
        <p:sp>
          <p:nvSpPr>
            <p:cNvPr id="51" name="Rounded Rectangle 50"/>
            <p:cNvSpPr/>
            <p:nvPr/>
          </p:nvSpPr>
          <p:spPr>
            <a:xfrm>
              <a:off x="1743931" y="4808715"/>
              <a:ext cx="1451250" cy="616661"/>
            </a:xfrm>
            <a:prstGeom prst="roundRect">
              <a:avLst>
                <a:gd name="adj" fmla="val 0"/>
              </a:avLst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s-ES" dirty="0" smtClean="0"/>
                <a:t>Basic </a:t>
              </a:r>
              <a:r>
                <a:rPr lang="es-ES" dirty="0" err="1" smtClean="0"/>
                <a:t>part</a:t>
              </a:r>
              <a:r>
                <a:rPr lang="es-ES" dirty="0" smtClean="0"/>
                <a:t> </a:t>
              </a:r>
              <a:r>
                <a:rPr lang="es-ES" i="1" dirty="0" err="1" smtClean="0"/>
                <a:t>l</a:t>
              </a:r>
              <a:r>
                <a:rPr lang="es-ES" i="1" baseline="-25000" dirty="0" err="1" smtClean="0"/>
                <a:t>M</a:t>
              </a:r>
              <a:r>
                <a:rPr lang="es-ES" dirty="0" smtClean="0"/>
                <a:t> </a:t>
              </a:r>
              <a:r>
                <a:rPr lang="es-ES" dirty="0" err="1" smtClean="0"/>
                <a:t>detections</a:t>
              </a:r>
              <a:endParaRPr lang="es-ES" dirty="0"/>
            </a:p>
          </p:txBody>
        </p:sp>
        <p:sp>
          <p:nvSpPr>
            <p:cNvPr id="57" name="TextBox 56"/>
            <p:cNvSpPr txBox="1"/>
            <p:nvPr/>
          </p:nvSpPr>
          <p:spPr>
            <a:xfrm>
              <a:off x="2185726" y="4447574"/>
              <a:ext cx="493319" cy="3246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ES" dirty="0" smtClean="0"/>
                <a:t>[…]</a:t>
              </a:r>
              <a:endParaRPr lang="es-ES" dirty="0"/>
            </a:p>
          </p:txBody>
        </p:sp>
      </p:grpSp>
      <p:grpSp>
        <p:nvGrpSpPr>
          <p:cNvPr id="69" name="Group 68"/>
          <p:cNvGrpSpPr/>
          <p:nvPr/>
        </p:nvGrpSpPr>
        <p:grpSpPr>
          <a:xfrm>
            <a:off x="3659661" y="3831769"/>
            <a:ext cx="1638035" cy="1589900"/>
            <a:chOff x="3659661" y="3831769"/>
            <a:chExt cx="1638035" cy="1589900"/>
          </a:xfrm>
        </p:grpSpPr>
        <p:sp>
          <p:nvSpPr>
            <p:cNvPr id="16" name="Rounded Rectangle 15"/>
            <p:cNvSpPr/>
            <p:nvPr/>
          </p:nvSpPr>
          <p:spPr>
            <a:xfrm>
              <a:off x="3659662" y="3831769"/>
              <a:ext cx="1638034" cy="616661"/>
            </a:xfrm>
            <a:prstGeom prst="roundRect">
              <a:avLst>
                <a:gd name="adj" fmla="val 0"/>
              </a:avLst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s-ES" dirty="0" err="1" smtClean="0"/>
                <a:t>Part</a:t>
              </a:r>
              <a:r>
                <a:rPr lang="es-ES" dirty="0" smtClean="0"/>
                <a:t> </a:t>
              </a:r>
              <a:r>
                <a:rPr lang="es-ES" i="1" dirty="0" smtClean="0"/>
                <a:t>l</a:t>
              </a:r>
              <a:r>
                <a:rPr lang="es-ES" i="1" baseline="-25000" dirty="0" smtClean="0"/>
                <a:t>1</a:t>
              </a:r>
              <a:r>
                <a:rPr lang="es-ES" dirty="0" smtClean="0"/>
                <a:t> </a:t>
              </a:r>
              <a:r>
                <a:rPr lang="es-ES" dirty="0" err="1" smtClean="0"/>
                <a:t>context</a:t>
              </a:r>
              <a:r>
                <a:rPr lang="es-ES" dirty="0" smtClean="0"/>
                <a:t>. </a:t>
              </a:r>
              <a:r>
                <a:rPr lang="es-ES" dirty="0" err="1" smtClean="0"/>
                <a:t>features</a:t>
              </a:r>
              <a:endParaRPr lang="es-ES" dirty="0"/>
            </a:p>
          </p:txBody>
        </p:sp>
        <p:sp>
          <p:nvSpPr>
            <p:cNvPr id="54" name="Rounded Rectangle 53"/>
            <p:cNvSpPr/>
            <p:nvPr/>
          </p:nvSpPr>
          <p:spPr>
            <a:xfrm>
              <a:off x="3659661" y="4805008"/>
              <a:ext cx="1638034" cy="616661"/>
            </a:xfrm>
            <a:prstGeom prst="roundRect">
              <a:avLst>
                <a:gd name="adj" fmla="val 0"/>
              </a:avLst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s-ES" dirty="0" err="1" smtClean="0"/>
                <a:t>Part</a:t>
              </a:r>
              <a:r>
                <a:rPr lang="es-ES" dirty="0" smtClean="0"/>
                <a:t> </a:t>
              </a:r>
              <a:r>
                <a:rPr lang="es-ES" i="1" dirty="0" err="1" smtClean="0"/>
                <a:t>l</a:t>
              </a:r>
              <a:r>
                <a:rPr lang="es-ES" i="1" baseline="-25000" dirty="0" err="1" smtClean="0"/>
                <a:t>M</a:t>
              </a:r>
              <a:r>
                <a:rPr lang="es-ES" dirty="0" smtClean="0"/>
                <a:t> </a:t>
              </a:r>
              <a:r>
                <a:rPr lang="es-ES" dirty="0" err="1" smtClean="0"/>
                <a:t>context</a:t>
              </a:r>
              <a:r>
                <a:rPr lang="es-ES" dirty="0" smtClean="0"/>
                <a:t>. </a:t>
              </a:r>
              <a:r>
                <a:rPr lang="es-ES" dirty="0" err="1" smtClean="0"/>
                <a:t>features</a:t>
              </a:r>
              <a:endParaRPr lang="es-ES" dirty="0"/>
            </a:p>
          </p:txBody>
        </p:sp>
        <p:sp>
          <p:nvSpPr>
            <p:cNvPr id="68" name="TextBox 67"/>
            <p:cNvSpPr txBox="1"/>
            <p:nvPr/>
          </p:nvSpPr>
          <p:spPr>
            <a:xfrm>
              <a:off x="4208484" y="4447574"/>
              <a:ext cx="493319" cy="3246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ES" dirty="0" smtClean="0"/>
                <a:t>[…]</a:t>
              </a:r>
              <a:endParaRPr lang="es-ES" dirty="0"/>
            </a:p>
          </p:txBody>
        </p:sp>
      </p:grpSp>
      <p:sp>
        <p:nvSpPr>
          <p:cNvPr id="50" name="Slide Number Placeholder 4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860AB8-BB39-4E0E-8905-3E931B52FC0E}" type="slidenum">
              <a:rPr lang="es-ES" smtClean="0"/>
              <a:pPr/>
              <a:t>45</a:t>
            </a:fld>
            <a:r>
              <a:rPr lang="es-ES" smtClean="0"/>
              <a:t> / 84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8255477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0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"/>
                            </p:stCondLst>
                            <p:childTnLst>
                              <p:par>
                                <p:cTn id="4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000"/>
                            </p:stCondLst>
                            <p:childTnLst>
                              <p:par>
                                <p:cTn id="6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500"/>
                            </p:stCondLst>
                            <p:childTnLst>
                              <p:par>
                                <p:cTn id="6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9" grpId="0" animBg="1"/>
      <p:bldP spid="22" grpId="0" animBg="1"/>
      <p:bldP spid="23" grpId="0" animBg="1"/>
      <p:bldP spid="44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28 Imagen" descr="degradado diapo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32" y="5888673"/>
            <a:ext cx="9144000" cy="978892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ES" dirty="0" err="1" smtClean="0"/>
              <a:t>Poselets</a:t>
            </a:r>
            <a:r>
              <a:rPr lang="es-ES" dirty="0" smtClean="0"/>
              <a:t> [13]</a:t>
            </a:r>
            <a:endParaRPr lang="es-ES" dirty="0"/>
          </a:p>
        </p:txBody>
      </p:sp>
      <p:sp>
        <p:nvSpPr>
          <p:cNvPr id="5" name="Rectangle 4"/>
          <p:cNvSpPr/>
          <p:nvPr/>
        </p:nvSpPr>
        <p:spPr>
          <a:xfrm>
            <a:off x="-32" y="0"/>
            <a:ext cx="2216567" cy="199766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1200" dirty="0" err="1"/>
              <a:t>Part</a:t>
            </a:r>
            <a:r>
              <a:rPr lang="es-ES" sz="1200" dirty="0"/>
              <a:t> I</a:t>
            </a:r>
          </a:p>
        </p:txBody>
      </p:sp>
      <p:sp>
        <p:nvSpPr>
          <p:cNvPr id="6" name="Rectangle 5"/>
          <p:cNvSpPr/>
          <p:nvPr/>
        </p:nvSpPr>
        <p:spPr>
          <a:xfrm>
            <a:off x="2281647" y="0"/>
            <a:ext cx="2224199" cy="200797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1200" dirty="0" err="1"/>
              <a:t>Part</a:t>
            </a:r>
            <a:r>
              <a:rPr lang="es-ES" sz="1200" dirty="0"/>
              <a:t> II</a:t>
            </a:r>
          </a:p>
        </p:txBody>
      </p:sp>
      <p:sp>
        <p:nvSpPr>
          <p:cNvPr id="7" name="Rectangle 6"/>
          <p:cNvSpPr/>
          <p:nvPr/>
        </p:nvSpPr>
        <p:spPr>
          <a:xfrm>
            <a:off x="4570958" y="0"/>
            <a:ext cx="2226044" cy="200797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1200" dirty="0" err="1"/>
              <a:t>Part</a:t>
            </a:r>
            <a:r>
              <a:rPr lang="es-ES" sz="1200" dirty="0"/>
              <a:t> III</a:t>
            </a:r>
          </a:p>
        </p:txBody>
      </p:sp>
      <p:sp>
        <p:nvSpPr>
          <p:cNvPr id="8" name="Rectangle 7"/>
          <p:cNvSpPr/>
          <p:nvPr/>
        </p:nvSpPr>
        <p:spPr>
          <a:xfrm>
            <a:off x="6862114" y="1"/>
            <a:ext cx="2281854" cy="199766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1200" dirty="0" err="1"/>
              <a:t>Conclusions</a:t>
            </a:r>
            <a:endParaRPr lang="es-ES" sz="1200" dirty="0"/>
          </a:p>
        </p:txBody>
      </p:sp>
      <p:sp>
        <p:nvSpPr>
          <p:cNvPr id="10" name="Rectangle 9"/>
          <p:cNvSpPr/>
          <p:nvPr/>
        </p:nvSpPr>
        <p:spPr>
          <a:xfrm>
            <a:off x="0" y="233966"/>
            <a:ext cx="4505846" cy="192754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1200" dirty="0" err="1" smtClean="0"/>
              <a:t>Pictorial</a:t>
            </a:r>
            <a:r>
              <a:rPr lang="es-ES" sz="1200" dirty="0" smtClean="0"/>
              <a:t> </a:t>
            </a:r>
            <a:r>
              <a:rPr lang="es-ES" sz="1200" dirty="0" err="1" smtClean="0"/>
              <a:t>structures</a:t>
            </a:r>
            <a:endParaRPr lang="es-ES" sz="1200" dirty="0"/>
          </a:p>
        </p:txBody>
      </p:sp>
      <p:sp>
        <p:nvSpPr>
          <p:cNvPr id="12" name="Rectangle 11"/>
          <p:cNvSpPr/>
          <p:nvPr/>
        </p:nvSpPr>
        <p:spPr>
          <a:xfrm>
            <a:off x="4570958" y="225789"/>
            <a:ext cx="4573042" cy="200931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1200" dirty="0" smtClean="0"/>
              <a:t>Contextual </a:t>
            </a:r>
            <a:r>
              <a:rPr lang="es-ES" sz="1200" dirty="0" err="1" smtClean="0"/>
              <a:t>Rescoring</a:t>
            </a:r>
            <a:r>
              <a:rPr lang="es-ES" sz="1200" dirty="0" smtClean="0"/>
              <a:t> </a:t>
            </a:r>
            <a:r>
              <a:rPr lang="es-ES" sz="1200" dirty="0" err="1" smtClean="0"/>
              <a:t>for</a:t>
            </a:r>
            <a:r>
              <a:rPr lang="es-ES" sz="1200" dirty="0" smtClean="0"/>
              <a:t> Human Pose </a:t>
            </a:r>
            <a:r>
              <a:rPr lang="es-ES" sz="1200" dirty="0" err="1" smtClean="0"/>
              <a:t>Estimation</a:t>
            </a:r>
            <a:endParaRPr lang="es-ES" sz="1200" dirty="0"/>
          </a:p>
        </p:txBody>
      </p:sp>
      <p:sp>
        <p:nvSpPr>
          <p:cNvPr id="13" name="Content Placeholder 2"/>
          <p:cNvSpPr txBox="1">
            <a:spLocks/>
          </p:cNvSpPr>
          <p:nvPr/>
        </p:nvSpPr>
        <p:spPr>
          <a:xfrm>
            <a:off x="0" y="6193508"/>
            <a:ext cx="8011886" cy="10904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s-ES" sz="1600" dirty="0" smtClean="0"/>
              <a:t>[13] L. </a:t>
            </a:r>
            <a:r>
              <a:rPr lang="es-ES" sz="1600" dirty="0" err="1" smtClean="0"/>
              <a:t>Bourdev</a:t>
            </a:r>
            <a:r>
              <a:rPr lang="es-ES" sz="1600" dirty="0" smtClean="0"/>
              <a:t>, S. </a:t>
            </a:r>
            <a:r>
              <a:rPr lang="es-ES" sz="1600" dirty="0" err="1" smtClean="0"/>
              <a:t>Maji</a:t>
            </a:r>
            <a:r>
              <a:rPr lang="es-ES" sz="1600" dirty="0" smtClean="0"/>
              <a:t>, T. </a:t>
            </a:r>
            <a:r>
              <a:rPr lang="es-ES" sz="1600" dirty="0" err="1" smtClean="0"/>
              <a:t>Brox</a:t>
            </a:r>
            <a:r>
              <a:rPr lang="es-ES" sz="1600" dirty="0" smtClean="0"/>
              <a:t> and J. </a:t>
            </a:r>
            <a:r>
              <a:rPr lang="es-ES" sz="1600" dirty="0" err="1" smtClean="0"/>
              <a:t>Malik</a:t>
            </a:r>
            <a:r>
              <a:rPr lang="es-ES" sz="1600" dirty="0" smtClean="0"/>
              <a:t>. </a:t>
            </a:r>
            <a:r>
              <a:rPr lang="es-ES" sz="1600" dirty="0" err="1" smtClean="0"/>
              <a:t>Detecting</a:t>
            </a:r>
            <a:r>
              <a:rPr lang="es-ES" sz="1600" dirty="0" smtClean="0"/>
              <a:t> </a:t>
            </a:r>
            <a:r>
              <a:rPr lang="es-ES" sz="1600" dirty="0" err="1" smtClean="0"/>
              <a:t>people</a:t>
            </a:r>
            <a:r>
              <a:rPr lang="es-ES" sz="1600" dirty="0" smtClean="0"/>
              <a:t> </a:t>
            </a:r>
            <a:r>
              <a:rPr lang="es-ES" sz="1600" dirty="0" err="1" smtClean="0"/>
              <a:t>using</a:t>
            </a:r>
            <a:r>
              <a:rPr lang="es-ES" sz="1600" dirty="0" smtClean="0"/>
              <a:t> </a:t>
            </a:r>
            <a:r>
              <a:rPr lang="es-ES" sz="1600" dirty="0" err="1" smtClean="0"/>
              <a:t>mutually</a:t>
            </a:r>
            <a:r>
              <a:rPr lang="es-ES" sz="1600" dirty="0" smtClean="0"/>
              <a:t> </a:t>
            </a:r>
            <a:r>
              <a:rPr lang="es-ES" sz="1600" dirty="0" err="1" smtClean="0"/>
              <a:t>consistent</a:t>
            </a:r>
            <a:r>
              <a:rPr lang="es-ES" sz="1600" dirty="0" smtClean="0"/>
              <a:t> </a:t>
            </a:r>
            <a:r>
              <a:rPr lang="es-ES" sz="1600" dirty="0" err="1" smtClean="0"/>
              <a:t>Poselet</a:t>
            </a:r>
            <a:r>
              <a:rPr lang="es-ES" sz="1600" dirty="0" smtClean="0"/>
              <a:t> </a:t>
            </a:r>
            <a:r>
              <a:rPr lang="es-ES" sz="1600" dirty="0" err="1" smtClean="0"/>
              <a:t>activations</a:t>
            </a:r>
            <a:r>
              <a:rPr lang="es-ES" sz="1600" dirty="0" smtClean="0"/>
              <a:t>. In ECCV 2010.</a:t>
            </a:r>
            <a:endParaRPr lang="es-ES" sz="1600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0" y="6106854"/>
            <a:ext cx="9143968" cy="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grpSp>
        <p:nvGrpSpPr>
          <p:cNvPr id="35" name="Group 34"/>
          <p:cNvGrpSpPr/>
          <p:nvPr/>
        </p:nvGrpSpPr>
        <p:grpSpPr>
          <a:xfrm>
            <a:off x="419436" y="2652407"/>
            <a:ext cx="2960400" cy="2459617"/>
            <a:chOff x="419436" y="2652407"/>
            <a:chExt cx="2960400" cy="2459617"/>
          </a:xfrm>
        </p:grpSpPr>
        <p:pic>
          <p:nvPicPr>
            <p:cNvPr id="11" name="Picture 10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19436" y="2652407"/>
              <a:ext cx="1624272" cy="1010679"/>
            </a:xfrm>
            <a:prstGeom prst="rect">
              <a:avLst/>
            </a:prstGeom>
          </p:spPr>
        </p:pic>
        <p:pic>
          <p:nvPicPr>
            <p:cNvPr id="15" name="Picture 1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2119207" y="2666053"/>
              <a:ext cx="1260629" cy="1378729"/>
            </a:xfrm>
            <a:prstGeom prst="rect">
              <a:avLst/>
            </a:prstGeom>
          </p:spPr>
        </p:pic>
        <p:pic>
          <p:nvPicPr>
            <p:cNvPr id="16" name="Picture 15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2119207" y="4124713"/>
              <a:ext cx="1260629" cy="987310"/>
            </a:xfrm>
            <a:prstGeom prst="rect">
              <a:avLst/>
            </a:prstGeom>
          </p:spPr>
        </p:pic>
        <p:pic>
          <p:nvPicPr>
            <p:cNvPr id="17" name="Picture 16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419436" y="3764902"/>
              <a:ext cx="1624272" cy="1347122"/>
            </a:xfrm>
            <a:prstGeom prst="rect">
              <a:avLst/>
            </a:prstGeom>
          </p:spPr>
        </p:pic>
      </p:grpSp>
      <p:grpSp>
        <p:nvGrpSpPr>
          <p:cNvPr id="22" name="Group 21"/>
          <p:cNvGrpSpPr/>
          <p:nvPr/>
        </p:nvGrpSpPr>
        <p:grpSpPr>
          <a:xfrm>
            <a:off x="3534265" y="1499234"/>
            <a:ext cx="5786285" cy="1974515"/>
            <a:chOff x="3411633" y="2314958"/>
            <a:chExt cx="5786285" cy="1974515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0" name="TextBox 19"/>
                <p:cNvSpPr txBox="1"/>
                <p:nvPr/>
              </p:nvSpPr>
              <p:spPr>
                <a:xfrm>
                  <a:off x="3730404" y="2314958"/>
                  <a:ext cx="5467514" cy="197451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s-ES" sz="1500" b="1" dirty="0" smtClean="0"/>
                    <a:t>Poselet training:</a:t>
                  </a:r>
                </a:p>
                <a:p>
                  <a:r>
                    <a:rPr lang="es-ES" sz="1500" dirty="0" err="1" smtClean="0"/>
                    <a:t>Generate</a:t>
                  </a:r>
                  <a:r>
                    <a:rPr lang="es-ES" sz="1500" dirty="0" smtClean="0"/>
                    <a:t> </a:t>
                  </a:r>
                  <a:r>
                    <a:rPr lang="es-ES" sz="1500" dirty="0" err="1" smtClean="0"/>
                    <a:t>random</a:t>
                  </a:r>
                  <a:r>
                    <a:rPr lang="es-ES" sz="1500" dirty="0" smtClean="0"/>
                    <a:t> </a:t>
                  </a:r>
                  <a:r>
                    <a:rPr lang="es-ES" sz="1500" dirty="0" err="1" smtClean="0"/>
                    <a:t>seed</a:t>
                  </a:r>
                  <a:r>
                    <a:rPr lang="es-ES" sz="1500" dirty="0" smtClean="0"/>
                    <a:t> Windows</a:t>
                  </a:r>
                </a:p>
                <a:p>
                  <a:r>
                    <a:rPr lang="es-ES" sz="1500" b="1" dirty="0" err="1" smtClean="0"/>
                    <a:t>for</a:t>
                  </a:r>
                  <a:r>
                    <a:rPr lang="es-ES" sz="1500" dirty="0" smtClean="0"/>
                    <a:t> </a:t>
                  </a:r>
                  <a14:m>
                    <m:oMath xmlns:m="http://schemas.openxmlformats.org/officeDocument/2006/math">
                      <m:sSup>
                        <m:sSupPr>
                          <m:ctrlPr>
                            <a:rPr lang="es-ES" sz="15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m:rPr>
                              <m:sty m:val="p"/>
                            </m:rPr>
                            <a:rPr lang="es-ES" sz="1500" b="0" i="0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p</m:t>
                          </m:r>
                        </m:e>
                        <m:sup>
                          <m:r>
                            <a:rPr lang="es-ES" sz="1500" b="0" i="0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′</m:t>
                          </m:r>
                        </m:sup>
                      </m:sSup>
                      <m:r>
                        <a:rPr lang="es-ES" sz="15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∈</m:t>
                      </m:r>
                      <m:r>
                        <a:rPr lang="es-ES" sz="15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{1,…,</m:t>
                      </m:r>
                      <m:sSup>
                        <m:sSupPr>
                          <m:ctrlPr>
                            <a:rPr lang="es-ES" sz="15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s-ES" sz="15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𝑃</m:t>
                          </m:r>
                        </m:e>
                        <m:sup>
                          <m:r>
                            <a:rPr lang="es-ES" sz="15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′</m:t>
                          </m:r>
                        </m:sup>
                      </m:sSup>
                      <m:r>
                        <a:rPr lang="es-ES" sz="15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} </m:t>
                      </m:r>
                    </m:oMath>
                  </a14:m>
                  <a:r>
                    <a:rPr lang="es-ES" sz="1500" b="1" dirty="0" smtClean="0"/>
                    <a:t>do</a:t>
                  </a:r>
                </a:p>
                <a:p>
                  <a:pPr lvl="1"/>
                  <a:r>
                    <a:rPr lang="es-ES" sz="1500" b="1" dirty="0" err="1"/>
                    <a:t>f</a:t>
                  </a:r>
                  <a:r>
                    <a:rPr lang="es-ES" sz="1500" b="1" dirty="0" err="1" smtClean="0"/>
                    <a:t>or</a:t>
                  </a:r>
                  <a:r>
                    <a:rPr lang="es-ES" sz="1500" dirty="0" smtClean="0"/>
                    <a:t> </a:t>
                  </a:r>
                  <a14:m>
                    <m:oMath xmlns:m="http://schemas.openxmlformats.org/officeDocument/2006/math">
                      <m:r>
                        <m:rPr>
                          <m:sty m:val="p"/>
                        </m:rPr>
                        <a:rPr lang="es-ES" sz="1500" b="0" i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n</m:t>
                      </m:r>
                      <m:r>
                        <a:rPr lang="es-ES" sz="15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∈</m:t>
                      </m:r>
                      <m:r>
                        <a:rPr lang="es-ES" sz="15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{1,…,</m:t>
                      </m:r>
                      <m:r>
                        <a:rPr lang="es-ES" sz="15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𝑁</m:t>
                      </m:r>
                      <m:r>
                        <a:rPr lang="es-ES" sz="15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}</m:t>
                      </m:r>
                    </m:oMath>
                  </a14:m>
                  <a:r>
                    <a:rPr lang="es-ES" sz="1500" dirty="0" smtClean="0"/>
                    <a:t> </a:t>
                  </a:r>
                  <a:r>
                    <a:rPr lang="es-ES" sz="1500" b="1" dirty="0" smtClean="0"/>
                    <a:t>do</a:t>
                  </a:r>
                </a:p>
                <a:p>
                  <a:pPr lvl="2"/>
                  <a14:m>
                    <m:oMath xmlns:m="http://schemas.openxmlformats.org/officeDocument/2006/math">
                      <m:r>
                        <a:rPr lang="es-ES" sz="1500" b="0" i="1" smtClean="0">
                          <a:latin typeface="Cambria Math" panose="02040503050406030204" pitchFamily="18" charset="0"/>
                          <a:sym typeface="Wingdings" panose="05000000000000000000" pitchFamily="2" charset="2"/>
                        </a:rPr>
                        <m:t>𝑃𝑟𝑜𝑐</m:t>
                      </m:r>
                      <m:r>
                        <a:rPr lang="es-ES" sz="1500" b="0" i="1" smtClean="0">
                          <a:latin typeface="Cambria Math" panose="02040503050406030204" pitchFamily="18" charset="0"/>
                          <a:sym typeface="Wingdings" panose="05000000000000000000" pitchFamily="2" charset="2"/>
                        </a:rPr>
                        <m:t>(</m:t>
                      </m:r>
                      <m:r>
                        <a:rPr lang="es-ES" sz="1500" b="0" i="1" smtClean="0">
                          <a:latin typeface="Cambria Math" panose="02040503050406030204" pitchFamily="18" charset="0"/>
                          <a:sym typeface="Wingdings" panose="05000000000000000000" pitchFamily="2" charset="2"/>
                        </a:rPr>
                        <m:t>𝑛</m:t>
                      </m:r>
                      <m:r>
                        <a:rPr lang="es-ES" sz="1500" b="0" i="1" smtClean="0">
                          <a:latin typeface="Cambria Math" panose="02040503050406030204" pitchFamily="18" charset="0"/>
                          <a:sym typeface="Wingdings" panose="05000000000000000000" pitchFamily="2" charset="2"/>
                        </a:rPr>
                        <m:t>)</m:t>
                      </m:r>
                    </m:oMath>
                  </a14:m>
                  <a:r>
                    <a:rPr lang="en-US" sz="1500" dirty="0" smtClean="0">
                      <a:sym typeface="Wingdings" panose="05000000000000000000" pitchFamily="2" charset="2"/>
                    </a:rPr>
                    <a:t> Procrustes align. cost between </a:t>
                  </a:r>
                  <a14:m>
                    <m:oMath xmlns:m="http://schemas.openxmlformats.org/officeDocument/2006/math">
                      <m:sSup>
                        <m:sSupPr>
                          <m:ctrlPr>
                            <a:rPr lang="en-US" sz="1500" i="1" smtClean="0">
                              <a:latin typeface="Cambria Math" panose="02040503050406030204" pitchFamily="18" charset="0"/>
                              <a:sym typeface="Wingdings" panose="05000000000000000000" pitchFamily="2" charset="2"/>
                            </a:rPr>
                          </m:ctrlPr>
                        </m:sSupPr>
                        <m:e>
                          <m:r>
                            <a:rPr lang="es-ES" sz="1500" b="0" i="1" smtClean="0">
                              <a:latin typeface="Cambria Math" panose="02040503050406030204" pitchFamily="18" charset="0"/>
                              <a:sym typeface="Wingdings" panose="05000000000000000000" pitchFamily="2" charset="2"/>
                            </a:rPr>
                            <m:t>𝐼</m:t>
                          </m:r>
                        </m:e>
                        <m:sup>
                          <m:r>
                            <a:rPr lang="es-ES" sz="1500" b="0" i="1" smtClean="0">
                              <a:latin typeface="Cambria Math" panose="02040503050406030204" pitchFamily="18" charset="0"/>
                              <a:sym typeface="Wingdings" panose="05000000000000000000" pitchFamily="2" charset="2"/>
                            </a:rPr>
                            <m:t>𝑛</m:t>
                          </m:r>
                        </m:sup>
                      </m:sSup>
                    </m:oMath>
                  </a14:m>
                  <a:r>
                    <a:rPr lang="en-US" sz="1500" dirty="0" smtClean="0">
                      <a:sym typeface="Wingdings" panose="05000000000000000000" pitchFamily="2" charset="2"/>
                    </a:rPr>
                    <a:t> and </a:t>
                  </a:r>
                  <a14:m>
                    <m:oMath xmlns:m="http://schemas.openxmlformats.org/officeDocument/2006/math">
                      <m:sSub>
                        <m:sSubPr>
                          <m:ctrlPr>
                            <a:rPr lang="en-US" sz="1500" i="1" dirty="0" smtClean="0">
                              <a:latin typeface="Cambria Math" panose="02040503050406030204" pitchFamily="18" charset="0"/>
                              <a:sym typeface="Wingdings" panose="05000000000000000000" pitchFamily="2" charset="2"/>
                            </a:rPr>
                          </m:ctrlPr>
                        </m:sSubPr>
                        <m:e>
                          <m:r>
                            <a:rPr lang="es-ES" sz="1500" b="0" i="1" dirty="0" smtClean="0">
                              <a:latin typeface="Cambria Math" panose="02040503050406030204" pitchFamily="18" charset="0"/>
                              <a:sym typeface="Wingdings" panose="05000000000000000000" pitchFamily="2" charset="2"/>
                            </a:rPr>
                            <m:t>𝐵</m:t>
                          </m:r>
                        </m:e>
                        <m:sub>
                          <m:r>
                            <a:rPr lang="es-ES" sz="1500" b="0" i="1" dirty="0" smtClean="0">
                              <a:latin typeface="Cambria Math" panose="02040503050406030204" pitchFamily="18" charset="0"/>
                              <a:sym typeface="Wingdings" panose="05000000000000000000" pitchFamily="2" charset="2"/>
                            </a:rPr>
                            <m:t>𝑝</m:t>
                          </m:r>
                          <m:r>
                            <a:rPr lang="es-ES" sz="1500" b="0" i="1" dirty="0" smtClean="0">
                              <a:latin typeface="Cambria Math" panose="02040503050406030204" pitchFamily="18" charset="0"/>
                              <a:sym typeface="Wingdings" panose="05000000000000000000" pitchFamily="2" charset="2"/>
                            </a:rPr>
                            <m:t>′</m:t>
                          </m:r>
                        </m:sub>
                      </m:sSub>
                    </m:oMath>
                  </a14:m>
                  <a:endParaRPr lang="en-US" sz="1500" dirty="0" smtClean="0">
                    <a:sym typeface="Wingdings" panose="05000000000000000000" pitchFamily="2" charset="2"/>
                  </a:endParaRPr>
                </a:p>
                <a:p>
                  <a:pPr lvl="1"/>
                  <a:r>
                    <a:rPr lang="en-US" sz="1500" b="1" dirty="0">
                      <a:sym typeface="Wingdings" panose="05000000000000000000" pitchFamily="2" charset="2"/>
                    </a:rPr>
                    <a:t>e</a:t>
                  </a:r>
                  <a:r>
                    <a:rPr lang="en-US" sz="1500" b="1" dirty="0" smtClean="0">
                      <a:sym typeface="Wingdings" panose="05000000000000000000" pitchFamily="2" charset="2"/>
                    </a:rPr>
                    <a:t>nd for</a:t>
                  </a:r>
                </a:p>
                <a:p>
                  <a:pPr lvl="1"/>
                  <a:r>
                    <a:rPr lang="en-US" sz="1500" dirty="0" smtClean="0">
                      <a:sym typeface="Wingdings" panose="05000000000000000000" pitchFamily="2" charset="2"/>
                    </a:rPr>
                    <a:t>Train </a:t>
                  </a:r>
                  <a14:m>
                    <m:oMath xmlns:m="http://schemas.openxmlformats.org/officeDocument/2006/math">
                      <m:sSub>
                        <m:sSubPr>
                          <m:ctrlPr>
                            <a:rPr lang="el-GR" sz="1500" i="1" smtClean="0">
                              <a:latin typeface="Cambria Math" panose="02040503050406030204" pitchFamily="18" charset="0"/>
                              <a:sym typeface="Wingdings" panose="05000000000000000000" pitchFamily="2" charset="2"/>
                            </a:rPr>
                          </m:ctrlPr>
                        </m:sSubPr>
                        <m:e>
                          <m:r>
                            <m:rPr>
                              <m:sty m:val="p"/>
                            </m:rPr>
                            <a:rPr lang="el-GR" sz="1500" i="1">
                              <a:latin typeface="Cambria Math" panose="02040503050406030204" pitchFamily="18" charset="0"/>
                              <a:sym typeface="Wingdings" panose="05000000000000000000" pitchFamily="2" charset="2"/>
                            </a:rPr>
                            <m:t>ω</m:t>
                          </m:r>
                        </m:e>
                        <m:sub>
                          <m:r>
                            <a:rPr lang="es-ES" sz="1500" b="0" i="1" smtClean="0">
                              <a:latin typeface="Cambria Math" panose="02040503050406030204" pitchFamily="18" charset="0"/>
                              <a:sym typeface="Wingdings" panose="05000000000000000000" pitchFamily="2" charset="2"/>
                            </a:rPr>
                            <m:t>𝑝</m:t>
                          </m:r>
                          <m:r>
                            <a:rPr lang="es-ES" sz="1500" b="0" i="1" smtClean="0">
                              <a:latin typeface="Cambria Math" panose="02040503050406030204" pitchFamily="18" charset="0"/>
                              <a:sym typeface="Wingdings" panose="05000000000000000000" pitchFamily="2" charset="2"/>
                            </a:rPr>
                            <m:t>′</m:t>
                          </m:r>
                        </m:sub>
                      </m:sSub>
                      <m:r>
                        <a:rPr lang="es-ES" sz="1500" b="0" i="0" smtClean="0">
                          <a:latin typeface="Cambria Math" panose="02040503050406030204" pitchFamily="18" charset="0"/>
                          <a:sym typeface="Wingdings" panose="05000000000000000000" pitchFamily="2" charset="2"/>
                        </a:rPr>
                        <m:t> </m:t>
                      </m:r>
                    </m:oMath>
                  </a14:m>
                  <a:r>
                    <a:rPr lang="en-US" sz="1500" dirty="0" smtClean="0">
                      <a:sym typeface="Wingdings" panose="05000000000000000000" pitchFamily="2" charset="2"/>
                    </a:rPr>
                    <a:t>with </a:t>
                  </a:r>
                  <a14:m>
                    <m:oMath xmlns:m="http://schemas.openxmlformats.org/officeDocument/2006/math">
                      <m:sSup>
                        <m:sSupPr>
                          <m:ctrlPr>
                            <a:rPr lang="en-US" sz="1500" i="1">
                              <a:latin typeface="Cambria Math" panose="02040503050406030204" pitchFamily="18" charset="0"/>
                              <a:sym typeface="Wingdings" panose="05000000000000000000" pitchFamily="2" charset="2"/>
                            </a:rPr>
                          </m:ctrlPr>
                        </m:sSupPr>
                        <m:e>
                          <m:r>
                            <a:rPr lang="es-ES" sz="1500" i="1">
                              <a:latin typeface="Cambria Math" panose="02040503050406030204" pitchFamily="18" charset="0"/>
                              <a:sym typeface="Wingdings" panose="05000000000000000000" pitchFamily="2" charset="2"/>
                            </a:rPr>
                            <m:t>𝐼</m:t>
                          </m:r>
                        </m:e>
                        <m:sup>
                          <m:r>
                            <a:rPr lang="es-ES" sz="1500" i="1">
                              <a:latin typeface="Cambria Math" panose="02040503050406030204" pitchFamily="18" charset="0"/>
                              <a:sym typeface="Wingdings" panose="05000000000000000000" pitchFamily="2" charset="2"/>
                            </a:rPr>
                            <m:t>𝑛</m:t>
                          </m:r>
                        </m:sup>
                      </m:sSup>
                      <m:r>
                        <a:rPr lang="es-ES" sz="1500" b="0" i="1" smtClean="0">
                          <a:latin typeface="Cambria Math" panose="02040503050406030204" pitchFamily="18" charset="0"/>
                          <a:sym typeface="Wingdings" panose="05000000000000000000" pitchFamily="2" charset="2"/>
                        </a:rPr>
                        <m:t> </m:t>
                      </m:r>
                      <m:r>
                        <a:rPr lang="es-ES" sz="15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sym typeface="Wingdings" panose="05000000000000000000" pitchFamily="2" charset="2"/>
                        </a:rPr>
                        <m:t>∀</m:t>
                      </m:r>
                      <m:r>
                        <a:rPr lang="es-ES" sz="15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sym typeface="Wingdings" panose="05000000000000000000" pitchFamily="2" charset="2"/>
                        </a:rPr>
                        <m:t> </m:t>
                      </m:r>
                      <m:r>
                        <a:rPr lang="es-ES" sz="15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sym typeface="Wingdings" panose="05000000000000000000" pitchFamily="2" charset="2"/>
                        </a:rPr>
                        <m:t>𝑛</m:t>
                      </m:r>
                    </m:oMath>
                  </a14:m>
                  <a:r>
                    <a:rPr lang="en-US" sz="1500" dirty="0" smtClean="0">
                      <a:sym typeface="Wingdings" panose="05000000000000000000" pitchFamily="2" charset="2"/>
                    </a:rPr>
                    <a:t> s.t</a:t>
                  </a:r>
                  <a:r>
                    <a:rPr lang="en-US" sz="1500" dirty="0" err="1" smtClean="0">
                      <a:sym typeface="Wingdings" panose="05000000000000000000" pitchFamily="2" charset="2"/>
                    </a:rPr>
                    <a:t>.</a:t>
                  </a:r>
                  <a:r>
                    <a:rPr lang="en-US" sz="1500" dirty="0" smtClean="0">
                      <a:sym typeface="Wingdings" panose="05000000000000000000" pitchFamily="2" charset="2"/>
                    </a:rPr>
                    <a:t> </a:t>
                  </a:r>
                  <a14:m>
                    <m:oMath xmlns:m="http://schemas.openxmlformats.org/officeDocument/2006/math">
                      <m:r>
                        <a:rPr lang="es-ES" sz="1500" i="1">
                          <a:latin typeface="Cambria Math" panose="02040503050406030204" pitchFamily="18" charset="0"/>
                          <a:sym typeface="Wingdings" panose="05000000000000000000" pitchFamily="2" charset="2"/>
                        </a:rPr>
                        <m:t>𝑃𝑟𝑜𝑐</m:t>
                      </m:r>
                      <m:d>
                        <m:dPr>
                          <m:ctrlPr>
                            <a:rPr lang="es-ES" sz="1500" i="1">
                              <a:latin typeface="Cambria Math" panose="02040503050406030204" pitchFamily="18" charset="0"/>
                              <a:sym typeface="Wingdings" panose="05000000000000000000" pitchFamily="2" charset="2"/>
                            </a:rPr>
                          </m:ctrlPr>
                        </m:dPr>
                        <m:e>
                          <m:r>
                            <a:rPr lang="es-ES" sz="1500" i="1">
                              <a:latin typeface="Cambria Math" panose="02040503050406030204" pitchFamily="18" charset="0"/>
                              <a:sym typeface="Wingdings" panose="05000000000000000000" pitchFamily="2" charset="2"/>
                            </a:rPr>
                            <m:t>𝑛</m:t>
                          </m:r>
                        </m:e>
                      </m:d>
                      <m:r>
                        <a:rPr lang="es-ES" sz="15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sym typeface="Wingdings" panose="05000000000000000000" pitchFamily="2" charset="2"/>
                        </a:rPr>
                        <m:t>≤</m:t>
                      </m:r>
                      <m:r>
                        <a:rPr lang="es-ES" sz="15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sym typeface="Wingdings" panose="05000000000000000000" pitchFamily="2" charset="2"/>
                        </a:rPr>
                        <m:t> </m:t>
                      </m:r>
                      <m:sSub>
                        <m:sSubPr>
                          <m:ctrlPr>
                            <a:rPr lang="el-GR" sz="15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sym typeface="Wingdings" panose="05000000000000000000" pitchFamily="2" charset="2"/>
                            </a:rPr>
                          </m:ctrlPr>
                        </m:sSubPr>
                        <m:e>
                          <m:r>
                            <m:rPr>
                              <m:sty m:val="p"/>
                            </m:rPr>
                            <a:rPr lang="el-GR" sz="15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sym typeface="Wingdings" panose="05000000000000000000" pitchFamily="2" charset="2"/>
                            </a:rPr>
                            <m:t>τ</m:t>
                          </m:r>
                        </m:e>
                        <m:sub>
                          <m:r>
                            <a:rPr lang="es-ES" sz="15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sym typeface="Wingdings" panose="05000000000000000000" pitchFamily="2" charset="2"/>
                            </a:rPr>
                            <m:t>𝑝𝑟𝑜𝑐</m:t>
                          </m:r>
                        </m:sub>
                      </m:sSub>
                    </m:oMath>
                  </a14:m>
                  <a:r>
                    <a:rPr lang="es-ES" sz="1500" dirty="0" smtClean="0">
                      <a:sym typeface="Wingdings" panose="05000000000000000000" pitchFamily="2" charset="2"/>
                    </a:rPr>
                    <a:t> </a:t>
                  </a:r>
                </a:p>
                <a:p>
                  <a:r>
                    <a:rPr lang="es-ES" sz="1500" b="1" dirty="0" err="1">
                      <a:sym typeface="Wingdings" panose="05000000000000000000" pitchFamily="2" charset="2"/>
                    </a:rPr>
                    <a:t>e</a:t>
                  </a:r>
                  <a:r>
                    <a:rPr lang="es-ES" sz="1500" b="1" dirty="0" err="1" smtClean="0">
                      <a:sym typeface="Wingdings" panose="05000000000000000000" pitchFamily="2" charset="2"/>
                    </a:rPr>
                    <a:t>nd</a:t>
                  </a:r>
                  <a:r>
                    <a:rPr lang="es-ES" sz="1500" b="1" dirty="0" smtClean="0">
                      <a:sym typeface="Wingdings" panose="05000000000000000000" pitchFamily="2" charset="2"/>
                    </a:rPr>
                    <a:t> </a:t>
                  </a:r>
                  <a:r>
                    <a:rPr lang="es-ES" sz="1500" b="1" dirty="0" err="1" smtClean="0">
                      <a:sym typeface="Wingdings" panose="05000000000000000000" pitchFamily="2" charset="2"/>
                    </a:rPr>
                    <a:t>for</a:t>
                  </a:r>
                  <a:endParaRPr lang="es-ES" sz="1500" b="1" dirty="0"/>
                </a:p>
              </p:txBody>
            </p:sp>
          </mc:Choice>
          <mc:Fallback xmlns="">
            <p:sp>
              <p:nvSpPr>
                <p:cNvPr id="20" name="TextBox 19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730404" y="2314958"/>
                  <a:ext cx="5467514" cy="1974515"/>
                </a:xfrm>
                <a:prstGeom prst="rect">
                  <a:avLst/>
                </a:prstGeom>
                <a:blipFill rotWithShape="0">
                  <a:blip r:embed="rId8"/>
                  <a:stretch>
                    <a:fillRect l="-446" t="-617" b="-2469"/>
                  </a:stretch>
                </a:blipFill>
              </p:spPr>
              <p:txBody>
                <a:bodyPr/>
                <a:lstStyle/>
                <a:p>
                  <a:r>
                    <a:rPr lang="es-E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21" name="TextBox 20"/>
            <p:cNvSpPr txBox="1"/>
            <p:nvPr/>
          </p:nvSpPr>
          <p:spPr>
            <a:xfrm>
              <a:off x="3411633" y="2580284"/>
              <a:ext cx="432043" cy="17081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s-ES" sz="1500" dirty="0" smtClean="0"/>
                <a:t>1:</a:t>
              </a:r>
            </a:p>
            <a:p>
              <a:pPr algn="r"/>
              <a:r>
                <a:rPr lang="es-ES" sz="1500" dirty="0" smtClean="0"/>
                <a:t>2:</a:t>
              </a:r>
            </a:p>
            <a:p>
              <a:pPr algn="r"/>
              <a:r>
                <a:rPr lang="es-ES" sz="1500" dirty="0" smtClean="0"/>
                <a:t>3:</a:t>
              </a:r>
            </a:p>
            <a:p>
              <a:pPr algn="r"/>
              <a:r>
                <a:rPr lang="es-ES" sz="1500" dirty="0" smtClean="0"/>
                <a:t>4:</a:t>
              </a:r>
            </a:p>
            <a:p>
              <a:pPr algn="r"/>
              <a:r>
                <a:rPr lang="es-ES" sz="1500" dirty="0" smtClean="0"/>
                <a:t>5:</a:t>
              </a:r>
            </a:p>
            <a:p>
              <a:pPr algn="r"/>
              <a:r>
                <a:rPr lang="es-ES" sz="1500" dirty="0" smtClean="0"/>
                <a:t>6:</a:t>
              </a:r>
            </a:p>
            <a:p>
              <a:pPr algn="r"/>
              <a:r>
                <a:rPr lang="es-ES" sz="1500" dirty="0" smtClean="0"/>
                <a:t>7:</a:t>
              </a:r>
            </a:p>
          </p:txBody>
        </p:sp>
      </p:grpSp>
      <p:grpSp>
        <p:nvGrpSpPr>
          <p:cNvPr id="28" name="Group 27"/>
          <p:cNvGrpSpPr/>
          <p:nvPr/>
        </p:nvGrpSpPr>
        <p:grpSpPr>
          <a:xfrm>
            <a:off x="3534265" y="3700702"/>
            <a:ext cx="5121604" cy="2362826"/>
            <a:chOff x="3393746" y="3801047"/>
            <a:chExt cx="5787972" cy="2362826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6" name="TextBox 25"/>
                <p:cNvSpPr txBox="1"/>
                <p:nvPr/>
              </p:nvSpPr>
              <p:spPr>
                <a:xfrm>
                  <a:off x="3714204" y="3801047"/>
                  <a:ext cx="5467514" cy="236282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s-ES" sz="1500" b="1" dirty="0" smtClean="0"/>
                    <a:t>Poselet </a:t>
                  </a:r>
                  <a:r>
                    <a:rPr lang="es-ES" sz="1500" b="1" dirty="0" err="1" smtClean="0"/>
                    <a:t>selection</a:t>
                  </a:r>
                  <a:r>
                    <a:rPr lang="es-ES" sz="1500" b="1" dirty="0" smtClean="0"/>
                    <a:t>:</a:t>
                  </a:r>
                </a:p>
                <a:p>
                  <a:pPr/>
                  <a14:m>
                    <m:oMathPara xmlns:m="http://schemas.openxmlformats.org/officeDocument/2006/math">
                      <m:oMathParaPr>
                        <m:jc m:val="left"/>
                      </m:oMathParaPr>
                      <m:oMath xmlns:m="http://schemas.openxmlformats.org/officeDocument/2006/math">
                        <m:r>
                          <a:rPr lang="es-ES" sz="1500" b="0" i="1" smtClean="0">
                            <a:latin typeface="Cambria Math" panose="02040503050406030204" pitchFamily="18" charset="0"/>
                          </a:rPr>
                          <m:t>ℙ</m:t>
                        </m:r>
                        <m:r>
                          <a:rPr lang="en-US" sz="150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←</m:t>
                        </m:r>
                        <m:r>
                          <m:rPr>
                            <m:nor/>
                          </m:rPr>
                          <a:rPr lang="es-ES" sz="1500" b="0" i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arg</m:t>
                        </m:r>
                        <m:func>
                          <m:funcPr>
                            <m:ctrlPr>
                              <a:rPr lang="es-ES" sz="15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funcPr>
                          <m:fName>
                            <m:limLow>
                              <m:limLowPr>
                                <m:ctrlPr>
                                  <a:rPr lang="es-ES" sz="15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</m:ctrlPr>
                              </m:limLowPr>
                              <m:e>
                                <m:r>
                                  <m:rPr>
                                    <m:sty m:val="p"/>
                                  </m:rPr>
                                  <a:rPr lang="es-ES" sz="1500" b="0" i="0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max</m:t>
                                </m:r>
                              </m:e>
                              <m:lim>
                                <m:r>
                                  <a:rPr lang="es-ES" sz="15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𝑝</m:t>
                                </m:r>
                              </m:lim>
                            </m:limLow>
                          </m:fName>
                          <m:e>
                            <m:r>
                              <a:rPr lang="es-ES" sz="15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| </m:t>
                            </m:r>
                            <m:r>
                              <a:rPr lang="es-ES" sz="15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𝐶𝑜𝑣𝑒𝑟</m:t>
                            </m:r>
                            <m:d>
                              <m:dPr>
                                <m:ctrlPr>
                                  <a:rPr lang="es-ES" sz="15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s-ES" sz="15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𝑝</m:t>
                                </m:r>
                              </m:e>
                            </m:d>
                            <m:r>
                              <a:rPr lang="es-ES" sz="15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 |</m:t>
                            </m:r>
                          </m:e>
                        </m:func>
                      </m:oMath>
                    </m:oMathPara>
                  </a14:m>
                  <a:endParaRPr lang="es-ES" sz="1500" dirty="0" smtClean="0"/>
                </a:p>
                <a:p>
                  <a:r>
                    <a:rPr lang="es-ES" sz="1500" b="1" dirty="0" err="1" smtClean="0"/>
                    <a:t>while</a:t>
                  </a:r>
                  <a:r>
                    <a:rPr lang="es-ES" sz="1500" dirty="0" smtClean="0"/>
                    <a:t> </a:t>
                  </a:r>
                  <a14:m>
                    <m:oMath xmlns:m="http://schemas.openxmlformats.org/officeDocument/2006/math">
                      <m:r>
                        <m:rPr>
                          <m:sty m:val="p"/>
                        </m:rPr>
                        <a:rPr lang="es-ES" sz="1500" b="0" i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true</m:t>
                      </m:r>
                      <m:r>
                        <a:rPr lang="es-ES" sz="15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</m:t>
                      </m:r>
                    </m:oMath>
                  </a14:m>
                  <a:r>
                    <a:rPr lang="es-ES" sz="1500" b="1" dirty="0" smtClean="0"/>
                    <a:t>do</a:t>
                  </a:r>
                </a:p>
                <a:p>
                  <a:pPr lvl="1"/>
                  <a14:m>
                    <m:oMathPara xmlns:m="http://schemas.openxmlformats.org/officeDocument/2006/math">
                      <m:oMathParaPr>
                        <m:jc m:val="left"/>
                      </m:oMathParaPr>
                      <m:oMath xmlns:m="http://schemas.openxmlformats.org/officeDocument/2006/math">
                        <m:r>
                          <a:rPr lang="es-ES" sz="1500" b="0" i="1" smtClean="0">
                            <a:latin typeface="Cambria Math" panose="02040503050406030204" pitchFamily="18" charset="0"/>
                          </a:rPr>
                          <m:t>𝑛</m:t>
                        </m:r>
                        <m:r>
                          <a:rPr lang="es-ES" sz="1500" b="0" i="1" smtClean="0">
                            <a:latin typeface="Cambria Math" panose="02040503050406030204" pitchFamily="18" charset="0"/>
                          </a:rPr>
                          <m:t> ←| </m:t>
                        </m:r>
                        <m:r>
                          <a:rPr lang="es-ES" sz="1500" i="1">
                            <a:latin typeface="Cambria Math" panose="02040503050406030204" pitchFamily="18" charset="0"/>
                          </a:rPr>
                          <m:t>ℙ</m:t>
                        </m:r>
                        <m:r>
                          <a:rPr lang="es-ES" sz="1500" i="1">
                            <a:latin typeface="Cambria Math" panose="02040503050406030204" pitchFamily="18" charset="0"/>
                          </a:rPr>
                          <m:t> |</m:t>
                        </m:r>
                      </m:oMath>
                    </m:oMathPara>
                  </a14:m>
                  <a:endParaRPr lang="es-ES" sz="1500" b="0" i="1" dirty="0" smtClean="0">
                    <a:latin typeface="Cambria Math" panose="02040503050406030204" pitchFamily="18" charset="0"/>
                  </a:endParaRPr>
                </a:p>
                <a:p>
                  <a:pPr lvl="1"/>
                  <a14:m>
                    <m:oMathPara xmlns:m="http://schemas.openxmlformats.org/officeDocument/2006/math">
                      <m:oMathParaPr>
                        <m:jc m:val="left"/>
                      </m:oMathParaPr>
                      <m:oMath xmlns:m="http://schemas.openxmlformats.org/officeDocument/2006/math">
                        <m:r>
                          <a:rPr lang="es-ES" sz="1500" i="1">
                            <a:latin typeface="Cambria Math" panose="02040503050406030204" pitchFamily="18" charset="0"/>
                          </a:rPr>
                          <m:t>ℙ</m:t>
                        </m:r>
                        <m:r>
                          <a:rPr lang="es-ES" sz="150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←</m:t>
                        </m:r>
                        <m:r>
                          <a:rPr lang="es-ES" sz="1500" i="1">
                            <a:latin typeface="Cambria Math" panose="02040503050406030204" pitchFamily="18" charset="0"/>
                          </a:rPr>
                          <m:t>ℙ</m:t>
                        </m:r>
                        <m:r>
                          <m:rPr>
                            <m:nor/>
                          </m:rPr>
                          <a:rPr lang="es-ES" sz="1500" b="0" i="0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s-ES" sz="15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∪</m:t>
                        </m:r>
                        <m:r>
                          <m:rPr>
                            <m:nor/>
                          </m:rPr>
                          <a:rPr lang="es-ES" sz="1500" b="0" i="0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m:rPr>
                            <m:nor/>
                          </m:rPr>
                          <a:rPr lang="es-ES" sz="150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arg</m:t>
                        </m:r>
                        <m:func>
                          <m:funcPr>
                            <m:ctrlPr>
                              <a:rPr lang="es-ES" sz="15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funcPr>
                          <m:fName>
                            <m:limLow>
                              <m:limLowPr>
                                <m:ctrlPr>
                                  <a:rPr lang="es-ES" sz="1500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</m:ctrlPr>
                              </m:limLowPr>
                              <m:e>
                                <m:r>
                                  <m:rPr>
                                    <m:sty m:val="p"/>
                                  </m:rPr>
                                  <a:rPr lang="es-ES" sz="150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max</m:t>
                                </m:r>
                              </m:e>
                              <m:lim>
                                <m:r>
                                  <a:rPr lang="es-ES" sz="1500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𝑝</m:t>
                                </m:r>
                                <m:r>
                                  <a:rPr lang="es-ES" sz="15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 ∉ </m:t>
                                </m:r>
                                <m:r>
                                  <a:rPr lang="es-ES" sz="1500" i="1">
                                    <a:latin typeface="Cambria Math" panose="02040503050406030204" pitchFamily="18" charset="0"/>
                                  </a:rPr>
                                  <m:t>ℙ</m:t>
                                </m:r>
                              </m:lim>
                            </m:limLow>
                          </m:fName>
                          <m:e>
                            <m:r>
                              <a:rPr lang="es-ES" sz="15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|</m:t>
                            </m:r>
                            <m:r>
                              <a:rPr lang="es-ES" sz="15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 </m:t>
                            </m:r>
                            <m:r>
                              <a:rPr lang="es-ES" sz="1500" i="1">
                                <a:latin typeface="Cambria Math" panose="02040503050406030204" pitchFamily="18" charset="0"/>
                              </a:rPr>
                              <m:t>ℙ</m:t>
                            </m:r>
                            <m:r>
                              <a:rPr lang="es-ES" sz="1500" b="0" i="1" smtClean="0">
                                <a:latin typeface="Cambria Math" panose="02040503050406030204" pitchFamily="18" charset="0"/>
                              </a:rPr>
                              <m:t> \</m:t>
                            </m:r>
                            <m:r>
                              <m:rPr>
                                <m:lit/>
                              </m:rPr>
                              <a:rPr lang="es-ES" sz="1500" b="0" i="1" smtClean="0">
                                <a:latin typeface="Cambria Math" panose="02040503050406030204" pitchFamily="18" charset="0"/>
                              </a:rPr>
                              <m:t> </m:t>
                            </m:r>
                            <m:r>
                              <a:rPr lang="es-ES" sz="15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𝐶𝑜𝑣𝑒𝑟</m:t>
                            </m:r>
                            <m:d>
                              <m:dPr>
                                <m:ctrlPr>
                                  <a:rPr lang="es-ES" sz="1500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s-ES" sz="1500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𝑝</m:t>
                                </m:r>
                              </m:e>
                            </m:d>
                            <m:r>
                              <a:rPr lang="es-ES" sz="15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 |</m:t>
                            </m:r>
                          </m:e>
                        </m:func>
                      </m:oMath>
                    </m:oMathPara>
                  </a14:m>
                  <a:endParaRPr lang="es-ES" sz="1500" b="1" dirty="0" smtClean="0"/>
                </a:p>
                <a:p>
                  <a:pPr lvl="1"/>
                  <a:r>
                    <a:rPr lang="es-ES" sz="1500" b="1" dirty="0" err="1" smtClean="0"/>
                    <a:t>If</a:t>
                  </a:r>
                  <a:r>
                    <a:rPr lang="es-ES" sz="1500" b="1" dirty="0" smtClean="0"/>
                    <a:t> </a:t>
                  </a:r>
                  <a14:m>
                    <m:oMath xmlns:m="http://schemas.openxmlformats.org/officeDocument/2006/math">
                      <m:r>
                        <a:rPr lang="es-ES" sz="1500" b="0" i="1" smtClean="0">
                          <a:latin typeface="Cambria Math" panose="02040503050406030204" pitchFamily="18" charset="0"/>
                        </a:rPr>
                        <m:t>𝑛</m:t>
                      </m:r>
                      <m:r>
                        <a:rPr lang="es-ES" sz="1500" b="0" i="1" smtClean="0">
                          <a:latin typeface="Cambria Math" panose="02040503050406030204" pitchFamily="18" charset="0"/>
                        </a:rPr>
                        <m:t> =</m:t>
                      </m:r>
                      <m:d>
                        <m:dPr>
                          <m:begChr m:val="|"/>
                          <m:endChr m:val="|"/>
                          <m:ctrlPr>
                            <a:rPr lang="es-ES" sz="15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s-ES" sz="1500" i="1">
                              <a:latin typeface="Cambria Math" panose="02040503050406030204" pitchFamily="18" charset="0"/>
                            </a:rPr>
                            <m:t>ℙ</m:t>
                          </m:r>
                          <m:r>
                            <a:rPr lang="es-ES" sz="1500" b="0" i="0" smtClean="0">
                              <a:latin typeface="Cambria Math" panose="02040503050406030204" pitchFamily="18" charset="0"/>
                            </a:rPr>
                            <m:t> </m:t>
                          </m:r>
                        </m:e>
                      </m:d>
                    </m:oMath>
                  </a14:m>
                  <a:r>
                    <a:rPr lang="es-ES" sz="1500" dirty="0" smtClean="0"/>
                    <a:t> </a:t>
                  </a:r>
                  <a:r>
                    <a:rPr lang="es-ES" sz="1500" b="1" dirty="0" smtClean="0"/>
                    <a:t>then</a:t>
                  </a:r>
                </a:p>
                <a:p>
                  <a:pPr lvl="1"/>
                  <a:r>
                    <a:rPr lang="es-ES" sz="1500" b="1" dirty="0" smtClean="0"/>
                    <a:t>	break</a:t>
                  </a:r>
                </a:p>
                <a:p>
                  <a:pPr lvl="1"/>
                  <a:r>
                    <a:rPr lang="es-ES" sz="1500" b="1" dirty="0" err="1" smtClean="0"/>
                    <a:t>End</a:t>
                  </a:r>
                  <a:r>
                    <a:rPr lang="es-ES" sz="1500" b="1" dirty="0" smtClean="0"/>
                    <a:t> </a:t>
                  </a:r>
                  <a:r>
                    <a:rPr lang="es-ES" sz="1500" b="1" dirty="0" err="1" smtClean="0"/>
                    <a:t>if</a:t>
                  </a:r>
                  <a:endParaRPr lang="es-ES" sz="1500" b="1" dirty="0" smtClean="0"/>
                </a:p>
                <a:p>
                  <a:r>
                    <a:rPr lang="es-ES" sz="1500" b="1" dirty="0" err="1" smtClean="0"/>
                    <a:t>end</a:t>
                  </a:r>
                  <a:r>
                    <a:rPr lang="es-ES" sz="1500" b="1" dirty="0" smtClean="0"/>
                    <a:t> </a:t>
                  </a:r>
                  <a:r>
                    <a:rPr lang="es-ES" sz="1500" b="1" dirty="0" err="1" smtClean="0"/>
                    <a:t>while</a:t>
                  </a:r>
                  <a:endParaRPr lang="es-ES" sz="1500" b="1" dirty="0" smtClean="0"/>
                </a:p>
              </p:txBody>
            </p:sp>
          </mc:Choice>
          <mc:Fallback xmlns="">
            <p:sp>
              <p:nvSpPr>
                <p:cNvPr id="26" name="TextBox 25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714204" y="3801047"/>
                  <a:ext cx="5467514" cy="2362826"/>
                </a:xfrm>
                <a:prstGeom prst="rect">
                  <a:avLst/>
                </a:prstGeom>
                <a:blipFill rotWithShape="0">
                  <a:blip r:embed="rId9"/>
                  <a:stretch>
                    <a:fillRect l="-504" t="-515" b="-2062"/>
                  </a:stretch>
                </a:blipFill>
              </p:spPr>
              <p:txBody>
                <a:bodyPr/>
                <a:lstStyle/>
                <a:p>
                  <a:r>
                    <a:rPr lang="es-E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27" name="TextBox 26"/>
            <p:cNvSpPr txBox="1"/>
            <p:nvPr/>
          </p:nvSpPr>
          <p:spPr>
            <a:xfrm>
              <a:off x="3393746" y="4031484"/>
              <a:ext cx="432043" cy="21236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s-ES" sz="1500" dirty="0" smtClean="0"/>
                <a:t>1:</a:t>
              </a:r>
            </a:p>
            <a:p>
              <a:pPr algn="r"/>
              <a:endParaRPr lang="es-ES" sz="600" dirty="0" smtClean="0"/>
            </a:p>
            <a:p>
              <a:pPr algn="r"/>
              <a:r>
                <a:rPr lang="es-ES" sz="1500" dirty="0" smtClean="0"/>
                <a:t>2:</a:t>
              </a:r>
            </a:p>
            <a:p>
              <a:pPr algn="r"/>
              <a:r>
                <a:rPr lang="es-ES" sz="1500" dirty="0" smtClean="0"/>
                <a:t>3:</a:t>
              </a:r>
            </a:p>
            <a:p>
              <a:pPr algn="r"/>
              <a:r>
                <a:rPr lang="es-ES" sz="1500" dirty="0" smtClean="0"/>
                <a:t>4:</a:t>
              </a:r>
            </a:p>
            <a:p>
              <a:pPr algn="r"/>
              <a:endParaRPr lang="es-ES" sz="600" dirty="0" smtClean="0"/>
            </a:p>
            <a:p>
              <a:pPr algn="r"/>
              <a:r>
                <a:rPr lang="es-ES" sz="1500" dirty="0" smtClean="0"/>
                <a:t>5:</a:t>
              </a:r>
            </a:p>
            <a:p>
              <a:pPr algn="r"/>
              <a:r>
                <a:rPr lang="es-ES" sz="1500" dirty="0" smtClean="0"/>
                <a:t>6:</a:t>
              </a:r>
            </a:p>
            <a:p>
              <a:pPr algn="r"/>
              <a:r>
                <a:rPr lang="es-ES" sz="1500" dirty="0" smtClean="0"/>
                <a:t>7:</a:t>
              </a:r>
            </a:p>
            <a:p>
              <a:pPr algn="r"/>
              <a:r>
                <a:rPr lang="es-ES" sz="1500" dirty="0" smtClean="0"/>
                <a:t>8:</a:t>
              </a:r>
            </a:p>
          </p:txBody>
        </p:sp>
      </p:grpSp>
      <p:sp>
        <p:nvSpPr>
          <p:cNvPr id="29" name="Rounded Rectangle 28"/>
          <p:cNvSpPr/>
          <p:nvPr/>
        </p:nvSpPr>
        <p:spPr>
          <a:xfrm>
            <a:off x="403317" y="629572"/>
            <a:ext cx="2665892" cy="53113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b="1" dirty="0" err="1" smtClean="0"/>
              <a:t>Mid-level</a:t>
            </a:r>
            <a:r>
              <a:rPr lang="es-ES" b="1" dirty="0" smtClean="0"/>
              <a:t> </a:t>
            </a:r>
            <a:r>
              <a:rPr lang="es-ES" b="1" dirty="0" err="1" smtClean="0"/>
              <a:t>representation</a:t>
            </a:r>
            <a:endParaRPr lang="es-ES" b="1" dirty="0"/>
          </a:p>
        </p:txBody>
      </p:sp>
      <p:sp>
        <p:nvSpPr>
          <p:cNvPr id="30" name="Rounded Rectangle 29"/>
          <p:cNvSpPr/>
          <p:nvPr/>
        </p:nvSpPr>
        <p:spPr>
          <a:xfrm>
            <a:off x="3245931" y="629572"/>
            <a:ext cx="2665892" cy="531135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ES" dirty="0" smtClean="0">
                <a:solidFill>
                  <a:schemeClr val="bg1"/>
                </a:solidFill>
              </a:rPr>
              <a:t>Contextual </a:t>
            </a:r>
            <a:r>
              <a:rPr lang="es-ES" dirty="0" err="1" smtClean="0">
                <a:solidFill>
                  <a:schemeClr val="bg1"/>
                </a:solidFill>
              </a:rPr>
              <a:t>features</a:t>
            </a:r>
            <a:endParaRPr lang="es-ES" dirty="0">
              <a:solidFill>
                <a:schemeClr val="bg1"/>
              </a:solidFill>
            </a:endParaRPr>
          </a:p>
        </p:txBody>
      </p:sp>
      <p:sp>
        <p:nvSpPr>
          <p:cNvPr id="31" name="Rounded Rectangle 30"/>
          <p:cNvSpPr/>
          <p:nvPr/>
        </p:nvSpPr>
        <p:spPr>
          <a:xfrm>
            <a:off x="6088545" y="629623"/>
            <a:ext cx="2665892" cy="531135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ES" dirty="0" smtClean="0">
                <a:solidFill>
                  <a:schemeClr val="bg1"/>
                </a:solidFill>
              </a:rPr>
              <a:t>Contextual </a:t>
            </a:r>
            <a:r>
              <a:rPr lang="es-ES" dirty="0" err="1" smtClean="0">
                <a:solidFill>
                  <a:schemeClr val="bg1"/>
                </a:solidFill>
              </a:rPr>
              <a:t>rescoring</a:t>
            </a:r>
            <a:endParaRPr lang="es-ES" dirty="0">
              <a:solidFill>
                <a:schemeClr val="bg1"/>
              </a:solidFill>
            </a:endParaRPr>
          </a:p>
        </p:txBody>
      </p:sp>
      <p:pic>
        <p:nvPicPr>
          <p:cNvPr id="32" name="Picture 2" descr="http://www.euroinformatica.ro/documentation/programming/!!!Algorithms_CORMEN!!!/images/fig1056_04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216927" y="2642971"/>
            <a:ext cx="3275041" cy="2539995"/>
          </a:xfrm>
          <a:prstGeom prst="rect">
            <a:avLst/>
          </a:prstGeom>
          <a:noFill/>
        </p:spPr>
      </p:pic>
      <p:sp>
        <p:nvSpPr>
          <p:cNvPr id="33" name="44 Rectángulo redondeado"/>
          <p:cNvSpPr/>
          <p:nvPr/>
        </p:nvSpPr>
        <p:spPr>
          <a:xfrm>
            <a:off x="336070" y="2847776"/>
            <a:ext cx="2984046" cy="827807"/>
          </a:xfrm>
          <a:prstGeom prst="roundRect">
            <a:avLst/>
          </a:prstGeom>
          <a:noFill/>
          <a:ln w="57150">
            <a:solidFill>
              <a:schemeClr val="accent1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grpSp>
        <p:nvGrpSpPr>
          <p:cNvPr id="34" name="47 Grupo"/>
          <p:cNvGrpSpPr/>
          <p:nvPr/>
        </p:nvGrpSpPr>
        <p:grpSpPr>
          <a:xfrm>
            <a:off x="667829" y="2766342"/>
            <a:ext cx="1464106" cy="2332912"/>
            <a:chOff x="6228184" y="2636912"/>
            <a:chExt cx="1448544" cy="2232248"/>
          </a:xfrm>
        </p:grpSpPr>
        <p:sp>
          <p:nvSpPr>
            <p:cNvPr id="36" name="45 Rectángulo redondeado"/>
            <p:cNvSpPr/>
            <p:nvPr/>
          </p:nvSpPr>
          <p:spPr>
            <a:xfrm>
              <a:off x="7100664" y="2636912"/>
              <a:ext cx="567680" cy="2232248"/>
            </a:xfrm>
            <a:prstGeom prst="roundRect">
              <a:avLst/>
            </a:prstGeom>
            <a:noFill/>
            <a:ln w="57150">
              <a:solidFill>
                <a:srgbClr val="FF0000"/>
              </a:solidFill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37" name="46 Rectángulo redondeado"/>
            <p:cNvSpPr/>
            <p:nvPr/>
          </p:nvSpPr>
          <p:spPr>
            <a:xfrm>
              <a:off x="6228184" y="3645024"/>
              <a:ext cx="1448544" cy="440432"/>
            </a:xfrm>
            <a:prstGeom prst="roundRect">
              <a:avLst/>
            </a:prstGeom>
            <a:noFill/>
            <a:ln w="57150">
              <a:solidFill>
                <a:srgbClr val="FF0000"/>
              </a:solidFill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sp>
        <p:nvSpPr>
          <p:cNvPr id="38" name="48 Rectángulo redondeado"/>
          <p:cNvSpPr/>
          <p:nvPr/>
        </p:nvSpPr>
        <p:spPr>
          <a:xfrm>
            <a:off x="2634306" y="2775769"/>
            <a:ext cx="573779" cy="2332912"/>
          </a:xfrm>
          <a:prstGeom prst="roundRect">
            <a:avLst/>
          </a:prstGeom>
          <a:noFill/>
          <a:ln w="57150">
            <a:solidFill>
              <a:srgbClr val="92D050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39" name="49 Rectángulo redondeado"/>
          <p:cNvSpPr/>
          <p:nvPr/>
        </p:nvSpPr>
        <p:spPr>
          <a:xfrm>
            <a:off x="596864" y="4357738"/>
            <a:ext cx="1464106" cy="460293"/>
          </a:xfrm>
          <a:prstGeom prst="roundRect">
            <a:avLst/>
          </a:prstGeom>
          <a:noFill/>
          <a:ln w="57150">
            <a:solidFill>
              <a:srgbClr val="7030A0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860AB8-BB39-4E0E-8905-3E931B52FC0E}" type="slidenum">
              <a:rPr lang="es-ES" smtClean="0"/>
              <a:pPr/>
              <a:t>46</a:t>
            </a:fld>
            <a:r>
              <a:rPr lang="es-ES" smtClean="0"/>
              <a:t> / 84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38503168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  <p:bldP spid="38" grpId="0" animBg="1"/>
      <p:bldP spid="39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28 Imagen" descr="degradado diapo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32" y="5888673"/>
            <a:ext cx="9144000" cy="978892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ES" dirty="0" err="1" smtClean="0"/>
              <a:t>Our</a:t>
            </a:r>
            <a:r>
              <a:rPr lang="es-ES" dirty="0" smtClean="0"/>
              <a:t> </a:t>
            </a:r>
            <a:r>
              <a:rPr lang="es-ES" dirty="0" err="1"/>
              <a:t>p</a:t>
            </a:r>
            <a:r>
              <a:rPr lang="es-ES" dirty="0" err="1" smtClean="0"/>
              <a:t>roposal</a:t>
            </a:r>
            <a:endParaRPr lang="es-ES" dirty="0"/>
          </a:p>
        </p:txBody>
      </p:sp>
      <p:sp>
        <p:nvSpPr>
          <p:cNvPr id="5" name="Rectangle 4"/>
          <p:cNvSpPr/>
          <p:nvPr/>
        </p:nvSpPr>
        <p:spPr>
          <a:xfrm>
            <a:off x="-32" y="0"/>
            <a:ext cx="2216567" cy="199766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1200" dirty="0" err="1"/>
              <a:t>Part</a:t>
            </a:r>
            <a:r>
              <a:rPr lang="es-ES" sz="1200" dirty="0"/>
              <a:t> I</a:t>
            </a:r>
          </a:p>
        </p:txBody>
      </p:sp>
      <p:sp>
        <p:nvSpPr>
          <p:cNvPr id="6" name="Rectangle 5"/>
          <p:cNvSpPr/>
          <p:nvPr/>
        </p:nvSpPr>
        <p:spPr>
          <a:xfrm>
            <a:off x="2281647" y="0"/>
            <a:ext cx="2224199" cy="200797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1200" dirty="0" err="1"/>
              <a:t>Part</a:t>
            </a:r>
            <a:r>
              <a:rPr lang="es-ES" sz="1200" dirty="0"/>
              <a:t> II</a:t>
            </a:r>
          </a:p>
        </p:txBody>
      </p:sp>
      <p:sp>
        <p:nvSpPr>
          <p:cNvPr id="7" name="Rectangle 6"/>
          <p:cNvSpPr/>
          <p:nvPr/>
        </p:nvSpPr>
        <p:spPr>
          <a:xfrm>
            <a:off x="4570958" y="0"/>
            <a:ext cx="2226044" cy="200797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1200" dirty="0" err="1"/>
              <a:t>Part</a:t>
            </a:r>
            <a:r>
              <a:rPr lang="es-ES" sz="1200" dirty="0"/>
              <a:t> III</a:t>
            </a:r>
          </a:p>
        </p:txBody>
      </p:sp>
      <p:sp>
        <p:nvSpPr>
          <p:cNvPr id="8" name="Rectangle 7"/>
          <p:cNvSpPr/>
          <p:nvPr/>
        </p:nvSpPr>
        <p:spPr>
          <a:xfrm>
            <a:off x="6862114" y="1"/>
            <a:ext cx="2281854" cy="199766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1200" dirty="0" err="1"/>
              <a:t>Conclusions</a:t>
            </a:r>
            <a:endParaRPr lang="es-ES" sz="1200" dirty="0"/>
          </a:p>
        </p:txBody>
      </p:sp>
      <p:sp>
        <p:nvSpPr>
          <p:cNvPr id="10" name="Rectangle 9"/>
          <p:cNvSpPr/>
          <p:nvPr/>
        </p:nvSpPr>
        <p:spPr>
          <a:xfrm>
            <a:off x="0" y="233966"/>
            <a:ext cx="4505846" cy="192754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1200" dirty="0" err="1" smtClean="0"/>
              <a:t>Pictorial</a:t>
            </a:r>
            <a:r>
              <a:rPr lang="es-ES" sz="1200" dirty="0" smtClean="0"/>
              <a:t> </a:t>
            </a:r>
            <a:r>
              <a:rPr lang="es-ES" sz="1200" dirty="0" err="1" smtClean="0"/>
              <a:t>structures</a:t>
            </a:r>
            <a:endParaRPr lang="es-ES" sz="1200" dirty="0"/>
          </a:p>
        </p:txBody>
      </p:sp>
      <p:sp>
        <p:nvSpPr>
          <p:cNvPr id="12" name="Rectangle 11"/>
          <p:cNvSpPr/>
          <p:nvPr/>
        </p:nvSpPr>
        <p:spPr>
          <a:xfrm>
            <a:off x="4570958" y="225789"/>
            <a:ext cx="4573042" cy="200931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1200" dirty="0" smtClean="0"/>
              <a:t>Contextual </a:t>
            </a:r>
            <a:r>
              <a:rPr lang="es-ES" sz="1200" dirty="0" err="1" smtClean="0"/>
              <a:t>Rescoring</a:t>
            </a:r>
            <a:r>
              <a:rPr lang="es-ES" sz="1200" dirty="0" smtClean="0"/>
              <a:t> </a:t>
            </a:r>
            <a:r>
              <a:rPr lang="es-ES" sz="1200" dirty="0" err="1" smtClean="0"/>
              <a:t>for</a:t>
            </a:r>
            <a:r>
              <a:rPr lang="es-ES" sz="1200" dirty="0" smtClean="0"/>
              <a:t> Human Pose </a:t>
            </a:r>
            <a:r>
              <a:rPr lang="es-ES" sz="1200" dirty="0" err="1" smtClean="0"/>
              <a:t>Estimation</a:t>
            </a:r>
            <a:endParaRPr lang="es-ES" sz="1200" dirty="0"/>
          </a:p>
        </p:txBody>
      </p:sp>
      <p:grpSp>
        <p:nvGrpSpPr>
          <p:cNvPr id="18" name="Group 17"/>
          <p:cNvGrpSpPr/>
          <p:nvPr/>
        </p:nvGrpSpPr>
        <p:grpSpPr>
          <a:xfrm>
            <a:off x="419436" y="2666053"/>
            <a:ext cx="2960400" cy="2445971"/>
            <a:chOff x="1108251" y="2382909"/>
            <a:chExt cx="3113915" cy="2651654"/>
          </a:xfrm>
        </p:grpSpPr>
        <p:pic>
          <p:nvPicPr>
            <p:cNvPr id="11" name="Picture 10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108251" y="2382909"/>
              <a:ext cx="1708500" cy="1095667"/>
            </a:xfrm>
            <a:prstGeom prst="rect">
              <a:avLst/>
            </a:prstGeom>
          </p:spPr>
        </p:pic>
        <p:pic>
          <p:nvPicPr>
            <p:cNvPr id="15" name="Picture 1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2896166" y="2382909"/>
              <a:ext cx="1326000" cy="1494667"/>
            </a:xfrm>
            <a:prstGeom prst="rect">
              <a:avLst/>
            </a:prstGeom>
          </p:spPr>
        </p:pic>
        <p:pic>
          <p:nvPicPr>
            <p:cNvPr id="16" name="Picture 15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2896166" y="3964229"/>
              <a:ext cx="1326000" cy="1070333"/>
            </a:xfrm>
            <a:prstGeom prst="rect">
              <a:avLst/>
            </a:prstGeom>
          </p:spPr>
        </p:pic>
        <p:pic>
          <p:nvPicPr>
            <p:cNvPr id="17" name="Picture 16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108251" y="3574161"/>
              <a:ext cx="1708500" cy="1460402"/>
            </a:xfrm>
            <a:prstGeom prst="rect">
              <a:avLst/>
            </a:prstGeom>
          </p:spPr>
        </p:pic>
      </p:grpSp>
      <p:grpSp>
        <p:nvGrpSpPr>
          <p:cNvPr id="29" name="Group 28"/>
          <p:cNvGrpSpPr/>
          <p:nvPr/>
        </p:nvGrpSpPr>
        <p:grpSpPr>
          <a:xfrm>
            <a:off x="3596449" y="1626318"/>
            <a:ext cx="5789922" cy="4480394"/>
            <a:chOff x="3407996" y="2314958"/>
            <a:chExt cx="5789922" cy="4480394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0" name="TextBox 29"/>
                <p:cNvSpPr txBox="1"/>
                <p:nvPr/>
              </p:nvSpPr>
              <p:spPr>
                <a:xfrm>
                  <a:off x="3730404" y="2314958"/>
                  <a:ext cx="5467514" cy="448039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s-ES" sz="1500" b="1" dirty="0" smtClean="0"/>
                    <a:t>Poselet </a:t>
                  </a:r>
                  <a:r>
                    <a:rPr lang="es-ES" sz="1500" b="1" dirty="0" err="1" smtClean="0"/>
                    <a:t>selection</a:t>
                  </a:r>
                  <a:r>
                    <a:rPr lang="es-ES" sz="1500" b="1" dirty="0" smtClean="0"/>
                    <a:t>:</a:t>
                  </a:r>
                </a:p>
                <a:p>
                  <a:pPr/>
                  <a14:m>
                    <m:oMathPara xmlns:m="http://schemas.openxmlformats.org/officeDocument/2006/math">
                      <m:oMathParaPr>
                        <m:jc m:val="left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s-ES" sz="150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s-ES" sz="1500" b="0" i="1" smtClean="0">
                                <a:latin typeface="Cambria Math" panose="02040503050406030204" pitchFamily="18" charset="0"/>
                              </a:rPr>
                              <m:t>𝐴</m:t>
                            </m:r>
                          </m:e>
                          <m:sub>
                            <m:r>
                              <a:rPr lang="es-ES" sz="1500" b="0" i="1" smtClean="0">
                                <a:latin typeface="Cambria Math" panose="02040503050406030204" pitchFamily="18" charset="0"/>
                              </a:rPr>
                              <m:t>𝑛𝑝</m:t>
                            </m:r>
                            <m:r>
                              <a:rPr lang="es-ES" sz="1500" b="0" i="1" smtClean="0">
                                <a:latin typeface="Cambria Math" panose="02040503050406030204" pitchFamily="18" charset="0"/>
                              </a:rPr>
                              <m:t>′</m:t>
                            </m:r>
                          </m:sub>
                        </m:sSub>
                        <m:r>
                          <a:rPr lang="es-ES" sz="1500" b="0" i="1" smtClean="0">
                            <a:latin typeface="Cambria Math" panose="02040503050406030204" pitchFamily="18" charset="0"/>
                          </a:rPr>
                          <m:t>=0, </m:t>
                        </m:r>
                        <m:r>
                          <a:rPr lang="es-ES" sz="15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∀</m:t>
                        </m:r>
                        <m:r>
                          <a:rPr lang="es-ES" sz="15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𝑛</m:t>
                        </m:r>
                        <m:r>
                          <a:rPr lang="es-ES" sz="15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∈</m:t>
                        </m:r>
                        <m:d>
                          <m:dPr>
                            <m:begChr m:val="{"/>
                            <m:endChr m:val="}"/>
                            <m:ctrlPr>
                              <a:rPr lang="es-ES" sz="15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s-ES" sz="15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1,…,</m:t>
                            </m:r>
                            <m:r>
                              <a:rPr lang="es-ES" sz="15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𝑉</m:t>
                            </m:r>
                          </m:e>
                        </m:d>
                        <m:r>
                          <a:rPr lang="es-ES" sz="15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, ∀</m:t>
                        </m:r>
                        <m:sSup>
                          <m:sSupPr>
                            <m:ctrlPr>
                              <a:rPr lang="es-ES" sz="15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s-ES" sz="15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𝑝</m:t>
                            </m:r>
                          </m:e>
                          <m:sup>
                            <m:r>
                              <a:rPr lang="es-ES" sz="15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′</m:t>
                            </m:r>
                          </m:sup>
                        </m:sSup>
                        <m:r>
                          <a:rPr lang="es-ES" sz="15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∈{1,…,</m:t>
                        </m:r>
                        <m:sSup>
                          <m:sSupPr>
                            <m:ctrlPr>
                              <a:rPr lang="es-ES" sz="15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s-ES" sz="15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𝑃</m:t>
                            </m:r>
                          </m:e>
                          <m:sup>
                            <m:r>
                              <a:rPr lang="es-ES" sz="15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′</m:t>
                            </m:r>
                          </m:sup>
                        </m:sSup>
                        <m:r>
                          <a:rPr lang="es-ES" sz="15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}</m:t>
                        </m:r>
                      </m:oMath>
                    </m:oMathPara>
                  </a14:m>
                  <a:endParaRPr lang="es-ES" sz="1500" dirty="0" smtClean="0"/>
                </a:p>
                <a:p>
                  <a:r>
                    <a:rPr lang="es-ES" sz="1500" b="1" dirty="0" err="1" smtClean="0"/>
                    <a:t>for</a:t>
                  </a:r>
                  <a:r>
                    <a:rPr lang="es-ES" sz="1500" dirty="0" smtClean="0"/>
                    <a:t> </a:t>
                  </a:r>
                  <a14:m>
                    <m:oMath xmlns:m="http://schemas.openxmlformats.org/officeDocument/2006/math">
                      <m:sSup>
                        <m:sSupPr>
                          <m:ctrlPr>
                            <a:rPr lang="es-ES" sz="15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m:rPr>
                              <m:sty m:val="p"/>
                            </m:rPr>
                            <a:rPr lang="es-ES" sz="1500" b="0" i="0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p</m:t>
                          </m:r>
                        </m:e>
                        <m:sup>
                          <m:r>
                            <a:rPr lang="es-ES" sz="1500" b="0" i="0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′</m:t>
                          </m:r>
                        </m:sup>
                      </m:sSup>
                      <m:r>
                        <a:rPr lang="es-ES" sz="15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∈</m:t>
                      </m:r>
                      <m:r>
                        <a:rPr lang="es-ES" sz="15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{1,…,</m:t>
                      </m:r>
                      <m:sSup>
                        <m:sSupPr>
                          <m:ctrlPr>
                            <a:rPr lang="es-ES" sz="15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s-ES" sz="15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𝑃</m:t>
                          </m:r>
                        </m:e>
                        <m:sup>
                          <m:r>
                            <a:rPr lang="es-ES" sz="15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′</m:t>
                          </m:r>
                        </m:sup>
                      </m:sSup>
                      <m:r>
                        <a:rPr lang="es-ES" sz="15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} </m:t>
                      </m:r>
                    </m:oMath>
                  </a14:m>
                  <a:r>
                    <a:rPr lang="es-ES" sz="1500" b="1" dirty="0" smtClean="0"/>
                    <a:t>do</a:t>
                  </a:r>
                </a:p>
                <a:p>
                  <a:pPr lvl="1"/>
                  <a14:m>
                    <m:oMathPara xmlns:m="http://schemas.openxmlformats.org/officeDocument/2006/math">
                      <m:oMathParaPr>
                        <m:jc m:val="left"/>
                      </m:oMathParaPr>
                      <m:oMath xmlns:m="http://schemas.openxmlformats.org/officeDocument/2006/math">
                        <m:r>
                          <a:rPr lang="es-ES" sz="1500" b="0" i="1" smtClean="0">
                            <a:latin typeface="Cambria Math" panose="02040503050406030204" pitchFamily="18" charset="0"/>
                          </a:rPr>
                          <m:t>𝑇𝑃</m:t>
                        </m:r>
                        <m:r>
                          <a:rPr lang="es-ES" sz="15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←0</m:t>
                        </m:r>
                      </m:oMath>
                    </m:oMathPara>
                  </a14:m>
                  <a:endParaRPr lang="es-ES" sz="1500" b="0" dirty="0" smtClean="0">
                    <a:ea typeface="Cambria Math" panose="02040503050406030204" pitchFamily="18" charset="0"/>
                  </a:endParaRPr>
                </a:p>
                <a:p>
                  <a:pPr lvl="1"/>
                  <a14:m>
                    <m:oMathPara xmlns:m="http://schemas.openxmlformats.org/officeDocument/2006/math">
                      <m:oMathParaPr>
                        <m:jc m:val="left"/>
                      </m:oMathParaPr>
                      <m:oMath xmlns:m="http://schemas.openxmlformats.org/officeDocument/2006/math">
                        <m:r>
                          <m:rPr>
                            <m:sty m:val="p"/>
                          </m:rPr>
                          <a:rPr lang="es-ES" sz="1500" b="0" i="0" smtClean="0">
                            <a:latin typeface="Cambria Math" panose="02040503050406030204" pitchFamily="18" charset="0"/>
                          </a:rPr>
                          <m:t>F</m:t>
                        </m:r>
                        <m:r>
                          <a:rPr lang="es-ES" sz="1500" i="1">
                            <a:latin typeface="Cambria Math" panose="02040503050406030204" pitchFamily="18" charset="0"/>
                          </a:rPr>
                          <m:t>𝑃</m:t>
                        </m:r>
                        <m:r>
                          <a:rPr lang="es-ES" sz="15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←0</m:t>
                        </m:r>
                      </m:oMath>
                    </m:oMathPara>
                  </a14:m>
                  <a:endParaRPr lang="es-ES" sz="1500" dirty="0">
                    <a:ea typeface="Cambria Math" panose="02040503050406030204" pitchFamily="18" charset="0"/>
                  </a:endParaRPr>
                </a:p>
                <a:p>
                  <a:pPr lvl="1"/>
                  <a:r>
                    <a:rPr lang="es-ES" sz="1500" b="1" dirty="0" err="1" smtClean="0"/>
                    <a:t>for</a:t>
                  </a:r>
                  <a:r>
                    <a:rPr lang="es-ES" sz="1500" dirty="0" smtClean="0"/>
                    <a:t> </a:t>
                  </a:r>
                  <a14:m>
                    <m:oMath xmlns:m="http://schemas.openxmlformats.org/officeDocument/2006/math">
                      <m:r>
                        <m:rPr>
                          <m:sty m:val="p"/>
                        </m:rPr>
                        <a:rPr lang="es-ES" sz="1500" b="0" i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n</m:t>
                      </m:r>
                      <m:r>
                        <a:rPr lang="es-ES" sz="15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∈</m:t>
                      </m:r>
                      <m:r>
                        <a:rPr lang="es-ES" sz="15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{1,…,</m:t>
                      </m:r>
                      <m:r>
                        <a:rPr lang="es-ES" sz="15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𝑉</m:t>
                      </m:r>
                      <m:r>
                        <a:rPr lang="es-ES" sz="15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}</m:t>
                      </m:r>
                    </m:oMath>
                  </a14:m>
                  <a:r>
                    <a:rPr lang="es-ES" sz="1500" dirty="0" smtClean="0"/>
                    <a:t> </a:t>
                  </a:r>
                  <a:r>
                    <a:rPr lang="es-ES" sz="1500" b="1" dirty="0" smtClean="0"/>
                    <a:t>do</a:t>
                  </a:r>
                </a:p>
                <a:p>
                  <a:pPr lvl="2"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s-ES" sz="1500" b="0" i="1" smtClean="0">
                                <a:latin typeface="Cambria Math" panose="02040503050406030204" pitchFamily="18" charset="0"/>
                                <a:sym typeface="Wingdings" panose="05000000000000000000" pitchFamily="2" charset="2"/>
                              </a:rPr>
                            </m:ctrlPr>
                          </m:sSubPr>
                          <m:e>
                            <m:r>
                              <a:rPr lang="es-ES" sz="1500" b="0" i="1" smtClean="0">
                                <a:latin typeface="Cambria Math" panose="02040503050406030204" pitchFamily="18" charset="0"/>
                                <a:sym typeface="Wingdings" panose="05000000000000000000" pitchFamily="2" charset="2"/>
                              </a:rPr>
                              <m:t>𝑆</m:t>
                            </m:r>
                          </m:e>
                          <m:sub>
                            <m:r>
                              <a:rPr lang="es-ES" sz="1500" b="0" i="1" smtClean="0">
                                <a:latin typeface="Cambria Math" panose="02040503050406030204" pitchFamily="18" charset="0"/>
                                <a:sym typeface="Wingdings" panose="05000000000000000000" pitchFamily="2" charset="2"/>
                              </a:rPr>
                              <m:t>𝑛</m:t>
                            </m:r>
                          </m:sub>
                        </m:sSub>
                        <m:r>
                          <a:rPr lang="es-ES" sz="15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sym typeface="Wingdings" panose="05000000000000000000" pitchFamily="2" charset="2"/>
                          </a:rPr>
                          <m:t>←</m:t>
                        </m:r>
                        <m:nary>
                          <m:naryPr>
                            <m:chr m:val="∑"/>
                            <m:ctrlPr>
                              <a:rPr lang="es-ES" sz="15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sym typeface="Wingdings" panose="05000000000000000000" pitchFamily="2" charset="2"/>
                              </a:rPr>
                            </m:ctrlPr>
                          </m:naryPr>
                          <m:sub>
                            <m:r>
                              <m:rPr>
                                <m:brk m:alnAt="23"/>
                              </m:rPr>
                              <a:rPr lang="es-ES" sz="15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sym typeface="Wingdings" panose="05000000000000000000" pitchFamily="2" charset="2"/>
                              </a:rPr>
                              <m:t>𝑘</m:t>
                            </m:r>
                            <m:r>
                              <a:rPr lang="es-ES" sz="15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sym typeface="Wingdings" panose="05000000000000000000" pitchFamily="2" charset="2"/>
                              </a:rPr>
                              <m:t>=1</m:t>
                            </m:r>
                          </m:sub>
                          <m:sup>
                            <m:sSub>
                              <m:sSubPr>
                                <m:ctrlPr>
                                  <a:rPr lang="es-ES" sz="15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sym typeface="Wingdings" panose="05000000000000000000" pitchFamily="2" charset="2"/>
                                  </a:rPr>
                                </m:ctrlPr>
                              </m:sSubPr>
                              <m:e>
                                <m:r>
                                  <a:rPr lang="es-ES" sz="15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sym typeface="Wingdings" panose="05000000000000000000" pitchFamily="2" charset="2"/>
                                  </a:rPr>
                                  <m:t>𝐾</m:t>
                                </m:r>
                              </m:e>
                              <m:sub>
                                <m:r>
                                  <a:rPr lang="es-ES" sz="15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sym typeface="Wingdings" panose="05000000000000000000" pitchFamily="2" charset="2"/>
                                  </a:rPr>
                                  <m:t>𝑝</m:t>
                                </m:r>
                                <m:r>
                                  <a:rPr lang="es-ES" sz="15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sym typeface="Wingdings" panose="05000000000000000000" pitchFamily="2" charset="2"/>
                                  </a:rPr>
                                  <m:t>′</m:t>
                                </m:r>
                              </m:sub>
                            </m:sSub>
                          </m:sup>
                          <m:e>
                            <m:r>
                              <a:rPr lang="es-ES" sz="15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sym typeface="Wingdings" panose="05000000000000000000" pitchFamily="2" charset="2"/>
                              </a:rPr>
                              <m:t>[ </m:t>
                            </m:r>
                            <m:r>
                              <a:rPr lang="es-ES" sz="15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sym typeface="Wingdings" panose="05000000000000000000" pitchFamily="2" charset="2"/>
                              </a:rPr>
                              <m:t>𝑑𝑖𝑠𝑡</m:t>
                            </m:r>
                            <m:d>
                              <m:dPr>
                                <m:ctrlPr>
                                  <a:rPr lang="es-ES" sz="15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sym typeface="Wingdings" panose="05000000000000000000" pitchFamily="2" charset="2"/>
                                  </a:rPr>
                                </m:ctrlPr>
                              </m:dPr>
                              <m:e>
                                <m:sSubSup>
                                  <m:sSubSupPr>
                                    <m:ctrlPr>
                                      <a:rPr lang="el-GR" sz="1500" b="0" i="1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  <a:sym typeface="Wingdings" panose="05000000000000000000" pitchFamily="2" charset="2"/>
                                      </a:rPr>
                                    </m:ctrlPr>
                                  </m:sSubSupPr>
                                  <m:e>
                                    <m:r>
                                      <m:rPr>
                                        <m:sty m:val="p"/>
                                      </m:rPr>
                                      <a:rPr lang="el-GR" sz="1500" i="1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  <a:sym typeface="Wingdings" panose="05000000000000000000" pitchFamily="2" charset="2"/>
                                      </a:rPr>
                                      <m:t>μ</m:t>
                                    </m:r>
                                  </m:e>
                                  <m:sub>
                                    <m:sSup>
                                      <m:sSupPr>
                                        <m:ctrlPr>
                                          <a:rPr lang="es-ES" sz="1500" b="0" i="1" smtClean="0">
                                            <a:latin typeface="Cambria Math" panose="02040503050406030204" pitchFamily="18" charset="0"/>
                                            <a:ea typeface="Cambria Math" panose="02040503050406030204" pitchFamily="18" charset="0"/>
                                            <a:sym typeface="Wingdings" panose="05000000000000000000" pitchFamily="2" charset="2"/>
                                          </a:rPr>
                                        </m:ctrlPr>
                                      </m:sSupPr>
                                      <m:e>
                                        <m:r>
                                          <a:rPr lang="es-ES" sz="1500" b="0" i="1" smtClean="0">
                                            <a:latin typeface="Cambria Math" panose="02040503050406030204" pitchFamily="18" charset="0"/>
                                            <a:ea typeface="Cambria Math" panose="02040503050406030204" pitchFamily="18" charset="0"/>
                                            <a:sym typeface="Wingdings" panose="05000000000000000000" pitchFamily="2" charset="2"/>
                                          </a:rPr>
                                          <m:t>𝑝</m:t>
                                        </m:r>
                                      </m:e>
                                      <m:sup>
                                        <m:r>
                                          <a:rPr lang="es-ES" sz="1500" b="0" i="1" smtClean="0">
                                            <a:latin typeface="Cambria Math" panose="02040503050406030204" pitchFamily="18" charset="0"/>
                                            <a:ea typeface="Cambria Math" panose="02040503050406030204" pitchFamily="18" charset="0"/>
                                            <a:sym typeface="Wingdings" panose="05000000000000000000" pitchFamily="2" charset="2"/>
                                          </a:rPr>
                                          <m:t>′</m:t>
                                        </m:r>
                                      </m:sup>
                                    </m:sSup>
                                  </m:sub>
                                  <m:sup>
                                    <m:r>
                                      <a:rPr lang="es-ES" sz="1500" b="0" i="1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  <a:sym typeface="Wingdings" panose="05000000000000000000" pitchFamily="2" charset="2"/>
                                      </a:rPr>
                                      <m:t>𝑘</m:t>
                                    </m:r>
                                  </m:sup>
                                </m:sSubSup>
                                <m:r>
                                  <a:rPr lang="es-ES" sz="15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sym typeface="Wingdings" panose="05000000000000000000" pitchFamily="2" charset="2"/>
                                  </a:rPr>
                                  <m:t>,</m:t>
                                </m:r>
                                <m:d>
                                  <m:dPr>
                                    <m:ctrlPr>
                                      <a:rPr lang="es-ES" sz="1500" b="0" i="1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  <a:sym typeface="Wingdings" panose="05000000000000000000" pitchFamily="2" charset="2"/>
                                      </a:rPr>
                                    </m:ctrlPr>
                                  </m:dPr>
                                  <m:e>
                                    <m:sSubSup>
                                      <m:sSubSupPr>
                                        <m:ctrlPr>
                                          <a:rPr lang="es-ES" sz="1500" b="0" i="1" smtClean="0">
                                            <a:latin typeface="Cambria Math" panose="02040503050406030204" pitchFamily="18" charset="0"/>
                                            <a:ea typeface="Cambria Math" panose="02040503050406030204" pitchFamily="18" charset="0"/>
                                            <a:sym typeface="Wingdings" panose="05000000000000000000" pitchFamily="2" charset="2"/>
                                          </a:rPr>
                                        </m:ctrlPr>
                                      </m:sSubSupPr>
                                      <m:e>
                                        <m:r>
                                          <a:rPr lang="es-ES" sz="1500" b="0" i="1" smtClean="0">
                                            <a:latin typeface="Cambria Math" panose="02040503050406030204" pitchFamily="18" charset="0"/>
                                            <a:ea typeface="Cambria Math" panose="02040503050406030204" pitchFamily="18" charset="0"/>
                                            <a:sym typeface="Wingdings" panose="05000000000000000000" pitchFamily="2" charset="2"/>
                                          </a:rPr>
                                          <m:t>𝑥</m:t>
                                        </m:r>
                                      </m:e>
                                      <m:sub>
                                        <m:r>
                                          <a:rPr lang="es-ES" sz="1500" b="0" i="1" smtClean="0">
                                            <a:latin typeface="Cambria Math" panose="02040503050406030204" pitchFamily="18" charset="0"/>
                                            <a:ea typeface="Cambria Math" panose="02040503050406030204" pitchFamily="18" charset="0"/>
                                            <a:sym typeface="Wingdings" panose="05000000000000000000" pitchFamily="2" charset="2"/>
                                          </a:rPr>
                                          <m:t>𝑘</m:t>
                                        </m:r>
                                      </m:sub>
                                      <m:sup>
                                        <m:r>
                                          <a:rPr lang="es-ES" sz="1500" b="0" i="1" smtClean="0">
                                            <a:latin typeface="Cambria Math" panose="02040503050406030204" pitchFamily="18" charset="0"/>
                                            <a:ea typeface="Cambria Math" panose="02040503050406030204" pitchFamily="18" charset="0"/>
                                            <a:sym typeface="Wingdings" panose="05000000000000000000" pitchFamily="2" charset="2"/>
                                          </a:rPr>
                                          <m:t>𝑔𝑡</m:t>
                                        </m:r>
                                      </m:sup>
                                    </m:sSubSup>
                                    <m:r>
                                      <a:rPr lang="es-ES" sz="1500" b="0" i="1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  <a:sym typeface="Wingdings" panose="05000000000000000000" pitchFamily="2" charset="2"/>
                                      </a:rPr>
                                      <m:t>,</m:t>
                                    </m:r>
                                    <m:sSubSup>
                                      <m:sSubSupPr>
                                        <m:ctrlPr>
                                          <a:rPr lang="es-ES" sz="1500" b="0" i="1" smtClean="0">
                                            <a:latin typeface="Cambria Math" panose="02040503050406030204" pitchFamily="18" charset="0"/>
                                            <a:ea typeface="Cambria Math" panose="02040503050406030204" pitchFamily="18" charset="0"/>
                                            <a:sym typeface="Wingdings" panose="05000000000000000000" pitchFamily="2" charset="2"/>
                                          </a:rPr>
                                        </m:ctrlPr>
                                      </m:sSubSupPr>
                                      <m:e>
                                        <m:r>
                                          <a:rPr lang="es-ES" sz="1500" b="0" i="1" smtClean="0">
                                            <a:latin typeface="Cambria Math" panose="02040503050406030204" pitchFamily="18" charset="0"/>
                                            <a:ea typeface="Cambria Math" panose="02040503050406030204" pitchFamily="18" charset="0"/>
                                            <a:sym typeface="Wingdings" panose="05000000000000000000" pitchFamily="2" charset="2"/>
                                          </a:rPr>
                                          <m:t>𝑦</m:t>
                                        </m:r>
                                      </m:e>
                                      <m:sub>
                                        <m:r>
                                          <a:rPr lang="es-ES" sz="1500" b="0" i="1" smtClean="0">
                                            <a:latin typeface="Cambria Math" panose="02040503050406030204" pitchFamily="18" charset="0"/>
                                            <a:ea typeface="Cambria Math" panose="02040503050406030204" pitchFamily="18" charset="0"/>
                                            <a:sym typeface="Wingdings" panose="05000000000000000000" pitchFamily="2" charset="2"/>
                                          </a:rPr>
                                          <m:t>𝑘</m:t>
                                        </m:r>
                                      </m:sub>
                                      <m:sup>
                                        <m:r>
                                          <a:rPr lang="es-ES" sz="1500" b="0" i="1" smtClean="0">
                                            <a:latin typeface="Cambria Math" panose="02040503050406030204" pitchFamily="18" charset="0"/>
                                            <a:ea typeface="Cambria Math" panose="02040503050406030204" pitchFamily="18" charset="0"/>
                                            <a:sym typeface="Wingdings" panose="05000000000000000000" pitchFamily="2" charset="2"/>
                                          </a:rPr>
                                          <m:t>𝑔𝑡</m:t>
                                        </m:r>
                                      </m:sup>
                                    </m:sSubSup>
                                  </m:e>
                                </m:d>
                              </m:e>
                            </m:d>
                            <m:r>
                              <a:rPr lang="es-ES" sz="15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sym typeface="Wingdings" panose="05000000000000000000" pitchFamily="2" charset="2"/>
                              </a:rPr>
                              <m:t> ≤ </m:t>
                            </m:r>
                            <m:r>
                              <m:rPr>
                                <m:sty m:val="p"/>
                              </m:rPr>
                              <a:rPr lang="el-GR" sz="15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sym typeface="Wingdings" panose="05000000000000000000" pitchFamily="2" charset="2"/>
                              </a:rPr>
                              <m:t>κ</m:t>
                            </m:r>
                            <m:r>
                              <a:rPr lang="es-ES" sz="15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sym typeface="Wingdings" panose="05000000000000000000" pitchFamily="2" charset="2"/>
                              </a:rPr>
                              <m:t>]</m:t>
                            </m:r>
                          </m:e>
                        </m:nary>
                      </m:oMath>
                    </m:oMathPara>
                  </a14:m>
                  <a:endParaRPr lang="en-US" sz="1500" dirty="0" smtClean="0">
                    <a:sym typeface="Wingdings" panose="05000000000000000000" pitchFamily="2" charset="2"/>
                  </a:endParaRPr>
                </a:p>
                <a:p>
                  <a:pPr lvl="2"/>
                  <a:r>
                    <a:rPr lang="en-US" sz="1500" dirty="0" smtClean="0">
                      <a:sym typeface="Wingdings" panose="05000000000000000000" pitchFamily="2" charset="2"/>
                    </a:rPr>
                    <a:t>If </a:t>
                  </a:r>
                  <a14:m>
                    <m:oMath xmlns:m="http://schemas.openxmlformats.org/officeDocument/2006/math">
                      <m:sSub>
                        <m:sSubPr>
                          <m:ctrlPr>
                            <a:rPr lang="en-US" sz="1500" i="1" smtClean="0">
                              <a:latin typeface="Cambria Math" panose="02040503050406030204" pitchFamily="18" charset="0"/>
                              <a:sym typeface="Wingdings" panose="05000000000000000000" pitchFamily="2" charset="2"/>
                            </a:rPr>
                          </m:ctrlPr>
                        </m:sSubPr>
                        <m:e>
                          <m:r>
                            <a:rPr lang="es-ES" sz="1500" b="0" i="1" smtClean="0">
                              <a:latin typeface="Cambria Math" panose="02040503050406030204" pitchFamily="18" charset="0"/>
                              <a:sym typeface="Wingdings" panose="05000000000000000000" pitchFamily="2" charset="2"/>
                            </a:rPr>
                            <m:t>𝑆</m:t>
                          </m:r>
                        </m:e>
                        <m:sub>
                          <m:r>
                            <a:rPr lang="es-ES" sz="1500" b="0" i="1" smtClean="0">
                              <a:latin typeface="Cambria Math" panose="02040503050406030204" pitchFamily="18" charset="0"/>
                              <a:sym typeface="Wingdings" panose="05000000000000000000" pitchFamily="2" charset="2"/>
                            </a:rPr>
                            <m:t>𝑛</m:t>
                          </m:r>
                        </m:sub>
                      </m:sSub>
                      <m:r>
                        <a:rPr lang="es-ES" sz="1500" b="0" i="1" smtClean="0">
                          <a:latin typeface="Cambria Math" panose="02040503050406030204" pitchFamily="18" charset="0"/>
                          <a:sym typeface="Wingdings" panose="05000000000000000000" pitchFamily="2" charset="2"/>
                        </a:rPr>
                        <m:t>=</m:t>
                      </m:r>
                      <m:sSub>
                        <m:sSubPr>
                          <m:ctrlPr>
                            <a:rPr lang="es-ES" sz="1500" b="0" i="1" smtClean="0">
                              <a:latin typeface="Cambria Math" panose="02040503050406030204" pitchFamily="18" charset="0"/>
                              <a:sym typeface="Wingdings" panose="05000000000000000000" pitchFamily="2" charset="2"/>
                            </a:rPr>
                          </m:ctrlPr>
                        </m:sSubPr>
                        <m:e>
                          <m:r>
                            <a:rPr lang="es-ES" sz="1500" b="0" i="1" smtClean="0">
                              <a:latin typeface="Cambria Math" panose="02040503050406030204" pitchFamily="18" charset="0"/>
                              <a:sym typeface="Wingdings" panose="05000000000000000000" pitchFamily="2" charset="2"/>
                            </a:rPr>
                            <m:t>𝐾</m:t>
                          </m:r>
                        </m:e>
                        <m:sub>
                          <m:r>
                            <a:rPr lang="es-ES" sz="1500" b="0" i="1" smtClean="0">
                              <a:latin typeface="Cambria Math" panose="02040503050406030204" pitchFamily="18" charset="0"/>
                              <a:sym typeface="Wingdings" panose="05000000000000000000" pitchFamily="2" charset="2"/>
                            </a:rPr>
                            <m:t>𝑝</m:t>
                          </m:r>
                          <m:r>
                            <a:rPr lang="es-ES" sz="1500" b="0" i="1" smtClean="0">
                              <a:latin typeface="Cambria Math" panose="02040503050406030204" pitchFamily="18" charset="0"/>
                              <a:sym typeface="Wingdings" panose="05000000000000000000" pitchFamily="2" charset="2"/>
                            </a:rPr>
                            <m:t>′</m:t>
                          </m:r>
                        </m:sub>
                      </m:sSub>
                    </m:oMath>
                  </a14:m>
                  <a:r>
                    <a:rPr lang="en-US" sz="1500" dirty="0" smtClean="0">
                      <a:sym typeface="Wingdings" panose="05000000000000000000" pitchFamily="2" charset="2"/>
                    </a:rPr>
                    <a:t> then</a:t>
                  </a:r>
                </a:p>
                <a:p>
                  <a:pPr lvl="3"/>
                  <a14:m>
                    <m:oMathPara xmlns:m="http://schemas.openxmlformats.org/officeDocument/2006/math">
                      <m:oMathParaPr>
                        <m:jc m:val="left"/>
                      </m:oMathParaPr>
                      <m:oMath xmlns:m="http://schemas.openxmlformats.org/officeDocument/2006/math">
                        <m:r>
                          <a:rPr lang="es-ES" sz="1500" b="0" i="1" smtClean="0">
                            <a:latin typeface="Cambria Math" panose="02040503050406030204" pitchFamily="18" charset="0"/>
                            <a:sym typeface="Wingdings" panose="05000000000000000000" pitchFamily="2" charset="2"/>
                          </a:rPr>
                          <m:t>𝑇𝑃</m:t>
                        </m:r>
                        <m:r>
                          <a:rPr lang="es-ES" sz="15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sym typeface="Wingdings" panose="05000000000000000000" pitchFamily="2" charset="2"/>
                          </a:rPr>
                          <m:t>←</m:t>
                        </m:r>
                        <m:r>
                          <a:rPr lang="es-ES" sz="15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sym typeface="Wingdings" panose="05000000000000000000" pitchFamily="2" charset="2"/>
                          </a:rPr>
                          <m:t>𝑇𝑃</m:t>
                        </m:r>
                        <m:r>
                          <a:rPr lang="es-ES" sz="15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sym typeface="Wingdings" panose="05000000000000000000" pitchFamily="2" charset="2"/>
                          </a:rPr>
                          <m:t>+1</m:t>
                        </m:r>
                      </m:oMath>
                    </m:oMathPara>
                  </a14:m>
                  <a:endParaRPr lang="es-ES" sz="1500" b="0" dirty="0" smtClean="0">
                    <a:ea typeface="Cambria Math" panose="02040503050406030204" pitchFamily="18" charset="0"/>
                    <a:sym typeface="Wingdings" panose="05000000000000000000" pitchFamily="2" charset="2"/>
                  </a:endParaRPr>
                </a:p>
                <a:p>
                  <a:pPr lvl="3"/>
                  <a14:m>
                    <m:oMathPara xmlns:m="http://schemas.openxmlformats.org/officeDocument/2006/math">
                      <m:oMathParaPr>
                        <m:jc m:val="left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sz="1500" i="1" smtClean="0">
                                <a:latin typeface="Cambria Math" panose="02040503050406030204" pitchFamily="18" charset="0"/>
                                <a:sym typeface="Wingdings" panose="05000000000000000000" pitchFamily="2" charset="2"/>
                              </a:rPr>
                            </m:ctrlPr>
                          </m:sSubPr>
                          <m:e>
                            <m:r>
                              <a:rPr lang="es-ES" sz="1500" b="0" i="1" smtClean="0">
                                <a:latin typeface="Cambria Math" panose="02040503050406030204" pitchFamily="18" charset="0"/>
                                <a:sym typeface="Wingdings" panose="05000000000000000000" pitchFamily="2" charset="2"/>
                              </a:rPr>
                              <m:t>𝐴</m:t>
                            </m:r>
                          </m:e>
                          <m:sub>
                            <m:r>
                              <a:rPr lang="es-ES" sz="1500" b="0" i="1" smtClean="0">
                                <a:latin typeface="Cambria Math" panose="02040503050406030204" pitchFamily="18" charset="0"/>
                                <a:sym typeface="Wingdings" panose="05000000000000000000" pitchFamily="2" charset="2"/>
                              </a:rPr>
                              <m:t>𝑛𝑝</m:t>
                            </m:r>
                            <m:r>
                              <a:rPr lang="es-ES" sz="1500" b="0" i="1" smtClean="0">
                                <a:latin typeface="Cambria Math" panose="02040503050406030204" pitchFamily="18" charset="0"/>
                                <a:sym typeface="Wingdings" panose="05000000000000000000" pitchFamily="2" charset="2"/>
                              </a:rPr>
                              <m:t>′</m:t>
                            </m:r>
                          </m:sub>
                        </m:sSub>
                        <m:r>
                          <a:rPr lang="es-ES" sz="1500" b="0" i="1" smtClean="0">
                            <a:latin typeface="Cambria Math" panose="02040503050406030204" pitchFamily="18" charset="0"/>
                            <a:sym typeface="Wingdings" panose="05000000000000000000" pitchFamily="2" charset="2"/>
                          </a:rPr>
                          <m:t>=1</m:t>
                        </m:r>
                      </m:oMath>
                    </m:oMathPara>
                  </a14:m>
                  <a:endParaRPr lang="es-ES" sz="1500" b="0" dirty="0" smtClean="0">
                    <a:sym typeface="Wingdings" panose="05000000000000000000" pitchFamily="2" charset="2"/>
                  </a:endParaRPr>
                </a:p>
                <a:p>
                  <a:pPr lvl="2"/>
                  <a:r>
                    <a:rPr lang="en-US" sz="1500" dirty="0" smtClean="0">
                      <a:sym typeface="Wingdings" panose="05000000000000000000" pitchFamily="2" charset="2"/>
                    </a:rPr>
                    <a:t>Else if </a:t>
                  </a:r>
                  <a14:m>
                    <m:oMath xmlns:m="http://schemas.openxmlformats.org/officeDocument/2006/math">
                      <m:sSub>
                        <m:sSubPr>
                          <m:ctrlPr>
                            <a:rPr lang="en-US" sz="1500" i="1" smtClean="0">
                              <a:latin typeface="Cambria Math" panose="02040503050406030204" pitchFamily="18" charset="0"/>
                              <a:sym typeface="Wingdings" panose="05000000000000000000" pitchFamily="2" charset="2"/>
                            </a:rPr>
                          </m:ctrlPr>
                        </m:sSubPr>
                        <m:e>
                          <m:r>
                            <a:rPr lang="es-ES" sz="1500" b="0" i="1" smtClean="0">
                              <a:latin typeface="Cambria Math" panose="02040503050406030204" pitchFamily="18" charset="0"/>
                              <a:sym typeface="Wingdings" panose="05000000000000000000" pitchFamily="2" charset="2"/>
                            </a:rPr>
                            <m:t>𝑆</m:t>
                          </m:r>
                        </m:e>
                        <m:sub>
                          <m:r>
                            <a:rPr lang="es-ES" sz="1500" b="0" i="1" smtClean="0">
                              <a:latin typeface="Cambria Math" panose="02040503050406030204" pitchFamily="18" charset="0"/>
                              <a:sym typeface="Wingdings" panose="05000000000000000000" pitchFamily="2" charset="2"/>
                            </a:rPr>
                            <m:t>𝑛</m:t>
                          </m:r>
                        </m:sub>
                      </m:sSub>
                      <m:r>
                        <a:rPr lang="es-ES" sz="1500" b="0" i="1" smtClean="0">
                          <a:latin typeface="Cambria Math" panose="02040503050406030204" pitchFamily="18" charset="0"/>
                          <a:sym typeface="Wingdings" panose="05000000000000000000" pitchFamily="2" charset="2"/>
                        </a:rPr>
                        <m:t>=0</m:t>
                      </m:r>
                    </m:oMath>
                  </a14:m>
                  <a:r>
                    <a:rPr lang="en-US" sz="1500" dirty="0" smtClean="0">
                      <a:sym typeface="Wingdings" panose="05000000000000000000" pitchFamily="2" charset="2"/>
                    </a:rPr>
                    <a:t> then</a:t>
                  </a:r>
                </a:p>
                <a:p>
                  <a:pPr lvl="3"/>
                  <a14:m>
                    <m:oMathPara xmlns:m="http://schemas.openxmlformats.org/officeDocument/2006/math">
                      <m:oMathParaPr>
                        <m:jc m:val="left"/>
                      </m:oMathParaPr>
                      <m:oMath xmlns:m="http://schemas.openxmlformats.org/officeDocument/2006/math">
                        <m:r>
                          <a:rPr lang="es-ES" sz="1500" b="0" i="1" smtClean="0">
                            <a:latin typeface="Cambria Math" panose="02040503050406030204" pitchFamily="18" charset="0"/>
                            <a:sym typeface="Wingdings" panose="05000000000000000000" pitchFamily="2" charset="2"/>
                          </a:rPr>
                          <m:t>𝐹𝑃</m:t>
                        </m:r>
                        <m:r>
                          <a:rPr lang="es-ES" sz="15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sym typeface="Wingdings" panose="05000000000000000000" pitchFamily="2" charset="2"/>
                          </a:rPr>
                          <m:t>←</m:t>
                        </m:r>
                        <m:r>
                          <a:rPr lang="es-ES" sz="15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sym typeface="Wingdings" panose="05000000000000000000" pitchFamily="2" charset="2"/>
                          </a:rPr>
                          <m:t>𝐹𝑃</m:t>
                        </m:r>
                        <m:r>
                          <a:rPr lang="es-ES" sz="15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sym typeface="Wingdings" panose="05000000000000000000" pitchFamily="2" charset="2"/>
                          </a:rPr>
                          <m:t>+1</m:t>
                        </m:r>
                      </m:oMath>
                    </m:oMathPara>
                  </a14:m>
                  <a:endParaRPr lang="en-US" sz="1500" dirty="0" smtClean="0">
                    <a:sym typeface="Wingdings" panose="05000000000000000000" pitchFamily="2" charset="2"/>
                  </a:endParaRPr>
                </a:p>
                <a:p>
                  <a:pPr lvl="2"/>
                  <a:r>
                    <a:rPr lang="en-US" sz="1500" dirty="0" smtClean="0">
                      <a:sym typeface="Wingdings" panose="05000000000000000000" pitchFamily="2" charset="2"/>
                    </a:rPr>
                    <a:t>End if</a:t>
                  </a:r>
                </a:p>
                <a:p>
                  <a:pPr lvl="1"/>
                  <a:r>
                    <a:rPr lang="en-US" sz="1500" b="1" dirty="0">
                      <a:sym typeface="Wingdings" panose="05000000000000000000" pitchFamily="2" charset="2"/>
                    </a:rPr>
                    <a:t>e</a:t>
                  </a:r>
                  <a:r>
                    <a:rPr lang="en-US" sz="1500" b="1" dirty="0" smtClean="0">
                      <a:sym typeface="Wingdings" panose="05000000000000000000" pitchFamily="2" charset="2"/>
                    </a:rPr>
                    <a:t>nd for</a:t>
                  </a:r>
                </a:p>
                <a:p>
                  <a:pPr lvl="1"/>
                  <a14:m>
                    <m:oMathPara xmlns:m="http://schemas.openxmlformats.org/officeDocument/2006/math">
                      <m:oMathParaPr>
                        <m:jc m:val="left"/>
                      </m:oMathParaPr>
                      <m:oMath xmlns:m="http://schemas.openxmlformats.org/officeDocument/2006/math">
                        <m:r>
                          <a:rPr lang="es-ES" sz="1500" b="0" i="1" smtClean="0">
                            <a:latin typeface="Cambria Math" panose="02040503050406030204" pitchFamily="18" charset="0"/>
                            <a:sym typeface="Wingdings" panose="05000000000000000000" pitchFamily="2" charset="2"/>
                          </a:rPr>
                          <m:t>𝑃𝑟𝑒𝑐</m:t>
                        </m:r>
                        <m:d>
                          <m:dPr>
                            <m:ctrlPr>
                              <a:rPr lang="es-ES" sz="1500" b="0" i="1" smtClean="0">
                                <a:latin typeface="Cambria Math" panose="02040503050406030204" pitchFamily="18" charset="0"/>
                                <a:sym typeface="Wingdings" panose="05000000000000000000" pitchFamily="2" charset="2"/>
                              </a:rPr>
                            </m:ctrlPr>
                          </m:dPr>
                          <m:e>
                            <m:sSup>
                              <m:sSupPr>
                                <m:ctrlPr>
                                  <a:rPr lang="es-ES" sz="1500" b="0" i="1" smtClean="0">
                                    <a:latin typeface="Cambria Math" panose="02040503050406030204" pitchFamily="18" charset="0"/>
                                    <a:sym typeface="Wingdings" panose="05000000000000000000" pitchFamily="2" charset="2"/>
                                  </a:rPr>
                                </m:ctrlPr>
                              </m:sSupPr>
                              <m:e>
                                <m:r>
                                  <a:rPr lang="es-ES" sz="1500" b="0" i="1" smtClean="0">
                                    <a:latin typeface="Cambria Math" panose="02040503050406030204" pitchFamily="18" charset="0"/>
                                    <a:sym typeface="Wingdings" panose="05000000000000000000" pitchFamily="2" charset="2"/>
                                  </a:rPr>
                                  <m:t>𝑝</m:t>
                                </m:r>
                              </m:e>
                              <m:sup>
                                <m:r>
                                  <a:rPr lang="es-ES" sz="1500" b="0" i="1" smtClean="0">
                                    <a:latin typeface="Cambria Math" panose="02040503050406030204" pitchFamily="18" charset="0"/>
                                    <a:sym typeface="Wingdings" panose="05000000000000000000" pitchFamily="2" charset="2"/>
                                  </a:rPr>
                                  <m:t>′</m:t>
                                </m:r>
                              </m:sup>
                            </m:sSup>
                          </m:e>
                        </m:d>
                        <m:r>
                          <a:rPr lang="es-ES" sz="15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sym typeface="Wingdings" panose="05000000000000000000" pitchFamily="2" charset="2"/>
                          </a:rPr>
                          <m:t>←</m:t>
                        </m:r>
                        <m:f>
                          <m:fPr>
                            <m:ctrlPr>
                              <a:rPr lang="es-ES" sz="15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sym typeface="Wingdings" panose="05000000000000000000" pitchFamily="2" charset="2"/>
                              </a:rPr>
                            </m:ctrlPr>
                          </m:fPr>
                          <m:num>
                            <m:r>
                              <a:rPr lang="es-ES" sz="15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sym typeface="Wingdings" panose="05000000000000000000" pitchFamily="2" charset="2"/>
                              </a:rPr>
                              <m:t>𝑇𝑃</m:t>
                            </m:r>
                          </m:num>
                          <m:den>
                            <m:r>
                              <a:rPr lang="es-ES" sz="15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sym typeface="Wingdings" panose="05000000000000000000" pitchFamily="2" charset="2"/>
                              </a:rPr>
                              <m:t>𝑇𝑃</m:t>
                            </m:r>
                            <m:r>
                              <a:rPr lang="es-ES" sz="15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sym typeface="Wingdings" panose="05000000000000000000" pitchFamily="2" charset="2"/>
                              </a:rPr>
                              <m:t>+</m:t>
                            </m:r>
                            <m:r>
                              <a:rPr lang="es-ES" sz="15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sym typeface="Wingdings" panose="05000000000000000000" pitchFamily="2" charset="2"/>
                              </a:rPr>
                              <m:t>𝐹𝑃</m:t>
                            </m:r>
                          </m:den>
                        </m:f>
                      </m:oMath>
                    </m:oMathPara>
                  </a14:m>
                  <a:endParaRPr lang="es-ES" sz="1500" dirty="0" smtClean="0">
                    <a:sym typeface="Wingdings" panose="05000000000000000000" pitchFamily="2" charset="2"/>
                  </a:endParaRPr>
                </a:p>
                <a:p>
                  <a:r>
                    <a:rPr lang="es-ES" sz="1500" b="1" dirty="0" err="1">
                      <a:sym typeface="Wingdings" panose="05000000000000000000" pitchFamily="2" charset="2"/>
                    </a:rPr>
                    <a:t>e</a:t>
                  </a:r>
                  <a:r>
                    <a:rPr lang="es-ES" sz="1500" b="1" dirty="0" err="1" smtClean="0">
                      <a:sym typeface="Wingdings" panose="05000000000000000000" pitchFamily="2" charset="2"/>
                    </a:rPr>
                    <a:t>nd</a:t>
                  </a:r>
                  <a:r>
                    <a:rPr lang="es-ES" sz="1500" b="1" dirty="0" smtClean="0">
                      <a:sym typeface="Wingdings" panose="05000000000000000000" pitchFamily="2" charset="2"/>
                    </a:rPr>
                    <a:t> </a:t>
                  </a:r>
                  <a:r>
                    <a:rPr lang="es-ES" sz="1500" b="1" dirty="0" err="1" smtClean="0">
                      <a:sym typeface="Wingdings" panose="05000000000000000000" pitchFamily="2" charset="2"/>
                    </a:rPr>
                    <a:t>for</a:t>
                  </a:r>
                  <a:endParaRPr lang="es-ES" sz="1500" b="1" dirty="0"/>
                </a:p>
              </p:txBody>
            </p:sp>
          </mc:Choice>
          <mc:Fallback xmlns="">
            <p:sp>
              <p:nvSpPr>
                <p:cNvPr id="30" name="TextBox 29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730404" y="2314958"/>
                  <a:ext cx="5467514" cy="4480394"/>
                </a:xfrm>
                <a:prstGeom prst="rect">
                  <a:avLst/>
                </a:prstGeom>
                <a:blipFill rotWithShape="0">
                  <a:blip r:embed="rId8"/>
                  <a:stretch>
                    <a:fillRect l="-446" t="-272" b="-544"/>
                  </a:stretch>
                </a:blipFill>
              </p:spPr>
              <p:txBody>
                <a:bodyPr/>
                <a:lstStyle/>
                <a:p>
                  <a:r>
                    <a:rPr lang="es-E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31" name="TextBox 30"/>
            <p:cNvSpPr txBox="1"/>
            <p:nvPr/>
          </p:nvSpPr>
          <p:spPr>
            <a:xfrm>
              <a:off x="3407996" y="2539527"/>
              <a:ext cx="432043" cy="42473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s-ES" sz="1500" dirty="0" smtClean="0"/>
                <a:t>1:</a:t>
              </a:r>
            </a:p>
            <a:p>
              <a:pPr algn="r"/>
              <a:r>
                <a:rPr lang="es-ES" sz="1500" dirty="0" smtClean="0"/>
                <a:t>2:</a:t>
              </a:r>
            </a:p>
            <a:p>
              <a:pPr algn="r"/>
              <a:r>
                <a:rPr lang="es-ES" sz="1500" dirty="0" smtClean="0"/>
                <a:t>3:</a:t>
              </a:r>
            </a:p>
            <a:p>
              <a:pPr algn="r"/>
              <a:r>
                <a:rPr lang="es-ES" sz="1500" dirty="0" smtClean="0"/>
                <a:t>4:</a:t>
              </a:r>
            </a:p>
            <a:p>
              <a:pPr algn="r"/>
              <a:r>
                <a:rPr lang="es-ES" sz="1500" dirty="0" smtClean="0"/>
                <a:t>5:</a:t>
              </a:r>
            </a:p>
            <a:p>
              <a:pPr algn="r"/>
              <a:r>
                <a:rPr lang="es-ES" sz="1500" dirty="0" smtClean="0"/>
                <a:t>6:</a:t>
              </a:r>
            </a:p>
            <a:p>
              <a:pPr algn="r"/>
              <a:endParaRPr lang="es-ES" sz="750" dirty="0" smtClean="0"/>
            </a:p>
            <a:p>
              <a:pPr algn="r"/>
              <a:r>
                <a:rPr lang="es-ES" sz="1500" dirty="0" smtClean="0"/>
                <a:t>7:</a:t>
              </a:r>
            </a:p>
            <a:p>
              <a:pPr algn="r"/>
              <a:endParaRPr lang="es-ES" sz="750" dirty="0"/>
            </a:p>
            <a:p>
              <a:pPr algn="r"/>
              <a:r>
                <a:rPr lang="es-ES" sz="1500" dirty="0" smtClean="0"/>
                <a:t>8:</a:t>
              </a:r>
            </a:p>
            <a:p>
              <a:pPr algn="r"/>
              <a:r>
                <a:rPr lang="es-ES" sz="1500" dirty="0" smtClean="0"/>
                <a:t>9:</a:t>
              </a:r>
            </a:p>
            <a:p>
              <a:pPr algn="r"/>
              <a:r>
                <a:rPr lang="es-ES" sz="1500" dirty="0" smtClean="0"/>
                <a:t>10:</a:t>
              </a:r>
            </a:p>
            <a:p>
              <a:pPr algn="r"/>
              <a:r>
                <a:rPr lang="es-ES" sz="1500" dirty="0" smtClean="0"/>
                <a:t>11:</a:t>
              </a:r>
            </a:p>
            <a:p>
              <a:pPr algn="r"/>
              <a:r>
                <a:rPr lang="es-ES" sz="1500" dirty="0" smtClean="0"/>
                <a:t>12:</a:t>
              </a:r>
            </a:p>
            <a:p>
              <a:pPr algn="r"/>
              <a:r>
                <a:rPr lang="es-ES" sz="1500" dirty="0" smtClean="0"/>
                <a:t>13:</a:t>
              </a:r>
            </a:p>
            <a:p>
              <a:pPr algn="r"/>
              <a:r>
                <a:rPr lang="es-ES" sz="1500" dirty="0" smtClean="0"/>
                <a:t>14:</a:t>
              </a:r>
            </a:p>
            <a:p>
              <a:pPr algn="r"/>
              <a:endParaRPr lang="es-ES" sz="750" dirty="0"/>
            </a:p>
            <a:p>
              <a:pPr algn="r"/>
              <a:r>
                <a:rPr lang="es-ES" sz="1500" dirty="0" smtClean="0"/>
                <a:t>15:</a:t>
              </a:r>
            </a:p>
            <a:p>
              <a:pPr algn="r"/>
              <a:endParaRPr lang="es-ES" sz="750" dirty="0" smtClean="0"/>
            </a:p>
            <a:p>
              <a:pPr algn="r"/>
              <a:r>
                <a:rPr lang="es-ES" sz="1500" dirty="0" smtClean="0"/>
                <a:t>16:</a:t>
              </a:r>
            </a:p>
          </p:txBody>
        </p:sp>
      </p:grpSp>
      <p:grpSp>
        <p:nvGrpSpPr>
          <p:cNvPr id="32" name="Group 31"/>
          <p:cNvGrpSpPr/>
          <p:nvPr/>
        </p:nvGrpSpPr>
        <p:grpSpPr>
          <a:xfrm>
            <a:off x="406374" y="2666053"/>
            <a:ext cx="2964035" cy="2445970"/>
            <a:chOff x="415801" y="2666053"/>
            <a:chExt cx="2964035" cy="2445970"/>
          </a:xfrm>
        </p:grpSpPr>
        <p:pic>
          <p:nvPicPr>
            <p:cNvPr id="33" name="Picture 32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415801" y="2672391"/>
              <a:ext cx="1624270" cy="975832"/>
            </a:xfrm>
            <a:prstGeom prst="rect">
              <a:avLst/>
            </a:prstGeom>
          </p:spPr>
        </p:pic>
        <p:pic>
          <p:nvPicPr>
            <p:cNvPr id="34" name="Picture 33"/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2113236" y="4127163"/>
              <a:ext cx="1266600" cy="984860"/>
            </a:xfrm>
            <a:prstGeom prst="rect">
              <a:avLst/>
            </a:prstGeom>
          </p:spPr>
        </p:pic>
        <p:pic>
          <p:nvPicPr>
            <p:cNvPr id="35" name="Picture 34"/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415801" y="3764903"/>
              <a:ext cx="1624270" cy="1347120"/>
            </a:xfrm>
            <a:prstGeom prst="rect">
              <a:avLst/>
            </a:prstGeom>
          </p:spPr>
        </p:pic>
        <p:pic>
          <p:nvPicPr>
            <p:cNvPr id="36" name="Picture 35"/>
            <p:cNvPicPr>
              <a:picLocks noChangeAspect="1"/>
            </p:cNvPicPr>
            <p:nvPr/>
          </p:nvPicPr>
          <p:blipFill>
            <a:blip r:embed="rId12"/>
            <a:stretch>
              <a:fillRect/>
            </a:stretch>
          </p:blipFill>
          <p:spPr>
            <a:xfrm>
              <a:off x="2119207" y="2666053"/>
              <a:ext cx="1260629" cy="1372007"/>
            </a:xfrm>
            <a:prstGeom prst="rect">
              <a:avLst/>
            </a:prstGeom>
          </p:spPr>
        </p:pic>
      </p:grpSp>
      <p:sp>
        <p:nvSpPr>
          <p:cNvPr id="26" name="Rounded Rectangle 25"/>
          <p:cNvSpPr/>
          <p:nvPr/>
        </p:nvSpPr>
        <p:spPr>
          <a:xfrm>
            <a:off x="403317" y="629572"/>
            <a:ext cx="2665892" cy="53113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b="1" dirty="0" err="1" smtClean="0"/>
              <a:t>Mid-level</a:t>
            </a:r>
            <a:r>
              <a:rPr lang="es-ES" b="1" dirty="0" smtClean="0"/>
              <a:t> </a:t>
            </a:r>
            <a:r>
              <a:rPr lang="es-ES" b="1" dirty="0" err="1" smtClean="0"/>
              <a:t>representation</a:t>
            </a:r>
            <a:endParaRPr lang="es-ES" b="1" dirty="0"/>
          </a:p>
        </p:txBody>
      </p:sp>
      <p:sp>
        <p:nvSpPr>
          <p:cNvPr id="27" name="Rounded Rectangle 26"/>
          <p:cNvSpPr/>
          <p:nvPr/>
        </p:nvSpPr>
        <p:spPr>
          <a:xfrm>
            <a:off x="3245931" y="629572"/>
            <a:ext cx="2665892" cy="531135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ES" dirty="0" smtClean="0">
                <a:solidFill>
                  <a:schemeClr val="bg1"/>
                </a:solidFill>
              </a:rPr>
              <a:t>Contextual </a:t>
            </a:r>
            <a:r>
              <a:rPr lang="es-ES" dirty="0" err="1" smtClean="0">
                <a:solidFill>
                  <a:schemeClr val="bg1"/>
                </a:solidFill>
              </a:rPr>
              <a:t>features</a:t>
            </a:r>
            <a:endParaRPr lang="es-ES" dirty="0">
              <a:solidFill>
                <a:schemeClr val="bg1"/>
              </a:solidFill>
            </a:endParaRPr>
          </a:p>
        </p:txBody>
      </p:sp>
      <p:sp>
        <p:nvSpPr>
          <p:cNvPr id="28" name="Rounded Rectangle 27"/>
          <p:cNvSpPr/>
          <p:nvPr/>
        </p:nvSpPr>
        <p:spPr>
          <a:xfrm>
            <a:off x="6088545" y="629623"/>
            <a:ext cx="2665892" cy="531135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ES" dirty="0" smtClean="0">
                <a:solidFill>
                  <a:schemeClr val="bg1"/>
                </a:solidFill>
              </a:rPr>
              <a:t>Contextual </a:t>
            </a:r>
            <a:r>
              <a:rPr lang="es-ES" dirty="0" err="1" smtClean="0">
                <a:solidFill>
                  <a:schemeClr val="bg1"/>
                </a:solidFill>
              </a:rPr>
              <a:t>rescoring</a:t>
            </a:r>
            <a:endParaRPr lang="es-ES" dirty="0">
              <a:solidFill>
                <a:schemeClr val="bg1"/>
              </a:solidFill>
            </a:endParaRPr>
          </a:p>
        </p:txBody>
      </p:sp>
      <p:sp>
        <p:nvSpPr>
          <p:cNvPr id="19" name="Slide Number Placeholder 1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860AB8-BB39-4E0E-8905-3E931B52FC0E}" type="slidenum">
              <a:rPr lang="es-ES" smtClean="0"/>
              <a:pPr/>
              <a:t>47</a:t>
            </a:fld>
            <a:r>
              <a:rPr lang="es-ES" smtClean="0"/>
              <a:t> / 84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3619821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28 Imagen" descr="degradado diapo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32" y="5888673"/>
            <a:ext cx="9144000" cy="978892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ES" dirty="0" err="1" smtClean="0"/>
              <a:t>Our</a:t>
            </a:r>
            <a:r>
              <a:rPr lang="es-ES" dirty="0" smtClean="0"/>
              <a:t> </a:t>
            </a:r>
            <a:r>
              <a:rPr lang="es-ES" dirty="0" err="1"/>
              <a:t>p</a:t>
            </a:r>
            <a:r>
              <a:rPr lang="es-ES" dirty="0" err="1" smtClean="0"/>
              <a:t>roposal</a:t>
            </a:r>
            <a:endParaRPr lang="es-ES" dirty="0"/>
          </a:p>
        </p:txBody>
      </p:sp>
      <p:sp>
        <p:nvSpPr>
          <p:cNvPr id="5" name="Rectangle 4"/>
          <p:cNvSpPr/>
          <p:nvPr/>
        </p:nvSpPr>
        <p:spPr>
          <a:xfrm>
            <a:off x="-32" y="0"/>
            <a:ext cx="2216567" cy="199766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1200" dirty="0" err="1"/>
              <a:t>Part</a:t>
            </a:r>
            <a:r>
              <a:rPr lang="es-ES" sz="1200" dirty="0"/>
              <a:t> I</a:t>
            </a:r>
          </a:p>
        </p:txBody>
      </p:sp>
      <p:sp>
        <p:nvSpPr>
          <p:cNvPr id="6" name="Rectangle 5"/>
          <p:cNvSpPr/>
          <p:nvPr/>
        </p:nvSpPr>
        <p:spPr>
          <a:xfrm>
            <a:off x="2281647" y="0"/>
            <a:ext cx="2224199" cy="200797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1200" dirty="0" err="1"/>
              <a:t>Part</a:t>
            </a:r>
            <a:r>
              <a:rPr lang="es-ES" sz="1200" dirty="0"/>
              <a:t> II</a:t>
            </a:r>
          </a:p>
        </p:txBody>
      </p:sp>
      <p:sp>
        <p:nvSpPr>
          <p:cNvPr id="7" name="Rectangle 6"/>
          <p:cNvSpPr/>
          <p:nvPr/>
        </p:nvSpPr>
        <p:spPr>
          <a:xfrm>
            <a:off x="4570958" y="0"/>
            <a:ext cx="2226044" cy="200797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1200" dirty="0" err="1"/>
              <a:t>Part</a:t>
            </a:r>
            <a:r>
              <a:rPr lang="es-ES" sz="1200" dirty="0"/>
              <a:t> III</a:t>
            </a:r>
          </a:p>
        </p:txBody>
      </p:sp>
      <p:sp>
        <p:nvSpPr>
          <p:cNvPr id="8" name="Rectangle 7"/>
          <p:cNvSpPr/>
          <p:nvPr/>
        </p:nvSpPr>
        <p:spPr>
          <a:xfrm>
            <a:off x="6862114" y="1"/>
            <a:ext cx="2281854" cy="199766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1200" dirty="0" err="1"/>
              <a:t>Conclusions</a:t>
            </a:r>
            <a:endParaRPr lang="es-ES" sz="1200" dirty="0"/>
          </a:p>
        </p:txBody>
      </p:sp>
      <p:sp>
        <p:nvSpPr>
          <p:cNvPr id="10" name="Rectangle 9"/>
          <p:cNvSpPr/>
          <p:nvPr/>
        </p:nvSpPr>
        <p:spPr>
          <a:xfrm>
            <a:off x="0" y="233966"/>
            <a:ext cx="4505846" cy="192754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1200" dirty="0" err="1" smtClean="0"/>
              <a:t>Pictorial</a:t>
            </a:r>
            <a:r>
              <a:rPr lang="es-ES" sz="1200" dirty="0" smtClean="0"/>
              <a:t> </a:t>
            </a:r>
            <a:r>
              <a:rPr lang="es-ES" sz="1200" dirty="0" err="1" smtClean="0"/>
              <a:t>structures</a:t>
            </a:r>
            <a:endParaRPr lang="es-ES" sz="1200" dirty="0"/>
          </a:p>
        </p:txBody>
      </p:sp>
      <p:sp>
        <p:nvSpPr>
          <p:cNvPr id="12" name="Rectangle 11"/>
          <p:cNvSpPr/>
          <p:nvPr/>
        </p:nvSpPr>
        <p:spPr>
          <a:xfrm>
            <a:off x="4570958" y="225789"/>
            <a:ext cx="4573042" cy="200931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1200" dirty="0" smtClean="0"/>
              <a:t>Contextual </a:t>
            </a:r>
            <a:r>
              <a:rPr lang="es-ES" sz="1200" dirty="0" err="1" smtClean="0"/>
              <a:t>Rescoring</a:t>
            </a:r>
            <a:r>
              <a:rPr lang="es-ES" sz="1200" dirty="0" smtClean="0"/>
              <a:t> </a:t>
            </a:r>
            <a:r>
              <a:rPr lang="es-ES" sz="1200" dirty="0" err="1" smtClean="0"/>
              <a:t>for</a:t>
            </a:r>
            <a:r>
              <a:rPr lang="es-ES" sz="1200" dirty="0" smtClean="0"/>
              <a:t> Human Pose </a:t>
            </a:r>
            <a:r>
              <a:rPr lang="es-ES" sz="1200" dirty="0" err="1" smtClean="0"/>
              <a:t>Estimation</a:t>
            </a:r>
            <a:endParaRPr lang="es-ES" sz="1200" dirty="0"/>
          </a:p>
        </p:txBody>
      </p:sp>
      <p:sp>
        <p:nvSpPr>
          <p:cNvPr id="30" name="TextBox 29"/>
          <p:cNvSpPr txBox="1"/>
          <p:nvPr/>
        </p:nvSpPr>
        <p:spPr>
          <a:xfrm>
            <a:off x="3918857" y="1626318"/>
            <a:ext cx="5467514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500" b="1" dirty="0" smtClean="0"/>
              <a:t>Poselet </a:t>
            </a:r>
            <a:r>
              <a:rPr lang="es-ES" sz="1500" b="1" dirty="0" err="1" smtClean="0"/>
              <a:t>selection</a:t>
            </a:r>
            <a:r>
              <a:rPr lang="es-ES" sz="1500" b="1" dirty="0" smtClean="0"/>
              <a:t>:</a:t>
            </a:r>
          </a:p>
        </p:txBody>
      </p:sp>
      <p:grpSp>
        <p:nvGrpSpPr>
          <p:cNvPr id="32" name="Group 31"/>
          <p:cNvGrpSpPr/>
          <p:nvPr/>
        </p:nvGrpSpPr>
        <p:grpSpPr>
          <a:xfrm>
            <a:off x="415801" y="2666053"/>
            <a:ext cx="2964035" cy="2445970"/>
            <a:chOff x="415801" y="2666053"/>
            <a:chExt cx="2964035" cy="2445970"/>
          </a:xfrm>
        </p:grpSpPr>
        <p:pic>
          <p:nvPicPr>
            <p:cNvPr id="33" name="Picture 32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15801" y="2672391"/>
              <a:ext cx="1624270" cy="975832"/>
            </a:xfrm>
            <a:prstGeom prst="rect">
              <a:avLst/>
            </a:prstGeom>
          </p:spPr>
        </p:pic>
        <p:pic>
          <p:nvPicPr>
            <p:cNvPr id="34" name="Picture 33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2113236" y="4127163"/>
              <a:ext cx="1266600" cy="984860"/>
            </a:xfrm>
            <a:prstGeom prst="rect">
              <a:avLst/>
            </a:prstGeom>
          </p:spPr>
        </p:pic>
        <p:pic>
          <p:nvPicPr>
            <p:cNvPr id="35" name="Picture 34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415801" y="3764903"/>
              <a:ext cx="1624270" cy="1347120"/>
            </a:xfrm>
            <a:prstGeom prst="rect">
              <a:avLst/>
            </a:prstGeom>
          </p:spPr>
        </p:pic>
        <p:pic>
          <p:nvPicPr>
            <p:cNvPr id="36" name="Picture 35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2119207" y="2666053"/>
              <a:ext cx="1260629" cy="1372007"/>
            </a:xfrm>
            <a:prstGeom prst="rect">
              <a:avLst/>
            </a:prstGeom>
          </p:spPr>
        </p:pic>
      </p:grpSp>
      <p:grpSp>
        <p:nvGrpSpPr>
          <p:cNvPr id="16" name="Group 15"/>
          <p:cNvGrpSpPr/>
          <p:nvPr/>
        </p:nvGrpSpPr>
        <p:grpSpPr>
          <a:xfrm>
            <a:off x="4265140" y="2122176"/>
            <a:ext cx="3937103" cy="2539518"/>
            <a:chOff x="4265140" y="2122176"/>
            <a:chExt cx="3937103" cy="2539518"/>
          </a:xfrm>
        </p:grpSpPr>
        <p:sp>
          <p:nvSpPr>
            <p:cNvPr id="14" name="Rectangle 13"/>
            <p:cNvSpPr/>
            <p:nvPr/>
          </p:nvSpPr>
          <p:spPr>
            <a:xfrm>
              <a:off x="5335931" y="2122176"/>
              <a:ext cx="1729063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s-ES" b="1" dirty="0" err="1" smtClean="0">
                  <a:sym typeface="Wingdings" panose="05000000000000000000" pitchFamily="2" charset="2"/>
                </a:rPr>
                <a:t>Integer</a:t>
              </a:r>
              <a:r>
                <a:rPr lang="es-ES" b="1" dirty="0" smtClean="0">
                  <a:sym typeface="Wingdings" panose="05000000000000000000" pitchFamily="2" charset="2"/>
                </a:rPr>
                <a:t> </a:t>
              </a:r>
              <a:r>
                <a:rPr lang="es-ES" b="1" dirty="0" err="1" smtClean="0">
                  <a:sym typeface="Wingdings" panose="05000000000000000000" pitchFamily="2" charset="2"/>
                </a:rPr>
                <a:t>program</a:t>
              </a:r>
              <a:endParaRPr lang="es-ES" b="1" dirty="0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1" name="TextBox 10"/>
                <p:cNvSpPr txBox="1"/>
                <p:nvPr/>
              </p:nvSpPr>
              <p:spPr>
                <a:xfrm>
                  <a:off x="4265140" y="2589717"/>
                  <a:ext cx="3937103" cy="2071977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 algn="ctr"/>
                  <a:r>
                    <a:rPr lang="es-ES" sz="2200" dirty="0" err="1" smtClean="0"/>
                    <a:t>minimize</a:t>
                  </a:r>
                  <a:r>
                    <a:rPr lang="es-ES" sz="2200" dirty="0" smtClean="0"/>
                    <a:t>     </a:t>
                  </a:r>
                  <a14:m>
                    <m:oMath xmlns:m="http://schemas.openxmlformats.org/officeDocument/2006/math">
                      <m:nary>
                        <m:naryPr>
                          <m:chr m:val="∑"/>
                          <m:supHide m:val="on"/>
                          <m:ctrlPr>
                            <a:rPr lang="es-ES" sz="2200" b="0" i="1" smtClean="0">
                              <a:latin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a:rPr lang="es-ES" sz="2200" b="0" i="1" smtClean="0">
                              <a:latin typeface="Cambria Math" panose="02040503050406030204" pitchFamily="18" charset="0"/>
                            </a:rPr>
                            <m:t>𝑝</m:t>
                          </m:r>
                          <m:r>
                            <a:rPr lang="es-ES" sz="2200" b="0" i="1" smtClean="0">
                              <a:latin typeface="Cambria Math" panose="02040503050406030204" pitchFamily="18" charset="0"/>
                            </a:rPr>
                            <m:t>′</m:t>
                          </m:r>
                        </m:sub>
                        <m:sup/>
                        <m:e>
                          <m:d>
                            <m:dPr>
                              <m:ctrlPr>
                                <a:rPr lang="es-ES" sz="2200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s-ES" sz="2200" b="0" i="1" smtClean="0">
                                  <a:latin typeface="Cambria Math" panose="02040503050406030204" pitchFamily="18" charset="0"/>
                                </a:rPr>
                                <m:t>1−</m:t>
                              </m:r>
                              <m:r>
                                <m:rPr>
                                  <m:sty m:val="p"/>
                                </m:rPr>
                                <a:rPr lang="es-ES" sz="2200" b="0" i="0" smtClean="0">
                                  <a:latin typeface="Cambria Math" panose="02040503050406030204" pitchFamily="18" charset="0"/>
                                </a:rPr>
                                <m:t>Prec</m:t>
                              </m:r>
                              <m:d>
                                <m:dPr>
                                  <m:ctrlPr>
                                    <a:rPr lang="es-ES" sz="22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sSup>
                                    <m:sSupPr>
                                      <m:ctrlPr>
                                        <a:rPr lang="es-ES" sz="2200" b="0" i="1" smtClean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s-ES" sz="2200" b="0" i="1" smtClean="0">
                                          <a:latin typeface="Cambria Math" panose="02040503050406030204" pitchFamily="18" charset="0"/>
                                        </a:rPr>
                                        <m:t>𝑝</m:t>
                                      </m:r>
                                    </m:e>
                                    <m:sup>
                                      <m:r>
                                        <a:rPr lang="es-ES" sz="2200" b="0" i="1" smtClean="0">
                                          <a:latin typeface="Cambria Math" panose="02040503050406030204" pitchFamily="18" charset="0"/>
                                        </a:rPr>
                                        <m:t>′</m:t>
                                      </m:r>
                                    </m:sup>
                                  </m:sSup>
                                </m:e>
                              </m:d>
                            </m:e>
                          </m:d>
                          <m:sSub>
                            <m:sSubPr>
                              <m:ctrlPr>
                                <a:rPr lang="es-ES" sz="2200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s-ES" sz="2200" b="1" i="0" smtClean="0">
                                  <a:latin typeface="Cambria Math" panose="02040503050406030204" pitchFamily="18" charset="0"/>
                                </a:rPr>
                                <m:t>𝐱</m:t>
                              </m:r>
                            </m:e>
                            <m:sub>
                              <m:r>
                                <a:rPr lang="es-ES" sz="2200" b="0" i="1" smtClean="0">
                                  <a:latin typeface="Cambria Math" panose="02040503050406030204" pitchFamily="18" charset="0"/>
                                </a:rPr>
                                <m:t>𝑝</m:t>
                              </m:r>
                              <m:r>
                                <a:rPr lang="es-ES" sz="2200" b="0" i="1" smtClean="0">
                                  <a:latin typeface="Cambria Math" panose="02040503050406030204" pitchFamily="18" charset="0"/>
                                </a:rPr>
                                <m:t>′</m:t>
                              </m:r>
                            </m:sub>
                          </m:sSub>
                        </m:e>
                      </m:nary>
                    </m:oMath>
                  </a14:m>
                  <a:endParaRPr lang="es-ES" sz="2200" b="0" dirty="0" smtClean="0"/>
                </a:p>
                <a:p>
                  <a:pPr algn="ctr"/>
                  <a:endParaRPr lang="es-ES" dirty="0" smtClean="0"/>
                </a:p>
                <a:p>
                  <a:pPr algn="ctr"/>
                  <a:r>
                    <a:rPr lang="es-ES" sz="2200" dirty="0" err="1"/>
                    <a:t>s</a:t>
                  </a:r>
                  <a:r>
                    <a:rPr lang="es-ES" sz="2200" dirty="0" err="1" smtClean="0"/>
                    <a:t>ubject</a:t>
                  </a:r>
                  <a:r>
                    <a:rPr lang="es-ES" sz="2200" dirty="0" smtClean="0"/>
                    <a:t> to     </a:t>
                  </a:r>
                  <a14:m>
                    <m:oMath xmlns:m="http://schemas.openxmlformats.org/officeDocument/2006/math">
                      <m:nary>
                        <m:naryPr>
                          <m:chr m:val="∑"/>
                          <m:supHide m:val="on"/>
                          <m:ctrlPr>
                            <a:rPr lang="es-ES" sz="2200" b="0" i="1" smtClean="0">
                              <a:latin typeface="Cambria Math" panose="02040503050406030204" pitchFamily="18" charset="0"/>
                            </a:rPr>
                          </m:ctrlPr>
                        </m:naryPr>
                        <m:sub>
                          <m:sSup>
                            <m:sSupPr>
                              <m:ctrlPr>
                                <a:rPr lang="es-ES" sz="2200" b="0" i="1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s-ES" sz="2200" b="0" i="1" smtClean="0">
                                  <a:latin typeface="Cambria Math" panose="02040503050406030204" pitchFamily="18" charset="0"/>
                                </a:rPr>
                                <m:t>𝑝</m:t>
                              </m:r>
                            </m:e>
                            <m:sup>
                              <m:r>
                                <a:rPr lang="es-ES" sz="2200" b="0" i="1" smtClean="0">
                                  <a:latin typeface="Cambria Math" panose="02040503050406030204" pitchFamily="18" charset="0"/>
                                </a:rPr>
                                <m:t>′</m:t>
                              </m:r>
                            </m:sup>
                          </m:sSup>
                          <m:r>
                            <a:rPr lang="es-ES" sz="2200" b="0" i="1" smtClean="0">
                              <a:latin typeface="Cambria Math" panose="02040503050406030204" pitchFamily="18" charset="0"/>
                            </a:rPr>
                            <m:t>:</m:t>
                          </m:r>
                          <m:sSub>
                            <m:sSubPr>
                              <m:ctrlPr>
                                <a:rPr lang="es-ES" sz="2200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s-ES" sz="2200" b="0" i="1" smtClean="0">
                                  <a:latin typeface="Cambria Math" panose="02040503050406030204" pitchFamily="18" charset="0"/>
                                </a:rPr>
                                <m:t>𝐴</m:t>
                              </m:r>
                            </m:e>
                            <m:sub>
                              <m:r>
                                <a:rPr lang="es-ES" sz="2200" b="0" i="1" smtClean="0">
                                  <a:latin typeface="Cambria Math" panose="02040503050406030204" pitchFamily="18" charset="0"/>
                                </a:rPr>
                                <m:t>𝑛𝑝</m:t>
                              </m:r>
                            </m:sub>
                          </m:sSub>
                          <m:r>
                            <a:rPr lang="es-ES" sz="2200" b="0" i="1" smtClean="0">
                              <a:latin typeface="Cambria Math" panose="02040503050406030204" pitchFamily="18" charset="0"/>
                            </a:rPr>
                            <m:t>=1</m:t>
                          </m:r>
                        </m:sub>
                        <m:sup/>
                        <m:e>
                          <m:sSub>
                            <m:sSubPr>
                              <m:ctrlPr>
                                <a:rPr lang="es-ES" sz="2200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s-ES" sz="2200" b="1" i="0" smtClean="0">
                                  <a:latin typeface="Cambria Math" panose="02040503050406030204" pitchFamily="18" charset="0"/>
                                </a:rPr>
                                <m:t>𝐱</m:t>
                              </m:r>
                            </m:e>
                            <m:sub>
                              <m:r>
                                <a:rPr lang="es-ES" sz="2200" b="0" i="1" smtClean="0">
                                  <a:latin typeface="Cambria Math" panose="02040503050406030204" pitchFamily="18" charset="0"/>
                                </a:rPr>
                                <m:t>𝑝</m:t>
                              </m:r>
                              <m:r>
                                <a:rPr lang="es-ES" sz="2200" b="0" i="1" smtClean="0">
                                  <a:latin typeface="Cambria Math" panose="02040503050406030204" pitchFamily="18" charset="0"/>
                                </a:rPr>
                                <m:t>′</m:t>
                              </m:r>
                            </m:sub>
                          </m:sSub>
                          <m:r>
                            <a:rPr lang="es-ES" sz="2200" b="0" i="1" smtClean="0">
                              <a:latin typeface="Cambria Math" panose="02040503050406030204" pitchFamily="18" charset="0"/>
                            </a:rPr>
                            <m:t>≥1 ∀</m:t>
                          </m:r>
                          <m:r>
                            <a:rPr lang="es-ES" sz="2200" b="0" i="1" smtClean="0">
                              <a:latin typeface="Cambria Math" panose="02040503050406030204" pitchFamily="18" charset="0"/>
                            </a:rPr>
                            <m:t>𝑛</m:t>
                          </m:r>
                        </m:e>
                      </m:nary>
                    </m:oMath>
                  </a14:m>
                  <a:endParaRPr lang="es-ES" sz="2200" b="0" dirty="0" smtClean="0"/>
                </a:p>
                <a:p>
                  <a:pPr algn="ctr"/>
                  <a:endParaRPr lang="es-ES" b="0" dirty="0" smtClean="0"/>
                </a:p>
                <a:p>
                  <a:pPr algn="ctr"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s-ES" sz="2200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s-ES" sz="2200" b="1" i="0" smtClean="0">
                                <a:latin typeface="Cambria Math" panose="02040503050406030204" pitchFamily="18" charset="0"/>
                              </a:rPr>
                              <m:t>𝐱</m:t>
                            </m:r>
                          </m:e>
                          <m:sub>
                            <m:r>
                              <a:rPr lang="es-ES" sz="2200" b="0" i="1" smtClean="0">
                                <a:latin typeface="Cambria Math" panose="02040503050406030204" pitchFamily="18" charset="0"/>
                              </a:rPr>
                              <m:t>𝑝</m:t>
                            </m:r>
                            <m:r>
                              <a:rPr lang="es-ES" sz="2200" b="0" i="1" smtClean="0">
                                <a:latin typeface="Cambria Math" panose="02040503050406030204" pitchFamily="18" charset="0"/>
                              </a:rPr>
                              <m:t>′</m:t>
                            </m:r>
                          </m:sub>
                        </m:sSub>
                        <m:r>
                          <a:rPr lang="es-ES" sz="2200" b="0" i="1" smtClean="0">
                            <a:latin typeface="Cambria Math" panose="02040503050406030204" pitchFamily="18" charset="0"/>
                          </a:rPr>
                          <m:t>∈{0,1}</m:t>
                        </m:r>
                      </m:oMath>
                    </m:oMathPara>
                  </a14:m>
                  <a:endParaRPr lang="es-ES" sz="2200" b="0" dirty="0" smtClean="0"/>
                </a:p>
                <a:p>
                  <a:endParaRPr lang="es-ES" sz="2200" dirty="0"/>
                </a:p>
              </p:txBody>
            </p:sp>
          </mc:Choice>
          <mc:Fallback xmlns="">
            <p:sp>
              <p:nvSpPr>
                <p:cNvPr id="11" name="TextBox 10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265140" y="2589717"/>
                  <a:ext cx="3937103" cy="2071977"/>
                </a:xfrm>
                <a:prstGeom prst="rect">
                  <a:avLst/>
                </a:prstGeom>
                <a:blipFill rotWithShape="0">
                  <a:blip r:embed="rId8"/>
                  <a:stretch>
                    <a:fillRect l="-3560" t="-27647" r="-929"/>
                  </a:stretch>
                </a:blipFill>
              </p:spPr>
              <p:txBody>
                <a:bodyPr/>
                <a:lstStyle/>
                <a:p>
                  <a:r>
                    <a:rPr lang="es-ES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17" name="Group 16"/>
          <p:cNvGrpSpPr/>
          <p:nvPr/>
        </p:nvGrpSpPr>
        <p:grpSpPr>
          <a:xfrm>
            <a:off x="3668651" y="5010387"/>
            <a:ext cx="5401607" cy="1002144"/>
            <a:chOff x="3668651" y="5010387"/>
            <a:chExt cx="5401607" cy="1002144"/>
          </a:xfrm>
        </p:grpSpPr>
        <p:sp>
          <p:nvSpPr>
            <p:cNvPr id="28" name="Rectangle 27"/>
            <p:cNvSpPr/>
            <p:nvPr/>
          </p:nvSpPr>
          <p:spPr>
            <a:xfrm>
              <a:off x="3668651" y="5010387"/>
              <a:ext cx="5401607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s-ES" sz="2200" dirty="0" smtClean="0">
                  <a:sym typeface="Wingdings" panose="05000000000000000000" pitchFamily="2" charset="2"/>
                </a:rPr>
                <a:t>NP-complete!  Linear </a:t>
              </a:r>
              <a:r>
                <a:rPr lang="es-ES" sz="2200" dirty="0" err="1" smtClean="0">
                  <a:sym typeface="Wingdings" panose="05000000000000000000" pitchFamily="2" charset="2"/>
                </a:rPr>
                <a:t>program</a:t>
              </a:r>
              <a:r>
                <a:rPr lang="es-ES" sz="2200" dirty="0" smtClean="0">
                  <a:sym typeface="Wingdings" panose="05000000000000000000" pitchFamily="2" charset="2"/>
                </a:rPr>
                <a:t> </a:t>
              </a:r>
              <a:r>
                <a:rPr lang="es-ES" sz="2200" dirty="0" err="1" smtClean="0">
                  <a:sym typeface="Wingdings" panose="05000000000000000000" pitchFamily="2" charset="2"/>
                </a:rPr>
                <a:t>relaxation</a:t>
              </a:r>
              <a:endParaRPr lang="es-ES" sz="2200" dirty="0" smtClean="0">
                <a:sym typeface="Wingdings" panose="05000000000000000000" pitchFamily="2" charset="2"/>
              </a:endParaRPr>
            </a:p>
            <a:p>
              <a:pPr marL="285750" indent="-285750">
                <a:buFont typeface="Arial" panose="020B0604020202020204" pitchFamily="34" charset="0"/>
                <a:buChar char="•"/>
              </a:pPr>
              <a:endParaRPr lang="es-ES" sz="2200" dirty="0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5" name="Rectangle 14"/>
                <p:cNvSpPr/>
                <p:nvPr/>
              </p:nvSpPr>
              <p:spPr>
                <a:xfrm>
                  <a:off x="5027976" y="5540350"/>
                  <a:ext cx="2411429" cy="472181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s-ES" sz="220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s-ES" sz="2200" b="1" i="0" smtClean="0">
                                <a:latin typeface="Cambria Math" panose="02040503050406030204" pitchFamily="18" charset="0"/>
                              </a:rPr>
                              <m:t>𝐲</m:t>
                            </m:r>
                          </m:e>
                          <m:sub>
                            <m:r>
                              <a:rPr lang="es-ES" sz="2200" i="1">
                                <a:latin typeface="Cambria Math" panose="02040503050406030204" pitchFamily="18" charset="0"/>
                              </a:rPr>
                              <m:t>𝑝</m:t>
                            </m:r>
                            <m:r>
                              <a:rPr lang="es-ES" sz="2200" i="1">
                                <a:latin typeface="Cambria Math" panose="02040503050406030204" pitchFamily="18" charset="0"/>
                              </a:rPr>
                              <m:t>′</m:t>
                            </m:r>
                          </m:sub>
                        </m:sSub>
                        <m:r>
                          <a:rPr lang="es-ES" sz="2200" b="0" i="1" smtClean="0">
                            <a:latin typeface="Cambria Math" panose="02040503050406030204" pitchFamily="18" charset="0"/>
                          </a:rPr>
                          <m:t>∈</m:t>
                        </m:r>
                        <m:sSub>
                          <m:sSubPr>
                            <m:ctrlPr>
                              <a:rPr lang="es-ES" sz="2200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s-ES" sz="2200" b="0" i="1" smtClean="0">
                                <a:latin typeface="Cambria Math" panose="02040503050406030204" pitchFamily="18" charset="0"/>
                              </a:rPr>
                              <m:t>ℝ</m:t>
                            </m:r>
                          </m:e>
                          <m:sub>
                            <m:r>
                              <a:rPr lang="es-ES" sz="2200" b="0" i="1" smtClean="0">
                                <a:latin typeface="Cambria Math" panose="02040503050406030204" pitchFamily="18" charset="0"/>
                              </a:rPr>
                              <m:t>≥0</m:t>
                            </m:r>
                          </m:sub>
                        </m:sSub>
                        <m:r>
                          <a:rPr lang="es-ES" sz="2200" b="0" i="1" smtClean="0">
                            <a:latin typeface="Cambria Math" panose="02040503050406030204" pitchFamily="18" charset="0"/>
                          </a:rPr>
                          <m:t>,</m:t>
                        </m:r>
                        <m:sSub>
                          <m:sSubPr>
                            <m:ctrlPr>
                              <a:rPr lang="es-ES" sz="22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s-ES" sz="2200" b="1">
                                <a:latin typeface="Cambria Math" panose="02040503050406030204" pitchFamily="18" charset="0"/>
                              </a:rPr>
                              <m:t>𝐲</m:t>
                            </m:r>
                          </m:e>
                          <m:sub>
                            <m:sSup>
                              <m:sSupPr>
                                <m:ctrlPr>
                                  <a:rPr lang="es-ES" sz="2200" i="1"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s-ES" sz="2200" i="1">
                                    <a:latin typeface="Cambria Math" panose="02040503050406030204" pitchFamily="18" charset="0"/>
                                  </a:rPr>
                                  <m:t>𝑝</m:t>
                                </m:r>
                              </m:e>
                              <m:sup>
                                <m:r>
                                  <a:rPr lang="es-ES" sz="2200" i="1">
                                    <a:latin typeface="Cambria Math" panose="02040503050406030204" pitchFamily="18" charset="0"/>
                                  </a:rPr>
                                  <m:t>′</m:t>
                                </m:r>
                              </m:sup>
                            </m:sSup>
                          </m:sub>
                        </m:sSub>
                        <m:r>
                          <a:rPr lang="es-ES" sz="2200" b="0" i="1" smtClean="0">
                            <a:latin typeface="Cambria Math" panose="02040503050406030204" pitchFamily="18" charset="0"/>
                          </a:rPr>
                          <m:t>≤1</m:t>
                        </m:r>
                      </m:oMath>
                    </m:oMathPara>
                  </a14:m>
                  <a:endParaRPr lang="es-ES" sz="2200" dirty="0"/>
                </a:p>
              </p:txBody>
            </p:sp>
          </mc:Choice>
          <mc:Fallback xmlns="">
            <p:sp>
              <p:nvSpPr>
                <p:cNvPr id="15" name="Rectangle 14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027976" y="5540350"/>
                  <a:ext cx="2411429" cy="472181"/>
                </a:xfrm>
                <a:prstGeom prst="rect">
                  <a:avLst/>
                </a:prstGeom>
                <a:blipFill rotWithShape="0">
                  <a:blip r:embed="rId9"/>
                  <a:stretch>
                    <a:fillRect b="-5195"/>
                  </a:stretch>
                </a:blipFill>
              </p:spPr>
              <p:txBody>
                <a:bodyPr/>
                <a:lstStyle/>
                <a:p>
                  <a:r>
                    <a:rPr lang="es-ES">
                      <a:noFill/>
                    </a:rPr>
                    <a:t> </a:t>
                  </a:r>
                </a:p>
              </p:txBody>
            </p:sp>
          </mc:Fallback>
        </mc:AlternateContent>
      </p:grpSp>
      <p:sp>
        <p:nvSpPr>
          <p:cNvPr id="25" name="Rounded Rectangle 24"/>
          <p:cNvSpPr/>
          <p:nvPr/>
        </p:nvSpPr>
        <p:spPr>
          <a:xfrm>
            <a:off x="403317" y="629572"/>
            <a:ext cx="2665892" cy="53113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b="1" dirty="0" err="1" smtClean="0"/>
              <a:t>Mid-level</a:t>
            </a:r>
            <a:r>
              <a:rPr lang="es-ES" b="1" dirty="0" smtClean="0"/>
              <a:t> </a:t>
            </a:r>
            <a:r>
              <a:rPr lang="es-ES" b="1" dirty="0" err="1" smtClean="0"/>
              <a:t>representation</a:t>
            </a:r>
            <a:endParaRPr lang="es-ES" b="1" dirty="0"/>
          </a:p>
        </p:txBody>
      </p:sp>
      <p:sp>
        <p:nvSpPr>
          <p:cNvPr id="26" name="Rounded Rectangle 25"/>
          <p:cNvSpPr/>
          <p:nvPr/>
        </p:nvSpPr>
        <p:spPr>
          <a:xfrm>
            <a:off x="3245931" y="629572"/>
            <a:ext cx="2665892" cy="531135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ES" dirty="0" smtClean="0">
                <a:solidFill>
                  <a:schemeClr val="bg1"/>
                </a:solidFill>
              </a:rPr>
              <a:t>Contextual </a:t>
            </a:r>
            <a:r>
              <a:rPr lang="es-ES" dirty="0" err="1" smtClean="0">
                <a:solidFill>
                  <a:schemeClr val="bg1"/>
                </a:solidFill>
              </a:rPr>
              <a:t>features</a:t>
            </a:r>
            <a:endParaRPr lang="es-ES" dirty="0">
              <a:solidFill>
                <a:schemeClr val="bg1"/>
              </a:solidFill>
            </a:endParaRPr>
          </a:p>
        </p:txBody>
      </p:sp>
      <p:sp>
        <p:nvSpPr>
          <p:cNvPr id="27" name="Rounded Rectangle 26"/>
          <p:cNvSpPr/>
          <p:nvPr/>
        </p:nvSpPr>
        <p:spPr>
          <a:xfrm>
            <a:off x="6088545" y="629623"/>
            <a:ext cx="2665892" cy="531135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ES" dirty="0" smtClean="0">
                <a:solidFill>
                  <a:schemeClr val="bg1"/>
                </a:solidFill>
              </a:rPr>
              <a:t>Contextual </a:t>
            </a:r>
            <a:r>
              <a:rPr lang="es-ES" dirty="0" err="1" smtClean="0">
                <a:solidFill>
                  <a:schemeClr val="bg1"/>
                </a:solidFill>
              </a:rPr>
              <a:t>rescoring</a:t>
            </a:r>
            <a:endParaRPr lang="es-ES" dirty="0">
              <a:solidFill>
                <a:schemeClr val="bg1"/>
              </a:solidFill>
            </a:endParaRPr>
          </a:p>
        </p:txBody>
      </p:sp>
      <p:sp>
        <p:nvSpPr>
          <p:cNvPr id="19" name="Slide Number Placeholder 1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860AB8-BB39-4E0E-8905-3E931B52FC0E}" type="slidenum">
              <a:rPr lang="es-ES" smtClean="0"/>
              <a:pPr/>
              <a:t>48</a:t>
            </a:fld>
            <a:r>
              <a:rPr lang="es-ES" smtClean="0"/>
              <a:t> / 84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1315809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28 Imagen" descr="degradado diapo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32" y="5888673"/>
            <a:ext cx="9144000" cy="978892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ES" dirty="0" err="1" smtClean="0"/>
              <a:t>Mid-level</a:t>
            </a:r>
            <a:r>
              <a:rPr lang="es-ES" dirty="0" smtClean="0"/>
              <a:t> contextual </a:t>
            </a:r>
            <a:r>
              <a:rPr lang="es-ES" dirty="0" err="1" smtClean="0"/>
              <a:t>features</a:t>
            </a:r>
            <a:endParaRPr lang="es-ES" dirty="0"/>
          </a:p>
        </p:txBody>
      </p:sp>
      <p:sp>
        <p:nvSpPr>
          <p:cNvPr id="5" name="Rectangle 4"/>
          <p:cNvSpPr/>
          <p:nvPr/>
        </p:nvSpPr>
        <p:spPr>
          <a:xfrm>
            <a:off x="-32" y="0"/>
            <a:ext cx="2216567" cy="199766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1200" dirty="0" err="1"/>
              <a:t>Part</a:t>
            </a:r>
            <a:r>
              <a:rPr lang="es-ES" sz="1200" dirty="0"/>
              <a:t> I</a:t>
            </a:r>
          </a:p>
        </p:txBody>
      </p:sp>
      <p:sp>
        <p:nvSpPr>
          <p:cNvPr id="6" name="Rectangle 5"/>
          <p:cNvSpPr/>
          <p:nvPr/>
        </p:nvSpPr>
        <p:spPr>
          <a:xfrm>
            <a:off x="2281647" y="0"/>
            <a:ext cx="2224199" cy="200797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1200" dirty="0" err="1"/>
              <a:t>Part</a:t>
            </a:r>
            <a:r>
              <a:rPr lang="es-ES" sz="1200" dirty="0"/>
              <a:t> II</a:t>
            </a:r>
          </a:p>
        </p:txBody>
      </p:sp>
      <p:sp>
        <p:nvSpPr>
          <p:cNvPr id="7" name="Rectangle 6"/>
          <p:cNvSpPr/>
          <p:nvPr/>
        </p:nvSpPr>
        <p:spPr>
          <a:xfrm>
            <a:off x="4570958" y="0"/>
            <a:ext cx="2226044" cy="200797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1200" dirty="0" err="1"/>
              <a:t>Part</a:t>
            </a:r>
            <a:r>
              <a:rPr lang="es-ES" sz="1200" dirty="0"/>
              <a:t> III</a:t>
            </a:r>
          </a:p>
        </p:txBody>
      </p:sp>
      <p:sp>
        <p:nvSpPr>
          <p:cNvPr id="8" name="Rectangle 7"/>
          <p:cNvSpPr/>
          <p:nvPr/>
        </p:nvSpPr>
        <p:spPr>
          <a:xfrm>
            <a:off x="6862114" y="1"/>
            <a:ext cx="2281854" cy="199766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1200" dirty="0" err="1"/>
              <a:t>Conclusions</a:t>
            </a:r>
            <a:endParaRPr lang="es-ES" sz="1200" dirty="0"/>
          </a:p>
        </p:txBody>
      </p:sp>
      <p:sp>
        <p:nvSpPr>
          <p:cNvPr id="10" name="Rectangle 9"/>
          <p:cNvSpPr/>
          <p:nvPr/>
        </p:nvSpPr>
        <p:spPr>
          <a:xfrm>
            <a:off x="0" y="233966"/>
            <a:ext cx="4505846" cy="192754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1200" dirty="0" err="1" smtClean="0"/>
              <a:t>Pictorial</a:t>
            </a:r>
            <a:r>
              <a:rPr lang="es-ES" sz="1200" dirty="0" smtClean="0"/>
              <a:t> </a:t>
            </a:r>
            <a:r>
              <a:rPr lang="es-ES" sz="1200" dirty="0" err="1" smtClean="0"/>
              <a:t>structures</a:t>
            </a:r>
            <a:endParaRPr lang="es-ES" sz="1200" dirty="0"/>
          </a:p>
        </p:txBody>
      </p:sp>
      <p:sp>
        <p:nvSpPr>
          <p:cNvPr id="12" name="Rectangle 11"/>
          <p:cNvSpPr/>
          <p:nvPr/>
        </p:nvSpPr>
        <p:spPr>
          <a:xfrm>
            <a:off x="4570958" y="225789"/>
            <a:ext cx="4573042" cy="200931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1200" dirty="0" smtClean="0"/>
              <a:t>Contextual </a:t>
            </a:r>
            <a:r>
              <a:rPr lang="es-ES" sz="1200" dirty="0" err="1" smtClean="0"/>
              <a:t>Rescoring</a:t>
            </a:r>
            <a:r>
              <a:rPr lang="es-ES" sz="1200" dirty="0" smtClean="0"/>
              <a:t> </a:t>
            </a:r>
            <a:r>
              <a:rPr lang="es-ES" sz="1200" dirty="0" err="1" smtClean="0"/>
              <a:t>for</a:t>
            </a:r>
            <a:r>
              <a:rPr lang="es-ES" sz="1200" dirty="0" smtClean="0"/>
              <a:t> Human Pose </a:t>
            </a:r>
            <a:r>
              <a:rPr lang="es-ES" sz="1200" dirty="0" err="1" smtClean="0"/>
              <a:t>Estimation</a:t>
            </a:r>
            <a:endParaRPr lang="es-ES" sz="1200" dirty="0"/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9962" y="2829574"/>
            <a:ext cx="2448000" cy="3103334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xtBox 14"/>
              <p:cNvSpPr txBox="1"/>
              <p:nvPr/>
            </p:nvSpPr>
            <p:spPr>
              <a:xfrm>
                <a:off x="4551383" y="2391322"/>
                <a:ext cx="2895921" cy="504241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Sup>
                        <m:sSubSupPr>
                          <m:ctrlPr>
                            <a:rPr lang="es-ES" sz="2200" b="0" i="1" smtClean="0">
                              <a:latin typeface="Cambria Math" panose="02040503050406030204" pitchFamily="18" charset="0"/>
                            </a:rPr>
                          </m:ctrlPr>
                        </m:sSubSupPr>
                        <m:e>
                          <m:r>
                            <a:rPr lang="es-ES" sz="2200" b="0" i="1" smtClean="0">
                              <a:latin typeface="Cambria Math" panose="02040503050406030204" pitchFamily="18" charset="0"/>
                            </a:rPr>
                            <m:t>𝐶</m:t>
                          </m:r>
                        </m:e>
                        <m:sub>
                          <m:r>
                            <a:rPr lang="es-ES" sz="2200" b="0" i="1" smtClean="0">
                              <a:latin typeface="Cambria Math" panose="02040503050406030204" pitchFamily="18" charset="0"/>
                            </a:rPr>
                            <m:t>𝑖</m:t>
                          </m:r>
                        </m:sub>
                        <m:sup>
                          <m:r>
                            <a:rPr lang="es-ES" sz="2200" i="1">
                              <a:latin typeface="Cambria Math" panose="02040503050406030204" pitchFamily="18" charset="0"/>
                            </a:rPr>
                            <m:t>𝒫</m:t>
                          </m:r>
                        </m:sup>
                      </m:sSubSup>
                      <m:r>
                        <a:rPr lang="es-ES" sz="2200" b="0" i="1" smtClean="0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{"/>
                          <m:endChr m:val="}"/>
                          <m:ctrlPr>
                            <a:rPr lang="es-ES" sz="22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s-ES" sz="22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s-ES" sz="2200" i="1">
                                  <a:latin typeface="Cambria Math" panose="02040503050406030204" pitchFamily="18" charset="0"/>
                                </a:rPr>
                                <m:t>𝑐</m:t>
                              </m:r>
                            </m:e>
                            <m:sub>
                              <m:sSub>
                                <m:sSubPr>
                                  <m:ctrlPr>
                                    <a:rPr lang="es-ES" sz="22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s-ES" sz="2200" i="1">
                                      <a:latin typeface="Cambria Math" panose="02040503050406030204" pitchFamily="18" charset="0"/>
                                    </a:rPr>
                                    <m:t>𝐵</m:t>
                                  </m:r>
                                </m:e>
                                <m:sub>
                                  <m:r>
                                    <a:rPr lang="es-ES" sz="2200" i="1">
                                      <a:latin typeface="Cambria Math" panose="02040503050406030204" pitchFamily="18" charset="0"/>
                                    </a:rPr>
                                    <m:t>𝑖</m:t>
                                  </m:r>
                                </m:sub>
                              </m:sSub>
                              <m:r>
                                <a:rPr lang="es-ES" sz="2200" i="1">
                                  <a:latin typeface="Cambria Math" panose="02040503050406030204" pitchFamily="18" charset="0"/>
                                </a:rPr>
                                <m:t>,</m:t>
                              </m:r>
                              <m:sSub>
                                <m:sSubPr>
                                  <m:ctrlPr>
                                    <a:rPr lang="es-ES" sz="22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s-ES" sz="2200" i="1">
                                      <a:latin typeface="Cambria Math" panose="02040503050406030204" pitchFamily="18" charset="0"/>
                                    </a:rPr>
                                    <m:t>𝐵</m:t>
                                  </m:r>
                                </m:e>
                                <m:sub>
                                  <m:r>
                                    <a:rPr lang="es-ES" sz="2200" i="1">
                                      <a:latin typeface="Cambria Math" panose="02040503050406030204" pitchFamily="18" charset="0"/>
                                    </a:rPr>
                                    <m:t>𝑗</m:t>
                                  </m:r>
                                </m:sub>
                              </m:sSub>
                            </m:sub>
                          </m:sSub>
                          <m:r>
                            <a:rPr lang="es-ES" sz="2200" b="0" i="1" smtClean="0">
                              <a:latin typeface="Cambria Math" panose="02040503050406030204" pitchFamily="18" charset="0"/>
                            </a:rPr>
                            <m:t> </m:t>
                          </m:r>
                        </m:e>
                        <m:e>
                          <m:r>
                            <a:rPr lang="es-ES" sz="2200" b="0" i="1" smtClean="0">
                              <a:latin typeface="Cambria Math" panose="02040503050406030204" pitchFamily="18" charset="0"/>
                            </a:rPr>
                            <m:t> ∀</m:t>
                          </m:r>
                          <m:sSub>
                            <m:sSubPr>
                              <m:ctrlPr>
                                <a:rPr lang="es-ES" sz="2200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s-ES" sz="2200" b="0" i="1" smtClean="0">
                                  <a:latin typeface="Cambria Math" panose="02040503050406030204" pitchFamily="18" charset="0"/>
                                </a:rPr>
                                <m:t>𝐵</m:t>
                              </m:r>
                            </m:e>
                            <m:sub>
                              <m:r>
                                <a:rPr lang="es-ES" sz="2200" b="0" i="1" smtClean="0">
                                  <a:latin typeface="Cambria Math" panose="02040503050406030204" pitchFamily="18" charset="0"/>
                                </a:rPr>
                                <m:t>𝑝</m:t>
                              </m:r>
                            </m:sub>
                          </m:sSub>
                          <m:r>
                            <a:rPr lang="es-ES" sz="2200" b="0" i="1" smtClean="0">
                              <a:latin typeface="Cambria Math" panose="02040503050406030204" pitchFamily="18" charset="0"/>
                            </a:rPr>
                            <m:t>∈</m:t>
                          </m:r>
                          <m:r>
                            <a:rPr lang="es-ES" sz="2200" i="1">
                              <a:latin typeface="Cambria Math" panose="02040503050406030204" pitchFamily="18" charset="0"/>
                            </a:rPr>
                            <m:t>𝒫</m:t>
                          </m:r>
                        </m:e>
                      </m:d>
                    </m:oMath>
                  </m:oMathPara>
                </a14:m>
                <a:endParaRPr lang="es-ES" sz="2200" dirty="0"/>
              </a:p>
            </p:txBody>
          </p:sp>
        </mc:Choice>
        <mc:Fallback xmlns="">
          <p:sp>
            <p:nvSpPr>
              <p:cNvPr id="15" name="TextBox 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51383" y="2391322"/>
                <a:ext cx="2895921" cy="504241"/>
              </a:xfrm>
              <a:prstGeom prst="rect">
                <a:avLst/>
              </a:prstGeom>
              <a:blipFill rotWithShape="0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s-E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6" name="Picture 1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342383" y="3196488"/>
            <a:ext cx="5313919" cy="2856431"/>
          </a:xfrm>
          <a:prstGeom prst="rect">
            <a:avLst/>
          </a:prstGeom>
        </p:spPr>
      </p:pic>
      <p:sp>
        <p:nvSpPr>
          <p:cNvPr id="17" name="Rounded Rectangle 16"/>
          <p:cNvSpPr/>
          <p:nvPr/>
        </p:nvSpPr>
        <p:spPr>
          <a:xfrm>
            <a:off x="403317" y="629572"/>
            <a:ext cx="2665892" cy="531135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ES" dirty="0" err="1" smtClean="0">
                <a:solidFill>
                  <a:schemeClr val="bg1"/>
                </a:solidFill>
              </a:rPr>
              <a:t>Mid-level</a:t>
            </a:r>
            <a:r>
              <a:rPr lang="es-ES" dirty="0" smtClean="0">
                <a:solidFill>
                  <a:schemeClr val="bg1"/>
                </a:solidFill>
              </a:rPr>
              <a:t> </a:t>
            </a:r>
            <a:r>
              <a:rPr lang="es-ES" dirty="0" err="1" smtClean="0">
                <a:solidFill>
                  <a:schemeClr val="bg1"/>
                </a:solidFill>
              </a:rPr>
              <a:t>representation</a:t>
            </a:r>
            <a:endParaRPr lang="es-ES" dirty="0">
              <a:solidFill>
                <a:schemeClr val="bg1"/>
              </a:solidFill>
            </a:endParaRPr>
          </a:p>
        </p:txBody>
      </p:sp>
      <p:sp>
        <p:nvSpPr>
          <p:cNvPr id="18" name="Rounded Rectangle 17"/>
          <p:cNvSpPr/>
          <p:nvPr/>
        </p:nvSpPr>
        <p:spPr>
          <a:xfrm>
            <a:off x="3245931" y="629572"/>
            <a:ext cx="2665892" cy="53113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b="1" dirty="0" smtClean="0">
                <a:solidFill>
                  <a:schemeClr val="bg1"/>
                </a:solidFill>
              </a:rPr>
              <a:t>Contextual </a:t>
            </a:r>
            <a:r>
              <a:rPr lang="es-ES" b="1" dirty="0" err="1" smtClean="0">
                <a:solidFill>
                  <a:schemeClr val="bg1"/>
                </a:solidFill>
              </a:rPr>
              <a:t>features</a:t>
            </a:r>
            <a:endParaRPr lang="es-ES" b="1" dirty="0">
              <a:solidFill>
                <a:schemeClr val="bg1"/>
              </a:solidFill>
            </a:endParaRPr>
          </a:p>
        </p:txBody>
      </p:sp>
      <p:sp>
        <p:nvSpPr>
          <p:cNvPr id="19" name="Rounded Rectangle 18"/>
          <p:cNvSpPr/>
          <p:nvPr/>
        </p:nvSpPr>
        <p:spPr>
          <a:xfrm>
            <a:off x="6088545" y="629623"/>
            <a:ext cx="2665892" cy="531135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ES" dirty="0" smtClean="0">
                <a:solidFill>
                  <a:schemeClr val="bg1"/>
                </a:solidFill>
              </a:rPr>
              <a:t>Contextual </a:t>
            </a:r>
            <a:r>
              <a:rPr lang="es-ES" dirty="0" err="1" smtClean="0">
                <a:solidFill>
                  <a:schemeClr val="bg1"/>
                </a:solidFill>
              </a:rPr>
              <a:t>rescoring</a:t>
            </a:r>
            <a:endParaRPr lang="es-ES" dirty="0">
              <a:solidFill>
                <a:schemeClr val="bg1"/>
              </a:solidFill>
            </a:endParaRPr>
          </a:p>
        </p:txBody>
      </p:sp>
      <p:sp>
        <p:nvSpPr>
          <p:cNvPr id="20" name="Slide Number Placeholder 1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860AB8-BB39-4E0E-8905-3E931B52FC0E}" type="slidenum">
              <a:rPr lang="es-ES" smtClean="0"/>
              <a:pPr/>
              <a:t>49</a:t>
            </a:fld>
            <a:r>
              <a:rPr lang="es-ES" smtClean="0"/>
              <a:t> / 84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8599980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Content Placeholder 2"/>
          <p:cNvSpPr>
            <a:spLocks noGrp="1"/>
          </p:cNvSpPr>
          <p:nvPr>
            <p:ph idx="1"/>
          </p:nvPr>
        </p:nvSpPr>
        <p:spPr>
          <a:xfrm>
            <a:off x="628650" y="1721928"/>
            <a:ext cx="7886700" cy="4351338"/>
          </a:xfrm>
        </p:spPr>
        <p:txBody>
          <a:bodyPr/>
          <a:lstStyle/>
          <a:p>
            <a:r>
              <a:rPr lang="es-ES" dirty="0" err="1" smtClean="0"/>
              <a:t>Background</a:t>
            </a:r>
            <a:r>
              <a:rPr lang="es-ES" dirty="0" smtClean="0"/>
              <a:t> </a:t>
            </a:r>
            <a:r>
              <a:rPr lang="es-ES" dirty="0" err="1" smtClean="0"/>
              <a:t>clutter</a:t>
            </a:r>
            <a:endParaRPr lang="es-ES" dirty="0" smtClean="0"/>
          </a:p>
        </p:txBody>
      </p:sp>
      <p:pic>
        <p:nvPicPr>
          <p:cNvPr id="10" name="28 Imagen" descr="degradado diapo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5884467"/>
            <a:ext cx="9144000" cy="978892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>
          <a:xfrm>
            <a:off x="0" y="-1"/>
            <a:ext cx="9144000" cy="693227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  <a:effectLst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s-ES" dirty="0" smtClean="0">
              <a:solidFill>
                <a:schemeClr val="tx1"/>
              </a:solidFill>
            </a:endParaRPr>
          </a:p>
          <a:p>
            <a:pPr algn="ctr"/>
            <a:r>
              <a:rPr lang="es-ES" dirty="0" err="1" smtClean="0">
                <a:solidFill>
                  <a:schemeClr val="bg1"/>
                </a:solidFill>
              </a:rPr>
              <a:t>From</a:t>
            </a:r>
            <a:r>
              <a:rPr lang="es-ES" dirty="0" smtClean="0">
                <a:solidFill>
                  <a:schemeClr val="bg1"/>
                </a:solidFill>
              </a:rPr>
              <a:t> </a:t>
            </a:r>
            <a:r>
              <a:rPr lang="es-ES" dirty="0" err="1">
                <a:solidFill>
                  <a:schemeClr val="bg1"/>
                </a:solidFill>
              </a:rPr>
              <a:t>pixels</a:t>
            </a:r>
            <a:r>
              <a:rPr lang="es-ES" dirty="0">
                <a:solidFill>
                  <a:schemeClr val="bg1"/>
                </a:solidFill>
              </a:rPr>
              <a:t> to </a:t>
            </a:r>
            <a:r>
              <a:rPr lang="es-ES" dirty="0" err="1">
                <a:solidFill>
                  <a:schemeClr val="bg1"/>
                </a:solidFill>
              </a:rPr>
              <a:t>gestures</a:t>
            </a:r>
            <a:r>
              <a:rPr lang="es-ES" dirty="0">
                <a:solidFill>
                  <a:schemeClr val="bg1"/>
                </a:solidFill>
              </a:rPr>
              <a:t>:</a:t>
            </a:r>
          </a:p>
          <a:p>
            <a:pPr algn="ctr"/>
            <a:r>
              <a:rPr lang="es-ES" dirty="0" err="1" smtClean="0">
                <a:solidFill>
                  <a:schemeClr val="bg1"/>
                </a:solidFill>
              </a:rPr>
              <a:t>learning</a:t>
            </a:r>
            <a:r>
              <a:rPr lang="es-ES" dirty="0" smtClean="0">
                <a:solidFill>
                  <a:schemeClr val="bg1"/>
                </a:solidFill>
              </a:rPr>
              <a:t> </a:t>
            </a:r>
            <a:r>
              <a:rPr lang="es-ES" dirty="0">
                <a:solidFill>
                  <a:schemeClr val="bg1"/>
                </a:solidFill>
              </a:rPr>
              <a:t>visual </a:t>
            </a:r>
            <a:r>
              <a:rPr lang="es-ES" dirty="0" err="1">
                <a:solidFill>
                  <a:schemeClr val="bg1"/>
                </a:solidFill>
              </a:rPr>
              <a:t>representations</a:t>
            </a:r>
            <a:r>
              <a:rPr lang="es-ES" dirty="0">
                <a:solidFill>
                  <a:schemeClr val="bg1"/>
                </a:solidFill>
              </a:rPr>
              <a:t> </a:t>
            </a:r>
            <a:r>
              <a:rPr lang="es-ES" dirty="0" err="1">
                <a:solidFill>
                  <a:schemeClr val="bg1"/>
                </a:solidFill>
              </a:rPr>
              <a:t>for</a:t>
            </a:r>
            <a:r>
              <a:rPr lang="es-ES" dirty="0">
                <a:solidFill>
                  <a:schemeClr val="tx1"/>
                </a:solidFill>
              </a:rPr>
              <a:t> </a:t>
            </a:r>
            <a:r>
              <a:rPr lang="es-ES" b="1" dirty="0">
                <a:solidFill>
                  <a:schemeClr val="tx1"/>
                </a:solidFill>
              </a:rPr>
              <a:t>human </a:t>
            </a:r>
            <a:r>
              <a:rPr lang="es-ES" b="1" dirty="0" err="1">
                <a:solidFill>
                  <a:schemeClr val="tx1"/>
                </a:solidFill>
              </a:rPr>
              <a:t>analysis</a:t>
            </a:r>
            <a:r>
              <a:rPr lang="es-ES" b="1" dirty="0">
                <a:solidFill>
                  <a:schemeClr val="tx1"/>
                </a:solidFill>
              </a:rPr>
              <a:t> </a:t>
            </a:r>
            <a:r>
              <a:rPr lang="es-ES" dirty="0">
                <a:solidFill>
                  <a:schemeClr val="bg1"/>
                </a:solidFill>
              </a:rPr>
              <a:t>in color and </a:t>
            </a:r>
            <a:r>
              <a:rPr lang="es-ES" dirty="0" err="1">
                <a:solidFill>
                  <a:schemeClr val="bg1"/>
                </a:solidFill>
              </a:rPr>
              <a:t>depth</a:t>
            </a:r>
            <a:r>
              <a:rPr lang="es-ES" dirty="0">
                <a:solidFill>
                  <a:schemeClr val="bg1"/>
                </a:solidFill>
              </a:rPr>
              <a:t> data </a:t>
            </a:r>
            <a:r>
              <a:rPr lang="es-ES" dirty="0" err="1">
                <a:solidFill>
                  <a:schemeClr val="bg1"/>
                </a:solidFill>
              </a:rPr>
              <a:t>sequences</a:t>
            </a:r>
            <a:endParaRPr lang="es-ES" dirty="0">
              <a:solidFill>
                <a:schemeClr val="bg1"/>
              </a:solidFill>
            </a:endParaRPr>
          </a:p>
          <a:p>
            <a:pPr algn="ctr"/>
            <a:endParaRPr lang="es-ES" dirty="0">
              <a:solidFill>
                <a:schemeClr val="tx1"/>
              </a:solidFill>
            </a:endParaRPr>
          </a:p>
        </p:txBody>
      </p:sp>
      <p:pic>
        <p:nvPicPr>
          <p:cNvPr id="14" name="Picture 2" descr="http://whereswaldoemotionally.files.wordpress.com/2013/09/waldo2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6816" y="2307770"/>
            <a:ext cx="5410367" cy="39772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860AB8-BB39-4E0E-8905-3E931B52FC0E}" type="slidenum">
              <a:rPr lang="es-ES" smtClean="0"/>
              <a:pPr/>
              <a:t>5</a:t>
            </a:fld>
            <a:r>
              <a:rPr lang="es-ES" smtClean="0"/>
              <a:t> / 84</a:t>
            </a:r>
            <a:endParaRPr lang="es-ES" dirty="0"/>
          </a:p>
        </p:txBody>
      </p:sp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628650" y="506531"/>
            <a:ext cx="7886700" cy="1325563"/>
          </a:xfrm>
        </p:spPr>
        <p:txBody>
          <a:bodyPr/>
          <a:lstStyle/>
          <a:p>
            <a:r>
              <a:rPr lang="es-ES" dirty="0" err="1" smtClean="0"/>
              <a:t>Problems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26964770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28 Imagen" descr="degradado diapo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32" y="5888673"/>
            <a:ext cx="9144000" cy="978892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561669"/>
            <a:ext cx="7886700" cy="4351338"/>
          </a:xfrm>
        </p:spPr>
        <p:txBody>
          <a:bodyPr/>
          <a:lstStyle/>
          <a:p>
            <a:r>
              <a:rPr lang="es-ES" dirty="0" err="1" smtClean="0"/>
              <a:t>SetBoost</a:t>
            </a:r>
            <a:r>
              <a:rPr lang="es-ES" dirty="0" smtClean="0"/>
              <a:t> [14]</a:t>
            </a:r>
            <a:endParaRPr lang="es-ES" dirty="0"/>
          </a:p>
        </p:txBody>
      </p:sp>
      <p:sp>
        <p:nvSpPr>
          <p:cNvPr id="5" name="Rectangle 4"/>
          <p:cNvSpPr/>
          <p:nvPr/>
        </p:nvSpPr>
        <p:spPr>
          <a:xfrm>
            <a:off x="-32" y="0"/>
            <a:ext cx="2216567" cy="199766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1200" dirty="0" err="1"/>
              <a:t>Part</a:t>
            </a:r>
            <a:r>
              <a:rPr lang="es-ES" sz="1200" dirty="0"/>
              <a:t> I</a:t>
            </a:r>
          </a:p>
        </p:txBody>
      </p:sp>
      <p:sp>
        <p:nvSpPr>
          <p:cNvPr id="6" name="Rectangle 5"/>
          <p:cNvSpPr/>
          <p:nvPr/>
        </p:nvSpPr>
        <p:spPr>
          <a:xfrm>
            <a:off x="2281647" y="0"/>
            <a:ext cx="2224199" cy="200797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1200" dirty="0" err="1"/>
              <a:t>Part</a:t>
            </a:r>
            <a:r>
              <a:rPr lang="es-ES" sz="1200" dirty="0"/>
              <a:t> II</a:t>
            </a:r>
          </a:p>
        </p:txBody>
      </p:sp>
      <p:sp>
        <p:nvSpPr>
          <p:cNvPr id="7" name="Rectangle 6"/>
          <p:cNvSpPr/>
          <p:nvPr/>
        </p:nvSpPr>
        <p:spPr>
          <a:xfrm>
            <a:off x="4570958" y="0"/>
            <a:ext cx="2226044" cy="200797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1200" dirty="0" err="1"/>
              <a:t>Part</a:t>
            </a:r>
            <a:r>
              <a:rPr lang="es-ES" sz="1200" dirty="0"/>
              <a:t> III</a:t>
            </a:r>
          </a:p>
        </p:txBody>
      </p:sp>
      <p:sp>
        <p:nvSpPr>
          <p:cNvPr id="8" name="Rectangle 7"/>
          <p:cNvSpPr/>
          <p:nvPr/>
        </p:nvSpPr>
        <p:spPr>
          <a:xfrm>
            <a:off x="6862114" y="1"/>
            <a:ext cx="2281854" cy="199766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1200" dirty="0" err="1"/>
              <a:t>Conclusions</a:t>
            </a:r>
            <a:endParaRPr lang="es-ES" sz="1200" dirty="0"/>
          </a:p>
        </p:txBody>
      </p:sp>
      <p:sp>
        <p:nvSpPr>
          <p:cNvPr id="10" name="Rectangle 9"/>
          <p:cNvSpPr/>
          <p:nvPr/>
        </p:nvSpPr>
        <p:spPr>
          <a:xfrm>
            <a:off x="0" y="233966"/>
            <a:ext cx="4505846" cy="192754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1200" dirty="0" err="1" smtClean="0"/>
              <a:t>Pictorial</a:t>
            </a:r>
            <a:r>
              <a:rPr lang="es-ES" sz="1200" dirty="0" smtClean="0"/>
              <a:t> </a:t>
            </a:r>
            <a:r>
              <a:rPr lang="es-ES" sz="1200" dirty="0" err="1" smtClean="0"/>
              <a:t>structures</a:t>
            </a:r>
            <a:endParaRPr lang="es-ES" sz="1200" dirty="0"/>
          </a:p>
        </p:txBody>
      </p:sp>
      <p:sp>
        <p:nvSpPr>
          <p:cNvPr id="12" name="Rectangle 11"/>
          <p:cNvSpPr/>
          <p:nvPr/>
        </p:nvSpPr>
        <p:spPr>
          <a:xfrm>
            <a:off x="4570958" y="225789"/>
            <a:ext cx="4573042" cy="200931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1200" dirty="0" smtClean="0"/>
              <a:t>Contextual </a:t>
            </a:r>
            <a:r>
              <a:rPr lang="es-ES" sz="1200" dirty="0" err="1" smtClean="0"/>
              <a:t>Rescoring</a:t>
            </a:r>
            <a:r>
              <a:rPr lang="es-ES" sz="1200" dirty="0" smtClean="0"/>
              <a:t> </a:t>
            </a:r>
            <a:r>
              <a:rPr lang="es-ES" sz="1200" dirty="0" err="1" smtClean="0"/>
              <a:t>for</a:t>
            </a:r>
            <a:r>
              <a:rPr lang="es-ES" sz="1200" dirty="0" smtClean="0"/>
              <a:t> Human Pose </a:t>
            </a:r>
            <a:r>
              <a:rPr lang="es-ES" sz="1200" dirty="0" err="1" smtClean="0"/>
              <a:t>Estimation</a:t>
            </a:r>
            <a:endParaRPr lang="es-ES" sz="1200" dirty="0"/>
          </a:p>
        </p:txBody>
      </p:sp>
      <p:sp>
        <p:nvSpPr>
          <p:cNvPr id="13" name="Content Placeholder 2"/>
          <p:cNvSpPr txBox="1">
            <a:spLocks/>
          </p:cNvSpPr>
          <p:nvPr/>
        </p:nvSpPr>
        <p:spPr>
          <a:xfrm>
            <a:off x="0" y="6193508"/>
            <a:ext cx="8154186" cy="10904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s-ES" sz="1600" dirty="0" smtClean="0"/>
              <a:t>[14] R. </a:t>
            </a:r>
            <a:r>
              <a:rPr lang="es-ES" sz="1600" dirty="0" err="1" smtClean="0"/>
              <a:t>Gokberk</a:t>
            </a:r>
            <a:r>
              <a:rPr lang="es-ES" sz="1600" dirty="0" smtClean="0"/>
              <a:t> </a:t>
            </a:r>
            <a:r>
              <a:rPr lang="es-ES" sz="1600" dirty="0" err="1" smtClean="0"/>
              <a:t>Cinbis</a:t>
            </a:r>
            <a:r>
              <a:rPr lang="es-ES" sz="1600" dirty="0" smtClean="0"/>
              <a:t> and S. </a:t>
            </a:r>
            <a:r>
              <a:rPr lang="es-ES" sz="1600" dirty="0" err="1" smtClean="0"/>
              <a:t>Sclaroff</a:t>
            </a:r>
            <a:r>
              <a:rPr lang="es-ES" sz="1600" dirty="0" smtClean="0"/>
              <a:t>. Contextual </a:t>
            </a:r>
            <a:r>
              <a:rPr lang="es-ES" sz="1600" dirty="0" err="1" smtClean="0"/>
              <a:t>Object</a:t>
            </a:r>
            <a:r>
              <a:rPr lang="es-ES" sz="1600" dirty="0" smtClean="0"/>
              <a:t> </a:t>
            </a:r>
            <a:r>
              <a:rPr lang="es-ES" sz="1600" dirty="0" err="1" smtClean="0"/>
              <a:t>Detection</a:t>
            </a:r>
            <a:r>
              <a:rPr lang="es-ES" sz="1600" dirty="0" smtClean="0"/>
              <a:t> </a:t>
            </a:r>
            <a:r>
              <a:rPr lang="es-ES" sz="1600" dirty="0" err="1" smtClean="0"/>
              <a:t>using</a:t>
            </a:r>
            <a:r>
              <a:rPr lang="es-ES" sz="1600" dirty="0" smtClean="0"/>
              <a:t> Set-</a:t>
            </a:r>
            <a:r>
              <a:rPr lang="es-ES" sz="1600" dirty="0" err="1" smtClean="0"/>
              <a:t>based</a:t>
            </a:r>
            <a:r>
              <a:rPr lang="es-ES" sz="1600" dirty="0" smtClean="0"/>
              <a:t> </a:t>
            </a:r>
            <a:r>
              <a:rPr lang="es-ES" sz="1600" dirty="0" err="1" smtClean="0"/>
              <a:t>Classification</a:t>
            </a:r>
            <a:r>
              <a:rPr lang="es-ES" sz="1600" dirty="0" smtClean="0"/>
              <a:t>. In ECCV 2012.</a:t>
            </a:r>
            <a:endParaRPr lang="es-ES" sz="1600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0" y="6106854"/>
            <a:ext cx="9143968" cy="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grpSp>
        <p:nvGrpSpPr>
          <p:cNvPr id="52" name="Group 51"/>
          <p:cNvGrpSpPr/>
          <p:nvPr/>
        </p:nvGrpSpPr>
        <p:grpSpPr>
          <a:xfrm>
            <a:off x="833577" y="2275002"/>
            <a:ext cx="2995291" cy="1625008"/>
            <a:chOff x="996135" y="2522246"/>
            <a:chExt cx="2995291" cy="1625008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5" name="TextBox 14"/>
                <p:cNvSpPr txBox="1"/>
                <p:nvPr/>
              </p:nvSpPr>
              <p:spPr>
                <a:xfrm>
                  <a:off x="1513371" y="2522246"/>
                  <a:ext cx="1863908" cy="786177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s-ES" b="0" i="1" smtClean="0">
                            <a:latin typeface="Cambria Math" panose="02040503050406030204" pitchFamily="18" charset="0"/>
                          </a:rPr>
                          <m:t>𝑅</m:t>
                        </m:r>
                        <m:d>
                          <m:dPr>
                            <m:ctrlPr>
                              <a:rPr lang="es-ES" b="0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s-ES" b="0" i="1" smtClean="0">
                                <a:latin typeface="Cambria Math" panose="02040503050406030204" pitchFamily="18" charset="0"/>
                              </a:rPr>
                              <m:t>𝐶</m:t>
                            </m:r>
                          </m:e>
                        </m:d>
                        <m:r>
                          <a:rPr lang="es-ES" b="0" i="1" smtClean="0">
                            <a:latin typeface="Cambria Math" panose="02040503050406030204" pitchFamily="18" charset="0"/>
                          </a:rPr>
                          <m:t>= </m:t>
                        </m:r>
                        <m:nary>
                          <m:naryPr>
                            <m:chr m:val="∑"/>
                            <m:ctrlPr>
                              <a:rPr lang="es-ES" b="0" i="1" smtClean="0">
                                <a:latin typeface="Cambria Math" panose="02040503050406030204" pitchFamily="18" charset="0"/>
                              </a:rPr>
                            </m:ctrlPr>
                          </m:naryPr>
                          <m:sub>
                            <m:r>
                              <m:rPr>
                                <m:sty m:val="p"/>
                                <m:brk m:alnAt="23"/>
                              </m:rPr>
                              <a:rPr lang="el-GR" b="0" i="1" smtClean="0">
                                <a:latin typeface="Cambria Math" panose="02040503050406030204" pitchFamily="18" charset="0"/>
                              </a:rPr>
                              <m:t>θ</m:t>
                            </m:r>
                            <m:r>
                              <a:rPr lang="es-ES" b="0" i="1" smtClean="0">
                                <a:latin typeface="Cambria Math" panose="02040503050406030204" pitchFamily="18" charset="0"/>
                              </a:rPr>
                              <m:t>=1</m:t>
                            </m:r>
                          </m:sub>
                          <m:sup>
                            <m:r>
                              <m:rPr>
                                <m:sty m:val="p"/>
                              </m:rPr>
                              <a:rPr lang="el-GR" b="0" i="1" smtClean="0">
                                <a:latin typeface="Cambria Math" panose="02040503050406030204" pitchFamily="18" charset="0"/>
                              </a:rPr>
                              <m:t>Θ</m:t>
                            </m:r>
                          </m:sup>
                          <m:e>
                            <m:sSub>
                              <m:sSubPr>
                                <m:ctrlPr>
                                  <a:rPr lang="es-ES" b="0" i="1" smtClean="0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s-ES" b="0" i="1" smtClean="0">
                                    <a:latin typeface="Cambria Math" panose="02040503050406030204" pitchFamily="18" charset="0"/>
                                  </a:rPr>
                                  <m:t>𝑄</m:t>
                                </m:r>
                              </m:e>
                              <m:sub>
                                <m:r>
                                  <m:rPr>
                                    <m:sty m:val="p"/>
                                    <m:brk m:alnAt="23"/>
                                  </m:rPr>
                                  <a:rPr lang="el-GR" i="1">
                                    <a:latin typeface="Cambria Math" panose="02040503050406030204" pitchFamily="18" charset="0"/>
                                  </a:rPr>
                                  <m:t>θ</m:t>
                                </m:r>
                              </m:sub>
                            </m:sSub>
                            <m:r>
                              <a:rPr lang="es-ES" b="0" i="1" smtClean="0">
                                <a:latin typeface="Cambria Math" panose="02040503050406030204" pitchFamily="18" charset="0"/>
                              </a:rPr>
                              <m:t>(</m:t>
                            </m:r>
                            <m:r>
                              <a:rPr lang="es-ES" b="0" i="1" smtClean="0">
                                <a:latin typeface="Cambria Math" panose="02040503050406030204" pitchFamily="18" charset="0"/>
                              </a:rPr>
                              <m:t>𝐶</m:t>
                            </m:r>
                            <m:r>
                              <a:rPr lang="es-ES" b="0" i="1" smtClean="0">
                                <a:latin typeface="Cambria Math" panose="02040503050406030204" pitchFamily="18" charset="0"/>
                              </a:rPr>
                              <m:t>)</m:t>
                            </m:r>
                          </m:e>
                        </m:nary>
                      </m:oMath>
                    </m:oMathPara>
                  </a14:m>
                  <a:endParaRPr lang="es-ES" dirty="0"/>
                </a:p>
              </p:txBody>
            </p:sp>
          </mc:Choice>
          <mc:Fallback xmlns="">
            <p:sp>
              <p:nvSpPr>
                <p:cNvPr id="15" name="TextBox 14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513371" y="2522246"/>
                  <a:ext cx="1863908" cy="786177"/>
                </a:xfrm>
                <a:prstGeom prst="rect">
                  <a:avLst/>
                </a:prstGeom>
                <a:blipFill rotWithShape="0">
                  <a:blip r:embed="rId4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s-E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6" name="TextBox 15"/>
                <p:cNvSpPr txBox="1"/>
                <p:nvPr/>
              </p:nvSpPr>
              <p:spPr>
                <a:xfrm>
                  <a:off x="996135" y="3474762"/>
                  <a:ext cx="2995291" cy="672492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s-ES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s-ES" i="1">
                                <a:latin typeface="Cambria Math" panose="02040503050406030204" pitchFamily="18" charset="0"/>
                              </a:rPr>
                              <m:t>𝑄</m:t>
                            </m:r>
                          </m:e>
                          <m:sub>
                            <m:r>
                              <m:rPr>
                                <m:sty m:val="p"/>
                                <m:brk m:alnAt="23"/>
                              </m:rPr>
                              <a:rPr lang="el-GR" i="1">
                                <a:latin typeface="Cambria Math" panose="02040503050406030204" pitchFamily="18" charset="0"/>
                              </a:rPr>
                              <m:t>θ</m:t>
                            </m:r>
                          </m:sub>
                        </m:sSub>
                        <m:d>
                          <m:dPr>
                            <m:ctrlPr>
                              <a:rPr lang="es-ES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s-ES" i="1">
                                <a:latin typeface="Cambria Math" panose="02040503050406030204" pitchFamily="18" charset="0"/>
                              </a:rPr>
                              <m:t>𝐶</m:t>
                            </m:r>
                          </m:e>
                        </m:d>
                        <m:r>
                          <a:rPr lang="es-ES" b="0" i="1" smtClean="0">
                            <a:latin typeface="Cambria Math" panose="02040503050406030204" pitchFamily="18" charset="0"/>
                          </a:rPr>
                          <m:t>=</m:t>
                        </m:r>
                        <m:sSub>
                          <m:sSubPr>
                            <m:ctrlPr>
                              <a:rPr lang="es-ES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l-GR" i="1">
                                <a:latin typeface="Cambria Math" panose="02040503050406030204" pitchFamily="18" charset="0"/>
                              </a:rPr>
                              <m:t>α</m:t>
                            </m:r>
                          </m:e>
                          <m:sub>
                            <m:r>
                              <m:rPr>
                                <m:sty m:val="p"/>
                                <m:brk m:alnAt="23"/>
                              </m:rPr>
                              <a:rPr lang="el-GR" i="1">
                                <a:latin typeface="Cambria Math" panose="02040503050406030204" pitchFamily="18" charset="0"/>
                              </a:rPr>
                              <m:t>θ</m:t>
                            </m:r>
                            <m:r>
                              <a:rPr lang="es-ES" i="1">
                                <a:latin typeface="Cambria Math" panose="02040503050406030204" pitchFamily="18" charset="0"/>
                              </a:rPr>
                              <m:t> </m:t>
                            </m:r>
                          </m:sub>
                        </m:sSub>
                        <m:nary>
                          <m:naryPr>
                            <m:chr m:val="∑"/>
                            <m:supHide m:val="on"/>
                            <m:ctrlPr>
                              <a:rPr lang="es-ES" i="1" smtClean="0">
                                <a:latin typeface="Cambria Math" panose="02040503050406030204" pitchFamily="18" charset="0"/>
                              </a:rPr>
                            </m:ctrlPr>
                          </m:naryPr>
                          <m:sub>
                            <m:r>
                              <m:rPr>
                                <m:brk m:alnAt="7"/>
                              </m:rPr>
                              <a:rPr lang="es-ES" b="0" i="1" smtClean="0">
                                <a:latin typeface="Cambria Math" panose="02040503050406030204" pitchFamily="18" charset="0"/>
                              </a:rPr>
                              <m:t>𝑐</m:t>
                            </m:r>
                            <m:r>
                              <a:rPr lang="es-ES" b="0" i="1" smtClean="0">
                                <a:latin typeface="Cambria Math" panose="02040503050406030204" pitchFamily="18" charset="0"/>
                              </a:rPr>
                              <m:t>∈</m:t>
                            </m:r>
                            <m:r>
                              <a:rPr lang="es-ES" b="0" i="1" smtClean="0">
                                <a:latin typeface="Cambria Math" panose="02040503050406030204" pitchFamily="18" charset="0"/>
                              </a:rPr>
                              <m:t>𝐶</m:t>
                            </m:r>
                          </m:sub>
                          <m:sup/>
                          <m:e>
                            <m:sSub>
                              <m:sSubPr>
                                <m:ctrlPr>
                                  <a:rPr lang="es-ES" b="0" i="1" smtClean="0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s-ES" b="0" i="1" smtClean="0">
                                    <a:latin typeface="Cambria Math" panose="02040503050406030204" pitchFamily="18" charset="0"/>
                                  </a:rPr>
                                  <m:t>𝑘</m:t>
                                </m:r>
                              </m:e>
                              <m:sub>
                                <m:r>
                                  <a:rPr lang="es-ES" b="0" i="1" smtClean="0">
                                    <a:latin typeface="Cambria Math" panose="02040503050406030204" pitchFamily="18" charset="0"/>
                                  </a:rPr>
                                  <m:t>𝑐</m:t>
                                </m:r>
                              </m:sub>
                            </m:sSub>
                            <m:r>
                              <a:rPr lang="es-ES" b="0" i="1" smtClean="0">
                                <a:latin typeface="Cambria Math" panose="02040503050406030204" pitchFamily="18" charset="0"/>
                              </a:rPr>
                              <m:t>⋅</m:t>
                            </m:r>
                            <m:sSub>
                              <m:sSubPr>
                                <m:ctrlPr>
                                  <a:rPr lang="es-ES" b="0" i="1" smtClean="0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s-ES" b="0" i="1" smtClean="0">
                                    <a:latin typeface="Cambria Math" panose="02040503050406030204" pitchFamily="18" charset="0"/>
                                  </a:rPr>
                                  <m:t>𝑞</m:t>
                                </m:r>
                              </m:e>
                              <m:sub>
                                <m:r>
                                  <a:rPr lang="es-ES" b="0" i="1" smtClean="0">
                                    <a:latin typeface="Cambria Math" panose="02040503050406030204" pitchFamily="18" charset="0"/>
                                  </a:rPr>
                                  <m:t>𝜃</m:t>
                                </m:r>
                              </m:sub>
                            </m:sSub>
                            <m:r>
                              <a:rPr lang="es-ES" b="0" i="1" smtClean="0">
                                <a:latin typeface="Cambria Math" panose="02040503050406030204" pitchFamily="18" charset="0"/>
                              </a:rPr>
                              <m:t>(</m:t>
                            </m:r>
                            <m:r>
                              <a:rPr lang="es-ES" b="0" i="1" smtClean="0">
                                <a:latin typeface="Cambria Math" panose="02040503050406030204" pitchFamily="18" charset="0"/>
                              </a:rPr>
                              <m:t>𝑐</m:t>
                            </m:r>
                            <m:r>
                              <a:rPr lang="es-ES" b="0" i="1" smtClean="0">
                                <a:latin typeface="Cambria Math" panose="02040503050406030204" pitchFamily="18" charset="0"/>
                              </a:rPr>
                              <m:t>)</m:t>
                            </m:r>
                          </m:e>
                        </m:nary>
                      </m:oMath>
                    </m:oMathPara>
                  </a14:m>
                  <a:endParaRPr lang="es-ES" dirty="0"/>
                </a:p>
              </p:txBody>
            </p:sp>
          </mc:Choice>
          <mc:Fallback xmlns="">
            <p:sp>
              <p:nvSpPr>
                <p:cNvPr id="16" name="TextBox 15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996135" y="3474762"/>
                  <a:ext cx="2995291" cy="672492"/>
                </a:xfrm>
                <a:prstGeom prst="rect">
                  <a:avLst/>
                </a:prstGeom>
                <a:blipFill rotWithShape="0">
                  <a:blip r:embed="rId5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s-ES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17" name="Group 16"/>
          <p:cNvGrpSpPr/>
          <p:nvPr/>
        </p:nvGrpSpPr>
        <p:grpSpPr>
          <a:xfrm>
            <a:off x="4163186" y="1614614"/>
            <a:ext cx="5789922" cy="2866747"/>
            <a:chOff x="3407996" y="2314958"/>
            <a:chExt cx="5789922" cy="2866747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8" name="TextBox 17"/>
                <p:cNvSpPr txBox="1"/>
                <p:nvPr/>
              </p:nvSpPr>
              <p:spPr>
                <a:xfrm>
                  <a:off x="3730404" y="2314958"/>
                  <a:ext cx="5467514" cy="286674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s-ES" sz="1500" b="1" dirty="0" smtClean="0"/>
                    <a:t>SetBoost training</a:t>
                  </a:r>
                </a:p>
                <a:p>
                  <a:r>
                    <a:rPr lang="es-ES" sz="1500" dirty="0" err="1" smtClean="0"/>
                    <a:t>Initialize</a:t>
                  </a:r>
                  <a14:m>
                    <m:oMath xmlns:m="http://schemas.openxmlformats.org/officeDocument/2006/math">
                      <m:r>
                        <a:rPr lang="es-ES" sz="1500" b="0" i="0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s-ES" sz="1500" i="1">
                          <a:latin typeface="Cambria Math" panose="02040503050406030204" pitchFamily="18" charset="0"/>
                        </a:rPr>
                        <m:t>𝐷</m:t>
                      </m:r>
                      <m:d>
                        <m:dPr>
                          <m:ctrlPr>
                            <a:rPr lang="es-ES" sz="15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s-ES" sz="1500" i="1">
                              <a:latin typeface="Cambria Math" panose="02040503050406030204" pitchFamily="18" charset="0"/>
                            </a:rPr>
                            <m:t>𝑛</m:t>
                          </m:r>
                        </m:e>
                      </m:d>
                      <m:r>
                        <a:rPr lang="es-ES" sz="1500" i="1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s-ES" sz="15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s-ES" sz="15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s-ES" sz="1500" b="0" i="1" smtClean="0">
                              <a:latin typeface="Cambria Math" panose="02040503050406030204" pitchFamily="18" charset="0"/>
                            </a:rPr>
                            <m:t>𝑁</m:t>
                          </m:r>
                        </m:den>
                      </m:f>
                      <m:r>
                        <a:rPr lang="es-ES" sz="1500" b="0" i="1" smtClean="0">
                          <a:latin typeface="Cambria Math" panose="02040503050406030204" pitchFamily="18" charset="0"/>
                        </a:rPr>
                        <m:t>, </m:t>
                      </m:r>
                      <m:r>
                        <a:rPr lang="es-ES" sz="15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𝑛</m:t>
                      </m:r>
                      <m:r>
                        <a:rPr lang="es-ES" sz="15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=1,…,</m:t>
                      </m:r>
                      <m:r>
                        <a:rPr lang="es-ES" sz="15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𝑁</m:t>
                      </m:r>
                    </m:oMath>
                  </a14:m>
                  <a:r>
                    <a:rPr lang="es-ES" sz="1500" dirty="0" smtClean="0"/>
                    <a:t> and </a:t>
                  </a:r>
                  <a14:m>
                    <m:oMath xmlns:m="http://schemas.openxmlformats.org/officeDocument/2006/math">
                      <m:r>
                        <a:rPr lang="es-ES" sz="150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𝑅</m:t>
                      </m:r>
                      <m:d>
                        <m:dPr>
                          <m:ctrlPr>
                            <a:rPr lang="es-ES" sz="15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s-ES" sz="15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𝐶</m:t>
                          </m:r>
                        </m:e>
                      </m:d>
                      <m:r>
                        <a:rPr lang="es-ES" sz="150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=0</m:t>
                      </m:r>
                    </m:oMath>
                  </a14:m>
                  <a:endParaRPr lang="es-ES" sz="1500" dirty="0" smtClean="0"/>
                </a:p>
                <a:p>
                  <a:r>
                    <a:rPr lang="es-ES" sz="1500" b="1" dirty="0" err="1" smtClean="0"/>
                    <a:t>for</a:t>
                  </a:r>
                  <a:r>
                    <a:rPr lang="es-ES" sz="1500" dirty="0" smtClean="0"/>
                    <a:t> </a:t>
                  </a:r>
                  <a14:m>
                    <m:oMath xmlns:m="http://schemas.openxmlformats.org/officeDocument/2006/math">
                      <m:r>
                        <a:rPr lang="es-ES" sz="15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𝜃</m:t>
                      </m:r>
                      <m:r>
                        <a:rPr lang="es-ES" sz="15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=1,…, </m:t>
                      </m:r>
                      <m:r>
                        <m:rPr>
                          <m:sty m:val="p"/>
                        </m:rPr>
                        <a:rPr lang="es-ES" sz="1500" b="0" i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Θ</m:t>
                      </m:r>
                      <m:r>
                        <a:rPr lang="es-ES" sz="15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</m:t>
                      </m:r>
                    </m:oMath>
                  </a14:m>
                  <a:r>
                    <a:rPr lang="es-ES" sz="1500" b="1" dirty="0" smtClean="0"/>
                    <a:t>do</a:t>
                  </a:r>
                </a:p>
                <a:p>
                  <a:pPr lvl="1"/>
                  <a:r>
                    <a:rPr lang="es-ES" sz="1500" b="0" dirty="0" err="1" smtClean="0"/>
                    <a:t>Sample</a:t>
                  </a:r>
                  <a:r>
                    <a:rPr lang="es-ES" sz="1500" b="0" dirty="0" smtClean="0"/>
                    <a:t> subset of </a:t>
                  </a:r>
                  <a:r>
                    <a:rPr lang="es-ES" sz="1500" b="0" dirty="0" err="1" smtClean="0"/>
                    <a:t>indices</a:t>
                  </a:r>
                  <a:r>
                    <a:rPr lang="es-ES" sz="1500" b="0" dirty="0" smtClean="0"/>
                    <a:t> </a:t>
                  </a:r>
                  <a14:m>
                    <m:oMath xmlns:m="http://schemas.openxmlformats.org/officeDocument/2006/math">
                      <m:r>
                        <m:rPr>
                          <m:sty m:val="p"/>
                        </m:rPr>
                        <a:rPr lang="es-ES" sz="1500" b="0" i="0" smtClean="0">
                          <a:latin typeface="Cambria Math" panose="02040503050406030204" pitchFamily="18" charset="0"/>
                        </a:rPr>
                        <m:t>J</m:t>
                      </m:r>
                    </m:oMath>
                  </a14:m>
                  <a:r>
                    <a:rPr lang="es-ES" sz="1500" b="0" dirty="0" smtClean="0">
                      <a:ea typeface="Cambria Math" panose="02040503050406030204" pitchFamily="18" charset="0"/>
                    </a:rPr>
                    <a:t> w.r.t </a:t>
                  </a:r>
                  <a14:m>
                    <m:oMath xmlns:m="http://schemas.openxmlformats.org/officeDocument/2006/math">
                      <m:r>
                        <a:rPr lang="es-ES" sz="15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𝐷</m:t>
                      </m:r>
                    </m:oMath>
                  </a14:m>
                  <a:endParaRPr lang="es-ES" sz="1500" b="0" dirty="0" smtClean="0">
                    <a:ea typeface="Cambria Math" panose="02040503050406030204" pitchFamily="18" charset="0"/>
                  </a:endParaRPr>
                </a:p>
                <a:p>
                  <a:pPr lvl="1"/>
                  <a:r>
                    <a:rPr lang="es-ES" sz="1500" b="0" dirty="0" smtClean="0"/>
                    <a:t>Train </a:t>
                  </a:r>
                  <a14:m>
                    <m:oMath xmlns:m="http://schemas.openxmlformats.org/officeDocument/2006/math">
                      <m:sSub>
                        <m:sSubPr>
                          <m:ctrlPr>
                            <a:rPr lang="es-ES" sz="15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m:rPr>
                              <m:sty m:val="p"/>
                            </m:rPr>
                            <a:rPr lang="es-ES" sz="1500" b="0" i="0" smtClean="0">
                              <a:latin typeface="Cambria Math" panose="02040503050406030204" pitchFamily="18" charset="0"/>
                            </a:rPr>
                            <m:t>q</m:t>
                          </m:r>
                        </m:e>
                        <m:sub>
                          <m:r>
                            <a:rPr lang="es-ES" sz="1500" b="0" i="1" smtClean="0">
                              <a:latin typeface="Cambria Math" panose="02040503050406030204" pitchFamily="18" charset="0"/>
                            </a:rPr>
                            <m:t>𝜃</m:t>
                          </m:r>
                        </m:sub>
                      </m:sSub>
                    </m:oMath>
                  </a14:m>
                  <a:r>
                    <a:rPr lang="es-ES" sz="1500" dirty="0" smtClean="0">
                      <a:ea typeface="Cambria Math" panose="02040503050406030204" pitchFamily="18" charset="0"/>
                    </a:rPr>
                    <a:t> to min. </a:t>
                  </a:r>
                  <a14:m>
                    <m:oMath xmlns:m="http://schemas.openxmlformats.org/officeDocument/2006/math">
                      <m:nary>
                        <m:naryPr>
                          <m:chr m:val="∑"/>
                          <m:supHide m:val="on"/>
                          <m:ctrlPr>
                            <a:rPr lang="es-ES" sz="15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a:rPr lang="es-ES" sz="15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𝑗</m:t>
                          </m:r>
                          <m:r>
                            <a:rPr lang="es-ES" sz="15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∈</m:t>
                          </m:r>
                          <m:r>
                            <a:rPr lang="es-ES" sz="15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𝐽</m:t>
                          </m:r>
                        </m:sub>
                        <m:sup/>
                        <m:e>
                          <m:nary>
                            <m:naryPr>
                              <m:chr m:val="∑"/>
                              <m:supHide m:val="on"/>
                              <m:ctrlPr>
                                <a:rPr lang="es-ES" sz="15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naryPr>
                            <m:sub>
                              <m:r>
                                <a:rPr lang="es-ES" sz="15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𝑐</m:t>
                              </m:r>
                              <m:r>
                                <a:rPr lang="es-ES" sz="15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∈</m:t>
                              </m:r>
                              <m:r>
                                <a:rPr lang="es-ES" sz="15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𝐶</m:t>
                              </m:r>
                            </m:sub>
                            <m:sup/>
                            <m:e>
                              <m:r>
                                <a:rPr lang="es-ES" sz="15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𝐷</m:t>
                              </m:r>
                              <m:d>
                                <m:dPr>
                                  <m:ctrlPr>
                                    <a:rPr lang="es-ES" sz="1500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s-ES" sz="1500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𝑗</m:t>
                                  </m:r>
                                </m:e>
                              </m:d>
                              <m:r>
                                <a:rPr lang="es-ES" sz="15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[</m:t>
                              </m:r>
                              <m:sSub>
                                <m:sSubPr>
                                  <m:ctrlPr>
                                    <a:rPr lang="es-ES" sz="1500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s-ES" sz="1500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𝑞</m:t>
                                  </m:r>
                                </m:e>
                                <m:sub>
                                  <m:r>
                                    <a:rPr lang="es-ES" sz="1500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𝜃</m:t>
                                  </m:r>
                                </m:sub>
                              </m:sSub>
                              <m:d>
                                <m:dPr>
                                  <m:ctrlPr>
                                    <a:rPr lang="es-ES" sz="1500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s-ES" sz="1500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𝑐</m:t>
                                  </m:r>
                                </m:e>
                              </m:d>
                              <m:r>
                                <a:rPr lang="es-ES" sz="15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≠</m:t>
                              </m:r>
                              <m:sSub>
                                <m:sSubPr>
                                  <m:ctrlPr>
                                    <a:rPr lang="es-ES" sz="1500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s-ES" sz="1500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𝑦</m:t>
                                  </m:r>
                                </m:e>
                                <m:sub>
                                  <m:r>
                                    <a:rPr lang="es-ES" sz="1500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𝑗</m:t>
                                  </m:r>
                                </m:sub>
                              </m:sSub>
                              <m:r>
                                <a:rPr lang="es-ES" sz="15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]</m:t>
                              </m:r>
                            </m:e>
                          </m:nary>
                        </m:e>
                      </m:nary>
                    </m:oMath>
                  </a14:m>
                  <a:endParaRPr lang="es-ES" sz="1500" dirty="0">
                    <a:ea typeface="Cambria Math" panose="02040503050406030204" pitchFamily="18" charset="0"/>
                  </a:endParaRPr>
                </a:p>
                <a:p>
                  <a:pPr lvl="1"/>
                  <a:r>
                    <a:rPr lang="es-ES" sz="1500" dirty="0" err="1" smtClean="0"/>
                    <a:t>Solve</a:t>
                  </a:r>
                  <a:r>
                    <a:rPr lang="es-ES" sz="1500" dirty="0" smtClean="0"/>
                    <a:t> </a:t>
                  </a:r>
                  <a:r>
                    <a:rPr lang="es-ES" sz="1500" dirty="0" err="1" smtClean="0"/>
                    <a:t>for</a:t>
                  </a:r>
                  <a:r>
                    <a:rPr lang="es-ES" sz="1500" dirty="0" smtClean="0"/>
                    <a:t> </a:t>
                  </a:r>
                  <a14:m>
                    <m:oMath xmlns:m="http://schemas.openxmlformats.org/officeDocument/2006/math">
                      <m:r>
                        <a:rPr lang="es-ES" sz="1500" b="0" i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[</m:t>
                      </m:r>
                      <m:sSubSup>
                        <m:sSubSupPr>
                          <m:ctrlPr>
                            <a:rPr lang="es-ES" sz="15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SupPr>
                        <m:e>
                          <m:r>
                            <m:rPr>
                              <m:sty m:val="p"/>
                            </m:rPr>
                            <a:rPr lang="es-ES" sz="1500" b="0" i="0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a</m:t>
                          </m:r>
                        </m:e>
                        <m:sub>
                          <m:r>
                            <a:rPr lang="es-ES" sz="15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𝜃</m:t>
                          </m:r>
                        </m:sub>
                        <m:sup>
                          <m:r>
                            <a:rPr lang="es-ES" sz="15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1</m:t>
                          </m:r>
                        </m:sup>
                      </m:sSubSup>
                      <m:r>
                        <a:rPr lang="es-ES" sz="15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,…,</m:t>
                      </m:r>
                      <m:sSubSup>
                        <m:sSubSupPr>
                          <m:ctrlPr>
                            <a:rPr lang="es-ES" sz="15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SupPr>
                        <m:e>
                          <m:r>
                            <a:rPr lang="es-ES" sz="15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𝑎</m:t>
                          </m:r>
                        </m:e>
                        <m:sub>
                          <m:r>
                            <a:rPr lang="es-ES" sz="15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𝜃</m:t>
                          </m:r>
                        </m:sub>
                        <m:sup>
                          <m:r>
                            <a:rPr lang="es-ES" sz="15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𝐹</m:t>
                          </m:r>
                        </m:sup>
                      </m:sSubSup>
                      <m:r>
                        <a:rPr lang="es-ES" sz="1500" b="0" i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]</m:t>
                      </m:r>
                    </m:oMath>
                  </a14:m>
                  <a:endParaRPr lang="es-ES" sz="1500" b="1" dirty="0" smtClean="0"/>
                </a:p>
                <a:p>
                  <a:pPr lvl="1"/>
                  <a:r>
                    <a:rPr lang="es-ES" sz="1500" dirty="0" err="1" smtClean="0"/>
                    <a:t>Let</a:t>
                  </a:r>
                  <a:r>
                    <a:rPr lang="es-ES" sz="1500" dirty="0" smtClean="0"/>
                    <a:t> </a:t>
                  </a:r>
                  <a14:m>
                    <m:oMath xmlns:m="http://schemas.openxmlformats.org/officeDocument/2006/math">
                      <m:sSub>
                        <m:sSubPr>
                          <m:ctrlPr>
                            <a:rPr lang="es-ES" sz="15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s-ES" sz="1500" b="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𝑄</m:t>
                          </m:r>
                        </m:e>
                        <m:sub>
                          <m:r>
                            <a:rPr lang="es-ES" sz="1500" b="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𝜃</m:t>
                          </m:r>
                        </m:sub>
                      </m:sSub>
                      <m:d>
                        <m:dPr>
                          <m:ctrlPr>
                            <a:rPr lang="es-ES" sz="15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s-ES" sz="1500" b="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𝐶</m:t>
                          </m:r>
                        </m:e>
                      </m:d>
                      <m:r>
                        <a:rPr lang="es-ES" sz="1500" b="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nary>
                        <m:naryPr>
                          <m:chr m:val="∑"/>
                          <m:ctrlPr>
                            <a:rPr lang="es-ES" sz="15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m:rPr>
                              <m:brk m:alnAt="23"/>
                            </m:rPr>
                            <a:rPr lang="es-ES" sz="15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𝑓</m:t>
                          </m:r>
                          <m:r>
                            <a:rPr lang="es-ES" sz="15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=1</m:t>
                          </m:r>
                        </m:sub>
                        <m:sup>
                          <m:r>
                            <a:rPr lang="es-ES" sz="15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𝐹</m:t>
                          </m:r>
                        </m:sup>
                        <m:e>
                          <m:sSubSup>
                            <m:sSubSupPr>
                              <m:ctrlPr>
                                <a:rPr lang="es-ES" sz="15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bSupPr>
                            <m:e>
                              <m:r>
                                <a:rPr lang="es-ES" sz="15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𝛼</m:t>
                              </m:r>
                            </m:e>
                            <m:sub>
                              <m:r>
                                <a:rPr lang="es-ES" sz="15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𝜃</m:t>
                              </m:r>
                            </m:sub>
                            <m:sup>
                              <m:r>
                                <a:rPr lang="es-ES" sz="15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𝑓</m:t>
                              </m:r>
                            </m:sup>
                          </m:sSubSup>
                        </m:e>
                      </m:nary>
                      <m:sSubSup>
                        <m:sSubSupPr>
                          <m:ctrlPr>
                            <a:rPr lang="es-ES" sz="15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SupPr>
                        <m:e>
                          <m:r>
                            <a:rPr lang="es-ES" sz="15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𝐻</m:t>
                          </m:r>
                        </m:e>
                        <m:sub>
                          <m:r>
                            <a:rPr lang="es-ES" sz="15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𝜃</m:t>
                          </m:r>
                        </m:sub>
                        <m:sup>
                          <m:r>
                            <a:rPr lang="es-ES" sz="15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𝑓</m:t>
                          </m:r>
                        </m:sup>
                      </m:sSubSup>
                      <m:r>
                        <a:rPr lang="es-ES" sz="15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(</m:t>
                      </m:r>
                      <m:r>
                        <a:rPr lang="es-ES" sz="15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𝐶</m:t>
                      </m:r>
                      <m:r>
                        <a:rPr lang="es-ES" sz="15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)</m:t>
                      </m:r>
                    </m:oMath>
                  </a14:m>
                  <a:endParaRPr lang="es-ES" sz="1500" dirty="0" smtClean="0"/>
                </a:p>
                <a:p>
                  <a:pPr lvl="1"/>
                  <a14:m>
                    <m:oMathPara xmlns:m="http://schemas.openxmlformats.org/officeDocument/2006/math">
                      <m:oMathParaPr>
                        <m:jc m:val="left"/>
                      </m:oMathParaPr>
                      <m:oMath xmlns:m="http://schemas.openxmlformats.org/officeDocument/2006/math">
                        <m:r>
                          <a:rPr lang="es-ES" sz="15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𝐷</m:t>
                        </m:r>
                        <m:d>
                          <m:dPr>
                            <m:ctrlPr>
                              <a:rPr lang="es-ES" sz="15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s-ES" sz="15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𝑛</m:t>
                            </m:r>
                          </m:e>
                        </m:d>
                        <m:r>
                          <a:rPr lang="es-ES" sz="15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=</m:t>
                        </m:r>
                        <m:r>
                          <a:rPr lang="es-ES" sz="15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𝐷</m:t>
                        </m:r>
                        <m:d>
                          <m:dPr>
                            <m:ctrlPr>
                              <a:rPr lang="es-ES" sz="15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s-ES" sz="15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𝑛</m:t>
                            </m:r>
                          </m:e>
                        </m:d>
                        <m:r>
                          <a:rPr lang="es-ES" sz="15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 </m:t>
                        </m:r>
                        <m:sSup>
                          <m:sSupPr>
                            <m:ctrlPr>
                              <a:rPr lang="es-ES" sz="15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s-ES" sz="15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𝑒</m:t>
                            </m:r>
                          </m:e>
                          <m:sup>
                            <m:r>
                              <a:rPr lang="es-ES" sz="15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−</m:t>
                            </m:r>
                            <m:sSub>
                              <m:sSubPr>
                                <m:ctrlPr>
                                  <a:rPr lang="es-ES" sz="15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s-ES" sz="15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𝑦</m:t>
                                </m:r>
                              </m:e>
                              <m:sub>
                                <m:r>
                                  <a:rPr lang="es-ES" sz="15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𝑛</m:t>
                                </m:r>
                              </m:sub>
                            </m:sSub>
                            <m:sSub>
                              <m:sSubPr>
                                <m:ctrlPr>
                                  <a:rPr lang="es-ES" sz="15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s-ES" sz="15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𝑄</m:t>
                                </m:r>
                              </m:e>
                              <m:sub>
                                <m:r>
                                  <a:rPr lang="es-ES" sz="15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𝜃</m:t>
                                </m:r>
                              </m:sub>
                            </m:sSub>
                            <m:r>
                              <a:rPr lang="es-ES" sz="15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(</m:t>
                            </m:r>
                            <m:sSub>
                              <m:sSubPr>
                                <m:ctrlPr>
                                  <a:rPr lang="es-ES" sz="15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s-ES" sz="15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𝐶</m:t>
                                </m:r>
                              </m:e>
                              <m:sub>
                                <m:r>
                                  <a:rPr lang="es-ES" sz="15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𝑛</m:t>
                                </m:r>
                              </m:sub>
                            </m:sSub>
                            <m:r>
                              <a:rPr lang="es-ES" sz="15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)</m:t>
                            </m:r>
                          </m:sup>
                        </m:sSup>
                        <m:r>
                          <a:rPr lang="es-ES" sz="15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, </m:t>
                        </m:r>
                        <m:r>
                          <a:rPr lang="es-ES" sz="15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𝑛</m:t>
                        </m:r>
                        <m:r>
                          <a:rPr lang="es-ES" sz="15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=1,…,</m:t>
                        </m:r>
                        <m:r>
                          <a:rPr lang="es-ES" sz="15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𝑁</m:t>
                        </m:r>
                      </m:oMath>
                    </m:oMathPara>
                  </a14:m>
                  <a:endParaRPr lang="es-ES" sz="1500" b="0" dirty="0" smtClean="0">
                    <a:ea typeface="Cambria Math" panose="02040503050406030204" pitchFamily="18" charset="0"/>
                  </a:endParaRPr>
                </a:p>
                <a:p>
                  <a:pPr lvl="1"/>
                  <a:r>
                    <a:rPr lang="es-ES" sz="1500" dirty="0" err="1" smtClean="0"/>
                    <a:t>Normalize</a:t>
                  </a:r>
                  <a:r>
                    <a:rPr lang="es-ES" sz="1500" dirty="0" smtClean="0"/>
                    <a:t> </a:t>
                  </a:r>
                  <a14:m>
                    <m:oMath xmlns:m="http://schemas.openxmlformats.org/officeDocument/2006/math">
                      <m:r>
                        <a:rPr lang="es-ES" sz="1500" b="0" i="1" smtClean="0">
                          <a:latin typeface="Cambria Math" panose="02040503050406030204" pitchFamily="18" charset="0"/>
                        </a:rPr>
                        <m:t>𝐷</m:t>
                      </m:r>
                    </m:oMath>
                  </a14:m>
                  <a:r>
                    <a:rPr lang="es-ES" sz="1500" dirty="0" smtClean="0"/>
                    <a:t> to a </a:t>
                  </a:r>
                  <a:r>
                    <a:rPr lang="es-ES" sz="1500" dirty="0" err="1" smtClean="0"/>
                    <a:t>probability</a:t>
                  </a:r>
                  <a:r>
                    <a:rPr lang="es-ES" sz="1500" dirty="0" smtClean="0"/>
                    <a:t> </a:t>
                  </a:r>
                  <a:r>
                    <a:rPr lang="es-ES" sz="1500" dirty="0" err="1" smtClean="0"/>
                    <a:t>distribution</a:t>
                  </a:r>
                  <a:endParaRPr lang="es-ES" sz="1500" dirty="0"/>
                </a:p>
                <a:p>
                  <a:r>
                    <a:rPr lang="es-ES" sz="1500" dirty="0" err="1" smtClean="0"/>
                    <a:t>Obtain</a:t>
                  </a:r>
                  <a:r>
                    <a:rPr lang="es-ES" sz="1500" dirty="0" smtClean="0"/>
                    <a:t> </a:t>
                  </a:r>
                  <a14:m>
                    <m:oMath xmlns:m="http://schemas.openxmlformats.org/officeDocument/2006/math">
                      <m:r>
                        <a:rPr lang="es-ES" sz="1500" b="0" i="1" smtClean="0">
                          <a:latin typeface="Cambria Math" panose="02040503050406030204" pitchFamily="18" charset="0"/>
                        </a:rPr>
                        <m:t>𝑅</m:t>
                      </m:r>
                      <m:d>
                        <m:dPr>
                          <m:ctrlPr>
                            <a:rPr lang="es-ES" sz="15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s-ES" sz="1500" b="0" i="1" smtClean="0">
                              <a:latin typeface="Cambria Math" panose="02040503050406030204" pitchFamily="18" charset="0"/>
                            </a:rPr>
                            <m:t>𝐶</m:t>
                          </m:r>
                        </m:e>
                      </m:d>
                      <m:r>
                        <a:rPr lang="es-ES" sz="1500" b="0" i="1" smtClean="0">
                          <a:latin typeface="Cambria Math" panose="02040503050406030204" pitchFamily="18" charset="0"/>
                        </a:rPr>
                        <m:t>= </m:t>
                      </m:r>
                      <m:nary>
                        <m:naryPr>
                          <m:chr m:val="∑"/>
                          <m:limLoc m:val="subSup"/>
                          <m:ctrlPr>
                            <a:rPr lang="es-ES" sz="1500" b="0" i="1" smtClean="0">
                              <a:latin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a:rPr lang="es-ES" sz="1500" b="0" i="1" smtClean="0">
                              <a:latin typeface="Cambria Math" panose="02040503050406030204" pitchFamily="18" charset="0"/>
                            </a:rPr>
                            <m:t>𝜃</m:t>
                          </m:r>
                          <m:r>
                            <a:rPr lang="es-ES" sz="1500" b="0" i="1" smtClean="0">
                              <a:latin typeface="Cambria Math" panose="02040503050406030204" pitchFamily="18" charset="0"/>
                            </a:rPr>
                            <m:t>=1</m:t>
                          </m:r>
                        </m:sub>
                        <m:sup>
                          <m:r>
                            <m:rPr>
                              <m:sty m:val="p"/>
                            </m:rPr>
                            <a:rPr lang="es-ES" sz="1500" b="0" i="0" smtClean="0">
                              <a:latin typeface="Cambria Math" panose="02040503050406030204" pitchFamily="18" charset="0"/>
                            </a:rPr>
                            <m:t>Θ</m:t>
                          </m:r>
                        </m:sup>
                        <m:e>
                          <m:sSub>
                            <m:sSubPr>
                              <m:ctrlPr>
                                <a:rPr lang="es-ES" sz="1500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s-ES" sz="1500" b="0" i="1" smtClean="0">
                                  <a:latin typeface="Cambria Math" panose="02040503050406030204" pitchFamily="18" charset="0"/>
                                </a:rPr>
                                <m:t>𝑄</m:t>
                              </m:r>
                            </m:e>
                            <m:sub>
                              <m:r>
                                <a:rPr lang="es-ES" sz="1500" b="0" i="1" smtClean="0">
                                  <a:latin typeface="Cambria Math" panose="02040503050406030204" pitchFamily="18" charset="0"/>
                                </a:rPr>
                                <m:t>𝜃</m:t>
                              </m:r>
                            </m:sub>
                          </m:sSub>
                          <m:r>
                            <a:rPr lang="es-ES" sz="1500" b="0" i="1" smtClean="0">
                              <a:latin typeface="Cambria Math" panose="02040503050406030204" pitchFamily="18" charset="0"/>
                            </a:rPr>
                            <m:t>(</m:t>
                          </m:r>
                          <m:r>
                            <a:rPr lang="es-ES" sz="1500" b="0" i="1" smtClean="0">
                              <a:latin typeface="Cambria Math" panose="02040503050406030204" pitchFamily="18" charset="0"/>
                            </a:rPr>
                            <m:t>𝐶</m:t>
                          </m:r>
                          <m:r>
                            <a:rPr lang="es-ES" sz="1500" b="0" i="1" smtClean="0">
                              <a:latin typeface="Cambria Math" panose="02040503050406030204" pitchFamily="18" charset="0"/>
                            </a:rPr>
                            <m:t>)</m:t>
                          </m:r>
                        </m:e>
                      </m:nary>
                    </m:oMath>
                  </a14:m>
                  <a:endParaRPr lang="es-ES" sz="1500" dirty="0" smtClean="0">
                    <a:sym typeface="Wingdings" panose="05000000000000000000" pitchFamily="2" charset="2"/>
                  </a:endParaRPr>
                </a:p>
                <a:p>
                  <a:r>
                    <a:rPr lang="es-ES" sz="1500" b="1" dirty="0" err="1">
                      <a:sym typeface="Wingdings" panose="05000000000000000000" pitchFamily="2" charset="2"/>
                    </a:rPr>
                    <a:t>e</a:t>
                  </a:r>
                  <a:r>
                    <a:rPr lang="es-ES" sz="1500" b="1" dirty="0" err="1" smtClean="0">
                      <a:sym typeface="Wingdings" panose="05000000000000000000" pitchFamily="2" charset="2"/>
                    </a:rPr>
                    <a:t>nd</a:t>
                  </a:r>
                  <a:r>
                    <a:rPr lang="es-ES" sz="1500" b="1" dirty="0" smtClean="0">
                      <a:sym typeface="Wingdings" panose="05000000000000000000" pitchFamily="2" charset="2"/>
                    </a:rPr>
                    <a:t> </a:t>
                  </a:r>
                  <a:r>
                    <a:rPr lang="es-ES" sz="1500" b="1" dirty="0" err="1" smtClean="0">
                      <a:sym typeface="Wingdings" panose="05000000000000000000" pitchFamily="2" charset="2"/>
                    </a:rPr>
                    <a:t>for</a:t>
                  </a:r>
                  <a:endParaRPr lang="es-ES" sz="1500" b="1" dirty="0"/>
                </a:p>
              </p:txBody>
            </p:sp>
          </mc:Choice>
          <mc:Fallback xmlns="">
            <p:sp>
              <p:nvSpPr>
                <p:cNvPr id="18" name="TextBox 17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730404" y="2314958"/>
                  <a:ext cx="5467514" cy="2866747"/>
                </a:xfrm>
                <a:prstGeom prst="rect">
                  <a:avLst/>
                </a:prstGeom>
                <a:blipFill rotWithShape="0">
                  <a:blip r:embed="rId6"/>
                  <a:stretch>
                    <a:fillRect l="-446" t="-426" b="-10851"/>
                  </a:stretch>
                </a:blipFill>
              </p:spPr>
              <p:txBody>
                <a:bodyPr/>
                <a:lstStyle/>
                <a:p>
                  <a:r>
                    <a:rPr lang="es-E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19" name="TextBox 18"/>
            <p:cNvSpPr txBox="1"/>
            <p:nvPr/>
          </p:nvSpPr>
          <p:spPr>
            <a:xfrm>
              <a:off x="3407996" y="2539527"/>
              <a:ext cx="432043" cy="26314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s-ES" sz="1500" dirty="0" smtClean="0"/>
                <a:t>1:</a:t>
              </a:r>
            </a:p>
            <a:p>
              <a:pPr algn="r"/>
              <a:r>
                <a:rPr lang="es-ES" sz="1500" dirty="0" smtClean="0"/>
                <a:t>2:</a:t>
              </a:r>
            </a:p>
            <a:p>
              <a:pPr algn="r"/>
              <a:r>
                <a:rPr lang="es-ES" sz="1500" dirty="0" smtClean="0"/>
                <a:t>3:</a:t>
              </a:r>
            </a:p>
            <a:p>
              <a:pPr algn="r"/>
              <a:r>
                <a:rPr lang="es-ES" sz="1500" dirty="0" smtClean="0"/>
                <a:t>4:</a:t>
              </a:r>
            </a:p>
            <a:p>
              <a:pPr algn="r"/>
              <a:r>
                <a:rPr lang="es-ES" sz="1500" dirty="0" smtClean="0"/>
                <a:t>5:</a:t>
              </a:r>
            </a:p>
            <a:p>
              <a:pPr algn="r"/>
              <a:r>
                <a:rPr lang="es-ES" sz="1500" dirty="0" smtClean="0"/>
                <a:t>6:</a:t>
              </a:r>
              <a:endParaRPr lang="es-ES" sz="750" dirty="0" smtClean="0"/>
            </a:p>
            <a:p>
              <a:pPr algn="r"/>
              <a:r>
                <a:rPr lang="es-ES" sz="1500" dirty="0" smtClean="0"/>
                <a:t>7:</a:t>
              </a:r>
              <a:endParaRPr lang="es-ES" sz="750" dirty="0"/>
            </a:p>
            <a:p>
              <a:pPr algn="r"/>
              <a:r>
                <a:rPr lang="es-ES" sz="1500" dirty="0" smtClean="0"/>
                <a:t>8:</a:t>
              </a:r>
            </a:p>
            <a:p>
              <a:pPr algn="r"/>
              <a:r>
                <a:rPr lang="es-ES" sz="1500" dirty="0" smtClean="0"/>
                <a:t>9:</a:t>
              </a:r>
            </a:p>
            <a:p>
              <a:pPr algn="r"/>
              <a:r>
                <a:rPr lang="es-ES" sz="1500" dirty="0" smtClean="0"/>
                <a:t>10:</a:t>
              </a:r>
            </a:p>
            <a:p>
              <a:pPr algn="r"/>
              <a:r>
                <a:rPr lang="es-ES" sz="1500" dirty="0" smtClean="0"/>
                <a:t>11:</a:t>
              </a: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20" name="TextBox 19"/>
              <p:cNvSpPr txBox="1"/>
              <p:nvPr/>
            </p:nvSpPr>
            <p:spPr>
              <a:xfrm>
                <a:off x="4741293" y="4801643"/>
                <a:ext cx="2995291" cy="719428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s-ES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s-ES" b="0" i="1" smtClean="0">
                              <a:latin typeface="Cambria Math" panose="02040503050406030204" pitchFamily="18" charset="0"/>
                            </a:rPr>
                            <m:t>𝑦</m:t>
                          </m:r>
                        </m:e>
                        <m:sub>
                          <m:sSub>
                            <m:sSubPr>
                              <m:ctrlPr>
                                <a:rPr lang="es-ES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s-ES" b="0" i="1" smtClean="0">
                                  <a:latin typeface="Cambria Math" panose="02040503050406030204" pitchFamily="18" charset="0"/>
                                </a:rPr>
                                <m:t>𝐵</m:t>
                              </m:r>
                            </m:e>
                            <m:sub>
                              <m:r>
                                <a:rPr lang="es-ES" b="0" i="1" smtClean="0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</m:sub>
                          </m:sSub>
                        </m:sub>
                      </m:sSub>
                      <m:r>
                        <a:rPr lang="es-ES" b="0" i="1" smtClean="0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{"/>
                          <m:endChr m:val=""/>
                          <m:ctrlPr>
                            <a:rPr lang="es-ES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es-ES" b="0" i="1" smtClean="0">
                                  <a:latin typeface="Cambria Math" panose="02040503050406030204" pitchFamily="18" charset="0"/>
                                </a:rPr>
                              </m:ctrlPr>
                            </m:eqArrPr>
                            <m:e>
                              <m:m>
                                <m:mPr>
                                  <m:mcs>
                                    <m:mc>
                                      <m:mcPr>
                                        <m:count m:val="2"/>
                                        <m:mcJc m:val="center"/>
                                      </m:mcPr>
                                    </m:mc>
                                  </m:mcs>
                                  <m:ctrlPr>
                                    <a:rPr lang="es-ES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mPr>
                                <m:mr>
                                  <m:e>
                                    <m:r>
                                      <m:rPr>
                                        <m:brk m:alnAt="7"/>
                                      </m:rPr>
                                      <a:rPr lang="es-ES" b="0" i="1" smtClean="0"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e>
                                  <m:e>
                                    <m:r>
                                      <a:rPr lang="es-ES" i="1">
                                        <a:latin typeface="Cambria Math" panose="02040503050406030204" pitchFamily="18" charset="0"/>
                                      </a:rPr>
                                      <m:t>𝑂</m:t>
                                    </m:r>
                                    <m:r>
                                      <a:rPr lang="es-ES" i="1">
                                        <a:latin typeface="Cambria Math" panose="02040503050406030204" pitchFamily="18" charset="0"/>
                                      </a:rPr>
                                      <m:t>(</m:t>
                                    </m:r>
                                    <m:sSub>
                                      <m:sSubPr>
                                        <m:ctrlPr>
                                          <a:rPr lang="es-ES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s-ES" i="1">
                                            <a:latin typeface="Cambria Math" panose="02040503050406030204" pitchFamily="18" charset="0"/>
                                          </a:rPr>
                                          <m:t>𝐵</m:t>
                                        </m:r>
                                      </m:e>
                                      <m:sub>
                                        <m:r>
                                          <a:rPr lang="es-ES" i="1">
                                            <a:latin typeface="Cambria Math" panose="02040503050406030204" pitchFamily="18" charset="0"/>
                                          </a:rPr>
                                          <m:t>𝑖</m:t>
                                        </m:r>
                                      </m:sub>
                                    </m:sSub>
                                    <m:r>
                                      <a:rPr lang="es-ES" i="1">
                                        <a:latin typeface="Cambria Math" panose="02040503050406030204" pitchFamily="18" charset="0"/>
                                      </a:rPr>
                                      <m:t>,</m:t>
                                    </m:r>
                                    <m:sSubSup>
                                      <m:sSubSupPr>
                                        <m:ctrlPr>
                                          <a:rPr lang="es-ES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SupPr>
                                      <m:e>
                                        <m:r>
                                          <a:rPr lang="es-ES" i="1">
                                            <a:latin typeface="Cambria Math" panose="02040503050406030204" pitchFamily="18" charset="0"/>
                                          </a:rPr>
                                          <m:t>𝐵</m:t>
                                        </m:r>
                                      </m:e>
                                      <m:sub>
                                        <m:r>
                                          <a:rPr lang="es-ES" i="1">
                                            <a:latin typeface="Cambria Math" panose="02040503050406030204" pitchFamily="18" charset="0"/>
                                          </a:rPr>
                                          <m:t>𝑖</m:t>
                                        </m:r>
                                      </m:sub>
                                      <m:sup>
                                        <m:r>
                                          <a:rPr lang="es-ES" i="1">
                                            <a:latin typeface="Cambria Math" panose="02040503050406030204" pitchFamily="18" charset="0"/>
                                          </a:rPr>
                                          <m:t>𝑔𝑡</m:t>
                                        </m:r>
                                      </m:sup>
                                    </m:sSubSup>
                                    <m:r>
                                      <a:rPr lang="es-ES" b="0" i="1" smtClean="0">
                                        <a:latin typeface="Cambria Math" panose="02040503050406030204" pitchFamily="18" charset="0"/>
                                      </a:rPr>
                                      <m:t>)</m:t>
                                    </m:r>
                                    <m:r>
                                      <a:rPr lang="es-ES" i="1">
                                        <a:latin typeface="Cambria Math" panose="02040503050406030204" pitchFamily="18" charset="0"/>
                                      </a:rPr>
                                      <m:t>≥</m:t>
                                    </m:r>
                                    <m:r>
                                      <a:rPr lang="es-ES" i="1">
                                        <a:latin typeface="Cambria Math" panose="02040503050406030204" pitchFamily="18" charset="0"/>
                                      </a:rPr>
                                      <m:t>𝜏</m:t>
                                    </m:r>
                                  </m:e>
                                </m:mr>
                              </m:m>
                            </m:e>
                            <m:e>
                              <m:m>
                                <m:mPr>
                                  <m:mcs>
                                    <m:mc>
                                      <m:mcPr>
                                        <m:count m:val="2"/>
                                        <m:mcJc m:val="center"/>
                                      </m:mcPr>
                                    </m:mc>
                                  </m:mcs>
                                  <m:ctrlPr>
                                    <a:rPr lang="es-ES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mPr>
                                <m:mr>
                                  <m:e>
                                    <m:r>
                                      <m:rPr>
                                        <m:brk m:alnAt="7"/>
                                      </m:rPr>
                                      <a:rPr lang="es-ES" b="0" i="1" smtClean="0">
                                        <a:latin typeface="Cambria Math" panose="02040503050406030204" pitchFamily="18" charset="0"/>
                                      </a:rPr>
                                      <m:t>−</m:t>
                                    </m:r>
                                    <m:r>
                                      <a:rPr lang="es-ES" b="0" i="1" smtClean="0"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e>
                                  <m:e>
                                    <m:r>
                                      <a:rPr lang="es-ES" b="0" i="1" smtClean="0">
                                        <a:latin typeface="Cambria Math" panose="02040503050406030204" pitchFamily="18" charset="0"/>
                                      </a:rPr>
                                      <m:t>𝑜𝑡h𝑒𝑟𝑤𝑖𝑠𝑒</m:t>
                                    </m:r>
                                    <m:r>
                                      <a:rPr lang="es-ES" b="0" i="1" smtClean="0">
                                        <a:latin typeface="Cambria Math" panose="02040503050406030204" pitchFamily="18" charset="0"/>
                                      </a:rPr>
                                      <m:t>          </m:t>
                                    </m:r>
                                  </m:e>
                                </m:mr>
                              </m:m>
                            </m:e>
                          </m:eqArr>
                        </m:e>
                      </m:d>
                    </m:oMath>
                  </m:oMathPara>
                </a14:m>
                <a:endParaRPr lang="es-ES" dirty="0"/>
              </a:p>
            </p:txBody>
          </p:sp>
        </mc:Choice>
        <mc:Fallback xmlns="">
          <p:sp>
            <p:nvSpPr>
              <p:cNvPr id="20" name="TextBox 1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41293" y="4801643"/>
                <a:ext cx="2995291" cy="719428"/>
              </a:xfrm>
              <a:prstGeom prst="rect">
                <a:avLst/>
              </a:prstGeom>
              <a:blipFill rotWithShape="0"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s-E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53" name="Group 52"/>
          <p:cNvGrpSpPr/>
          <p:nvPr/>
        </p:nvGrpSpPr>
        <p:grpSpPr>
          <a:xfrm>
            <a:off x="833577" y="4528527"/>
            <a:ext cx="2662912" cy="1160887"/>
            <a:chOff x="4642862" y="1674260"/>
            <a:chExt cx="2662912" cy="1160887"/>
          </a:xfrm>
        </p:grpSpPr>
        <p:grpSp>
          <p:nvGrpSpPr>
            <p:cNvPr id="21" name="97 Grupo"/>
            <p:cNvGrpSpPr/>
            <p:nvPr/>
          </p:nvGrpSpPr>
          <p:grpSpPr>
            <a:xfrm>
              <a:off x="5399023" y="1674260"/>
              <a:ext cx="1906751" cy="1160887"/>
              <a:chOff x="657196" y="5400668"/>
              <a:chExt cx="3286148" cy="2000264"/>
            </a:xfrm>
          </p:grpSpPr>
          <p:sp>
            <p:nvSpPr>
              <p:cNvPr id="22" name="48 Elipse"/>
              <p:cNvSpPr/>
              <p:nvPr/>
            </p:nvSpPr>
            <p:spPr>
              <a:xfrm>
                <a:off x="2130098" y="5400668"/>
                <a:ext cx="285752" cy="285752"/>
              </a:xfrm>
              <a:prstGeom prst="ellipse">
                <a:avLst/>
              </a:prstGeom>
              <a:ln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  <p:sp>
            <p:nvSpPr>
              <p:cNvPr id="23" name="49 Elipse"/>
              <p:cNvSpPr/>
              <p:nvPr/>
            </p:nvSpPr>
            <p:spPr>
              <a:xfrm>
                <a:off x="1300138" y="6043610"/>
                <a:ext cx="285752" cy="285752"/>
              </a:xfrm>
              <a:prstGeom prst="ellipse">
                <a:avLst/>
              </a:prstGeom>
              <a:ln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  <p:sp>
            <p:nvSpPr>
              <p:cNvPr id="24" name="50 Elipse"/>
              <p:cNvSpPr/>
              <p:nvPr/>
            </p:nvSpPr>
            <p:spPr>
              <a:xfrm>
                <a:off x="3014650" y="6043610"/>
                <a:ext cx="285752" cy="285752"/>
              </a:xfrm>
              <a:prstGeom prst="ellipse">
                <a:avLst/>
              </a:prstGeom>
              <a:ln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  <p:cxnSp>
            <p:nvCxnSpPr>
              <p:cNvPr id="25" name="52 Conector recto"/>
              <p:cNvCxnSpPr>
                <a:stCxn id="23" idx="7"/>
                <a:endCxn id="22" idx="3"/>
              </p:cNvCxnSpPr>
              <p:nvPr/>
            </p:nvCxnSpPr>
            <p:spPr>
              <a:xfrm rot="5400000" flipH="1" flipV="1">
                <a:off x="1637552" y="5551064"/>
                <a:ext cx="440884" cy="627902"/>
              </a:xfrm>
              <a:prstGeom prst="line">
                <a:avLst/>
              </a:prstGeom>
              <a:ln w="19050"/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26" name="54 Conector recto"/>
              <p:cNvCxnSpPr>
                <a:stCxn id="24" idx="1"/>
                <a:endCxn id="22" idx="5"/>
              </p:cNvCxnSpPr>
              <p:nvPr/>
            </p:nvCxnSpPr>
            <p:spPr>
              <a:xfrm rot="16200000" flipV="1">
                <a:off x="2494808" y="5523768"/>
                <a:ext cx="440884" cy="682494"/>
              </a:xfrm>
              <a:prstGeom prst="line">
                <a:avLst/>
              </a:prstGeom>
              <a:ln w="19050">
                <a:solidFill>
                  <a:schemeClr val="tx1"/>
                </a:solidFill>
                <a:headEnd type="none" w="med" len="med"/>
                <a:tailEnd type="none" w="med" len="med"/>
              </a:ln>
            </p:spPr>
            <p:style>
              <a:lnRef idx="2">
                <a:schemeClr val="accent4"/>
              </a:lnRef>
              <a:fillRef idx="0">
                <a:schemeClr val="accent4"/>
              </a:fillRef>
              <a:effectRef idx="1">
                <a:schemeClr val="accent4"/>
              </a:effectRef>
              <a:fontRef idx="minor">
                <a:schemeClr val="tx1"/>
              </a:fontRef>
            </p:style>
          </p:cxnSp>
          <p:sp>
            <p:nvSpPr>
              <p:cNvPr id="27" name="57 Elipse"/>
              <p:cNvSpPr/>
              <p:nvPr/>
            </p:nvSpPr>
            <p:spPr>
              <a:xfrm>
                <a:off x="1728766" y="6615114"/>
                <a:ext cx="285752" cy="285752"/>
              </a:xfrm>
              <a:prstGeom prst="ellipse">
                <a:avLst/>
              </a:prstGeom>
              <a:ln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  <p:sp>
            <p:nvSpPr>
              <p:cNvPr id="28" name="58 Elipse"/>
              <p:cNvSpPr/>
              <p:nvPr/>
            </p:nvSpPr>
            <p:spPr>
              <a:xfrm>
                <a:off x="1514452" y="7115180"/>
                <a:ext cx="285752" cy="285752"/>
              </a:xfrm>
              <a:prstGeom prst="ellipse">
                <a:avLst/>
              </a:prstGeom>
              <a:ln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  <p:sp>
            <p:nvSpPr>
              <p:cNvPr id="29" name="59 Elipse"/>
              <p:cNvSpPr/>
              <p:nvPr/>
            </p:nvSpPr>
            <p:spPr>
              <a:xfrm>
                <a:off x="1943080" y="7115180"/>
                <a:ext cx="285752" cy="285752"/>
              </a:xfrm>
              <a:prstGeom prst="ellipse">
                <a:avLst/>
              </a:prstGeom>
              <a:ln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  <p:cxnSp>
            <p:nvCxnSpPr>
              <p:cNvPr id="30" name="60 Conector recto"/>
              <p:cNvCxnSpPr>
                <a:stCxn id="28" idx="0"/>
                <a:endCxn id="27" idx="3"/>
              </p:cNvCxnSpPr>
              <p:nvPr/>
            </p:nvCxnSpPr>
            <p:spPr>
              <a:xfrm rot="5400000" flipH="1" flipV="1">
                <a:off x="1585890" y="6930458"/>
                <a:ext cx="256161" cy="113285"/>
              </a:xfrm>
              <a:prstGeom prst="line">
                <a:avLst/>
              </a:prstGeom>
              <a:ln w="19050"/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1" name="61 Conector recto"/>
              <p:cNvCxnSpPr>
                <a:stCxn id="29" idx="0"/>
                <a:endCxn id="27" idx="5"/>
              </p:cNvCxnSpPr>
              <p:nvPr/>
            </p:nvCxnSpPr>
            <p:spPr>
              <a:xfrm rot="16200000" flipV="1">
                <a:off x="1901234" y="6930457"/>
                <a:ext cx="256161" cy="113285"/>
              </a:xfrm>
              <a:prstGeom prst="line">
                <a:avLst/>
              </a:prstGeom>
              <a:ln w="19050"/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32" name="69 Elipse"/>
              <p:cNvSpPr/>
              <p:nvPr/>
            </p:nvSpPr>
            <p:spPr>
              <a:xfrm>
                <a:off x="871510" y="6615114"/>
                <a:ext cx="285752" cy="285752"/>
              </a:xfrm>
              <a:prstGeom prst="ellipse">
                <a:avLst/>
              </a:prstGeom>
              <a:ln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  <p:sp>
            <p:nvSpPr>
              <p:cNvPr id="33" name="70 Elipse"/>
              <p:cNvSpPr/>
              <p:nvPr/>
            </p:nvSpPr>
            <p:spPr>
              <a:xfrm>
                <a:off x="657196" y="7115180"/>
                <a:ext cx="285752" cy="285752"/>
              </a:xfrm>
              <a:prstGeom prst="ellipse">
                <a:avLst/>
              </a:prstGeom>
              <a:ln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  <p:sp>
            <p:nvSpPr>
              <p:cNvPr id="34" name="71 Elipse"/>
              <p:cNvSpPr/>
              <p:nvPr/>
            </p:nvSpPr>
            <p:spPr>
              <a:xfrm>
                <a:off x="1085824" y="7115180"/>
                <a:ext cx="285752" cy="285752"/>
              </a:xfrm>
              <a:prstGeom prst="ellipse">
                <a:avLst/>
              </a:prstGeom>
              <a:ln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  <p:cxnSp>
            <p:nvCxnSpPr>
              <p:cNvPr id="35" name="72 Conector recto"/>
              <p:cNvCxnSpPr>
                <a:stCxn id="33" idx="0"/>
                <a:endCxn id="32" idx="3"/>
              </p:cNvCxnSpPr>
              <p:nvPr/>
            </p:nvCxnSpPr>
            <p:spPr>
              <a:xfrm rot="5400000" flipH="1" flipV="1">
                <a:off x="728634" y="6930458"/>
                <a:ext cx="256161" cy="113285"/>
              </a:xfrm>
              <a:prstGeom prst="line">
                <a:avLst/>
              </a:prstGeom>
              <a:ln w="19050"/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6" name="73 Conector recto"/>
              <p:cNvCxnSpPr>
                <a:stCxn id="34" idx="0"/>
                <a:endCxn id="32" idx="5"/>
              </p:cNvCxnSpPr>
              <p:nvPr/>
            </p:nvCxnSpPr>
            <p:spPr>
              <a:xfrm rot="16200000" flipV="1">
                <a:off x="1043978" y="6930457"/>
                <a:ext cx="256161" cy="113285"/>
              </a:xfrm>
              <a:prstGeom prst="line">
                <a:avLst/>
              </a:prstGeom>
              <a:ln w="19050"/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7" name="74 Conector recto"/>
              <p:cNvCxnSpPr>
                <a:stCxn id="32" idx="7"/>
                <a:endCxn id="23" idx="3"/>
              </p:cNvCxnSpPr>
              <p:nvPr/>
            </p:nvCxnSpPr>
            <p:spPr>
              <a:xfrm rot="5400000" flipH="1" flipV="1">
                <a:off x="1043977" y="6358953"/>
                <a:ext cx="369446" cy="226570"/>
              </a:xfrm>
              <a:prstGeom prst="line">
                <a:avLst/>
              </a:prstGeom>
              <a:ln w="19050"/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8" name="78 Conector recto"/>
              <p:cNvCxnSpPr>
                <a:stCxn id="27" idx="1"/>
                <a:endCxn id="23" idx="5"/>
              </p:cNvCxnSpPr>
              <p:nvPr/>
            </p:nvCxnSpPr>
            <p:spPr>
              <a:xfrm rot="16200000" flipV="1">
                <a:off x="1472605" y="6358953"/>
                <a:ext cx="369446" cy="226570"/>
              </a:xfrm>
              <a:prstGeom prst="line">
                <a:avLst/>
              </a:prstGeom>
              <a:ln w="19050"/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39" name="81 Elipse"/>
              <p:cNvSpPr/>
              <p:nvPr/>
            </p:nvSpPr>
            <p:spPr>
              <a:xfrm>
                <a:off x="3443278" y="6615114"/>
                <a:ext cx="285752" cy="285752"/>
              </a:xfrm>
              <a:prstGeom prst="ellipse">
                <a:avLst/>
              </a:prstGeom>
              <a:ln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  <p:sp>
            <p:nvSpPr>
              <p:cNvPr id="40" name="82 Elipse"/>
              <p:cNvSpPr/>
              <p:nvPr/>
            </p:nvSpPr>
            <p:spPr>
              <a:xfrm>
                <a:off x="3228964" y="7115180"/>
                <a:ext cx="285752" cy="285752"/>
              </a:xfrm>
              <a:prstGeom prst="ellipse">
                <a:avLst/>
              </a:prstGeom>
              <a:ln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  <p:sp>
            <p:nvSpPr>
              <p:cNvPr id="41" name="83 Elipse"/>
              <p:cNvSpPr/>
              <p:nvPr/>
            </p:nvSpPr>
            <p:spPr>
              <a:xfrm>
                <a:off x="3657592" y="7115180"/>
                <a:ext cx="285752" cy="285752"/>
              </a:xfrm>
              <a:prstGeom prst="ellipse">
                <a:avLst/>
              </a:prstGeom>
              <a:ln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  <p:cxnSp>
            <p:nvCxnSpPr>
              <p:cNvPr id="42" name="84 Conector recto"/>
              <p:cNvCxnSpPr>
                <a:stCxn id="40" idx="0"/>
                <a:endCxn id="39" idx="3"/>
              </p:cNvCxnSpPr>
              <p:nvPr/>
            </p:nvCxnSpPr>
            <p:spPr>
              <a:xfrm rot="5400000" flipH="1" flipV="1">
                <a:off x="3300402" y="6930458"/>
                <a:ext cx="256161" cy="113285"/>
              </a:xfrm>
              <a:prstGeom prst="line">
                <a:avLst/>
              </a:prstGeom>
              <a:ln w="19050"/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43" name="85 Conector recto"/>
              <p:cNvCxnSpPr>
                <a:stCxn id="41" idx="0"/>
                <a:endCxn id="39" idx="5"/>
              </p:cNvCxnSpPr>
              <p:nvPr/>
            </p:nvCxnSpPr>
            <p:spPr>
              <a:xfrm rot="16200000" flipV="1">
                <a:off x="3615746" y="6930457"/>
                <a:ext cx="256161" cy="113285"/>
              </a:xfrm>
              <a:prstGeom prst="line">
                <a:avLst/>
              </a:prstGeom>
              <a:ln w="19050"/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44" name="86 Elipse"/>
              <p:cNvSpPr/>
              <p:nvPr/>
            </p:nvSpPr>
            <p:spPr>
              <a:xfrm>
                <a:off x="2586022" y="6615114"/>
                <a:ext cx="285752" cy="285752"/>
              </a:xfrm>
              <a:prstGeom prst="ellipse">
                <a:avLst/>
              </a:prstGeom>
              <a:ln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  <p:sp>
            <p:nvSpPr>
              <p:cNvPr id="45" name="87 Elipse"/>
              <p:cNvSpPr/>
              <p:nvPr/>
            </p:nvSpPr>
            <p:spPr>
              <a:xfrm>
                <a:off x="2371708" y="7115180"/>
                <a:ext cx="285752" cy="285752"/>
              </a:xfrm>
              <a:prstGeom prst="ellipse">
                <a:avLst/>
              </a:prstGeom>
              <a:ln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  <p:sp>
            <p:nvSpPr>
              <p:cNvPr id="46" name="88 Elipse"/>
              <p:cNvSpPr/>
              <p:nvPr/>
            </p:nvSpPr>
            <p:spPr>
              <a:xfrm>
                <a:off x="2800336" y="7115180"/>
                <a:ext cx="285752" cy="285752"/>
              </a:xfrm>
              <a:prstGeom prst="ellipse">
                <a:avLst/>
              </a:prstGeom>
              <a:ln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  <p:cxnSp>
            <p:nvCxnSpPr>
              <p:cNvPr id="47" name="89 Conector recto"/>
              <p:cNvCxnSpPr>
                <a:stCxn id="45" idx="0"/>
                <a:endCxn id="44" idx="3"/>
              </p:cNvCxnSpPr>
              <p:nvPr/>
            </p:nvCxnSpPr>
            <p:spPr>
              <a:xfrm rot="5400000" flipH="1" flipV="1">
                <a:off x="2443146" y="6930458"/>
                <a:ext cx="256161" cy="113285"/>
              </a:xfrm>
              <a:prstGeom prst="line">
                <a:avLst/>
              </a:prstGeom>
              <a:ln w="19050"/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48" name="90 Conector recto"/>
              <p:cNvCxnSpPr>
                <a:stCxn id="46" idx="0"/>
                <a:endCxn id="44" idx="5"/>
              </p:cNvCxnSpPr>
              <p:nvPr/>
            </p:nvCxnSpPr>
            <p:spPr>
              <a:xfrm rot="16200000" flipV="1">
                <a:off x="2758490" y="6930457"/>
                <a:ext cx="256161" cy="113285"/>
              </a:xfrm>
              <a:prstGeom prst="line">
                <a:avLst/>
              </a:prstGeom>
              <a:ln w="19050">
                <a:solidFill>
                  <a:schemeClr val="tx1"/>
                </a:solidFill>
                <a:headEnd type="none" w="med" len="med"/>
                <a:tailEnd type="none" w="med" len="med"/>
              </a:ln>
            </p:spPr>
            <p:style>
              <a:lnRef idx="2">
                <a:schemeClr val="accent4"/>
              </a:lnRef>
              <a:fillRef idx="0">
                <a:schemeClr val="accent4"/>
              </a:fillRef>
              <a:effectRef idx="1">
                <a:schemeClr val="accent4"/>
              </a:effectRef>
              <a:fontRef idx="minor">
                <a:schemeClr val="tx1"/>
              </a:fontRef>
            </p:style>
          </p:cxnSp>
          <p:cxnSp>
            <p:nvCxnSpPr>
              <p:cNvPr id="49" name="91 Conector recto"/>
              <p:cNvCxnSpPr>
                <a:stCxn id="44" idx="7"/>
                <a:endCxn id="24" idx="3"/>
              </p:cNvCxnSpPr>
              <p:nvPr/>
            </p:nvCxnSpPr>
            <p:spPr>
              <a:xfrm rot="5400000" flipH="1" flipV="1">
                <a:off x="2758489" y="6358953"/>
                <a:ext cx="369446" cy="226570"/>
              </a:xfrm>
              <a:prstGeom prst="line">
                <a:avLst/>
              </a:prstGeom>
              <a:ln w="19050">
                <a:solidFill>
                  <a:schemeClr val="tx1"/>
                </a:solidFill>
                <a:headEnd type="none" w="med" len="med"/>
                <a:tailEnd type="none" w="med" len="med"/>
              </a:ln>
            </p:spPr>
            <p:style>
              <a:lnRef idx="2">
                <a:schemeClr val="accent4"/>
              </a:lnRef>
              <a:fillRef idx="0">
                <a:schemeClr val="accent4"/>
              </a:fillRef>
              <a:effectRef idx="1">
                <a:schemeClr val="accent4"/>
              </a:effectRef>
              <a:fontRef idx="minor">
                <a:schemeClr val="tx1"/>
              </a:fontRef>
            </p:style>
          </p:cxnSp>
          <p:cxnSp>
            <p:nvCxnSpPr>
              <p:cNvPr id="50" name="94 Conector recto"/>
              <p:cNvCxnSpPr>
                <a:stCxn id="39" idx="1"/>
                <a:endCxn id="24" idx="5"/>
              </p:cNvCxnSpPr>
              <p:nvPr/>
            </p:nvCxnSpPr>
            <p:spPr>
              <a:xfrm rot="16200000" flipV="1">
                <a:off x="3187117" y="6358953"/>
                <a:ext cx="369446" cy="226570"/>
              </a:xfrm>
              <a:prstGeom prst="line">
                <a:avLst/>
              </a:prstGeom>
              <a:ln w="19050"/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</p:grp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51" name="Rectangle 50"/>
                <p:cNvSpPr/>
                <p:nvPr/>
              </p:nvSpPr>
              <p:spPr>
                <a:xfrm>
                  <a:off x="4642862" y="1945656"/>
                  <a:ext cx="785471" cy="369332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s-ES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s-ES" i="1">
                                <a:latin typeface="Cambria Math" panose="02040503050406030204" pitchFamily="18" charset="0"/>
                              </a:rPr>
                              <m:t>𝑞</m:t>
                            </m:r>
                          </m:e>
                          <m:sub>
                            <m:r>
                              <a:rPr lang="es-ES" i="1">
                                <a:latin typeface="Cambria Math" panose="02040503050406030204" pitchFamily="18" charset="0"/>
                              </a:rPr>
                              <m:t>𝜃</m:t>
                            </m:r>
                          </m:sub>
                        </m:sSub>
                        <m:r>
                          <a:rPr lang="es-ES" i="1"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es-ES" i="1">
                            <a:latin typeface="Cambria Math" panose="02040503050406030204" pitchFamily="18" charset="0"/>
                          </a:rPr>
                          <m:t>𝑐</m:t>
                        </m:r>
                        <m:r>
                          <a:rPr lang="es-ES" i="1">
                            <a:latin typeface="Cambria Math" panose="02040503050406030204" pitchFamily="18" charset="0"/>
                          </a:rPr>
                          <m:t>)</m:t>
                        </m:r>
                      </m:oMath>
                    </m:oMathPara>
                  </a14:m>
                  <a:endParaRPr lang="es-ES" dirty="0"/>
                </a:p>
              </p:txBody>
            </p:sp>
          </mc:Choice>
          <mc:Fallback xmlns="">
            <p:sp>
              <p:nvSpPr>
                <p:cNvPr id="51" name="Rectangle 50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642862" y="1945656"/>
                  <a:ext cx="785471" cy="369332"/>
                </a:xfrm>
                <a:prstGeom prst="rect">
                  <a:avLst/>
                </a:prstGeom>
                <a:blipFill rotWithShape="0">
                  <a:blip r:embed="rId8"/>
                  <a:stretch>
                    <a:fillRect b="-13115"/>
                  </a:stretch>
                </a:blipFill>
              </p:spPr>
              <p:txBody>
                <a:bodyPr/>
                <a:lstStyle/>
                <a:p>
                  <a:r>
                    <a:rPr lang="es-ES">
                      <a:noFill/>
                    </a:rPr>
                    <a:t> </a:t>
                  </a:r>
                </a:p>
              </p:txBody>
            </p:sp>
          </mc:Fallback>
        </mc:AlternateContent>
      </p:grpSp>
      <p:sp>
        <p:nvSpPr>
          <p:cNvPr id="54" name="Rounded Rectangle 53"/>
          <p:cNvSpPr/>
          <p:nvPr/>
        </p:nvSpPr>
        <p:spPr>
          <a:xfrm>
            <a:off x="403317" y="629572"/>
            <a:ext cx="2665892" cy="531135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ES" b="1" dirty="0" err="1" smtClean="0">
                <a:solidFill>
                  <a:schemeClr val="bg1"/>
                </a:solidFill>
              </a:rPr>
              <a:t>Mid-level</a:t>
            </a:r>
            <a:r>
              <a:rPr lang="es-ES" b="1" dirty="0" smtClean="0">
                <a:solidFill>
                  <a:schemeClr val="bg1"/>
                </a:solidFill>
              </a:rPr>
              <a:t> </a:t>
            </a:r>
            <a:r>
              <a:rPr lang="es-ES" dirty="0" err="1" smtClean="0">
                <a:solidFill>
                  <a:schemeClr val="bg1"/>
                </a:solidFill>
              </a:rPr>
              <a:t>representation</a:t>
            </a:r>
            <a:endParaRPr lang="es-ES" dirty="0">
              <a:solidFill>
                <a:schemeClr val="bg1"/>
              </a:solidFill>
            </a:endParaRPr>
          </a:p>
        </p:txBody>
      </p:sp>
      <p:sp>
        <p:nvSpPr>
          <p:cNvPr id="55" name="Rounded Rectangle 54"/>
          <p:cNvSpPr/>
          <p:nvPr/>
        </p:nvSpPr>
        <p:spPr>
          <a:xfrm>
            <a:off x="3245931" y="629572"/>
            <a:ext cx="2665892" cy="531135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ES" dirty="0" smtClean="0">
                <a:solidFill>
                  <a:schemeClr val="bg1"/>
                </a:solidFill>
              </a:rPr>
              <a:t>Contextual </a:t>
            </a:r>
            <a:r>
              <a:rPr lang="es-ES" dirty="0" err="1" smtClean="0">
                <a:solidFill>
                  <a:schemeClr val="bg1"/>
                </a:solidFill>
              </a:rPr>
              <a:t>features</a:t>
            </a:r>
            <a:endParaRPr lang="es-ES" dirty="0">
              <a:solidFill>
                <a:schemeClr val="bg1"/>
              </a:solidFill>
            </a:endParaRPr>
          </a:p>
        </p:txBody>
      </p:sp>
      <p:sp>
        <p:nvSpPr>
          <p:cNvPr id="56" name="Rounded Rectangle 55"/>
          <p:cNvSpPr/>
          <p:nvPr/>
        </p:nvSpPr>
        <p:spPr>
          <a:xfrm>
            <a:off x="6088545" y="629623"/>
            <a:ext cx="2665892" cy="53113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b="1" dirty="0" smtClean="0">
                <a:solidFill>
                  <a:schemeClr val="bg1"/>
                </a:solidFill>
              </a:rPr>
              <a:t>Contextual </a:t>
            </a:r>
            <a:r>
              <a:rPr lang="es-ES" b="1" dirty="0" err="1" smtClean="0">
                <a:solidFill>
                  <a:schemeClr val="bg1"/>
                </a:solidFill>
              </a:rPr>
              <a:t>rescoring</a:t>
            </a:r>
            <a:endParaRPr lang="es-ES" b="1" dirty="0">
              <a:solidFill>
                <a:schemeClr val="bg1"/>
              </a:solidFill>
            </a:endParaRPr>
          </a:p>
        </p:txBody>
      </p:sp>
      <p:sp>
        <p:nvSpPr>
          <p:cNvPr id="58" name="Slide Number Placeholder 5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860AB8-BB39-4E0E-8905-3E931B52FC0E}" type="slidenum">
              <a:rPr lang="es-ES" smtClean="0"/>
              <a:pPr/>
              <a:t>50</a:t>
            </a:fld>
            <a:r>
              <a:rPr lang="es-ES" smtClean="0"/>
              <a:t> / 84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3683112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2" name="TextBox 21"/>
              <p:cNvSpPr txBox="1"/>
              <p:nvPr/>
            </p:nvSpPr>
            <p:spPr>
              <a:xfrm>
                <a:off x="1501955" y="5151472"/>
                <a:ext cx="6562138" cy="319768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s-ES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s-ES" b="0" i="1" smtClean="0">
                              <a:latin typeface="Cambria Math" panose="02040503050406030204" pitchFamily="18" charset="0"/>
                            </a:rPr>
                            <m:t>𝐸</m:t>
                          </m:r>
                        </m:e>
                        <m:sup>
                          <m:r>
                            <a:rPr lang="es-ES" b="0" i="1" smtClean="0">
                              <a:latin typeface="Cambria Math" panose="02040503050406030204" pitchFamily="18" charset="0"/>
                            </a:rPr>
                            <m:t>𝑢</m:t>
                          </m:r>
                        </m:sup>
                      </m:sSup>
                      <m:d>
                        <m:dPr>
                          <m:ctrlPr>
                            <a:rPr lang="es-ES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s-ES" b="0" i="1" smtClean="0">
                              <a:latin typeface="Cambria Math" panose="02040503050406030204" pitchFamily="18" charset="0"/>
                            </a:rPr>
                            <m:t>𝐼</m:t>
                          </m:r>
                          <m:r>
                            <a:rPr lang="es-ES" b="0" i="1" smtClean="0">
                              <a:latin typeface="Cambria Math" panose="02040503050406030204" pitchFamily="18" charset="0"/>
                            </a:rPr>
                            <m:t>,</m:t>
                          </m:r>
                          <m:sSub>
                            <m:sSubPr>
                              <m:ctrlPr>
                                <a:rPr lang="es-ES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s-ES" b="0" i="1" smtClean="0">
                                  <a:latin typeface="Cambria Math" panose="02040503050406030204" pitchFamily="18" charset="0"/>
                                </a:rPr>
                                <m:t>𝑙</m:t>
                              </m:r>
                            </m:e>
                            <m:sub>
                              <m:r>
                                <a:rPr lang="es-ES" b="0" i="1" smtClean="0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</m:sub>
                          </m:sSub>
                          <m:r>
                            <a:rPr lang="es-ES" b="0" i="1" smtClean="0">
                              <a:latin typeface="Cambria Math" panose="02040503050406030204" pitchFamily="18" charset="0"/>
                            </a:rPr>
                            <m:t>,</m:t>
                          </m:r>
                          <m:sSup>
                            <m:sSupPr>
                              <m:ctrlPr>
                                <a:rPr lang="es-ES" b="0" i="1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s-ES" b="0" i="1" smtClean="0">
                                  <a:latin typeface="Cambria Math" panose="02040503050406030204" pitchFamily="18" charset="0"/>
                                </a:rPr>
                                <m:t>𝛽</m:t>
                              </m:r>
                            </m:e>
                            <m:sup>
                              <m:r>
                                <a:rPr lang="es-ES" b="0" i="1" smtClean="0">
                                  <a:latin typeface="Cambria Math" panose="02040503050406030204" pitchFamily="18" charset="0"/>
                                </a:rPr>
                                <m:t>𝑢</m:t>
                              </m:r>
                            </m:sup>
                          </m:sSup>
                          <m:r>
                            <a:rPr lang="es-ES" b="0" i="1" smtClean="0"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es-ES" b="0" i="1" smtClean="0">
                              <a:latin typeface="Cambria Math" panose="02040503050406030204" pitchFamily="18" charset="0"/>
                            </a:rPr>
                            <m:t>𝒫</m:t>
                          </m:r>
                        </m:e>
                      </m:d>
                      <m:r>
                        <a:rPr lang="es-ES" b="0" i="1" smtClean="0">
                          <a:latin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es-ES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s-ES" b="0" i="1" smtClean="0">
                              <a:latin typeface="Cambria Math" panose="02040503050406030204" pitchFamily="18" charset="0"/>
                            </a:rPr>
                            <m:t>𝐸</m:t>
                          </m:r>
                        </m:e>
                        <m:sup>
                          <m:r>
                            <a:rPr lang="es-ES" b="0" i="1" smtClean="0">
                              <a:latin typeface="Cambria Math" panose="02040503050406030204" pitchFamily="18" charset="0"/>
                            </a:rPr>
                            <m:t>𝑢</m:t>
                          </m:r>
                          <m:r>
                            <a:rPr lang="es-ES" b="0" i="1" smtClean="0"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es-ES" b="0" i="1" smtClean="0">
                              <a:latin typeface="Cambria Math" panose="02040503050406030204" pitchFamily="18" charset="0"/>
                            </a:rPr>
                            <m:t>𝑏𝑜𝑜𝑠𝑡</m:t>
                          </m:r>
                        </m:sup>
                      </m:sSup>
                      <m:d>
                        <m:dPr>
                          <m:ctrlPr>
                            <a:rPr lang="es-ES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s-ES" b="0" i="1" smtClean="0">
                              <a:latin typeface="Cambria Math" panose="02040503050406030204" pitchFamily="18" charset="0"/>
                            </a:rPr>
                            <m:t>𝐼</m:t>
                          </m:r>
                          <m:r>
                            <a:rPr lang="es-ES" b="0" i="1" smtClean="0">
                              <a:latin typeface="Cambria Math" panose="02040503050406030204" pitchFamily="18" charset="0"/>
                            </a:rPr>
                            <m:t>,</m:t>
                          </m:r>
                          <m:sSub>
                            <m:sSubPr>
                              <m:ctrlPr>
                                <a:rPr lang="es-ES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s-ES" b="0" i="1" smtClean="0">
                                  <a:latin typeface="Cambria Math" panose="02040503050406030204" pitchFamily="18" charset="0"/>
                                </a:rPr>
                                <m:t>𝑙</m:t>
                              </m:r>
                            </m:e>
                            <m:sub>
                              <m:r>
                                <a:rPr lang="es-ES" b="0" i="1" smtClean="0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</m:sub>
                          </m:sSub>
                          <m:r>
                            <a:rPr lang="es-ES" b="0" i="1" smtClean="0">
                              <a:latin typeface="Cambria Math" panose="02040503050406030204" pitchFamily="18" charset="0"/>
                            </a:rPr>
                            <m:t>, </m:t>
                          </m:r>
                          <m:sSubSup>
                            <m:sSubSupPr>
                              <m:ctrlPr>
                                <a:rPr lang="es-ES" b="0" i="1" smtClean="0">
                                  <a:latin typeface="Cambria Math" panose="02040503050406030204" pitchFamily="18" charset="0"/>
                                </a:rPr>
                              </m:ctrlPr>
                            </m:sSubSupPr>
                            <m:e>
                              <m:r>
                                <a:rPr lang="es-ES" b="0" i="1" smtClean="0">
                                  <a:latin typeface="Cambria Math" panose="02040503050406030204" pitchFamily="18" charset="0"/>
                                </a:rPr>
                                <m:t>𝛽</m:t>
                              </m:r>
                            </m:e>
                            <m:sub>
                              <m:r>
                                <a:rPr lang="es-ES" b="0" i="1" smtClean="0">
                                  <a:latin typeface="Cambria Math" panose="02040503050406030204" pitchFamily="18" charset="0"/>
                                </a:rPr>
                                <m:t>𝑎</m:t>
                              </m:r>
                            </m:sub>
                            <m:sup>
                              <m:r>
                                <a:rPr lang="es-ES" b="0" i="1" smtClean="0">
                                  <a:latin typeface="Cambria Math" panose="02040503050406030204" pitchFamily="18" charset="0"/>
                                </a:rPr>
                                <m:t>𝑢</m:t>
                              </m:r>
                            </m:sup>
                          </m:sSubSup>
                        </m:e>
                      </m:d>
                      <m:r>
                        <a:rPr lang="es-ES" b="0" i="1" smtClean="0">
                          <a:latin typeface="Cambria Math" panose="02040503050406030204" pitchFamily="18" charset="0"/>
                        </a:rPr>
                        <m:t> +</m:t>
                      </m:r>
                      <m:sSubSup>
                        <m:sSubSupPr>
                          <m:ctrlPr>
                            <a:rPr lang="es-ES" b="0" i="1" smtClean="0">
                              <a:latin typeface="Cambria Math" panose="02040503050406030204" pitchFamily="18" charset="0"/>
                            </a:rPr>
                          </m:ctrlPr>
                        </m:sSubSupPr>
                        <m:e>
                          <m:r>
                            <a:rPr lang="es-ES" b="0" i="1" smtClean="0">
                              <a:latin typeface="Cambria Math" panose="02040503050406030204" pitchFamily="18" charset="0"/>
                            </a:rPr>
                            <m:t>𝛽</m:t>
                          </m:r>
                        </m:e>
                        <m:sub>
                          <m:r>
                            <a:rPr lang="es-ES" b="0" i="1" smtClean="0">
                              <a:latin typeface="Cambria Math" panose="02040503050406030204" pitchFamily="18" charset="0"/>
                            </a:rPr>
                            <m:t>𝑝</m:t>
                          </m:r>
                        </m:sub>
                        <m:sup>
                          <m:r>
                            <a:rPr lang="es-ES" b="0" i="1" smtClean="0">
                              <a:latin typeface="Cambria Math" panose="02040503050406030204" pitchFamily="18" charset="0"/>
                            </a:rPr>
                            <m:t>𝑢</m:t>
                          </m:r>
                        </m:sup>
                      </m:sSubSup>
                      <m:r>
                        <a:rPr lang="es-ES" b="0" i="1" smtClean="0">
                          <a:latin typeface="Cambria Math" panose="02040503050406030204" pitchFamily="18" charset="0"/>
                        </a:rPr>
                        <m:t>⋅</m:t>
                      </m:r>
                      <m:sSup>
                        <m:sSupPr>
                          <m:ctrlPr>
                            <a:rPr lang="es-ES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s-ES" b="0" i="1" smtClean="0">
                              <a:latin typeface="Cambria Math" panose="02040503050406030204" pitchFamily="18" charset="0"/>
                            </a:rPr>
                            <m:t>𝐸</m:t>
                          </m:r>
                        </m:e>
                        <m:sup>
                          <m:r>
                            <a:rPr lang="es-ES" b="0" i="1" smtClean="0">
                              <a:latin typeface="Cambria Math" panose="02040503050406030204" pitchFamily="18" charset="0"/>
                            </a:rPr>
                            <m:t>𝑢</m:t>
                          </m:r>
                          <m:r>
                            <a:rPr lang="es-ES" b="0" i="1" smtClean="0"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es-ES" b="0" i="1" smtClean="0">
                              <a:latin typeface="Cambria Math" panose="02040503050406030204" pitchFamily="18" charset="0"/>
                            </a:rPr>
                            <m:t>𝑝𝑜𝑠𝑒𝑙𝑒𝑡𝑠</m:t>
                          </m:r>
                        </m:sup>
                      </m:sSup>
                      <m:r>
                        <a:rPr lang="es-ES" i="1">
                          <a:latin typeface="Cambria Math" panose="02040503050406030204" pitchFamily="18" charset="0"/>
                        </a:rPr>
                        <m:t>(</m:t>
                      </m:r>
                      <m:r>
                        <a:rPr lang="es-ES" i="1">
                          <a:latin typeface="Cambria Math" panose="02040503050406030204" pitchFamily="18" charset="0"/>
                        </a:rPr>
                        <m:t>𝐼</m:t>
                      </m:r>
                      <m:r>
                        <a:rPr lang="es-ES" i="1">
                          <a:latin typeface="Cambria Math" panose="02040503050406030204" pitchFamily="18" charset="0"/>
                        </a:rPr>
                        <m:t>,</m:t>
                      </m:r>
                      <m:sSub>
                        <m:sSubPr>
                          <m:ctrlPr>
                            <a:rPr lang="es-ES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s-ES" b="0" i="1" smtClean="0">
                              <a:latin typeface="Cambria Math" panose="02040503050406030204" pitchFamily="18" charset="0"/>
                            </a:rPr>
                            <m:t>𝑙</m:t>
                          </m:r>
                        </m:e>
                        <m:sub>
                          <m:r>
                            <a:rPr lang="es-ES" b="0" i="1" smtClean="0">
                              <a:latin typeface="Cambria Math" panose="02040503050406030204" pitchFamily="18" charset="0"/>
                            </a:rPr>
                            <m:t>𝑖</m:t>
                          </m:r>
                        </m:sub>
                      </m:sSub>
                      <m:r>
                        <a:rPr lang="es-ES" b="0" i="1" smtClean="0">
                          <a:latin typeface="Cambria Math" panose="02040503050406030204" pitchFamily="18" charset="0"/>
                        </a:rPr>
                        <m:t>,</m:t>
                      </m:r>
                      <m:r>
                        <a:rPr lang="es-ES" i="1">
                          <a:latin typeface="Cambria Math" panose="02040503050406030204" pitchFamily="18" charset="0"/>
                        </a:rPr>
                        <m:t>𝒫</m:t>
                      </m:r>
                      <m:r>
                        <a:rPr lang="es-ES" b="0" i="1" smtClean="0"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s-ES" b="1" dirty="0" smtClean="0"/>
              </a:p>
            </p:txBody>
          </p:sp>
        </mc:Choice>
        <mc:Fallback xmlns="">
          <p:sp>
            <p:nvSpPr>
              <p:cNvPr id="22" name="TextBox 2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01955" y="5151472"/>
                <a:ext cx="6562138" cy="319768"/>
              </a:xfrm>
              <a:prstGeom prst="rect">
                <a:avLst/>
              </a:prstGeom>
              <a:blipFill rotWithShape="0">
                <a:blip r:embed="rId3"/>
                <a:stretch>
                  <a:fillRect t="-3774" b="-18868"/>
                </a:stretch>
              </a:blipFill>
            </p:spPr>
            <p:txBody>
              <a:bodyPr/>
              <a:lstStyle/>
              <a:p>
                <a:r>
                  <a:rPr lang="es-E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9" name="28 Imagen" descr="degradado diapo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-32" y="5888673"/>
            <a:ext cx="9144000" cy="978892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10194" y="1400522"/>
            <a:ext cx="7886700" cy="1068407"/>
          </a:xfrm>
        </p:spPr>
        <p:txBody>
          <a:bodyPr/>
          <a:lstStyle/>
          <a:p>
            <a:r>
              <a:rPr lang="es-ES" dirty="0" err="1" smtClean="0"/>
              <a:t>Yang&amp;Ramanan</a:t>
            </a:r>
            <a:r>
              <a:rPr lang="es-ES" dirty="0" smtClean="0"/>
              <a:t> [12]</a:t>
            </a:r>
          </a:p>
        </p:txBody>
      </p:sp>
      <p:sp>
        <p:nvSpPr>
          <p:cNvPr id="5" name="Rectangle 4"/>
          <p:cNvSpPr/>
          <p:nvPr/>
        </p:nvSpPr>
        <p:spPr>
          <a:xfrm>
            <a:off x="-32" y="0"/>
            <a:ext cx="2216567" cy="199766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1200" dirty="0" err="1"/>
              <a:t>Part</a:t>
            </a:r>
            <a:r>
              <a:rPr lang="es-ES" sz="1200" dirty="0"/>
              <a:t> I</a:t>
            </a:r>
          </a:p>
        </p:txBody>
      </p:sp>
      <p:sp>
        <p:nvSpPr>
          <p:cNvPr id="6" name="Rectangle 5"/>
          <p:cNvSpPr/>
          <p:nvPr/>
        </p:nvSpPr>
        <p:spPr>
          <a:xfrm>
            <a:off x="2281647" y="0"/>
            <a:ext cx="2224199" cy="200797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1200" dirty="0" err="1"/>
              <a:t>Part</a:t>
            </a:r>
            <a:r>
              <a:rPr lang="es-ES" sz="1200" dirty="0"/>
              <a:t> II</a:t>
            </a:r>
          </a:p>
        </p:txBody>
      </p:sp>
      <p:sp>
        <p:nvSpPr>
          <p:cNvPr id="7" name="Rectangle 6"/>
          <p:cNvSpPr/>
          <p:nvPr/>
        </p:nvSpPr>
        <p:spPr>
          <a:xfrm>
            <a:off x="4570958" y="0"/>
            <a:ext cx="2226044" cy="200797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1200" dirty="0" err="1"/>
              <a:t>Part</a:t>
            </a:r>
            <a:r>
              <a:rPr lang="es-ES" sz="1200" dirty="0"/>
              <a:t> III</a:t>
            </a:r>
          </a:p>
        </p:txBody>
      </p:sp>
      <p:sp>
        <p:nvSpPr>
          <p:cNvPr id="8" name="Rectangle 7"/>
          <p:cNvSpPr/>
          <p:nvPr/>
        </p:nvSpPr>
        <p:spPr>
          <a:xfrm>
            <a:off x="6862114" y="1"/>
            <a:ext cx="2281854" cy="199766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1200" dirty="0" err="1"/>
              <a:t>Conclusions</a:t>
            </a:r>
            <a:endParaRPr lang="es-ES" sz="1200" dirty="0"/>
          </a:p>
        </p:txBody>
      </p:sp>
      <p:sp>
        <p:nvSpPr>
          <p:cNvPr id="10" name="Rectangle 9"/>
          <p:cNvSpPr/>
          <p:nvPr/>
        </p:nvSpPr>
        <p:spPr>
          <a:xfrm>
            <a:off x="0" y="233966"/>
            <a:ext cx="4505846" cy="192754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1200" dirty="0" err="1" smtClean="0"/>
              <a:t>Pictorial</a:t>
            </a:r>
            <a:r>
              <a:rPr lang="es-ES" sz="1200" dirty="0" smtClean="0"/>
              <a:t> </a:t>
            </a:r>
            <a:r>
              <a:rPr lang="es-ES" sz="1200" dirty="0" err="1" smtClean="0"/>
              <a:t>structures</a:t>
            </a:r>
            <a:endParaRPr lang="es-ES" sz="1200" dirty="0"/>
          </a:p>
        </p:txBody>
      </p:sp>
      <p:sp>
        <p:nvSpPr>
          <p:cNvPr id="12" name="Rectangle 11"/>
          <p:cNvSpPr/>
          <p:nvPr/>
        </p:nvSpPr>
        <p:spPr>
          <a:xfrm>
            <a:off x="4570958" y="225789"/>
            <a:ext cx="4573042" cy="200931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1200" dirty="0" smtClean="0"/>
              <a:t>Contextual </a:t>
            </a:r>
            <a:r>
              <a:rPr lang="es-ES" sz="1200" dirty="0" err="1" smtClean="0"/>
              <a:t>Rescoring</a:t>
            </a:r>
            <a:r>
              <a:rPr lang="es-ES" sz="1200" dirty="0" smtClean="0"/>
              <a:t> </a:t>
            </a:r>
            <a:r>
              <a:rPr lang="es-ES" sz="1200" dirty="0" err="1" smtClean="0"/>
              <a:t>for</a:t>
            </a:r>
            <a:r>
              <a:rPr lang="es-ES" sz="1200" dirty="0" smtClean="0"/>
              <a:t> Human Pose </a:t>
            </a:r>
            <a:r>
              <a:rPr lang="es-ES" sz="1200" dirty="0" err="1" smtClean="0"/>
              <a:t>Estimation</a:t>
            </a:r>
            <a:endParaRPr lang="es-ES" sz="1200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0" y="5871186"/>
            <a:ext cx="9143968" cy="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55" name="Content Placeholder 2"/>
          <p:cNvSpPr txBox="1">
            <a:spLocks/>
          </p:cNvSpPr>
          <p:nvPr/>
        </p:nvSpPr>
        <p:spPr>
          <a:xfrm>
            <a:off x="310194" y="3715982"/>
            <a:ext cx="7886700" cy="10684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" dirty="0" err="1"/>
              <a:t>Pishchulin</a:t>
            </a:r>
            <a:r>
              <a:rPr lang="es-ES" dirty="0"/>
              <a:t> et al. </a:t>
            </a:r>
            <a:r>
              <a:rPr lang="es-ES" dirty="0" smtClean="0"/>
              <a:t>[15]</a:t>
            </a:r>
            <a:endParaRPr lang="es-ES" dirty="0"/>
          </a:p>
        </p:txBody>
      </p:sp>
      <p:grpSp>
        <p:nvGrpSpPr>
          <p:cNvPr id="57" name="Group 56"/>
          <p:cNvGrpSpPr/>
          <p:nvPr/>
        </p:nvGrpSpPr>
        <p:grpSpPr>
          <a:xfrm>
            <a:off x="-4354" y="5929559"/>
            <a:ext cx="8856122" cy="900820"/>
            <a:chOff x="-4354" y="5778727"/>
            <a:chExt cx="8856122" cy="900820"/>
          </a:xfrm>
        </p:grpSpPr>
        <p:sp>
          <p:nvSpPr>
            <p:cNvPr id="13" name="Content Placeholder 2"/>
            <p:cNvSpPr txBox="1">
              <a:spLocks/>
            </p:cNvSpPr>
            <p:nvPr/>
          </p:nvSpPr>
          <p:spPr>
            <a:xfrm>
              <a:off x="-1" y="5778727"/>
              <a:ext cx="8851769" cy="403254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es-ES" sz="1600" dirty="0" smtClean="0"/>
                <a:t>[12] Y. Yang and D. </a:t>
              </a:r>
              <a:r>
                <a:rPr lang="es-ES" sz="1600" dirty="0" err="1" smtClean="0"/>
                <a:t>Ramanan</a:t>
              </a:r>
              <a:r>
                <a:rPr lang="es-ES" sz="1600" dirty="0" smtClean="0"/>
                <a:t>. </a:t>
              </a:r>
              <a:r>
                <a:rPr lang="es-ES" sz="1600" dirty="0" err="1" smtClean="0"/>
                <a:t>Articulated</a:t>
              </a:r>
              <a:r>
                <a:rPr lang="es-ES" sz="1600" dirty="0" smtClean="0"/>
                <a:t> Human </a:t>
              </a:r>
              <a:r>
                <a:rPr lang="es-ES" sz="1600" dirty="0" err="1" smtClean="0"/>
                <a:t>Detection</a:t>
              </a:r>
              <a:r>
                <a:rPr lang="es-ES" sz="1600" dirty="0" smtClean="0"/>
                <a:t> </a:t>
              </a:r>
              <a:r>
                <a:rPr lang="es-ES" sz="1600" dirty="0" err="1" smtClean="0"/>
                <a:t>with</a:t>
              </a:r>
              <a:r>
                <a:rPr lang="es-ES" sz="1600" dirty="0" smtClean="0"/>
                <a:t> Flexible Mixtures of </a:t>
              </a:r>
              <a:r>
                <a:rPr lang="es-ES" sz="1600" dirty="0" err="1" smtClean="0"/>
                <a:t>Parts</a:t>
              </a:r>
              <a:r>
                <a:rPr lang="es-ES" sz="1600" dirty="0" smtClean="0"/>
                <a:t>. In PAMI, 2013.</a:t>
              </a:r>
            </a:p>
            <a:p>
              <a:pPr marL="0" indent="0">
                <a:buNone/>
              </a:pPr>
              <a:endParaRPr lang="es-ES" sz="1600" dirty="0" smtClean="0"/>
            </a:p>
          </p:txBody>
        </p:sp>
        <p:sp>
          <p:nvSpPr>
            <p:cNvPr id="56" name="Rectangle 55"/>
            <p:cNvSpPr/>
            <p:nvPr/>
          </p:nvSpPr>
          <p:spPr>
            <a:xfrm>
              <a:off x="-4354" y="6094772"/>
              <a:ext cx="8111405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s-ES" sz="1600" dirty="0" smtClean="0"/>
                <a:t>[15] </a:t>
              </a:r>
              <a:r>
                <a:rPr lang="es-ES" sz="1600" dirty="0"/>
                <a:t>L. </a:t>
              </a:r>
              <a:r>
                <a:rPr lang="es-ES" sz="1600" dirty="0" err="1"/>
                <a:t>Pishchulin</a:t>
              </a:r>
              <a:r>
                <a:rPr lang="es-ES" sz="1600" dirty="0"/>
                <a:t> et al. </a:t>
              </a:r>
              <a:r>
                <a:rPr lang="en-US" sz="1600" dirty="0"/>
                <a:t>Strong Appearance and Expressive Spatial Models for Human Pose Estimation</a:t>
              </a:r>
              <a:r>
                <a:rPr lang="es-ES" sz="1600" dirty="0"/>
                <a:t>. In CVPR 2013.</a:t>
              </a: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58" name="TextBox 57"/>
              <p:cNvSpPr txBox="1"/>
              <p:nvPr/>
            </p:nvSpPr>
            <p:spPr>
              <a:xfrm>
                <a:off x="628650" y="1869374"/>
                <a:ext cx="6562138" cy="811441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s-ES" b="0" i="1" smtClean="0">
                          <a:latin typeface="Cambria Math" panose="02040503050406030204" pitchFamily="18" charset="0"/>
                        </a:rPr>
                        <m:t>𝑆</m:t>
                      </m:r>
                      <m:d>
                        <m:dPr>
                          <m:ctrlPr>
                            <a:rPr lang="es-ES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s-ES" b="0" i="1" smtClean="0">
                              <a:latin typeface="Cambria Math" panose="02040503050406030204" pitchFamily="18" charset="0"/>
                            </a:rPr>
                            <m:t>𝐼</m:t>
                          </m:r>
                          <m:r>
                            <a:rPr lang="es-ES" b="0" i="1" smtClean="0"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es-ES" b="0" i="1" smtClean="0">
                              <a:latin typeface="Cambria Math" panose="02040503050406030204" pitchFamily="18" charset="0"/>
                            </a:rPr>
                            <m:t>𝐿</m:t>
                          </m:r>
                          <m:r>
                            <a:rPr lang="es-ES" b="0" i="1" smtClean="0"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es-ES" b="0" i="1" smtClean="0">
                              <a:latin typeface="Cambria Math" panose="02040503050406030204" pitchFamily="18" charset="0"/>
                            </a:rPr>
                            <m:t>𝛽</m:t>
                          </m:r>
                          <m:r>
                            <a:rPr lang="es-ES" b="0" i="1" smtClean="0"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es-ES" b="0" i="1" smtClean="0">
                              <a:latin typeface="Cambria Math" panose="02040503050406030204" pitchFamily="18" charset="0"/>
                            </a:rPr>
                            <m:t>𝒫</m:t>
                          </m:r>
                        </m:e>
                      </m:d>
                      <m:r>
                        <a:rPr lang="es-ES" b="0" i="1" smtClean="0">
                          <a:latin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es-ES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s-ES" b="0" i="1" smtClean="0">
                              <a:latin typeface="Cambria Math" panose="02040503050406030204" pitchFamily="18" charset="0"/>
                            </a:rPr>
                            <m:t>𝑆</m:t>
                          </m:r>
                        </m:e>
                        <m:sup>
                          <m:r>
                            <a:rPr lang="es-ES" b="0" i="1" smtClean="0">
                              <a:latin typeface="Cambria Math" panose="02040503050406030204" pitchFamily="18" charset="0"/>
                            </a:rPr>
                            <m:t>𝑏</m:t>
                          </m:r>
                        </m:sup>
                      </m:sSup>
                      <m:d>
                        <m:dPr>
                          <m:ctrlPr>
                            <a:rPr lang="es-ES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s-ES" b="0" i="1" smtClean="0">
                              <a:latin typeface="Cambria Math" panose="02040503050406030204" pitchFamily="18" charset="0"/>
                            </a:rPr>
                            <m:t>𝐿</m:t>
                          </m:r>
                          <m:r>
                            <a:rPr lang="es-ES" b="0" i="1" smtClean="0">
                              <a:latin typeface="Cambria Math" panose="02040503050406030204" pitchFamily="18" charset="0"/>
                            </a:rPr>
                            <m:t>,</m:t>
                          </m:r>
                          <m:sSup>
                            <m:sSupPr>
                              <m:ctrlPr>
                                <a:rPr lang="es-ES" b="0" i="1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s-ES" b="0" i="1" smtClean="0">
                                  <a:latin typeface="Cambria Math" panose="02040503050406030204" pitchFamily="18" charset="0"/>
                                </a:rPr>
                                <m:t>𝛽</m:t>
                              </m:r>
                            </m:e>
                            <m:sup>
                              <m:r>
                                <a:rPr lang="es-ES" b="0" i="1" smtClean="0">
                                  <a:latin typeface="Cambria Math" panose="02040503050406030204" pitchFamily="18" charset="0"/>
                                </a:rPr>
                                <m:t>𝑏</m:t>
                              </m:r>
                            </m:sup>
                          </m:sSup>
                        </m:e>
                      </m:d>
                      <m:r>
                        <a:rPr lang="es-ES" b="0" i="1" smtClean="0">
                          <a:latin typeface="Cambria Math" panose="02040503050406030204" pitchFamily="18" charset="0"/>
                        </a:rPr>
                        <m:t>+ </m:t>
                      </m:r>
                      <m:nary>
                        <m:naryPr>
                          <m:chr m:val="∑"/>
                          <m:ctrlPr>
                            <a:rPr lang="es-ES" b="0" i="1" smtClean="0">
                              <a:latin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m:rPr>
                              <m:brk m:alnAt="23"/>
                            </m:rPr>
                            <a:rPr lang="es-ES" b="0" i="1" smtClean="0">
                              <a:latin typeface="Cambria Math" panose="02040503050406030204" pitchFamily="18" charset="0"/>
                            </a:rPr>
                            <m:t>𝑖</m:t>
                          </m:r>
                          <m:r>
                            <a:rPr lang="es-ES" b="0" i="1" smtClean="0">
                              <a:latin typeface="Cambria Math" panose="02040503050406030204" pitchFamily="18" charset="0"/>
                            </a:rPr>
                            <m:t>=1</m:t>
                          </m:r>
                        </m:sub>
                        <m:sup>
                          <m:r>
                            <a:rPr lang="es-ES" b="0" i="1" smtClean="0">
                              <a:latin typeface="Cambria Math" panose="02040503050406030204" pitchFamily="18" charset="0"/>
                            </a:rPr>
                            <m:t>𝑀</m:t>
                          </m:r>
                        </m:sup>
                        <m:e>
                          <m:sSubSup>
                            <m:sSubSupPr>
                              <m:ctrlPr>
                                <a:rPr lang="es-ES" b="0" i="1" smtClean="0">
                                  <a:latin typeface="Cambria Math" panose="02040503050406030204" pitchFamily="18" charset="0"/>
                                </a:rPr>
                              </m:ctrlPr>
                            </m:sSubSupPr>
                            <m:e>
                              <m:r>
                                <a:rPr lang="es-ES" b="0" i="1" smtClean="0">
                                  <a:latin typeface="Cambria Math" panose="02040503050406030204" pitchFamily="18" charset="0"/>
                                </a:rPr>
                                <m:t>𝑆</m:t>
                              </m:r>
                            </m:e>
                            <m:sub>
                              <m:r>
                                <a:rPr lang="es-ES" b="0" i="1" smtClean="0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</m:sub>
                            <m:sup>
                              <m:r>
                                <a:rPr lang="es-ES" b="0" i="1" smtClean="0">
                                  <a:latin typeface="Cambria Math" panose="02040503050406030204" pitchFamily="18" charset="0"/>
                                </a:rPr>
                                <m:t>𝑢</m:t>
                              </m:r>
                            </m:sup>
                          </m:sSubSup>
                          <m:d>
                            <m:dPr>
                              <m:ctrlPr>
                                <a:rPr lang="es-ES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s-ES" b="0" i="1" smtClean="0">
                                  <a:latin typeface="Cambria Math" panose="02040503050406030204" pitchFamily="18" charset="0"/>
                                </a:rPr>
                                <m:t>𝐼</m:t>
                              </m:r>
                              <m:r>
                                <a:rPr lang="es-ES" b="0" i="1" smtClean="0">
                                  <a:latin typeface="Cambria Math" panose="02040503050406030204" pitchFamily="18" charset="0"/>
                                </a:rPr>
                                <m:t>,</m:t>
                              </m:r>
                              <m:sSub>
                                <m:sSubPr>
                                  <m:ctrlPr>
                                    <a:rPr lang="es-ES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s-ES" b="0" i="1" smtClean="0">
                                      <a:latin typeface="Cambria Math" panose="02040503050406030204" pitchFamily="18" charset="0"/>
                                    </a:rPr>
                                    <m:t>𝑙</m:t>
                                  </m:r>
                                </m:e>
                                <m:sub>
                                  <m:r>
                                    <a:rPr lang="es-ES" b="0" i="1" smtClean="0">
                                      <a:latin typeface="Cambria Math" panose="02040503050406030204" pitchFamily="18" charset="0"/>
                                    </a:rPr>
                                    <m:t>𝑖</m:t>
                                  </m:r>
                                </m:sub>
                              </m:sSub>
                              <m:r>
                                <a:rPr lang="es-ES" b="0" i="1" smtClean="0">
                                  <a:latin typeface="Cambria Math" panose="02040503050406030204" pitchFamily="18" charset="0"/>
                                </a:rPr>
                                <m:t>,</m:t>
                              </m:r>
                              <m:sSubSup>
                                <m:sSubSupPr>
                                  <m:ctrlPr>
                                    <a:rPr lang="es-ES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SupPr>
                                <m:e>
                                  <m:r>
                                    <a:rPr lang="es-ES" b="0" i="1" smtClean="0">
                                      <a:latin typeface="Cambria Math" panose="02040503050406030204" pitchFamily="18" charset="0"/>
                                    </a:rPr>
                                    <m:t>𝛽</m:t>
                                  </m:r>
                                </m:e>
                                <m:sub>
                                  <m:r>
                                    <a:rPr lang="es-ES" b="0" i="1" smtClean="0">
                                      <a:latin typeface="Cambria Math" panose="02040503050406030204" pitchFamily="18" charset="0"/>
                                    </a:rPr>
                                    <m:t>𝑖</m:t>
                                  </m:r>
                                </m:sub>
                                <m:sup>
                                  <m:r>
                                    <a:rPr lang="es-ES" b="0" i="1" smtClean="0">
                                      <a:latin typeface="Cambria Math" panose="02040503050406030204" pitchFamily="18" charset="0"/>
                                    </a:rPr>
                                    <m:t>𝑢</m:t>
                                  </m:r>
                                </m:sup>
                              </m:sSubSup>
                              <m:r>
                                <a:rPr lang="es-ES" b="0" i="1" smtClean="0">
                                  <a:latin typeface="Cambria Math" panose="02040503050406030204" pitchFamily="18" charset="0"/>
                                </a:rPr>
                                <m:t>,</m:t>
                              </m:r>
                              <m:r>
                                <a:rPr lang="es-ES" i="1">
                                  <a:latin typeface="Cambria Math" panose="02040503050406030204" pitchFamily="18" charset="0"/>
                                </a:rPr>
                                <m:t>𝒫</m:t>
                              </m:r>
                            </m:e>
                          </m:d>
                          <m:r>
                            <a:rPr lang="es-ES" b="0" i="1" smtClean="0">
                              <a:latin typeface="Cambria Math" panose="02040503050406030204" pitchFamily="18" charset="0"/>
                            </a:rPr>
                            <m:t>+ </m:t>
                          </m:r>
                          <m:nary>
                            <m:naryPr>
                              <m:chr m:val="∑"/>
                              <m:supHide m:val="on"/>
                              <m:ctrlPr>
                                <a:rPr lang="es-ES" b="0" i="1" smtClean="0">
                                  <a:latin typeface="Cambria Math" panose="02040503050406030204" pitchFamily="18" charset="0"/>
                                </a:rPr>
                              </m:ctrlPr>
                            </m:naryPr>
                            <m:sub>
                              <m:d>
                                <m:dPr>
                                  <m:ctrlPr>
                                    <a:rPr lang="es-ES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m:rPr>
                                      <m:brk m:alnAt="7"/>
                                    </m:rPr>
                                    <a:rPr lang="es-ES" b="0" i="1" smtClean="0">
                                      <a:latin typeface="Cambria Math" panose="02040503050406030204" pitchFamily="18" charset="0"/>
                                    </a:rPr>
                                    <m:t>𝑖</m:t>
                                  </m:r>
                                  <m:r>
                                    <a:rPr lang="es-ES" b="0" i="1" smtClean="0">
                                      <a:latin typeface="Cambria Math" panose="02040503050406030204" pitchFamily="18" charset="0"/>
                                    </a:rPr>
                                    <m:t>,</m:t>
                                  </m:r>
                                  <m:r>
                                    <a:rPr lang="es-ES" b="0" i="1" smtClean="0">
                                      <a:latin typeface="Cambria Math" panose="02040503050406030204" pitchFamily="18" charset="0"/>
                                    </a:rPr>
                                    <m:t>𝑗</m:t>
                                  </m:r>
                                </m:e>
                              </m:d>
                              <m:r>
                                <a:rPr lang="es-ES" b="0" i="1" smtClean="0">
                                  <a:latin typeface="Cambria Math" panose="02040503050406030204" pitchFamily="18" charset="0"/>
                                </a:rPr>
                                <m:t>∈ </m:t>
                              </m:r>
                              <m:r>
                                <a:rPr lang="es-ES" b="0" i="1" smtClean="0">
                                  <a:latin typeface="Cambria Math" panose="02040503050406030204" pitchFamily="18" charset="0"/>
                                </a:rPr>
                                <m:t>𝜀</m:t>
                              </m:r>
                            </m:sub>
                            <m:sup/>
                            <m:e>
                              <m:sSubSup>
                                <m:sSubSupPr>
                                  <m:ctrlPr>
                                    <a:rPr lang="es-ES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SupPr>
                                <m:e>
                                  <m:r>
                                    <a:rPr lang="es-ES" b="0" i="1" smtClean="0">
                                      <a:latin typeface="Cambria Math" panose="02040503050406030204" pitchFamily="18" charset="0"/>
                                    </a:rPr>
                                    <m:t>𝑆</m:t>
                                  </m:r>
                                </m:e>
                                <m:sub>
                                  <m:r>
                                    <a:rPr lang="es-ES" b="0" i="1" smtClean="0">
                                      <a:latin typeface="Cambria Math" panose="02040503050406030204" pitchFamily="18" charset="0"/>
                                    </a:rPr>
                                    <m:t>𝑖</m:t>
                                  </m:r>
                                  <m:r>
                                    <a:rPr lang="es-ES" b="0" i="1" smtClean="0">
                                      <a:latin typeface="Cambria Math" panose="02040503050406030204" pitchFamily="18" charset="0"/>
                                    </a:rPr>
                                    <m:t>,</m:t>
                                  </m:r>
                                  <m:r>
                                    <a:rPr lang="es-ES" b="0" i="1" smtClean="0">
                                      <a:latin typeface="Cambria Math" panose="02040503050406030204" pitchFamily="18" charset="0"/>
                                    </a:rPr>
                                    <m:t>𝑗</m:t>
                                  </m:r>
                                </m:sub>
                                <m:sup>
                                  <m:r>
                                    <a:rPr lang="es-ES" b="0" i="1" smtClean="0">
                                      <a:latin typeface="Cambria Math" panose="02040503050406030204" pitchFamily="18" charset="0"/>
                                    </a:rPr>
                                    <m:t>𝑝</m:t>
                                  </m:r>
                                </m:sup>
                              </m:sSubSup>
                              <m:r>
                                <a:rPr lang="es-ES" b="0" i="1" smtClean="0">
                                  <a:latin typeface="Cambria Math" panose="02040503050406030204" pitchFamily="18" charset="0"/>
                                </a:rPr>
                                <m:t>(</m:t>
                              </m:r>
                              <m:sSub>
                                <m:sSubPr>
                                  <m:ctrlPr>
                                    <a:rPr lang="es-ES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s-ES" b="0" i="1" smtClean="0">
                                      <a:latin typeface="Cambria Math" panose="02040503050406030204" pitchFamily="18" charset="0"/>
                                    </a:rPr>
                                    <m:t>𝑙</m:t>
                                  </m:r>
                                </m:e>
                                <m:sub>
                                  <m:r>
                                    <a:rPr lang="es-ES" b="0" i="1" smtClean="0">
                                      <a:latin typeface="Cambria Math" panose="02040503050406030204" pitchFamily="18" charset="0"/>
                                    </a:rPr>
                                    <m:t>𝑖</m:t>
                                  </m:r>
                                </m:sub>
                              </m:sSub>
                              <m:r>
                                <a:rPr lang="es-ES" b="0" i="1" smtClean="0">
                                  <a:latin typeface="Cambria Math" panose="02040503050406030204" pitchFamily="18" charset="0"/>
                                </a:rPr>
                                <m:t>,</m:t>
                              </m:r>
                              <m:sSub>
                                <m:sSubPr>
                                  <m:ctrlPr>
                                    <a:rPr lang="es-ES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s-ES" b="0" i="1" smtClean="0">
                                      <a:latin typeface="Cambria Math" panose="02040503050406030204" pitchFamily="18" charset="0"/>
                                    </a:rPr>
                                    <m:t>𝑙</m:t>
                                  </m:r>
                                </m:e>
                                <m:sub>
                                  <m:r>
                                    <a:rPr lang="es-ES" b="0" i="1" smtClean="0">
                                      <a:latin typeface="Cambria Math" panose="02040503050406030204" pitchFamily="18" charset="0"/>
                                    </a:rPr>
                                    <m:t>𝑗</m:t>
                                  </m:r>
                                </m:sub>
                              </m:sSub>
                              <m:r>
                                <a:rPr lang="es-ES" b="0" i="1" smtClean="0">
                                  <a:latin typeface="Cambria Math" panose="02040503050406030204" pitchFamily="18" charset="0"/>
                                </a:rPr>
                                <m:t>, </m:t>
                              </m:r>
                              <m:sSubSup>
                                <m:sSubSupPr>
                                  <m:ctrlPr>
                                    <a:rPr lang="es-ES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SupPr>
                                <m:e>
                                  <m:r>
                                    <a:rPr lang="es-ES" b="0" i="1" smtClean="0">
                                      <a:latin typeface="Cambria Math" panose="02040503050406030204" pitchFamily="18" charset="0"/>
                                    </a:rPr>
                                    <m:t>𝛽</m:t>
                                  </m:r>
                                </m:e>
                                <m:sub>
                                  <m:r>
                                    <a:rPr lang="es-ES" b="0" i="1" smtClean="0">
                                      <a:latin typeface="Cambria Math" panose="02040503050406030204" pitchFamily="18" charset="0"/>
                                    </a:rPr>
                                    <m:t>𝑖</m:t>
                                  </m:r>
                                  <m:r>
                                    <a:rPr lang="es-ES" b="0" i="1" smtClean="0">
                                      <a:latin typeface="Cambria Math" panose="02040503050406030204" pitchFamily="18" charset="0"/>
                                    </a:rPr>
                                    <m:t>,</m:t>
                                  </m:r>
                                  <m:r>
                                    <a:rPr lang="es-ES" b="0" i="1" smtClean="0">
                                      <a:latin typeface="Cambria Math" panose="02040503050406030204" pitchFamily="18" charset="0"/>
                                    </a:rPr>
                                    <m:t>𝑗</m:t>
                                  </m:r>
                                </m:sub>
                                <m:sup>
                                  <m:r>
                                    <a:rPr lang="es-ES" b="0" i="1" smtClean="0">
                                      <a:latin typeface="Cambria Math" panose="02040503050406030204" pitchFamily="18" charset="0"/>
                                    </a:rPr>
                                    <m:t>𝑝</m:t>
                                  </m:r>
                                </m:sup>
                              </m:sSubSup>
                              <m:r>
                                <a:rPr lang="es-ES" b="0" i="1" smtClean="0">
                                  <a:latin typeface="Cambria Math" panose="02040503050406030204" pitchFamily="18" charset="0"/>
                                </a:rPr>
                                <m:t>)</m:t>
                              </m:r>
                            </m:e>
                          </m:nary>
                        </m:e>
                      </m:nary>
                    </m:oMath>
                  </m:oMathPara>
                </a14:m>
                <a:endParaRPr lang="es-ES" b="0" dirty="0" smtClean="0"/>
              </a:p>
            </p:txBody>
          </p:sp>
        </mc:Choice>
        <mc:Fallback xmlns="">
          <p:sp>
            <p:nvSpPr>
              <p:cNvPr id="58" name="TextBox 5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8650" y="1869374"/>
                <a:ext cx="6562138" cy="811441"/>
              </a:xfrm>
              <a:prstGeom prst="rect">
                <a:avLst/>
              </a:prstGeom>
              <a:blipFill rotWithShape="0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s-E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9" name="Picture 58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351121" y="2293793"/>
            <a:ext cx="1752219" cy="2412067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60" name="TextBox 59"/>
              <p:cNvSpPr txBox="1"/>
              <p:nvPr/>
            </p:nvSpPr>
            <p:spPr>
              <a:xfrm>
                <a:off x="972475" y="2853455"/>
                <a:ext cx="6562138" cy="390556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Sup>
                        <m:sSubSupPr>
                          <m:ctrlPr>
                            <a:rPr lang="es-ES" b="0" i="1" smtClean="0">
                              <a:latin typeface="Cambria Math" panose="02040503050406030204" pitchFamily="18" charset="0"/>
                            </a:rPr>
                          </m:ctrlPr>
                        </m:sSubSupPr>
                        <m:e>
                          <m:r>
                            <a:rPr lang="es-ES" b="0" i="1" smtClean="0">
                              <a:latin typeface="Cambria Math" panose="02040503050406030204" pitchFamily="18" charset="0"/>
                            </a:rPr>
                            <m:t>𝑆</m:t>
                          </m:r>
                        </m:e>
                        <m:sub>
                          <m:r>
                            <a:rPr lang="es-ES" b="0" i="1" smtClean="0">
                              <a:latin typeface="Cambria Math" panose="02040503050406030204" pitchFamily="18" charset="0"/>
                            </a:rPr>
                            <m:t>𝑖</m:t>
                          </m:r>
                        </m:sub>
                        <m:sup>
                          <m:r>
                            <a:rPr lang="es-ES" b="0" i="1" smtClean="0">
                              <a:latin typeface="Cambria Math" panose="02040503050406030204" pitchFamily="18" charset="0"/>
                            </a:rPr>
                            <m:t>𝑢</m:t>
                          </m:r>
                        </m:sup>
                      </m:sSubSup>
                      <m:d>
                        <m:dPr>
                          <m:ctrlPr>
                            <a:rPr lang="es-ES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s-ES" b="0" i="1" smtClean="0">
                              <a:latin typeface="Cambria Math" panose="02040503050406030204" pitchFamily="18" charset="0"/>
                            </a:rPr>
                            <m:t>𝐼</m:t>
                          </m:r>
                          <m:r>
                            <a:rPr lang="es-ES" b="0" i="1" smtClean="0">
                              <a:latin typeface="Cambria Math" panose="02040503050406030204" pitchFamily="18" charset="0"/>
                            </a:rPr>
                            <m:t>,</m:t>
                          </m:r>
                          <m:sSub>
                            <m:sSubPr>
                              <m:ctrlPr>
                                <a:rPr lang="es-ES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s-ES" b="0" i="1" smtClean="0">
                                  <a:latin typeface="Cambria Math" panose="02040503050406030204" pitchFamily="18" charset="0"/>
                                </a:rPr>
                                <m:t>𝑙</m:t>
                              </m:r>
                            </m:e>
                            <m:sub>
                              <m:r>
                                <a:rPr lang="es-ES" b="0" i="1" smtClean="0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</m:sub>
                          </m:sSub>
                          <m:r>
                            <a:rPr lang="es-ES" b="0" i="1" smtClean="0">
                              <a:latin typeface="Cambria Math" panose="02040503050406030204" pitchFamily="18" charset="0"/>
                            </a:rPr>
                            <m:t>,</m:t>
                          </m:r>
                          <m:sSubSup>
                            <m:sSubSupPr>
                              <m:ctrlPr>
                                <a:rPr lang="es-ES" b="0" i="1" smtClean="0">
                                  <a:latin typeface="Cambria Math" panose="02040503050406030204" pitchFamily="18" charset="0"/>
                                </a:rPr>
                              </m:ctrlPr>
                            </m:sSubSupPr>
                            <m:e>
                              <m:r>
                                <a:rPr lang="es-ES" b="0" i="1" smtClean="0">
                                  <a:latin typeface="Cambria Math" panose="02040503050406030204" pitchFamily="18" charset="0"/>
                                </a:rPr>
                                <m:t>𝛽</m:t>
                              </m:r>
                            </m:e>
                            <m:sub>
                              <m:r>
                                <a:rPr lang="es-ES" b="0" i="1" smtClean="0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</m:sub>
                            <m:sup>
                              <m:r>
                                <a:rPr lang="es-ES" b="0" i="1" smtClean="0">
                                  <a:latin typeface="Cambria Math" panose="02040503050406030204" pitchFamily="18" charset="0"/>
                                </a:rPr>
                                <m:t>𝑝</m:t>
                              </m:r>
                            </m:sup>
                          </m:sSubSup>
                          <m:r>
                            <a:rPr lang="es-ES" b="0" i="1" smtClean="0"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es-ES" i="1">
                              <a:latin typeface="Cambria Math" panose="02040503050406030204" pitchFamily="18" charset="0"/>
                            </a:rPr>
                            <m:t>𝒫</m:t>
                          </m:r>
                        </m:e>
                      </m:d>
                      <m:r>
                        <a:rPr lang="es-ES" b="0" i="1" smtClean="0">
                          <a:latin typeface="Cambria Math" panose="02040503050406030204" pitchFamily="18" charset="0"/>
                        </a:rPr>
                        <m:t>=</m:t>
                      </m:r>
                      <m:sSubSup>
                        <m:sSubSupPr>
                          <m:ctrlPr>
                            <a:rPr lang="es-ES" b="0" i="1" smtClean="0">
                              <a:latin typeface="Cambria Math" panose="02040503050406030204" pitchFamily="18" charset="0"/>
                            </a:rPr>
                          </m:ctrlPr>
                        </m:sSubSupPr>
                        <m:e>
                          <m:r>
                            <a:rPr lang="es-ES" b="0" i="1" smtClean="0">
                              <a:latin typeface="Cambria Math" panose="02040503050406030204" pitchFamily="18" charset="0"/>
                            </a:rPr>
                            <m:t>𝛽</m:t>
                          </m:r>
                        </m:e>
                        <m:sub>
                          <m:r>
                            <a:rPr lang="es-ES" b="0" i="1" smtClean="0">
                              <a:latin typeface="Cambria Math" panose="02040503050406030204" pitchFamily="18" charset="0"/>
                            </a:rPr>
                            <m:t>𝑖</m:t>
                          </m:r>
                        </m:sub>
                        <m:sup>
                          <m:sSub>
                            <m:sSubPr>
                              <m:ctrlPr>
                                <a:rPr lang="es-ES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s-ES" b="0" i="1" smtClean="0">
                                  <a:latin typeface="Cambria Math" panose="02040503050406030204" pitchFamily="18" charset="0"/>
                                </a:rPr>
                                <m:t>𝑡</m:t>
                              </m:r>
                            </m:e>
                            <m:sub>
                              <m:r>
                                <a:rPr lang="es-ES" b="0" i="1" smtClean="0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</m:sub>
                          </m:sSub>
                        </m:sup>
                      </m:sSubSup>
                      <m:r>
                        <a:rPr lang="es-ES" b="0" i="1" smtClean="0">
                          <a:latin typeface="Cambria Math" panose="02040503050406030204" pitchFamily="18" charset="0"/>
                        </a:rPr>
                        <m:t>⋅</m:t>
                      </m:r>
                      <m:r>
                        <a:rPr lang="es-ES" b="0" i="1" smtClean="0">
                          <a:latin typeface="Cambria Math" panose="02040503050406030204" pitchFamily="18" charset="0"/>
                        </a:rPr>
                        <m:t>𝜙</m:t>
                      </m:r>
                      <m:d>
                        <m:dPr>
                          <m:ctrlPr>
                            <a:rPr lang="es-ES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s-ES" b="0" i="1" smtClean="0">
                              <a:latin typeface="Cambria Math" panose="02040503050406030204" pitchFamily="18" charset="0"/>
                            </a:rPr>
                            <m:t>𝐼</m:t>
                          </m:r>
                          <m:r>
                            <a:rPr lang="es-ES" b="0" i="1" smtClean="0">
                              <a:latin typeface="Cambria Math" panose="02040503050406030204" pitchFamily="18" charset="0"/>
                            </a:rPr>
                            <m:t>,</m:t>
                          </m:r>
                          <m:sSub>
                            <m:sSubPr>
                              <m:ctrlPr>
                                <a:rPr lang="es-ES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s-ES" b="0" i="1" smtClean="0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  <m:sub>
                              <m:r>
                                <a:rPr lang="es-ES" b="0" i="1" smtClean="0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</m:sub>
                          </m:sSub>
                          <m:r>
                            <a:rPr lang="es-ES" b="0" i="1" smtClean="0">
                              <a:latin typeface="Cambria Math" panose="02040503050406030204" pitchFamily="18" charset="0"/>
                            </a:rPr>
                            <m:t>,</m:t>
                          </m:r>
                          <m:sSub>
                            <m:sSubPr>
                              <m:ctrlPr>
                                <a:rPr lang="es-ES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s-ES" b="0" i="1" smtClean="0">
                                  <a:latin typeface="Cambria Math" panose="02040503050406030204" pitchFamily="18" charset="0"/>
                                </a:rPr>
                                <m:t>𝑦</m:t>
                              </m:r>
                            </m:e>
                            <m:sub>
                              <m:r>
                                <a:rPr lang="es-ES" b="0" i="1" smtClean="0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</m:sub>
                          </m:sSub>
                        </m:e>
                      </m:d>
                      <m:r>
                        <a:rPr lang="es-ES" b="1" i="1" smtClean="0">
                          <a:latin typeface="Cambria Math" panose="02040503050406030204" pitchFamily="18" charset="0"/>
                        </a:rPr>
                        <m:t>+</m:t>
                      </m:r>
                      <m:acc>
                        <m:accPr>
                          <m:chr m:val="̂"/>
                          <m:ctrlPr>
                            <a:rPr lang="es-ES" b="1" i="1" smtClean="0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sSubSup>
                            <m:sSubSupPr>
                              <m:ctrlPr>
                                <a:rPr lang="es-ES" b="1" i="1" smtClean="0">
                                  <a:latin typeface="Cambria Math" panose="02040503050406030204" pitchFamily="18" charset="0"/>
                                </a:rPr>
                              </m:ctrlPr>
                            </m:sSubSupPr>
                            <m:e>
                              <m:r>
                                <a:rPr lang="es-ES" b="1" i="1" smtClean="0">
                                  <a:latin typeface="Cambria Math" panose="02040503050406030204" pitchFamily="18" charset="0"/>
                                </a:rPr>
                                <m:t>𝜷</m:t>
                              </m:r>
                            </m:e>
                            <m:sub>
                              <m:r>
                                <a:rPr lang="es-ES" b="1" i="1" smtClean="0">
                                  <a:latin typeface="Cambria Math" panose="02040503050406030204" pitchFamily="18" charset="0"/>
                                </a:rPr>
                                <m:t>𝒊</m:t>
                              </m:r>
                            </m:sub>
                            <m:sup>
                              <m:sSub>
                                <m:sSubPr>
                                  <m:ctrlPr>
                                    <a:rPr lang="es-ES" b="1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s-ES" b="1" i="1" smtClean="0">
                                      <a:latin typeface="Cambria Math" panose="02040503050406030204" pitchFamily="18" charset="0"/>
                                    </a:rPr>
                                    <m:t>𝒕</m:t>
                                  </m:r>
                                </m:e>
                                <m:sub>
                                  <m:r>
                                    <a:rPr lang="es-ES" b="1" i="1" smtClean="0">
                                      <a:latin typeface="Cambria Math" panose="02040503050406030204" pitchFamily="18" charset="0"/>
                                    </a:rPr>
                                    <m:t>𝒊</m:t>
                                  </m:r>
                                </m:sub>
                              </m:sSub>
                            </m:sup>
                          </m:sSubSup>
                        </m:e>
                      </m:acc>
                      <m:r>
                        <a:rPr lang="es-ES" b="1" i="1" smtClean="0">
                          <a:latin typeface="Cambria Math" panose="02040503050406030204" pitchFamily="18" charset="0"/>
                        </a:rPr>
                        <m:t>⋅</m:t>
                      </m:r>
                      <m:sSubSup>
                        <m:sSubSupPr>
                          <m:ctrlPr>
                            <a:rPr lang="es-ES" b="1" i="1" smtClean="0">
                              <a:latin typeface="Cambria Math" panose="02040503050406030204" pitchFamily="18" charset="0"/>
                            </a:rPr>
                          </m:ctrlPr>
                        </m:sSubSupPr>
                        <m:e>
                          <m:r>
                            <a:rPr lang="es-ES" b="1" i="1" smtClean="0">
                              <a:latin typeface="Cambria Math" panose="02040503050406030204" pitchFamily="18" charset="0"/>
                            </a:rPr>
                            <m:t>𝑹</m:t>
                          </m:r>
                        </m:e>
                        <m:sub>
                          <m:r>
                            <a:rPr lang="es-ES" b="1" i="1" smtClean="0">
                              <a:latin typeface="Cambria Math" panose="02040503050406030204" pitchFamily="18" charset="0"/>
                            </a:rPr>
                            <m:t>𝒊</m:t>
                          </m:r>
                        </m:sub>
                        <m:sup>
                          <m:sSub>
                            <m:sSubPr>
                              <m:ctrlPr>
                                <a:rPr lang="es-ES" b="1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s-ES" b="1" i="1" smtClean="0">
                                  <a:latin typeface="Cambria Math" panose="02040503050406030204" pitchFamily="18" charset="0"/>
                                </a:rPr>
                                <m:t>𝒕</m:t>
                              </m:r>
                            </m:e>
                            <m:sub>
                              <m:r>
                                <a:rPr lang="es-ES" b="1" i="1" smtClean="0">
                                  <a:latin typeface="Cambria Math" panose="02040503050406030204" pitchFamily="18" charset="0"/>
                                </a:rPr>
                                <m:t>𝒊</m:t>
                              </m:r>
                            </m:sub>
                          </m:sSub>
                        </m:sup>
                      </m:sSubSup>
                      <m:r>
                        <a:rPr lang="es-ES" b="1" i="1" smtClean="0">
                          <a:latin typeface="Cambria Math" panose="02040503050406030204" pitchFamily="18" charset="0"/>
                        </a:rPr>
                        <m:t>(</m:t>
                      </m:r>
                      <m:sSubSup>
                        <m:sSubSupPr>
                          <m:ctrlPr>
                            <a:rPr lang="es-ES" b="1" i="1" smtClean="0">
                              <a:latin typeface="Cambria Math" panose="02040503050406030204" pitchFamily="18" charset="0"/>
                            </a:rPr>
                          </m:ctrlPr>
                        </m:sSubSupPr>
                        <m:e>
                          <m:r>
                            <a:rPr lang="es-ES" b="1" i="1" smtClean="0">
                              <a:latin typeface="Cambria Math" panose="02040503050406030204" pitchFamily="18" charset="0"/>
                            </a:rPr>
                            <m:t>𝑪</m:t>
                          </m:r>
                        </m:e>
                        <m:sub>
                          <m:r>
                            <a:rPr lang="es-ES" b="1" i="1" smtClean="0">
                              <a:latin typeface="Cambria Math" panose="02040503050406030204" pitchFamily="18" charset="0"/>
                            </a:rPr>
                            <m:t>𝒊</m:t>
                          </m:r>
                        </m:sub>
                        <m:sup>
                          <m:r>
                            <a:rPr lang="es-ES" b="1" i="1">
                              <a:latin typeface="Cambria Math" panose="02040503050406030204" pitchFamily="18" charset="0"/>
                            </a:rPr>
                            <m:t>𝓟</m:t>
                          </m:r>
                        </m:sup>
                      </m:sSubSup>
                      <m:r>
                        <a:rPr lang="es-ES" b="1" i="1" smtClean="0"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s-ES" b="1" dirty="0" smtClean="0"/>
              </a:p>
            </p:txBody>
          </p:sp>
        </mc:Choice>
        <mc:Fallback xmlns="">
          <p:sp>
            <p:nvSpPr>
              <p:cNvPr id="60" name="TextBox 5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72475" y="2853455"/>
                <a:ext cx="6562138" cy="390556"/>
              </a:xfrm>
              <a:prstGeom prst="rect">
                <a:avLst/>
              </a:prstGeom>
              <a:blipFill rotWithShape="0">
                <a:blip r:embed="rId7"/>
                <a:stretch>
                  <a:fillRect t="-10938" b="-17188"/>
                </a:stretch>
              </a:blipFill>
            </p:spPr>
            <p:txBody>
              <a:bodyPr/>
              <a:lstStyle/>
              <a:p>
                <a:r>
                  <a:rPr lang="es-E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2" name="TextBox 61"/>
              <p:cNvSpPr txBox="1"/>
              <p:nvPr/>
            </p:nvSpPr>
            <p:spPr>
              <a:xfrm>
                <a:off x="788983" y="4190847"/>
                <a:ext cx="6562138" cy="811441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s-ES" b="0" i="1" smtClean="0">
                          <a:latin typeface="Cambria Math" panose="02040503050406030204" pitchFamily="18" charset="0"/>
                        </a:rPr>
                        <m:t>𝐸</m:t>
                      </m:r>
                      <m:d>
                        <m:dPr>
                          <m:ctrlPr>
                            <a:rPr lang="es-ES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s-ES" b="0" i="1" smtClean="0">
                              <a:latin typeface="Cambria Math" panose="02040503050406030204" pitchFamily="18" charset="0"/>
                            </a:rPr>
                            <m:t>𝐼</m:t>
                          </m:r>
                          <m:r>
                            <a:rPr lang="es-ES" b="0" i="1" smtClean="0"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es-ES" b="0" i="1" smtClean="0">
                              <a:latin typeface="Cambria Math" panose="02040503050406030204" pitchFamily="18" charset="0"/>
                            </a:rPr>
                            <m:t>𝐿</m:t>
                          </m:r>
                          <m:r>
                            <a:rPr lang="es-ES" b="0" i="1" smtClean="0"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es-ES" b="0" i="1" smtClean="0">
                              <a:latin typeface="Cambria Math" panose="02040503050406030204" pitchFamily="18" charset="0"/>
                            </a:rPr>
                            <m:t>𝛽</m:t>
                          </m:r>
                          <m:r>
                            <a:rPr lang="es-ES" b="0" i="1" smtClean="0"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es-ES" b="0" i="1" smtClean="0">
                              <a:latin typeface="Cambria Math" panose="02040503050406030204" pitchFamily="18" charset="0"/>
                            </a:rPr>
                            <m:t>𝒫</m:t>
                          </m:r>
                        </m:e>
                      </m:d>
                      <m:r>
                        <a:rPr lang="es-ES" b="0" i="1" smtClean="0">
                          <a:latin typeface="Cambria Math" panose="02040503050406030204" pitchFamily="18" charset="0"/>
                        </a:rPr>
                        <m:t>= </m:t>
                      </m:r>
                      <m:nary>
                        <m:naryPr>
                          <m:chr m:val="∑"/>
                          <m:ctrlPr>
                            <a:rPr lang="es-ES" b="0" i="1" smtClean="0">
                              <a:latin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m:rPr>
                              <m:brk m:alnAt="23"/>
                            </m:rPr>
                            <a:rPr lang="es-ES" b="0" i="1" smtClean="0">
                              <a:latin typeface="Cambria Math" panose="02040503050406030204" pitchFamily="18" charset="0"/>
                            </a:rPr>
                            <m:t>𝑖</m:t>
                          </m:r>
                          <m:r>
                            <a:rPr lang="es-ES" b="0" i="1" smtClean="0">
                              <a:latin typeface="Cambria Math" panose="02040503050406030204" pitchFamily="18" charset="0"/>
                            </a:rPr>
                            <m:t>=1</m:t>
                          </m:r>
                        </m:sub>
                        <m:sup>
                          <m:r>
                            <a:rPr lang="es-ES" b="0" i="1" smtClean="0">
                              <a:latin typeface="Cambria Math" panose="02040503050406030204" pitchFamily="18" charset="0"/>
                            </a:rPr>
                            <m:t>𝑀</m:t>
                          </m:r>
                        </m:sup>
                        <m:e>
                          <m:sSup>
                            <m:sSupPr>
                              <m:ctrlPr>
                                <a:rPr lang="es-ES" b="0" i="1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s-ES" b="0" i="1" smtClean="0">
                                  <a:latin typeface="Cambria Math" panose="02040503050406030204" pitchFamily="18" charset="0"/>
                                </a:rPr>
                                <m:t>𝐸</m:t>
                              </m:r>
                            </m:e>
                            <m:sup>
                              <m:r>
                                <a:rPr lang="es-ES" b="0" i="1" smtClean="0">
                                  <a:latin typeface="Cambria Math" panose="02040503050406030204" pitchFamily="18" charset="0"/>
                                </a:rPr>
                                <m:t>𝑢</m:t>
                              </m:r>
                            </m:sup>
                          </m:sSup>
                          <m:d>
                            <m:dPr>
                              <m:ctrlPr>
                                <a:rPr lang="es-ES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s-ES" b="0" i="1" smtClean="0">
                                  <a:latin typeface="Cambria Math" panose="02040503050406030204" pitchFamily="18" charset="0"/>
                                </a:rPr>
                                <m:t>𝐼</m:t>
                              </m:r>
                              <m:r>
                                <a:rPr lang="es-ES" b="0" i="1" smtClean="0">
                                  <a:latin typeface="Cambria Math" panose="02040503050406030204" pitchFamily="18" charset="0"/>
                                </a:rPr>
                                <m:t>,</m:t>
                              </m:r>
                              <m:sSub>
                                <m:sSubPr>
                                  <m:ctrlPr>
                                    <a:rPr lang="es-ES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s-ES" b="0" i="1" smtClean="0">
                                      <a:latin typeface="Cambria Math" panose="02040503050406030204" pitchFamily="18" charset="0"/>
                                    </a:rPr>
                                    <m:t>𝑙</m:t>
                                  </m:r>
                                </m:e>
                                <m:sub>
                                  <m:r>
                                    <a:rPr lang="es-ES" b="0" i="1" smtClean="0">
                                      <a:latin typeface="Cambria Math" panose="02040503050406030204" pitchFamily="18" charset="0"/>
                                    </a:rPr>
                                    <m:t>𝑖</m:t>
                                  </m:r>
                                </m:sub>
                              </m:sSub>
                              <m:r>
                                <a:rPr lang="es-ES" b="0" i="1" smtClean="0">
                                  <a:latin typeface="Cambria Math" panose="02040503050406030204" pitchFamily="18" charset="0"/>
                                </a:rPr>
                                <m:t>,</m:t>
                              </m:r>
                              <m:sSup>
                                <m:sSupPr>
                                  <m:ctrlPr>
                                    <a:rPr lang="es-ES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s-ES" b="0" i="1" smtClean="0">
                                      <a:latin typeface="Cambria Math" panose="02040503050406030204" pitchFamily="18" charset="0"/>
                                    </a:rPr>
                                    <m:t>𝛽</m:t>
                                  </m:r>
                                </m:e>
                                <m:sup>
                                  <m:r>
                                    <a:rPr lang="es-ES" b="0" i="1" smtClean="0">
                                      <a:latin typeface="Cambria Math" panose="02040503050406030204" pitchFamily="18" charset="0"/>
                                    </a:rPr>
                                    <m:t>𝑢</m:t>
                                  </m:r>
                                </m:sup>
                              </m:sSup>
                              <m:r>
                                <a:rPr lang="es-ES" b="0" i="1" smtClean="0">
                                  <a:latin typeface="Cambria Math" panose="02040503050406030204" pitchFamily="18" charset="0"/>
                                </a:rPr>
                                <m:t>,</m:t>
                              </m:r>
                              <m:r>
                                <a:rPr lang="es-ES" i="1">
                                  <a:latin typeface="Cambria Math" panose="02040503050406030204" pitchFamily="18" charset="0"/>
                                </a:rPr>
                                <m:t>𝒫</m:t>
                              </m:r>
                            </m:e>
                          </m:d>
                          <m:r>
                            <a:rPr lang="es-ES" b="0" i="1" smtClean="0">
                              <a:latin typeface="Cambria Math" panose="02040503050406030204" pitchFamily="18" charset="0"/>
                            </a:rPr>
                            <m:t>+ </m:t>
                          </m:r>
                          <m:nary>
                            <m:naryPr>
                              <m:chr m:val="∑"/>
                              <m:supHide m:val="on"/>
                              <m:ctrlPr>
                                <a:rPr lang="es-ES" b="0" i="1" smtClean="0">
                                  <a:latin typeface="Cambria Math" panose="02040503050406030204" pitchFamily="18" charset="0"/>
                                </a:rPr>
                              </m:ctrlPr>
                            </m:naryPr>
                            <m:sub>
                              <m:d>
                                <m:dPr>
                                  <m:ctrlPr>
                                    <a:rPr lang="es-ES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m:rPr>
                                      <m:brk m:alnAt="7"/>
                                    </m:rPr>
                                    <a:rPr lang="es-ES" b="0" i="1" smtClean="0">
                                      <a:latin typeface="Cambria Math" panose="02040503050406030204" pitchFamily="18" charset="0"/>
                                    </a:rPr>
                                    <m:t>𝑖</m:t>
                                  </m:r>
                                  <m:r>
                                    <a:rPr lang="es-ES" b="0" i="1" smtClean="0">
                                      <a:latin typeface="Cambria Math" panose="02040503050406030204" pitchFamily="18" charset="0"/>
                                    </a:rPr>
                                    <m:t>,</m:t>
                                  </m:r>
                                  <m:r>
                                    <a:rPr lang="es-ES" b="0" i="1" smtClean="0">
                                      <a:latin typeface="Cambria Math" panose="02040503050406030204" pitchFamily="18" charset="0"/>
                                    </a:rPr>
                                    <m:t>𝑗</m:t>
                                  </m:r>
                                </m:e>
                              </m:d>
                              <m:r>
                                <a:rPr lang="es-ES" b="0" i="1" smtClean="0">
                                  <a:latin typeface="Cambria Math" panose="02040503050406030204" pitchFamily="18" charset="0"/>
                                </a:rPr>
                                <m:t>∈ </m:t>
                              </m:r>
                              <m:r>
                                <a:rPr lang="es-ES" b="0" i="1" smtClean="0">
                                  <a:latin typeface="Cambria Math" panose="02040503050406030204" pitchFamily="18" charset="0"/>
                                </a:rPr>
                                <m:t>𝜀</m:t>
                              </m:r>
                            </m:sub>
                            <m:sup/>
                            <m:e>
                              <m:sSup>
                                <m:sSupPr>
                                  <m:ctrlPr>
                                    <a:rPr lang="es-ES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s-ES" b="0" i="1" smtClean="0">
                                      <a:latin typeface="Cambria Math" panose="02040503050406030204" pitchFamily="18" charset="0"/>
                                    </a:rPr>
                                    <m:t>𝐸</m:t>
                                  </m:r>
                                </m:e>
                                <m:sup>
                                  <m:r>
                                    <a:rPr lang="es-ES" b="0" i="1" smtClean="0">
                                      <a:latin typeface="Cambria Math" panose="02040503050406030204" pitchFamily="18" charset="0"/>
                                    </a:rPr>
                                    <m:t>𝑝</m:t>
                                  </m:r>
                                </m:sup>
                              </m:sSup>
                              <m:r>
                                <a:rPr lang="es-ES" b="0" i="1" smtClean="0">
                                  <a:latin typeface="Cambria Math" panose="02040503050406030204" pitchFamily="18" charset="0"/>
                                </a:rPr>
                                <m:t> (</m:t>
                              </m:r>
                              <m:sSub>
                                <m:sSubPr>
                                  <m:ctrlPr>
                                    <a:rPr lang="es-ES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s-ES" b="0" i="1" smtClean="0">
                                      <a:latin typeface="Cambria Math" panose="02040503050406030204" pitchFamily="18" charset="0"/>
                                    </a:rPr>
                                    <m:t>𝑙</m:t>
                                  </m:r>
                                </m:e>
                                <m:sub>
                                  <m:r>
                                    <a:rPr lang="es-ES" b="0" i="1" smtClean="0">
                                      <a:latin typeface="Cambria Math" panose="02040503050406030204" pitchFamily="18" charset="0"/>
                                    </a:rPr>
                                    <m:t>𝑖</m:t>
                                  </m:r>
                                </m:sub>
                              </m:sSub>
                              <m:r>
                                <a:rPr lang="es-ES" b="0" i="1" smtClean="0">
                                  <a:latin typeface="Cambria Math" panose="02040503050406030204" pitchFamily="18" charset="0"/>
                                </a:rPr>
                                <m:t>,</m:t>
                              </m:r>
                              <m:sSub>
                                <m:sSubPr>
                                  <m:ctrlPr>
                                    <a:rPr lang="es-ES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s-ES" b="0" i="1" smtClean="0">
                                      <a:latin typeface="Cambria Math" panose="02040503050406030204" pitchFamily="18" charset="0"/>
                                    </a:rPr>
                                    <m:t>𝑙</m:t>
                                  </m:r>
                                </m:e>
                                <m:sub>
                                  <m:r>
                                    <a:rPr lang="es-ES" b="0" i="1" smtClean="0">
                                      <a:latin typeface="Cambria Math" panose="02040503050406030204" pitchFamily="18" charset="0"/>
                                    </a:rPr>
                                    <m:t>𝑗</m:t>
                                  </m:r>
                                </m:sub>
                              </m:sSub>
                              <m:r>
                                <a:rPr lang="es-ES" b="0" i="1" smtClean="0">
                                  <a:latin typeface="Cambria Math" panose="02040503050406030204" pitchFamily="18" charset="0"/>
                                </a:rPr>
                                <m:t>, </m:t>
                              </m:r>
                              <m:sSup>
                                <m:sSupPr>
                                  <m:ctrlPr>
                                    <a:rPr lang="es-ES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s-ES" b="0" i="1" smtClean="0">
                                      <a:latin typeface="Cambria Math" panose="02040503050406030204" pitchFamily="18" charset="0"/>
                                    </a:rPr>
                                    <m:t>𝛽</m:t>
                                  </m:r>
                                </m:e>
                                <m:sup>
                                  <m:r>
                                    <a:rPr lang="es-ES" b="0" i="1" smtClean="0">
                                      <a:latin typeface="Cambria Math" panose="02040503050406030204" pitchFamily="18" charset="0"/>
                                    </a:rPr>
                                    <m:t>𝑝</m:t>
                                  </m:r>
                                </m:sup>
                              </m:sSup>
                              <m:r>
                                <a:rPr lang="es-ES" b="0" i="1" smtClean="0">
                                  <a:latin typeface="Cambria Math" panose="02040503050406030204" pitchFamily="18" charset="0"/>
                                </a:rPr>
                                <m:t>)</m:t>
                              </m:r>
                            </m:e>
                          </m:nary>
                        </m:e>
                      </m:nary>
                    </m:oMath>
                  </m:oMathPara>
                </a14:m>
                <a:endParaRPr lang="es-ES" b="0" dirty="0" smtClean="0"/>
              </a:p>
            </p:txBody>
          </p:sp>
        </mc:Choice>
        <mc:Fallback xmlns="">
          <p:sp>
            <p:nvSpPr>
              <p:cNvPr id="62" name="TextBox 6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88983" y="4190847"/>
                <a:ext cx="6562138" cy="811441"/>
              </a:xfrm>
              <a:prstGeom prst="rect">
                <a:avLst/>
              </a:prstGeom>
              <a:blipFill rotWithShape="0"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s-E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3" name="TextBox 62"/>
              <p:cNvSpPr txBox="1"/>
              <p:nvPr/>
            </p:nvSpPr>
            <p:spPr>
              <a:xfrm>
                <a:off x="972475" y="5149904"/>
                <a:ext cx="6562138" cy="319768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s-ES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s-ES" b="0" i="1" smtClean="0">
                              <a:latin typeface="Cambria Math" panose="02040503050406030204" pitchFamily="18" charset="0"/>
                            </a:rPr>
                            <m:t>𝐸</m:t>
                          </m:r>
                        </m:e>
                        <m:sup>
                          <m:r>
                            <a:rPr lang="es-ES" b="0" i="1" smtClean="0">
                              <a:latin typeface="Cambria Math" panose="02040503050406030204" pitchFamily="18" charset="0"/>
                            </a:rPr>
                            <m:t>𝑢</m:t>
                          </m:r>
                        </m:sup>
                      </m:sSup>
                      <m:d>
                        <m:dPr>
                          <m:ctrlPr>
                            <a:rPr lang="es-ES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s-ES" b="0" i="1" smtClean="0">
                              <a:latin typeface="Cambria Math" panose="02040503050406030204" pitchFamily="18" charset="0"/>
                            </a:rPr>
                            <m:t>𝐼</m:t>
                          </m:r>
                          <m:r>
                            <a:rPr lang="es-ES" b="0" i="1" smtClean="0">
                              <a:latin typeface="Cambria Math" panose="02040503050406030204" pitchFamily="18" charset="0"/>
                            </a:rPr>
                            <m:t>,</m:t>
                          </m:r>
                          <m:sSub>
                            <m:sSubPr>
                              <m:ctrlPr>
                                <a:rPr lang="es-ES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s-ES" b="0" i="1" smtClean="0">
                                  <a:latin typeface="Cambria Math" panose="02040503050406030204" pitchFamily="18" charset="0"/>
                                </a:rPr>
                                <m:t>𝑙</m:t>
                              </m:r>
                            </m:e>
                            <m:sub>
                              <m:r>
                                <a:rPr lang="es-ES" b="0" i="1" smtClean="0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</m:sub>
                          </m:sSub>
                          <m:r>
                            <a:rPr lang="es-ES" b="0" i="1" smtClean="0">
                              <a:latin typeface="Cambria Math" panose="02040503050406030204" pitchFamily="18" charset="0"/>
                            </a:rPr>
                            <m:t>,</m:t>
                          </m:r>
                          <m:sSup>
                            <m:sSupPr>
                              <m:ctrlPr>
                                <a:rPr lang="es-ES" b="0" i="1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s-ES" b="0" i="1" smtClean="0">
                                  <a:latin typeface="Cambria Math" panose="02040503050406030204" pitchFamily="18" charset="0"/>
                                </a:rPr>
                                <m:t>𝛽</m:t>
                              </m:r>
                            </m:e>
                            <m:sup>
                              <m:r>
                                <a:rPr lang="es-ES" b="0" i="1" smtClean="0">
                                  <a:latin typeface="Cambria Math" panose="02040503050406030204" pitchFamily="18" charset="0"/>
                                </a:rPr>
                                <m:t>𝑢</m:t>
                              </m:r>
                            </m:sup>
                          </m:sSup>
                          <m:r>
                            <a:rPr lang="es-ES" b="0" i="1" smtClean="0"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es-ES" b="0" i="1" smtClean="0">
                              <a:latin typeface="Cambria Math" panose="02040503050406030204" pitchFamily="18" charset="0"/>
                            </a:rPr>
                            <m:t>𝒫</m:t>
                          </m:r>
                        </m:e>
                      </m:d>
                      <m:r>
                        <a:rPr lang="es-ES" b="0" i="1" smtClean="0">
                          <a:latin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es-ES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s-ES" b="0" i="1" smtClean="0">
                              <a:latin typeface="Cambria Math" panose="02040503050406030204" pitchFamily="18" charset="0"/>
                            </a:rPr>
                            <m:t>𝐸</m:t>
                          </m:r>
                        </m:e>
                        <m:sup>
                          <m:r>
                            <a:rPr lang="es-ES" b="0" i="1" smtClean="0">
                              <a:latin typeface="Cambria Math" panose="02040503050406030204" pitchFamily="18" charset="0"/>
                            </a:rPr>
                            <m:t>𝑢</m:t>
                          </m:r>
                          <m:r>
                            <a:rPr lang="es-ES" b="0" i="1" smtClean="0"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es-ES" b="0" i="1" smtClean="0">
                              <a:latin typeface="Cambria Math" panose="02040503050406030204" pitchFamily="18" charset="0"/>
                            </a:rPr>
                            <m:t>𝑏𝑜𝑜𝑠𝑡</m:t>
                          </m:r>
                        </m:sup>
                      </m:sSup>
                      <m:d>
                        <m:dPr>
                          <m:ctrlPr>
                            <a:rPr lang="es-ES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s-ES" b="0" i="1" smtClean="0">
                              <a:latin typeface="Cambria Math" panose="02040503050406030204" pitchFamily="18" charset="0"/>
                            </a:rPr>
                            <m:t>𝐼</m:t>
                          </m:r>
                          <m:r>
                            <a:rPr lang="es-ES" b="0" i="1" smtClean="0">
                              <a:latin typeface="Cambria Math" panose="02040503050406030204" pitchFamily="18" charset="0"/>
                            </a:rPr>
                            <m:t>,</m:t>
                          </m:r>
                          <m:sSub>
                            <m:sSubPr>
                              <m:ctrlPr>
                                <a:rPr lang="es-ES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s-ES" b="0" i="1" smtClean="0">
                                  <a:latin typeface="Cambria Math" panose="02040503050406030204" pitchFamily="18" charset="0"/>
                                </a:rPr>
                                <m:t>𝑙</m:t>
                              </m:r>
                            </m:e>
                            <m:sub>
                              <m:r>
                                <a:rPr lang="es-ES" b="0" i="1" smtClean="0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</m:sub>
                          </m:sSub>
                          <m:r>
                            <a:rPr lang="es-ES" b="0" i="1" smtClean="0">
                              <a:latin typeface="Cambria Math" panose="02040503050406030204" pitchFamily="18" charset="0"/>
                            </a:rPr>
                            <m:t>, </m:t>
                          </m:r>
                          <m:sSubSup>
                            <m:sSubSupPr>
                              <m:ctrlPr>
                                <a:rPr lang="es-ES" b="0" i="1" smtClean="0">
                                  <a:latin typeface="Cambria Math" panose="02040503050406030204" pitchFamily="18" charset="0"/>
                                </a:rPr>
                              </m:ctrlPr>
                            </m:sSubSupPr>
                            <m:e>
                              <m:r>
                                <a:rPr lang="es-ES" b="0" i="1" smtClean="0">
                                  <a:latin typeface="Cambria Math" panose="02040503050406030204" pitchFamily="18" charset="0"/>
                                </a:rPr>
                                <m:t>𝛽</m:t>
                              </m:r>
                            </m:e>
                            <m:sub>
                              <m:r>
                                <a:rPr lang="es-ES" b="0" i="1" smtClean="0">
                                  <a:latin typeface="Cambria Math" panose="02040503050406030204" pitchFamily="18" charset="0"/>
                                </a:rPr>
                                <m:t>𝑎</m:t>
                              </m:r>
                            </m:sub>
                            <m:sup>
                              <m:r>
                                <a:rPr lang="es-ES" b="0" i="1" smtClean="0">
                                  <a:latin typeface="Cambria Math" panose="02040503050406030204" pitchFamily="18" charset="0"/>
                                </a:rPr>
                                <m:t>𝑢</m:t>
                              </m:r>
                            </m:sup>
                          </m:sSubSup>
                        </m:e>
                      </m:d>
                      <m:r>
                        <a:rPr lang="es-ES" b="0" i="1" smtClean="0">
                          <a:latin typeface="Cambria Math" panose="02040503050406030204" pitchFamily="18" charset="0"/>
                        </a:rPr>
                        <m:t> +</m:t>
                      </m:r>
                      <m:sSubSup>
                        <m:sSubSupPr>
                          <m:ctrlPr>
                            <a:rPr lang="es-ES" b="0" i="1" smtClean="0">
                              <a:latin typeface="Cambria Math" panose="02040503050406030204" pitchFamily="18" charset="0"/>
                            </a:rPr>
                          </m:ctrlPr>
                        </m:sSubSupPr>
                        <m:e>
                          <m:r>
                            <a:rPr lang="es-ES" b="0" i="1" smtClean="0">
                              <a:latin typeface="Cambria Math" panose="02040503050406030204" pitchFamily="18" charset="0"/>
                            </a:rPr>
                            <m:t>𝛽</m:t>
                          </m:r>
                        </m:e>
                        <m:sub>
                          <m:r>
                            <a:rPr lang="es-ES" b="0" i="1" smtClean="0">
                              <a:latin typeface="Cambria Math" panose="02040503050406030204" pitchFamily="18" charset="0"/>
                            </a:rPr>
                            <m:t>𝑝</m:t>
                          </m:r>
                        </m:sub>
                        <m:sup>
                          <m:r>
                            <a:rPr lang="es-ES" b="0" i="1" smtClean="0">
                              <a:latin typeface="Cambria Math" panose="02040503050406030204" pitchFamily="18" charset="0"/>
                            </a:rPr>
                            <m:t>𝑢</m:t>
                          </m:r>
                        </m:sup>
                      </m:sSubSup>
                      <m:r>
                        <a:rPr lang="es-ES" b="0" i="1" smtClean="0">
                          <a:latin typeface="Cambria Math" panose="02040503050406030204" pitchFamily="18" charset="0"/>
                        </a:rPr>
                        <m:t>⋅</m:t>
                      </m:r>
                      <m:sSub>
                        <m:sSubPr>
                          <m:ctrlPr>
                            <a:rPr lang="es-ES" b="1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s-ES" b="1" i="1" smtClean="0">
                              <a:latin typeface="Cambria Math" panose="02040503050406030204" pitchFamily="18" charset="0"/>
                            </a:rPr>
                            <m:t>𝑹</m:t>
                          </m:r>
                        </m:e>
                        <m:sub>
                          <m:r>
                            <a:rPr lang="es-ES" b="1" i="1" smtClean="0">
                              <a:latin typeface="Cambria Math" panose="02040503050406030204" pitchFamily="18" charset="0"/>
                            </a:rPr>
                            <m:t>𝒊</m:t>
                          </m:r>
                        </m:sub>
                      </m:sSub>
                      <m:r>
                        <a:rPr lang="es-ES" b="1" i="1" smtClean="0">
                          <a:latin typeface="Cambria Math" panose="02040503050406030204" pitchFamily="18" charset="0"/>
                        </a:rPr>
                        <m:t>(</m:t>
                      </m:r>
                      <m:sSubSup>
                        <m:sSubSupPr>
                          <m:ctrlPr>
                            <a:rPr lang="es-ES" b="1" i="1" smtClean="0">
                              <a:latin typeface="Cambria Math" panose="02040503050406030204" pitchFamily="18" charset="0"/>
                            </a:rPr>
                          </m:ctrlPr>
                        </m:sSubSupPr>
                        <m:e>
                          <m:r>
                            <a:rPr lang="es-ES" b="1" i="1" smtClean="0">
                              <a:latin typeface="Cambria Math" panose="02040503050406030204" pitchFamily="18" charset="0"/>
                            </a:rPr>
                            <m:t>𝑪</m:t>
                          </m:r>
                        </m:e>
                        <m:sub>
                          <m:r>
                            <a:rPr lang="es-ES" b="1" i="1" smtClean="0">
                              <a:latin typeface="Cambria Math" panose="02040503050406030204" pitchFamily="18" charset="0"/>
                            </a:rPr>
                            <m:t>𝒊</m:t>
                          </m:r>
                        </m:sub>
                        <m:sup>
                          <m:r>
                            <a:rPr lang="es-ES" b="1" i="1">
                              <a:latin typeface="Cambria Math" panose="02040503050406030204" pitchFamily="18" charset="0"/>
                            </a:rPr>
                            <m:t>𝓟</m:t>
                          </m:r>
                        </m:sup>
                      </m:sSubSup>
                      <m:r>
                        <a:rPr lang="es-ES" b="1" i="0" smtClean="0"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s-ES" b="1" dirty="0" smtClean="0"/>
              </a:p>
            </p:txBody>
          </p:sp>
        </mc:Choice>
        <mc:Fallback xmlns="">
          <p:sp>
            <p:nvSpPr>
              <p:cNvPr id="63" name="TextBox 6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72475" y="5149904"/>
                <a:ext cx="6562138" cy="319768"/>
              </a:xfrm>
              <a:prstGeom prst="rect">
                <a:avLst/>
              </a:prstGeom>
              <a:blipFill rotWithShape="0">
                <a:blip r:embed="rId9"/>
                <a:stretch>
                  <a:fillRect b="-25000"/>
                </a:stretch>
              </a:blipFill>
            </p:spPr>
            <p:txBody>
              <a:bodyPr/>
              <a:lstStyle/>
              <a:p>
                <a:r>
                  <a:rPr lang="es-E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3" name="TextBox 22"/>
              <p:cNvSpPr txBox="1"/>
              <p:nvPr/>
            </p:nvSpPr>
            <p:spPr>
              <a:xfrm>
                <a:off x="1483101" y="2899313"/>
                <a:ext cx="4044375" cy="337657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Sup>
                        <m:sSubSupPr>
                          <m:ctrlPr>
                            <a:rPr lang="es-ES" b="0" i="1" smtClean="0">
                              <a:latin typeface="Cambria Math" panose="02040503050406030204" pitchFamily="18" charset="0"/>
                            </a:rPr>
                          </m:ctrlPr>
                        </m:sSubSupPr>
                        <m:e>
                          <m:r>
                            <a:rPr lang="es-ES" b="0" i="1" smtClean="0">
                              <a:latin typeface="Cambria Math" panose="02040503050406030204" pitchFamily="18" charset="0"/>
                            </a:rPr>
                            <m:t>𝑆</m:t>
                          </m:r>
                        </m:e>
                        <m:sub>
                          <m:r>
                            <a:rPr lang="es-ES" b="0" i="1" smtClean="0">
                              <a:latin typeface="Cambria Math" panose="02040503050406030204" pitchFamily="18" charset="0"/>
                            </a:rPr>
                            <m:t>𝑖</m:t>
                          </m:r>
                        </m:sub>
                        <m:sup>
                          <m:r>
                            <a:rPr lang="es-ES" b="0" i="1" smtClean="0">
                              <a:latin typeface="Cambria Math" panose="02040503050406030204" pitchFamily="18" charset="0"/>
                            </a:rPr>
                            <m:t>𝑢</m:t>
                          </m:r>
                        </m:sup>
                      </m:sSubSup>
                      <m:d>
                        <m:dPr>
                          <m:ctrlPr>
                            <a:rPr lang="es-ES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s-ES" b="0" i="1" smtClean="0">
                              <a:latin typeface="Cambria Math" panose="02040503050406030204" pitchFamily="18" charset="0"/>
                            </a:rPr>
                            <m:t>𝐼</m:t>
                          </m:r>
                          <m:r>
                            <a:rPr lang="es-ES" b="0" i="1" smtClean="0">
                              <a:latin typeface="Cambria Math" panose="02040503050406030204" pitchFamily="18" charset="0"/>
                            </a:rPr>
                            <m:t>,</m:t>
                          </m:r>
                          <m:sSub>
                            <m:sSubPr>
                              <m:ctrlPr>
                                <a:rPr lang="es-ES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s-ES" b="0" i="1" smtClean="0">
                                  <a:latin typeface="Cambria Math" panose="02040503050406030204" pitchFamily="18" charset="0"/>
                                </a:rPr>
                                <m:t>𝑙</m:t>
                              </m:r>
                            </m:e>
                            <m:sub>
                              <m:r>
                                <a:rPr lang="es-ES" b="0" i="1" smtClean="0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</m:sub>
                          </m:sSub>
                          <m:r>
                            <a:rPr lang="es-ES" b="0" i="1" smtClean="0">
                              <a:latin typeface="Cambria Math" panose="02040503050406030204" pitchFamily="18" charset="0"/>
                            </a:rPr>
                            <m:t>,</m:t>
                          </m:r>
                          <m:sSubSup>
                            <m:sSubSupPr>
                              <m:ctrlPr>
                                <a:rPr lang="es-ES" b="0" i="1" smtClean="0">
                                  <a:latin typeface="Cambria Math" panose="02040503050406030204" pitchFamily="18" charset="0"/>
                                </a:rPr>
                              </m:ctrlPr>
                            </m:sSubSupPr>
                            <m:e>
                              <m:r>
                                <a:rPr lang="es-ES" b="0" i="1" smtClean="0">
                                  <a:latin typeface="Cambria Math" panose="02040503050406030204" pitchFamily="18" charset="0"/>
                                </a:rPr>
                                <m:t>𝛽</m:t>
                              </m:r>
                            </m:e>
                            <m:sub>
                              <m:r>
                                <a:rPr lang="es-ES" b="0" i="1" smtClean="0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</m:sub>
                            <m:sup>
                              <m:r>
                                <a:rPr lang="es-ES" b="0" i="1" smtClean="0">
                                  <a:latin typeface="Cambria Math" panose="02040503050406030204" pitchFamily="18" charset="0"/>
                                </a:rPr>
                                <m:t>𝑝</m:t>
                              </m:r>
                            </m:sup>
                          </m:sSubSup>
                          <m:r>
                            <a:rPr lang="es-ES" b="0" i="1" smtClean="0"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es-ES" i="1">
                              <a:latin typeface="Cambria Math" panose="02040503050406030204" pitchFamily="18" charset="0"/>
                            </a:rPr>
                            <m:t>𝒫</m:t>
                          </m:r>
                        </m:e>
                      </m:d>
                      <m:r>
                        <a:rPr lang="es-ES" b="0" i="1" smtClean="0">
                          <a:latin typeface="Cambria Math" panose="02040503050406030204" pitchFamily="18" charset="0"/>
                        </a:rPr>
                        <m:t>=</m:t>
                      </m:r>
                      <m:sSubSup>
                        <m:sSubSupPr>
                          <m:ctrlPr>
                            <a:rPr lang="es-ES" b="0" i="1" smtClean="0">
                              <a:latin typeface="Cambria Math" panose="02040503050406030204" pitchFamily="18" charset="0"/>
                            </a:rPr>
                          </m:ctrlPr>
                        </m:sSubSupPr>
                        <m:e>
                          <m:r>
                            <a:rPr lang="es-ES" b="0" i="1" smtClean="0">
                              <a:latin typeface="Cambria Math" panose="02040503050406030204" pitchFamily="18" charset="0"/>
                            </a:rPr>
                            <m:t>𝛽</m:t>
                          </m:r>
                        </m:e>
                        <m:sub>
                          <m:r>
                            <a:rPr lang="es-ES" b="0" i="1" smtClean="0">
                              <a:latin typeface="Cambria Math" panose="02040503050406030204" pitchFamily="18" charset="0"/>
                            </a:rPr>
                            <m:t>𝑖</m:t>
                          </m:r>
                        </m:sub>
                        <m:sup>
                          <m:sSub>
                            <m:sSubPr>
                              <m:ctrlPr>
                                <a:rPr lang="es-ES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s-ES" b="0" i="1" smtClean="0">
                                  <a:latin typeface="Cambria Math" panose="02040503050406030204" pitchFamily="18" charset="0"/>
                                </a:rPr>
                                <m:t>𝑡</m:t>
                              </m:r>
                            </m:e>
                            <m:sub>
                              <m:r>
                                <a:rPr lang="es-ES" b="0" i="1" smtClean="0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</m:sub>
                          </m:sSub>
                        </m:sup>
                      </m:sSubSup>
                      <m:r>
                        <a:rPr lang="es-ES" b="0" i="1" smtClean="0">
                          <a:latin typeface="Cambria Math" panose="02040503050406030204" pitchFamily="18" charset="0"/>
                        </a:rPr>
                        <m:t>⋅</m:t>
                      </m:r>
                      <m:r>
                        <a:rPr lang="es-ES" b="0" i="1" smtClean="0">
                          <a:latin typeface="Cambria Math" panose="02040503050406030204" pitchFamily="18" charset="0"/>
                        </a:rPr>
                        <m:t>𝜙</m:t>
                      </m:r>
                      <m:d>
                        <m:dPr>
                          <m:ctrlPr>
                            <a:rPr lang="es-ES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s-ES" b="0" i="1" smtClean="0">
                              <a:latin typeface="Cambria Math" panose="02040503050406030204" pitchFamily="18" charset="0"/>
                            </a:rPr>
                            <m:t>𝐼</m:t>
                          </m:r>
                          <m:r>
                            <a:rPr lang="es-ES" b="0" i="1" smtClean="0">
                              <a:latin typeface="Cambria Math" panose="02040503050406030204" pitchFamily="18" charset="0"/>
                            </a:rPr>
                            <m:t>,</m:t>
                          </m:r>
                          <m:sSub>
                            <m:sSubPr>
                              <m:ctrlPr>
                                <a:rPr lang="es-ES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s-ES" b="0" i="1" smtClean="0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  <m:sub>
                              <m:r>
                                <a:rPr lang="es-ES" b="0" i="1" smtClean="0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</m:sub>
                          </m:sSub>
                          <m:r>
                            <a:rPr lang="es-ES" b="0" i="1" smtClean="0">
                              <a:latin typeface="Cambria Math" panose="02040503050406030204" pitchFamily="18" charset="0"/>
                            </a:rPr>
                            <m:t>,</m:t>
                          </m:r>
                          <m:sSub>
                            <m:sSubPr>
                              <m:ctrlPr>
                                <a:rPr lang="es-ES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s-ES" b="0" i="1" smtClean="0">
                                  <a:latin typeface="Cambria Math" panose="02040503050406030204" pitchFamily="18" charset="0"/>
                                </a:rPr>
                                <m:t>𝑦</m:t>
                              </m:r>
                            </m:e>
                            <m:sub>
                              <m:r>
                                <a:rPr lang="es-ES" b="0" i="1" smtClean="0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</m:sub>
                          </m:sSub>
                        </m:e>
                      </m:d>
                    </m:oMath>
                  </m:oMathPara>
                </a14:m>
                <a:endParaRPr lang="es-ES" b="1" dirty="0" smtClean="0"/>
              </a:p>
            </p:txBody>
          </p:sp>
        </mc:Choice>
        <mc:Fallback xmlns="">
          <p:sp>
            <p:nvSpPr>
              <p:cNvPr id="23" name="TextBox 2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83101" y="2899313"/>
                <a:ext cx="4044375" cy="337657"/>
              </a:xfrm>
              <a:prstGeom prst="rect">
                <a:avLst/>
              </a:prstGeom>
              <a:blipFill rotWithShape="0">
                <a:blip r:embed="rId10"/>
                <a:stretch>
                  <a:fillRect b="-23636"/>
                </a:stretch>
              </a:blipFill>
            </p:spPr>
            <p:txBody>
              <a:bodyPr/>
              <a:lstStyle/>
              <a:p>
                <a:r>
                  <a:rPr lang="es-E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5" name="Rounded Rectangle 24"/>
          <p:cNvSpPr/>
          <p:nvPr/>
        </p:nvSpPr>
        <p:spPr>
          <a:xfrm>
            <a:off x="403317" y="629572"/>
            <a:ext cx="2665892" cy="531135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ES" b="1" dirty="0" err="1" smtClean="0">
                <a:solidFill>
                  <a:schemeClr val="bg1"/>
                </a:solidFill>
              </a:rPr>
              <a:t>Mid-level</a:t>
            </a:r>
            <a:r>
              <a:rPr lang="es-ES" b="1" dirty="0" smtClean="0">
                <a:solidFill>
                  <a:schemeClr val="bg1"/>
                </a:solidFill>
              </a:rPr>
              <a:t> </a:t>
            </a:r>
            <a:r>
              <a:rPr lang="es-ES" dirty="0" err="1" smtClean="0">
                <a:solidFill>
                  <a:schemeClr val="bg1"/>
                </a:solidFill>
              </a:rPr>
              <a:t>representation</a:t>
            </a:r>
            <a:endParaRPr lang="es-ES" dirty="0">
              <a:solidFill>
                <a:schemeClr val="bg1"/>
              </a:solidFill>
            </a:endParaRPr>
          </a:p>
        </p:txBody>
      </p:sp>
      <p:sp>
        <p:nvSpPr>
          <p:cNvPr id="26" name="Rounded Rectangle 25"/>
          <p:cNvSpPr/>
          <p:nvPr/>
        </p:nvSpPr>
        <p:spPr>
          <a:xfrm>
            <a:off x="3245931" y="629572"/>
            <a:ext cx="2665892" cy="531135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ES" dirty="0" smtClean="0">
                <a:solidFill>
                  <a:schemeClr val="bg1"/>
                </a:solidFill>
              </a:rPr>
              <a:t>Contextual </a:t>
            </a:r>
            <a:r>
              <a:rPr lang="es-ES" dirty="0" err="1" smtClean="0">
                <a:solidFill>
                  <a:schemeClr val="bg1"/>
                </a:solidFill>
              </a:rPr>
              <a:t>features</a:t>
            </a:r>
            <a:endParaRPr lang="es-ES" dirty="0">
              <a:solidFill>
                <a:schemeClr val="bg1"/>
              </a:solidFill>
            </a:endParaRPr>
          </a:p>
        </p:txBody>
      </p:sp>
      <p:sp>
        <p:nvSpPr>
          <p:cNvPr id="27" name="Rounded Rectangle 26"/>
          <p:cNvSpPr/>
          <p:nvPr/>
        </p:nvSpPr>
        <p:spPr>
          <a:xfrm>
            <a:off x="6088545" y="629623"/>
            <a:ext cx="2665892" cy="53113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b="1" dirty="0" smtClean="0">
                <a:solidFill>
                  <a:schemeClr val="bg1"/>
                </a:solidFill>
              </a:rPr>
              <a:t>Contextual </a:t>
            </a:r>
            <a:r>
              <a:rPr lang="es-ES" b="1" dirty="0" err="1" smtClean="0">
                <a:solidFill>
                  <a:schemeClr val="bg1"/>
                </a:solidFill>
              </a:rPr>
              <a:t>rescoring</a:t>
            </a:r>
            <a:endParaRPr lang="es-ES" b="1" dirty="0">
              <a:solidFill>
                <a:schemeClr val="bg1"/>
              </a:solidFill>
            </a:endParaRPr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860AB8-BB39-4E0E-8905-3E931B52FC0E}" type="slidenum">
              <a:rPr lang="es-ES" smtClean="0"/>
              <a:pPr/>
              <a:t>51</a:t>
            </a:fld>
            <a:r>
              <a:rPr lang="es-ES" smtClean="0"/>
              <a:t> / 84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40090940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2" grpId="1"/>
      <p:bldP spid="58" grpId="0"/>
      <p:bldP spid="60" grpId="0"/>
      <p:bldP spid="62" grpId="0"/>
      <p:bldP spid="63" grpId="0"/>
      <p:bldP spid="23" grpId="0"/>
      <p:bldP spid="23" grpId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28 Imagen" descr="degradado diapo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32" y="5888673"/>
            <a:ext cx="9144000" cy="97889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err="1" smtClean="0"/>
              <a:t>Experiments</a:t>
            </a:r>
            <a:r>
              <a:rPr lang="es-ES" dirty="0" smtClean="0"/>
              <a:t>: </a:t>
            </a:r>
            <a:r>
              <a:rPr lang="es-ES" dirty="0" err="1" smtClean="0"/>
              <a:t>Datasets</a:t>
            </a:r>
            <a:endParaRPr lang="es-E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806771"/>
            <a:ext cx="7886700" cy="4351338"/>
          </a:xfrm>
        </p:spPr>
        <p:txBody>
          <a:bodyPr>
            <a:normAutofit/>
          </a:bodyPr>
          <a:lstStyle/>
          <a:p>
            <a:r>
              <a:rPr lang="es-ES" dirty="0" err="1" smtClean="0"/>
              <a:t>Images</a:t>
            </a:r>
            <a:r>
              <a:rPr lang="es-ES" dirty="0" smtClean="0"/>
              <a:t> of </a:t>
            </a:r>
            <a:r>
              <a:rPr lang="es-ES" dirty="0" err="1" smtClean="0"/>
              <a:t>people</a:t>
            </a:r>
            <a:r>
              <a:rPr lang="es-ES" dirty="0" smtClean="0"/>
              <a:t> </a:t>
            </a:r>
            <a:r>
              <a:rPr lang="es-ES" dirty="0" err="1" smtClean="0"/>
              <a:t>playing</a:t>
            </a:r>
            <a:r>
              <a:rPr lang="es-ES" dirty="0" smtClean="0"/>
              <a:t> </a:t>
            </a:r>
            <a:r>
              <a:rPr lang="es-ES" dirty="0" err="1" smtClean="0"/>
              <a:t>sports</a:t>
            </a:r>
            <a:endParaRPr lang="es-ES" dirty="0" smtClean="0"/>
          </a:p>
          <a:p>
            <a:pPr lvl="1"/>
            <a:r>
              <a:rPr lang="es-ES" b="1" dirty="0" smtClean="0"/>
              <a:t>LEEDS </a:t>
            </a:r>
            <a:r>
              <a:rPr lang="es-ES" b="1" dirty="0" err="1" smtClean="0"/>
              <a:t>Sports</a:t>
            </a:r>
            <a:r>
              <a:rPr lang="es-ES" dirty="0" smtClean="0"/>
              <a:t> dataset (LSP): 2,000 </a:t>
            </a:r>
            <a:r>
              <a:rPr lang="es-ES" dirty="0" err="1" smtClean="0"/>
              <a:t>images</a:t>
            </a:r>
            <a:endParaRPr lang="es-ES" dirty="0" smtClean="0"/>
          </a:p>
          <a:p>
            <a:pPr lvl="1"/>
            <a:r>
              <a:rPr lang="es-ES" b="1" dirty="0" smtClean="0"/>
              <a:t>PARSE</a:t>
            </a:r>
            <a:r>
              <a:rPr lang="es-ES" dirty="0" smtClean="0"/>
              <a:t> dataset: 305 </a:t>
            </a:r>
            <a:r>
              <a:rPr lang="es-ES" dirty="0" err="1" smtClean="0"/>
              <a:t>images</a:t>
            </a:r>
            <a:endParaRPr lang="es-ES" dirty="0"/>
          </a:p>
          <a:p>
            <a:pPr marL="0" indent="0">
              <a:buNone/>
            </a:pPr>
            <a:endParaRPr lang="es-ES" dirty="0" smtClean="0"/>
          </a:p>
          <a:p>
            <a:r>
              <a:rPr lang="es-ES" b="1" dirty="0" err="1" smtClean="0"/>
              <a:t>Ground-truth</a:t>
            </a:r>
            <a:r>
              <a:rPr lang="es-ES" dirty="0" smtClean="0"/>
              <a:t> </a:t>
            </a:r>
            <a:r>
              <a:rPr lang="es-ES" dirty="0" err="1" smtClean="0"/>
              <a:t>annotations</a:t>
            </a:r>
            <a:endParaRPr lang="es-ES" dirty="0" smtClean="0"/>
          </a:p>
          <a:p>
            <a:pPr lvl="1"/>
            <a:r>
              <a:rPr lang="es-ES" dirty="0" smtClean="0"/>
              <a:t>(</a:t>
            </a:r>
            <a:r>
              <a:rPr lang="es-ES" dirty="0" err="1" smtClean="0"/>
              <a:t>x,y</a:t>
            </a:r>
            <a:r>
              <a:rPr lang="es-ES" dirty="0" smtClean="0"/>
              <a:t>) position of 14 human </a:t>
            </a:r>
            <a:r>
              <a:rPr lang="es-ES" dirty="0" err="1" smtClean="0"/>
              <a:t>body</a:t>
            </a:r>
            <a:r>
              <a:rPr lang="es-ES" dirty="0" smtClean="0"/>
              <a:t> </a:t>
            </a:r>
            <a:r>
              <a:rPr lang="es-ES" dirty="0" err="1" smtClean="0"/>
              <a:t>joints</a:t>
            </a:r>
            <a:endParaRPr lang="es-ES" dirty="0" smtClean="0"/>
          </a:p>
          <a:p>
            <a:pPr marL="457200" lvl="1" indent="0">
              <a:buNone/>
            </a:pPr>
            <a:endParaRPr lang="es-ES" dirty="0" smtClean="0"/>
          </a:p>
          <a:p>
            <a:r>
              <a:rPr lang="es-ES" dirty="0" err="1" smtClean="0"/>
              <a:t>Evaluation</a:t>
            </a:r>
            <a:r>
              <a:rPr lang="es-ES" dirty="0" smtClean="0"/>
              <a:t> </a:t>
            </a:r>
            <a:r>
              <a:rPr lang="es-ES" dirty="0" err="1" smtClean="0"/>
              <a:t>measure</a:t>
            </a:r>
            <a:r>
              <a:rPr lang="es-ES" dirty="0" smtClean="0"/>
              <a:t>: </a:t>
            </a:r>
            <a:r>
              <a:rPr lang="es-ES" dirty="0" err="1" smtClean="0"/>
              <a:t>Percentage</a:t>
            </a:r>
            <a:r>
              <a:rPr lang="es-ES" dirty="0" smtClean="0"/>
              <a:t> of </a:t>
            </a:r>
            <a:r>
              <a:rPr lang="es-ES" dirty="0" err="1" smtClean="0"/>
              <a:t>Correctly</a:t>
            </a:r>
            <a:r>
              <a:rPr lang="es-ES" dirty="0" smtClean="0"/>
              <a:t>-placed </a:t>
            </a:r>
            <a:r>
              <a:rPr lang="es-ES" dirty="0" err="1" smtClean="0"/>
              <a:t>Parts</a:t>
            </a:r>
            <a:r>
              <a:rPr lang="es-ES" dirty="0" smtClean="0"/>
              <a:t> (</a:t>
            </a:r>
            <a:r>
              <a:rPr lang="es-ES" b="1" dirty="0" smtClean="0"/>
              <a:t>PCP</a:t>
            </a:r>
            <a:r>
              <a:rPr lang="es-ES" dirty="0" smtClean="0"/>
              <a:t>)</a:t>
            </a:r>
          </a:p>
          <a:p>
            <a:pPr marL="457200" lvl="1" indent="0">
              <a:buNone/>
            </a:pPr>
            <a:endParaRPr lang="es-ES" dirty="0"/>
          </a:p>
        </p:txBody>
      </p:sp>
      <p:sp>
        <p:nvSpPr>
          <p:cNvPr id="5" name="Rectangle 4"/>
          <p:cNvSpPr/>
          <p:nvPr/>
        </p:nvSpPr>
        <p:spPr>
          <a:xfrm>
            <a:off x="-32" y="0"/>
            <a:ext cx="2216567" cy="199766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1200" dirty="0" err="1"/>
              <a:t>Part</a:t>
            </a:r>
            <a:r>
              <a:rPr lang="es-ES" sz="1200" dirty="0"/>
              <a:t> I</a:t>
            </a:r>
          </a:p>
        </p:txBody>
      </p:sp>
      <p:sp>
        <p:nvSpPr>
          <p:cNvPr id="6" name="Rectangle 5"/>
          <p:cNvSpPr/>
          <p:nvPr/>
        </p:nvSpPr>
        <p:spPr>
          <a:xfrm>
            <a:off x="2281647" y="0"/>
            <a:ext cx="2224199" cy="200797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1200" dirty="0" err="1"/>
              <a:t>Part</a:t>
            </a:r>
            <a:r>
              <a:rPr lang="es-ES" sz="1200" dirty="0"/>
              <a:t> II</a:t>
            </a:r>
          </a:p>
        </p:txBody>
      </p:sp>
      <p:sp>
        <p:nvSpPr>
          <p:cNvPr id="7" name="Rectangle 6"/>
          <p:cNvSpPr/>
          <p:nvPr/>
        </p:nvSpPr>
        <p:spPr>
          <a:xfrm>
            <a:off x="4570958" y="0"/>
            <a:ext cx="2226044" cy="200797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1200" dirty="0" err="1"/>
              <a:t>Part</a:t>
            </a:r>
            <a:r>
              <a:rPr lang="es-ES" sz="1200" dirty="0"/>
              <a:t> III</a:t>
            </a:r>
          </a:p>
        </p:txBody>
      </p:sp>
      <p:sp>
        <p:nvSpPr>
          <p:cNvPr id="8" name="Rectangle 7"/>
          <p:cNvSpPr/>
          <p:nvPr/>
        </p:nvSpPr>
        <p:spPr>
          <a:xfrm>
            <a:off x="6862114" y="1"/>
            <a:ext cx="2281854" cy="199766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1200" dirty="0" err="1"/>
              <a:t>Conclusions</a:t>
            </a:r>
            <a:endParaRPr lang="es-ES" sz="1200" dirty="0"/>
          </a:p>
        </p:txBody>
      </p:sp>
      <p:sp>
        <p:nvSpPr>
          <p:cNvPr id="10" name="Rectangle 9"/>
          <p:cNvSpPr/>
          <p:nvPr/>
        </p:nvSpPr>
        <p:spPr>
          <a:xfrm>
            <a:off x="0" y="233966"/>
            <a:ext cx="4505846" cy="192754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1200" dirty="0" err="1" smtClean="0"/>
              <a:t>Pictorial</a:t>
            </a:r>
            <a:r>
              <a:rPr lang="es-ES" sz="1200" dirty="0" smtClean="0"/>
              <a:t> </a:t>
            </a:r>
            <a:r>
              <a:rPr lang="es-ES" sz="1200" dirty="0" err="1" smtClean="0"/>
              <a:t>structures</a:t>
            </a:r>
            <a:endParaRPr lang="es-ES" sz="1200" dirty="0"/>
          </a:p>
        </p:txBody>
      </p:sp>
      <p:sp>
        <p:nvSpPr>
          <p:cNvPr id="12" name="Rectangle 11"/>
          <p:cNvSpPr/>
          <p:nvPr/>
        </p:nvSpPr>
        <p:spPr>
          <a:xfrm>
            <a:off x="4570958" y="225789"/>
            <a:ext cx="4573042" cy="200931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1200" dirty="0" smtClean="0"/>
              <a:t>Contextual </a:t>
            </a:r>
            <a:r>
              <a:rPr lang="es-ES" sz="1200" dirty="0" err="1" smtClean="0"/>
              <a:t>Rescoring</a:t>
            </a:r>
            <a:r>
              <a:rPr lang="es-ES" sz="1200" dirty="0" smtClean="0"/>
              <a:t> </a:t>
            </a:r>
            <a:r>
              <a:rPr lang="es-ES" sz="1200" dirty="0" err="1" smtClean="0"/>
              <a:t>for</a:t>
            </a:r>
            <a:r>
              <a:rPr lang="es-ES" sz="1200" dirty="0" smtClean="0"/>
              <a:t> Human Pose </a:t>
            </a:r>
            <a:r>
              <a:rPr lang="es-ES" sz="1200" dirty="0" err="1" smtClean="0"/>
              <a:t>Estimation</a:t>
            </a:r>
            <a:endParaRPr lang="es-ES" sz="1200" dirty="0"/>
          </a:p>
        </p:txBody>
      </p:sp>
      <p:pic>
        <p:nvPicPr>
          <p:cNvPr id="15" name="Picture 2" descr="D:\PhD\2012-2013\HumanPoseDB\pose-release1.3-full\cluster\lsp_ori_rescaled_augtrain\train\seed1735\im0944-rescaled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187099" y="1825610"/>
            <a:ext cx="1296144" cy="2858164"/>
          </a:xfrm>
          <a:prstGeom prst="rect">
            <a:avLst/>
          </a:prstGeom>
          <a:noFill/>
        </p:spPr>
      </p:pic>
      <p:grpSp>
        <p:nvGrpSpPr>
          <p:cNvPr id="17" name="38 Grupo"/>
          <p:cNvGrpSpPr/>
          <p:nvPr/>
        </p:nvGrpSpPr>
        <p:grpSpPr>
          <a:xfrm>
            <a:off x="7409142" y="2030556"/>
            <a:ext cx="936104" cy="2528664"/>
            <a:chOff x="7308304" y="1412776"/>
            <a:chExt cx="936104" cy="2528664"/>
          </a:xfrm>
        </p:grpSpPr>
        <p:sp>
          <p:nvSpPr>
            <p:cNvPr id="18" name="24 Conector"/>
            <p:cNvSpPr/>
            <p:nvPr/>
          </p:nvSpPr>
          <p:spPr>
            <a:xfrm>
              <a:off x="7380312" y="3645024"/>
              <a:ext cx="144016" cy="144016"/>
            </a:xfrm>
            <a:prstGeom prst="flowChartConnector">
              <a:avLst/>
            </a:prstGeom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19" name="25 Conector"/>
            <p:cNvSpPr/>
            <p:nvPr/>
          </p:nvSpPr>
          <p:spPr>
            <a:xfrm>
              <a:off x="7812360" y="3797424"/>
              <a:ext cx="144016" cy="144016"/>
            </a:xfrm>
            <a:prstGeom prst="flowChartConnector">
              <a:avLst/>
            </a:prstGeom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20" name="26 Conector"/>
            <p:cNvSpPr/>
            <p:nvPr/>
          </p:nvSpPr>
          <p:spPr>
            <a:xfrm>
              <a:off x="7668344" y="3140968"/>
              <a:ext cx="144016" cy="144016"/>
            </a:xfrm>
            <a:prstGeom prst="flowChartConnector">
              <a:avLst/>
            </a:prstGeom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21" name="27 Conector"/>
            <p:cNvSpPr/>
            <p:nvPr/>
          </p:nvSpPr>
          <p:spPr>
            <a:xfrm>
              <a:off x="7956376" y="3212976"/>
              <a:ext cx="144016" cy="144016"/>
            </a:xfrm>
            <a:prstGeom prst="flowChartConnector">
              <a:avLst/>
            </a:prstGeom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22" name="28 Conector"/>
            <p:cNvSpPr/>
            <p:nvPr/>
          </p:nvSpPr>
          <p:spPr>
            <a:xfrm>
              <a:off x="7452320" y="2492896"/>
              <a:ext cx="144016" cy="144016"/>
            </a:xfrm>
            <a:prstGeom prst="flowChartConnector">
              <a:avLst/>
            </a:prstGeom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23" name="29 Conector"/>
            <p:cNvSpPr/>
            <p:nvPr/>
          </p:nvSpPr>
          <p:spPr>
            <a:xfrm>
              <a:off x="7740352" y="2492896"/>
              <a:ext cx="144016" cy="144016"/>
            </a:xfrm>
            <a:prstGeom prst="flowChartConnector">
              <a:avLst/>
            </a:prstGeom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24" name="30 Conector"/>
            <p:cNvSpPr/>
            <p:nvPr/>
          </p:nvSpPr>
          <p:spPr>
            <a:xfrm>
              <a:off x="7308304" y="2564904"/>
              <a:ext cx="144016" cy="144016"/>
            </a:xfrm>
            <a:prstGeom prst="flowChartConnector">
              <a:avLst/>
            </a:prstGeom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25" name="31 Conector"/>
            <p:cNvSpPr/>
            <p:nvPr/>
          </p:nvSpPr>
          <p:spPr>
            <a:xfrm>
              <a:off x="7308304" y="2132856"/>
              <a:ext cx="144016" cy="144016"/>
            </a:xfrm>
            <a:prstGeom prst="flowChartConnector">
              <a:avLst/>
            </a:prstGeom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26" name="32 Conector"/>
            <p:cNvSpPr/>
            <p:nvPr/>
          </p:nvSpPr>
          <p:spPr>
            <a:xfrm>
              <a:off x="7452320" y="1772816"/>
              <a:ext cx="144016" cy="144016"/>
            </a:xfrm>
            <a:prstGeom prst="flowChartConnector">
              <a:avLst/>
            </a:prstGeom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27" name="33 Conector"/>
            <p:cNvSpPr/>
            <p:nvPr/>
          </p:nvSpPr>
          <p:spPr>
            <a:xfrm>
              <a:off x="7884368" y="1844824"/>
              <a:ext cx="144016" cy="144016"/>
            </a:xfrm>
            <a:prstGeom prst="flowChartConnector">
              <a:avLst/>
            </a:prstGeom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28" name="34 Conector"/>
            <p:cNvSpPr/>
            <p:nvPr/>
          </p:nvSpPr>
          <p:spPr>
            <a:xfrm>
              <a:off x="8100392" y="2348880"/>
              <a:ext cx="144016" cy="144016"/>
            </a:xfrm>
            <a:prstGeom prst="flowChartConnector">
              <a:avLst/>
            </a:prstGeom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29" name="35 Conector"/>
            <p:cNvSpPr/>
            <p:nvPr/>
          </p:nvSpPr>
          <p:spPr>
            <a:xfrm>
              <a:off x="7956376" y="2636912"/>
              <a:ext cx="144016" cy="144016"/>
            </a:xfrm>
            <a:prstGeom prst="flowChartConnector">
              <a:avLst/>
            </a:prstGeom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30" name="36 Conector"/>
            <p:cNvSpPr/>
            <p:nvPr/>
          </p:nvSpPr>
          <p:spPr>
            <a:xfrm>
              <a:off x="7740352" y="1700808"/>
              <a:ext cx="144016" cy="144016"/>
            </a:xfrm>
            <a:prstGeom prst="flowChartConnector">
              <a:avLst/>
            </a:prstGeom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31" name="37 Conector"/>
            <p:cNvSpPr/>
            <p:nvPr/>
          </p:nvSpPr>
          <p:spPr>
            <a:xfrm>
              <a:off x="7812360" y="1412776"/>
              <a:ext cx="144016" cy="144016"/>
            </a:xfrm>
            <a:prstGeom prst="flowChartConnector">
              <a:avLst/>
            </a:prstGeom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sp>
        <p:nvSpPr>
          <p:cNvPr id="14" name="Slide Number Placeholder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860AB8-BB39-4E0E-8905-3E931B52FC0E}" type="slidenum">
              <a:rPr lang="es-ES" smtClean="0"/>
              <a:pPr/>
              <a:t>52</a:t>
            </a:fld>
            <a:r>
              <a:rPr lang="es-ES" smtClean="0"/>
              <a:t> / 84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7975337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28 Imagen" descr="degradado diapo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32" y="5888673"/>
            <a:ext cx="9144000" cy="97889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err="1" smtClean="0"/>
              <a:t>Results</a:t>
            </a:r>
            <a:endParaRPr lang="es-ES" dirty="0"/>
          </a:p>
        </p:txBody>
      </p:sp>
      <p:sp>
        <p:nvSpPr>
          <p:cNvPr id="5" name="Rectangle 4"/>
          <p:cNvSpPr/>
          <p:nvPr/>
        </p:nvSpPr>
        <p:spPr>
          <a:xfrm>
            <a:off x="-32" y="0"/>
            <a:ext cx="2216567" cy="199766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1200" dirty="0" err="1"/>
              <a:t>Part</a:t>
            </a:r>
            <a:r>
              <a:rPr lang="es-ES" sz="1200" dirty="0"/>
              <a:t> I</a:t>
            </a:r>
          </a:p>
        </p:txBody>
      </p:sp>
      <p:sp>
        <p:nvSpPr>
          <p:cNvPr id="6" name="Rectangle 5"/>
          <p:cNvSpPr/>
          <p:nvPr/>
        </p:nvSpPr>
        <p:spPr>
          <a:xfrm>
            <a:off x="2281647" y="0"/>
            <a:ext cx="2224199" cy="200797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1200" dirty="0" err="1"/>
              <a:t>Part</a:t>
            </a:r>
            <a:r>
              <a:rPr lang="es-ES" sz="1200" dirty="0"/>
              <a:t> II</a:t>
            </a:r>
          </a:p>
        </p:txBody>
      </p:sp>
      <p:sp>
        <p:nvSpPr>
          <p:cNvPr id="7" name="Rectangle 6"/>
          <p:cNvSpPr/>
          <p:nvPr/>
        </p:nvSpPr>
        <p:spPr>
          <a:xfrm>
            <a:off x="4570958" y="0"/>
            <a:ext cx="2226044" cy="200797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1200" dirty="0" err="1"/>
              <a:t>Part</a:t>
            </a:r>
            <a:r>
              <a:rPr lang="es-ES" sz="1200" dirty="0"/>
              <a:t> III</a:t>
            </a:r>
          </a:p>
        </p:txBody>
      </p:sp>
      <p:sp>
        <p:nvSpPr>
          <p:cNvPr id="8" name="Rectangle 7"/>
          <p:cNvSpPr/>
          <p:nvPr/>
        </p:nvSpPr>
        <p:spPr>
          <a:xfrm>
            <a:off x="6862114" y="1"/>
            <a:ext cx="2281854" cy="199766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1200" dirty="0" err="1"/>
              <a:t>Conclusions</a:t>
            </a:r>
            <a:endParaRPr lang="es-ES" sz="1200" dirty="0"/>
          </a:p>
        </p:txBody>
      </p:sp>
      <p:sp>
        <p:nvSpPr>
          <p:cNvPr id="10" name="Rectangle 9"/>
          <p:cNvSpPr/>
          <p:nvPr/>
        </p:nvSpPr>
        <p:spPr>
          <a:xfrm>
            <a:off x="0" y="233966"/>
            <a:ext cx="4505846" cy="192754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1200" dirty="0" err="1" smtClean="0"/>
              <a:t>Pictorial</a:t>
            </a:r>
            <a:r>
              <a:rPr lang="es-ES" sz="1200" dirty="0" smtClean="0"/>
              <a:t> </a:t>
            </a:r>
            <a:r>
              <a:rPr lang="es-ES" sz="1200" dirty="0" err="1" smtClean="0"/>
              <a:t>structures</a:t>
            </a:r>
            <a:endParaRPr lang="es-ES" sz="1200" dirty="0"/>
          </a:p>
        </p:txBody>
      </p:sp>
      <p:sp>
        <p:nvSpPr>
          <p:cNvPr id="12" name="Rectangle 11"/>
          <p:cNvSpPr/>
          <p:nvPr/>
        </p:nvSpPr>
        <p:spPr>
          <a:xfrm>
            <a:off x="4570958" y="225789"/>
            <a:ext cx="4573042" cy="200931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1200" dirty="0" smtClean="0"/>
              <a:t>Contextual </a:t>
            </a:r>
            <a:r>
              <a:rPr lang="es-ES" sz="1200" dirty="0" err="1" smtClean="0"/>
              <a:t>Rescoring</a:t>
            </a:r>
            <a:r>
              <a:rPr lang="es-ES" sz="1200" dirty="0" smtClean="0"/>
              <a:t> </a:t>
            </a:r>
            <a:r>
              <a:rPr lang="es-ES" sz="1200" dirty="0" err="1" smtClean="0"/>
              <a:t>for</a:t>
            </a:r>
            <a:r>
              <a:rPr lang="es-ES" sz="1200" dirty="0" smtClean="0"/>
              <a:t> Human Pose </a:t>
            </a:r>
            <a:r>
              <a:rPr lang="es-ES" sz="1200" dirty="0" err="1" smtClean="0"/>
              <a:t>Estimation</a:t>
            </a:r>
            <a:endParaRPr lang="es-ES" sz="1200" dirty="0"/>
          </a:p>
        </p:txBody>
      </p:sp>
      <p:graphicFrame>
        <p:nvGraphicFramePr>
          <p:cNvPr id="17" name="Chart 16"/>
          <p:cNvGraphicFramePr/>
          <p:nvPr>
            <p:extLst>
              <p:ext uri="{D42A27DB-BD31-4B8C-83A1-F6EECF244321}">
                <p14:modId xmlns:p14="http://schemas.microsoft.com/office/powerpoint/2010/main" val="1867213638"/>
              </p:ext>
            </p:extLst>
          </p:nvPr>
        </p:nvGraphicFramePr>
        <p:xfrm>
          <a:off x="76082" y="1338713"/>
          <a:ext cx="4353681" cy="49019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pSp>
        <p:nvGrpSpPr>
          <p:cNvPr id="11" name="Group 10"/>
          <p:cNvGrpSpPr/>
          <p:nvPr/>
        </p:nvGrpSpPr>
        <p:grpSpPr>
          <a:xfrm>
            <a:off x="4505846" y="1222770"/>
            <a:ext cx="4507738" cy="4519814"/>
            <a:chOff x="4505846" y="1222770"/>
            <a:chExt cx="4507738" cy="4519814"/>
          </a:xfrm>
        </p:grpSpPr>
        <p:grpSp>
          <p:nvGrpSpPr>
            <p:cNvPr id="13" name="Group 12"/>
            <p:cNvGrpSpPr/>
            <p:nvPr/>
          </p:nvGrpSpPr>
          <p:grpSpPr>
            <a:xfrm>
              <a:off x="4505846" y="1688036"/>
              <a:ext cx="2281756" cy="1745052"/>
              <a:chOff x="5351384" y="2432114"/>
              <a:chExt cx="3907550" cy="2717107"/>
            </a:xfrm>
          </p:grpSpPr>
          <p:pic>
            <p:nvPicPr>
              <p:cNvPr id="14" name="Picture 13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332341" y="2432724"/>
                <a:ext cx="1926593" cy="2716497"/>
              </a:xfrm>
              <a:prstGeom prst="rect">
                <a:avLst/>
              </a:prstGeom>
            </p:spPr>
          </p:pic>
          <p:pic>
            <p:nvPicPr>
              <p:cNvPr id="15" name="Picture 14"/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351384" y="2432114"/>
                <a:ext cx="1926110" cy="2715815"/>
              </a:xfrm>
              <a:prstGeom prst="rect">
                <a:avLst/>
              </a:prstGeom>
            </p:spPr>
          </p:pic>
        </p:grpSp>
        <p:grpSp>
          <p:nvGrpSpPr>
            <p:cNvPr id="16" name="Group 15"/>
            <p:cNvGrpSpPr/>
            <p:nvPr/>
          </p:nvGrpSpPr>
          <p:grpSpPr>
            <a:xfrm>
              <a:off x="4505846" y="3500329"/>
              <a:ext cx="4507738" cy="2242255"/>
              <a:chOff x="5118552" y="3841111"/>
              <a:chExt cx="4507738" cy="2554331"/>
            </a:xfrm>
          </p:grpSpPr>
          <p:pic>
            <p:nvPicPr>
              <p:cNvPr id="18" name="Picture 17"/>
              <p:cNvPicPr>
                <a:picLocks noChangeAspect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118552" y="3841111"/>
                <a:ext cx="2219558" cy="2551662"/>
              </a:xfrm>
              <a:prstGeom prst="rect">
                <a:avLst/>
              </a:prstGeom>
            </p:spPr>
          </p:pic>
          <p:pic>
            <p:nvPicPr>
              <p:cNvPr id="19" name="Picture 18"/>
              <p:cNvPicPr>
                <a:picLocks noChangeAspect="1"/>
              </p:cNvPicPr>
              <p:nvPr/>
            </p:nvPicPr>
            <p:blipFill>
              <a:blip r:embed="rId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404410" y="3841111"/>
                <a:ext cx="2221880" cy="2554331"/>
              </a:xfrm>
              <a:prstGeom prst="rect">
                <a:avLst/>
              </a:prstGeom>
            </p:spPr>
          </p:pic>
        </p:grpSp>
        <p:grpSp>
          <p:nvGrpSpPr>
            <p:cNvPr id="20" name="Group 19"/>
            <p:cNvGrpSpPr/>
            <p:nvPr/>
          </p:nvGrpSpPr>
          <p:grpSpPr>
            <a:xfrm>
              <a:off x="6896113" y="1690688"/>
              <a:ext cx="2117471" cy="1744222"/>
              <a:chOff x="3145347" y="1659118"/>
              <a:chExt cx="2897233" cy="2187606"/>
            </a:xfrm>
          </p:grpSpPr>
          <p:pic>
            <p:nvPicPr>
              <p:cNvPr id="21" name="Picture 20"/>
              <p:cNvPicPr>
                <a:picLocks noChangeAspect="1"/>
              </p:cNvPicPr>
              <p:nvPr/>
            </p:nvPicPr>
            <p:blipFill>
              <a:blip r:embed="rId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145347" y="1659118"/>
                <a:ext cx="1427506" cy="2181994"/>
              </a:xfrm>
              <a:prstGeom prst="rect">
                <a:avLst/>
              </a:prstGeom>
            </p:spPr>
          </p:pic>
          <p:pic>
            <p:nvPicPr>
              <p:cNvPr id="22" name="Picture 21"/>
              <p:cNvPicPr>
                <a:picLocks noChangeAspect="1"/>
              </p:cNvPicPr>
              <p:nvPr/>
            </p:nvPicPr>
            <p:blipFill>
              <a:blip r:embed="rId10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611403" y="1659118"/>
                <a:ext cx="1431177" cy="2187606"/>
              </a:xfrm>
              <a:prstGeom prst="rect">
                <a:avLst/>
              </a:prstGeom>
            </p:spPr>
          </p:pic>
        </p:grpSp>
        <p:sp>
          <p:nvSpPr>
            <p:cNvPr id="3" name="TextBox 2"/>
            <p:cNvSpPr txBox="1"/>
            <p:nvPr/>
          </p:nvSpPr>
          <p:spPr>
            <a:xfrm>
              <a:off x="5325759" y="1222770"/>
              <a:ext cx="317914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dirty="0" smtClean="0"/>
                <a:t>YR (</a:t>
              </a:r>
              <a:r>
                <a:rPr lang="es-ES" dirty="0" err="1" smtClean="0"/>
                <a:t>left</a:t>
              </a:r>
              <a:r>
                <a:rPr lang="es-ES" dirty="0" smtClean="0"/>
                <a:t>) vs. </a:t>
              </a:r>
              <a:r>
                <a:rPr lang="es-ES" dirty="0" err="1" smtClean="0"/>
                <a:t>YR+Rescoring</a:t>
              </a:r>
              <a:r>
                <a:rPr lang="es-ES" dirty="0" smtClean="0"/>
                <a:t> (</a:t>
              </a:r>
              <a:r>
                <a:rPr lang="es-ES" dirty="0" err="1" smtClean="0"/>
                <a:t>right</a:t>
              </a:r>
              <a:r>
                <a:rPr lang="es-ES" dirty="0" smtClean="0"/>
                <a:t>)</a:t>
              </a:r>
              <a:endParaRPr lang="es-ES" dirty="0"/>
            </a:p>
          </p:txBody>
        </p:sp>
      </p:grpSp>
      <p:grpSp>
        <p:nvGrpSpPr>
          <p:cNvPr id="33" name="Group 32"/>
          <p:cNvGrpSpPr/>
          <p:nvPr/>
        </p:nvGrpSpPr>
        <p:grpSpPr>
          <a:xfrm>
            <a:off x="4471834" y="1222770"/>
            <a:ext cx="4541750" cy="4472050"/>
            <a:chOff x="4471834" y="1222770"/>
            <a:chExt cx="4541750" cy="4472050"/>
          </a:xfrm>
        </p:grpSpPr>
        <p:grpSp>
          <p:nvGrpSpPr>
            <p:cNvPr id="23" name="Group 22"/>
            <p:cNvGrpSpPr/>
            <p:nvPr/>
          </p:nvGrpSpPr>
          <p:grpSpPr>
            <a:xfrm>
              <a:off x="4497000" y="1679327"/>
              <a:ext cx="2176114" cy="1679685"/>
              <a:chOff x="3679500" y="2165500"/>
              <a:chExt cx="3569840" cy="2527000"/>
            </a:xfrm>
          </p:grpSpPr>
          <p:pic>
            <p:nvPicPr>
              <p:cNvPr id="24" name="Picture 23"/>
              <p:cNvPicPr>
                <a:picLocks noChangeAspect="1"/>
              </p:cNvPicPr>
              <p:nvPr/>
            </p:nvPicPr>
            <p:blipFill>
              <a:blip r:embed="rId11"/>
              <a:stretch>
                <a:fillRect/>
              </a:stretch>
            </p:blipFill>
            <p:spPr>
              <a:xfrm>
                <a:off x="3679500" y="2165500"/>
                <a:ext cx="1785000" cy="2527000"/>
              </a:xfrm>
              <a:prstGeom prst="rect">
                <a:avLst/>
              </a:prstGeom>
            </p:spPr>
          </p:pic>
          <p:pic>
            <p:nvPicPr>
              <p:cNvPr id="25" name="Picture 24"/>
              <p:cNvPicPr>
                <a:picLocks noChangeAspect="1"/>
              </p:cNvPicPr>
              <p:nvPr/>
            </p:nvPicPr>
            <p:blipFill rotWithShape="1">
              <a:blip r:embed="rId12"/>
              <a:srcRect r="2651"/>
              <a:stretch/>
            </p:blipFill>
            <p:spPr>
              <a:xfrm>
                <a:off x="5486839" y="2171832"/>
                <a:ext cx="1762501" cy="2514334"/>
              </a:xfrm>
              <a:prstGeom prst="rect">
                <a:avLst/>
              </a:prstGeom>
            </p:spPr>
          </p:pic>
        </p:grpSp>
        <p:grpSp>
          <p:nvGrpSpPr>
            <p:cNvPr id="26" name="Group 25"/>
            <p:cNvGrpSpPr/>
            <p:nvPr/>
          </p:nvGrpSpPr>
          <p:grpSpPr>
            <a:xfrm>
              <a:off x="6725057" y="1714856"/>
              <a:ext cx="2288527" cy="1665683"/>
              <a:chOff x="1249363" y="3361204"/>
              <a:chExt cx="3667757" cy="2400717"/>
            </a:xfrm>
          </p:grpSpPr>
          <p:pic>
            <p:nvPicPr>
              <p:cNvPr id="27" name="Picture 26"/>
              <p:cNvPicPr>
                <a:picLocks noChangeAspect="1"/>
              </p:cNvPicPr>
              <p:nvPr/>
            </p:nvPicPr>
            <p:blipFill>
              <a:blip r:embed="rId13"/>
              <a:stretch>
                <a:fillRect/>
              </a:stretch>
            </p:blipFill>
            <p:spPr>
              <a:xfrm>
                <a:off x="1249363" y="3361204"/>
                <a:ext cx="1785000" cy="2381334"/>
              </a:xfrm>
              <a:prstGeom prst="rect">
                <a:avLst/>
              </a:prstGeom>
            </p:spPr>
          </p:pic>
          <p:pic>
            <p:nvPicPr>
              <p:cNvPr id="28" name="Picture 27"/>
              <p:cNvPicPr>
                <a:picLocks noChangeAspect="1"/>
              </p:cNvPicPr>
              <p:nvPr/>
            </p:nvPicPr>
            <p:blipFill>
              <a:blip r:embed="rId14"/>
              <a:stretch>
                <a:fillRect/>
              </a:stretch>
            </p:blipFill>
            <p:spPr>
              <a:xfrm>
                <a:off x="3106620" y="3374254"/>
                <a:ext cx="1810500" cy="2387667"/>
              </a:xfrm>
              <a:prstGeom prst="rect">
                <a:avLst/>
              </a:prstGeom>
            </p:spPr>
          </p:pic>
        </p:grpSp>
        <p:grpSp>
          <p:nvGrpSpPr>
            <p:cNvPr id="29" name="Group 28"/>
            <p:cNvGrpSpPr/>
            <p:nvPr/>
          </p:nvGrpSpPr>
          <p:grpSpPr>
            <a:xfrm>
              <a:off x="4471834" y="3450433"/>
              <a:ext cx="4541750" cy="2244387"/>
              <a:chOff x="3666750" y="2526499"/>
              <a:chExt cx="3693257" cy="1805000"/>
            </a:xfrm>
          </p:grpSpPr>
          <p:pic>
            <p:nvPicPr>
              <p:cNvPr id="30" name="Picture 29"/>
              <p:cNvPicPr>
                <a:picLocks noChangeAspect="1"/>
              </p:cNvPicPr>
              <p:nvPr/>
            </p:nvPicPr>
            <p:blipFill>
              <a:blip r:embed="rId15"/>
              <a:stretch>
                <a:fillRect/>
              </a:stretch>
            </p:blipFill>
            <p:spPr>
              <a:xfrm>
                <a:off x="3666750" y="2529666"/>
                <a:ext cx="1810500" cy="1798667"/>
              </a:xfrm>
              <a:prstGeom prst="rect">
                <a:avLst/>
              </a:prstGeom>
            </p:spPr>
          </p:pic>
          <p:pic>
            <p:nvPicPr>
              <p:cNvPr id="31" name="Picture 30"/>
              <p:cNvPicPr>
                <a:picLocks noChangeAspect="1"/>
              </p:cNvPicPr>
              <p:nvPr/>
            </p:nvPicPr>
            <p:blipFill>
              <a:blip r:embed="rId16"/>
              <a:stretch>
                <a:fillRect/>
              </a:stretch>
            </p:blipFill>
            <p:spPr>
              <a:xfrm>
                <a:off x="5549507" y="2526499"/>
                <a:ext cx="1810500" cy="1805000"/>
              </a:xfrm>
              <a:prstGeom prst="rect">
                <a:avLst/>
              </a:prstGeom>
            </p:spPr>
          </p:pic>
        </p:grpSp>
        <p:sp>
          <p:nvSpPr>
            <p:cNvPr id="32" name="TextBox 31"/>
            <p:cNvSpPr txBox="1"/>
            <p:nvPr/>
          </p:nvSpPr>
          <p:spPr>
            <a:xfrm>
              <a:off x="5160669" y="1222770"/>
              <a:ext cx="347088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dirty="0" err="1" smtClean="0"/>
                <a:t>Pish</a:t>
              </a:r>
              <a:r>
                <a:rPr lang="es-ES" dirty="0" smtClean="0"/>
                <a:t> (</a:t>
              </a:r>
              <a:r>
                <a:rPr lang="es-ES" dirty="0" err="1" smtClean="0"/>
                <a:t>left</a:t>
              </a:r>
              <a:r>
                <a:rPr lang="es-ES" dirty="0" smtClean="0"/>
                <a:t>) vs. </a:t>
              </a:r>
              <a:r>
                <a:rPr lang="es-ES" dirty="0" err="1" smtClean="0"/>
                <a:t>Pish+Rescoring</a:t>
              </a:r>
              <a:r>
                <a:rPr lang="es-ES" dirty="0"/>
                <a:t> </a:t>
              </a:r>
              <a:r>
                <a:rPr lang="es-ES" dirty="0" smtClean="0"/>
                <a:t>(</a:t>
              </a:r>
              <a:r>
                <a:rPr lang="es-ES" dirty="0" err="1" smtClean="0"/>
                <a:t>right</a:t>
              </a:r>
              <a:r>
                <a:rPr lang="es-ES" dirty="0" smtClean="0"/>
                <a:t>)</a:t>
              </a:r>
              <a:endParaRPr lang="es-ES" dirty="0"/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1249724" y="2780907"/>
            <a:ext cx="839409" cy="2089711"/>
            <a:chOff x="1249724" y="2780907"/>
            <a:chExt cx="839409" cy="2089711"/>
          </a:xfrm>
        </p:grpSpPr>
        <p:sp>
          <p:nvSpPr>
            <p:cNvPr id="34" name="Rounded Rectangle 33"/>
            <p:cNvSpPr/>
            <p:nvPr/>
          </p:nvSpPr>
          <p:spPr>
            <a:xfrm>
              <a:off x="1249724" y="2780907"/>
              <a:ext cx="345313" cy="2089711"/>
            </a:xfrm>
            <a:prstGeom prst="roundRect">
              <a:avLst/>
            </a:prstGeom>
            <a:noFill/>
            <a:ln w="57150">
              <a:solidFill>
                <a:srgbClr val="00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35" name="Rounded Rectangle 34"/>
            <p:cNvSpPr/>
            <p:nvPr/>
          </p:nvSpPr>
          <p:spPr>
            <a:xfrm>
              <a:off x="1743820" y="2780907"/>
              <a:ext cx="345313" cy="2089711"/>
            </a:xfrm>
            <a:prstGeom prst="roundRect">
              <a:avLst/>
            </a:prstGeom>
            <a:noFill/>
            <a:ln w="57150">
              <a:solidFill>
                <a:srgbClr val="00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sp>
        <p:nvSpPr>
          <p:cNvPr id="40" name="Slide Number Placeholder 3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860AB8-BB39-4E0E-8905-3E931B52FC0E}" type="slidenum">
              <a:rPr lang="es-ES" smtClean="0"/>
              <a:pPr/>
              <a:t>53</a:t>
            </a:fld>
            <a:r>
              <a:rPr lang="es-ES" smtClean="0"/>
              <a:t> / 84</a:t>
            </a:r>
            <a:endParaRPr lang="es-ES" dirty="0"/>
          </a:p>
        </p:txBody>
      </p:sp>
      <p:grpSp>
        <p:nvGrpSpPr>
          <p:cNvPr id="37" name="Group 36"/>
          <p:cNvGrpSpPr/>
          <p:nvPr/>
        </p:nvGrpSpPr>
        <p:grpSpPr>
          <a:xfrm>
            <a:off x="975974" y="2444352"/>
            <a:ext cx="1398539" cy="341634"/>
            <a:chOff x="957120" y="2387790"/>
            <a:chExt cx="1398539" cy="341634"/>
          </a:xfrm>
        </p:grpSpPr>
        <p:sp>
          <p:nvSpPr>
            <p:cNvPr id="4" name="TextBox 3"/>
            <p:cNvSpPr txBox="1"/>
            <p:nvPr/>
          </p:nvSpPr>
          <p:spPr>
            <a:xfrm>
              <a:off x="957120" y="2387790"/>
              <a:ext cx="798617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ca-ES" sz="1600" dirty="0" smtClean="0"/>
                <a:t>+2.85%</a:t>
              </a:r>
              <a:endParaRPr lang="es-ES" sz="1600" dirty="0"/>
            </a:p>
          </p:txBody>
        </p:sp>
        <p:sp>
          <p:nvSpPr>
            <p:cNvPr id="38" name="TextBox 37"/>
            <p:cNvSpPr txBox="1"/>
            <p:nvPr/>
          </p:nvSpPr>
          <p:spPr>
            <a:xfrm>
              <a:off x="1661238" y="2390870"/>
              <a:ext cx="694421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ca-ES" sz="1600" dirty="0" smtClean="0"/>
                <a:t>+2.8%</a:t>
              </a:r>
              <a:endParaRPr lang="es-ES" sz="1600" dirty="0"/>
            </a:p>
          </p:txBody>
        </p:sp>
      </p:grpSp>
    </p:spTree>
    <p:extLst>
      <p:ext uri="{BB962C8B-B14F-4D97-AF65-F5344CB8AC3E}">
        <p14:creationId xmlns:p14="http://schemas.microsoft.com/office/powerpoint/2010/main" val="913230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7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17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graphicEl>
                                              <a:chart seriesIdx="2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7">
                                            <p:graphicEl>
                                              <a:chart seriesIdx="2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graphicEl>
                                              <a:chart seriesIdx="3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17">
                                            <p:graphicEl>
                                              <a:chart seriesIdx="3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7" grpId="0" uiExpand="1">
        <p:bldSub>
          <a:bldChart bld="series"/>
        </p:bldSub>
      </p:bldGraphic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28 Imagen" descr="degradado diapo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32" y="5888673"/>
            <a:ext cx="9144000" cy="97889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err="1" smtClean="0"/>
              <a:t>Results</a:t>
            </a:r>
            <a:endParaRPr lang="es-ES" dirty="0"/>
          </a:p>
        </p:txBody>
      </p:sp>
      <p:sp>
        <p:nvSpPr>
          <p:cNvPr id="5" name="Rectangle 4"/>
          <p:cNvSpPr/>
          <p:nvPr/>
        </p:nvSpPr>
        <p:spPr>
          <a:xfrm>
            <a:off x="-32" y="0"/>
            <a:ext cx="2216567" cy="199766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1200" dirty="0" err="1"/>
              <a:t>Part</a:t>
            </a:r>
            <a:r>
              <a:rPr lang="es-ES" sz="1200" dirty="0"/>
              <a:t> I</a:t>
            </a:r>
          </a:p>
        </p:txBody>
      </p:sp>
      <p:sp>
        <p:nvSpPr>
          <p:cNvPr id="6" name="Rectangle 5"/>
          <p:cNvSpPr/>
          <p:nvPr/>
        </p:nvSpPr>
        <p:spPr>
          <a:xfrm>
            <a:off x="2281647" y="0"/>
            <a:ext cx="2224199" cy="200797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1200" dirty="0" err="1"/>
              <a:t>Part</a:t>
            </a:r>
            <a:r>
              <a:rPr lang="es-ES" sz="1200" dirty="0"/>
              <a:t> II</a:t>
            </a:r>
          </a:p>
        </p:txBody>
      </p:sp>
      <p:sp>
        <p:nvSpPr>
          <p:cNvPr id="7" name="Rectangle 6"/>
          <p:cNvSpPr/>
          <p:nvPr/>
        </p:nvSpPr>
        <p:spPr>
          <a:xfrm>
            <a:off x="4570958" y="0"/>
            <a:ext cx="2226044" cy="200797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1200" dirty="0" err="1"/>
              <a:t>Part</a:t>
            </a:r>
            <a:r>
              <a:rPr lang="es-ES" sz="1200" dirty="0"/>
              <a:t> III</a:t>
            </a:r>
          </a:p>
        </p:txBody>
      </p:sp>
      <p:sp>
        <p:nvSpPr>
          <p:cNvPr id="8" name="Rectangle 7"/>
          <p:cNvSpPr/>
          <p:nvPr/>
        </p:nvSpPr>
        <p:spPr>
          <a:xfrm>
            <a:off x="6862114" y="1"/>
            <a:ext cx="2281854" cy="199766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1200" dirty="0" err="1"/>
              <a:t>Conclusions</a:t>
            </a:r>
            <a:endParaRPr lang="es-ES" sz="1200" dirty="0"/>
          </a:p>
        </p:txBody>
      </p:sp>
      <p:sp>
        <p:nvSpPr>
          <p:cNvPr id="10" name="Rectangle 9"/>
          <p:cNvSpPr/>
          <p:nvPr/>
        </p:nvSpPr>
        <p:spPr>
          <a:xfrm>
            <a:off x="0" y="233966"/>
            <a:ext cx="4505846" cy="192754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1200" dirty="0" err="1" smtClean="0"/>
              <a:t>Pictorial</a:t>
            </a:r>
            <a:r>
              <a:rPr lang="es-ES" sz="1200" dirty="0" smtClean="0"/>
              <a:t> </a:t>
            </a:r>
            <a:r>
              <a:rPr lang="es-ES" sz="1200" dirty="0" err="1" smtClean="0"/>
              <a:t>structures</a:t>
            </a:r>
            <a:endParaRPr lang="es-ES" sz="1200" dirty="0"/>
          </a:p>
        </p:txBody>
      </p:sp>
      <p:sp>
        <p:nvSpPr>
          <p:cNvPr id="12" name="Rectangle 11"/>
          <p:cNvSpPr/>
          <p:nvPr/>
        </p:nvSpPr>
        <p:spPr>
          <a:xfrm>
            <a:off x="4570958" y="225789"/>
            <a:ext cx="4573042" cy="200931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1200" dirty="0" smtClean="0"/>
              <a:t>Contextual </a:t>
            </a:r>
            <a:r>
              <a:rPr lang="es-ES" sz="1200" dirty="0" err="1" smtClean="0"/>
              <a:t>Rescoring</a:t>
            </a:r>
            <a:r>
              <a:rPr lang="es-ES" sz="1200" dirty="0" smtClean="0"/>
              <a:t> </a:t>
            </a:r>
            <a:r>
              <a:rPr lang="es-ES" sz="1200" dirty="0" err="1" smtClean="0"/>
              <a:t>for</a:t>
            </a:r>
            <a:r>
              <a:rPr lang="es-ES" sz="1200" dirty="0" smtClean="0"/>
              <a:t> Human Pose </a:t>
            </a:r>
            <a:r>
              <a:rPr lang="es-ES" sz="1200" dirty="0" err="1" smtClean="0"/>
              <a:t>Estimation</a:t>
            </a:r>
            <a:endParaRPr lang="es-ES" sz="1200" dirty="0"/>
          </a:p>
        </p:txBody>
      </p:sp>
      <p:graphicFrame>
        <p:nvGraphicFramePr>
          <p:cNvPr id="14" name="Chart 13"/>
          <p:cNvGraphicFramePr/>
          <p:nvPr>
            <p:extLst>
              <p:ext uri="{D42A27DB-BD31-4B8C-83A1-F6EECF244321}">
                <p14:modId xmlns:p14="http://schemas.microsoft.com/office/powerpoint/2010/main" val="2082057713"/>
              </p:ext>
            </p:extLst>
          </p:nvPr>
        </p:nvGraphicFramePr>
        <p:xfrm>
          <a:off x="628650" y="1383491"/>
          <a:ext cx="7886700" cy="47321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5" name="Slide Number Placeholder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860AB8-BB39-4E0E-8905-3E931B52FC0E}" type="slidenum">
              <a:rPr lang="es-ES" smtClean="0"/>
              <a:pPr/>
              <a:t>54</a:t>
            </a:fld>
            <a:r>
              <a:rPr lang="es-ES" smtClean="0"/>
              <a:t> / 84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6859091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4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14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graphicEl>
                                              <a:chart seriesIdx="2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4">
                                            <p:graphicEl>
                                              <a:chart seriesIdx="2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graphicEl>
                                              <a:chart seriesIdx="3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4">
                                            <p:graphicEl>
                                              <a:chart seriesIdx="3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graphicEl>
                                              <a:chart seriesIdx="4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4">
                                            <p:graphicEl>
                                              <a:chart seriesIdx="4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4" grpId="0" uiExpand="1">
        <p:bldSub>
          <a:bldChart bld="series"/>
        </p:bldSub>
      </p:bldGraphic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28 Imagen" descr="degradado diapo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32" y="5888673"/>
            <a:ext cx="9144000" cy="97889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err="1" smtClean="0"/>
              <a:t>Results</a:t>
            </a:r>
            <a:endParaRPr lang="es-ES" dirty="0"/>
          </a:p>
        </p:txBody>
      </p:sp>
      <p:sp>
        <p:nvSpPr>
          <p:cNvPr id="5" name="Rectangle 4"/>
          <p:cNvSpPr/>
          <p:nvPr/>
        </p:nvSpPr>
        <p:spPr>
          <a:xfrm>
            <a:off x="-32" y="0"/>
            <a:ext cx="2216567" cy="199766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1200" dirty="0" err="1"/>
              <a:t>Part</a:t>
            </a:r>
            <a:r>
              <a:rPr lang="es-ES" sz="1200" dirty="0"/>
              <a:t> I</a:t>
            </a:r>
          </a:p>
        </p:txBody>
      </p:sp>
      <p:sp>
        <p:nvSpPr>
          <p:cNvPr id="6" name="Rectangle 5"/>
          <p:cNvSpPr/>
          <p:nvPr/>
        </p:nvSpPr>
        <p:spPr>
          <a:xfrm>
            <a:off x="2281647" y="0"/>
            <a:ext cx="2224199" cy="200797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1200" dirty="0" err="1"/>
              <a:t>Part</a:t>
            </a:r>
            <a:r>
              <a:rPr lang="es-ES" sz="1200" dirty="0"/>
              <a:t> II</a:t>
            </a:r>
          </a:p>
        </p:txBody>
      </p:sp>
      <p:sp>
        <p:nvSpPr>
          <p:cNvPr id="7" name="Rectangle 6"/>
          <p:cNvSpPr/>
          <p:nvPr/>
        </p:nvSpPr>
        <p:spPr>
          <a:xfrm>
            <a:off x="4570958" y="0"/>
            <a:ext cx="2226044" cy="200797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1200" dirty="0" err="1"/>
              <a:t>Part</a:t>
            </a:r>
            <a:r>
              <a:rPr lang="es-ES" sz="1200" dirty="0"/>
              <a:t> III</a:t>
            </a:r>
          </a:p>
        </p:txBody>
      </p:sp>
      <p:sp>
        <p:nvSpPr>
          <p:cNvPr id="8" name="Rectangle 7"/>
          <p:cNvSpPr/>
          <p:nvPr/>
        </p:nvSpPr>
        <p:spPr>
          <a:xfrm>
            <a:off x="6862114" y="1"/>
            <a:ext cx="2281854" cy="199766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1200" dirty="0" err="1"/>
              <a:t>Conclusions</a:t>
            </a:r>
            <a:endParaRPr lang="es-ES" sz="1200" dirty="0"/>
          </a:p>
        </p:txBody>
      </p:sp>
      <p:sp>
        <p:nvSpPr>
          <p:cNvPr id="10" name="Rectangle 9"/>
          <p:cNvSpPr/>
          <p:nvPr/>
        </p:nvSpPr>
        <p:spPr>
          <a:xfrm>
            <a:off x="0" y="233966"/>
            <a:ext cx="4505846" cy="192754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1200" dirty="0" err="1" smtClean="0"/>
              <a:t>Pictorial</a:t>
            </a:r>
            <a:r>
              <a:rPr lang="es-ES" sz="1200" dirty="0" smtClean="0"/>
              <a:t> </a:t>
            </a:r>
            <a:r>
              <a:rPr lang="es-ES" sz="1200" dirty="0" err="1" smtClean="0"/>
              <a:t>structures</a:t>
            </a:r>
            <a:endParaRPr lang="es-ES" sz="1200" dirty="0"/>
          </a:p>
        </p:txBody>
      </p:sp>
      <p:sp>
        <p:nvSpPr>
          <p:cNvPr id="12" name="Rectangle 11"/>
          <p:cNvSpPr/>
          <p:nvPr/>
        </p:nvSpPr>
        <p:spPr>
          <a:xfrm>
            <a:off x="4570958" y="225789"/>
            <a:ext cx="4573042" cy="200931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1200" dirty="0" smtClean="0"/>
              <a:t>Contextual </a:t>
            </a:r>
            <a:r>
              <a:rPr lang="es-ES" sz="1200" dirty="0" err="1" smtClean="0"/>
              <a:t>Rescoring</a:t>
            </a:r>
            <a:r>
              <a:rPr lang="es-ES" sz="1200" dirty="0" smtClean="0"/>
              <a:t> </a:t>
            </a:r>
            <a:r>
              <a:rPr lang="es-ES" sz="1200" dirty="0" err="1" smtClean="0"/>
              <a:t>for</a:t>
            </a:r>
            <a:r>
              <a:rPr lang="es-ES" sz="1200" dirty="0" smtClean="0"/>
              <a:t> Human Pose </a:t>
            </a:r>
            <a:r>
              <a:rPr lang="es-ES" sz="1200" dirty="0" err="1" smtClean="0"/>
              <a:t>Estimation</a:t>
            </a:r>
            <a:endParaRPr lang="es-ES" sz="1200" dirty="0"/>
          </a:p>
        </p:txBody>
      </p:sp>
      <p:graphicFrame>
        <p:nvGraphicFramePr>
          <p:cNvPr id="17" name="Chart 16"/>
          <p:cNvGraphicFramePr/>
          <p:nvPr>
            <p:extLst>
              <p:ext uri="{D42A27DB-BD31-4B8C-83A1-F6EECF244321}">
                <p14:modId xmlns:p14="http://schemas.microsoft.com/office/powerpoint/2010/main" val="555863569"/>
              </p:ext>
            </p:extLst>
          </p:nvPr>
        </p:nvGraphicFramePr>
        <p:xfrm>
          <a:off x="95771" y="1348033"/>
          <a:ext cx="4325400" cy="487365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pSp>
        <p:nvGrpSpPr>
          <p:cNvPr id="3" name="Group 2"/>
          <p:cNvGrpSpPr/>
          <p:nvPr/>
        </p:nvGrpSpPr>
        <p:grpSpPr>
          <a:xfrm>
            <a:off x="4348358" y="1222770"/>
            <a:ext cx="4673095" cy="4383736"/>
            <a:chOff x="4348358" y="1222770"/>
            <a:chExt cx="4673095" cy="4383736"/>
          </a:xfrm>
        </p:grpSpPr>
        <p:grpSp>
          <p:nvGrpSpPr>
            <p:cNvPr id="14" name="Group 13"/>
            <p:cNvGrpSpPr/>
            <p:nvPr/>
          </p:nvGrpSpPr>
          <p:grpSpPr>
            <a:xfrm>
              <a:off x="4348358" y="1709643"/>
              <a:ext cx="2014737" cy="1637958"/>
              <a:chOff x="4064995" y="483058"/>
              <a:chExt cx="4873091" cy="3810140"/>
            </a:xfrm>
          </p:grpSpPr>
          <p:pic>
            <p:nvPicPr>
              <p:cNvPr id="15" name="Picture 14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519997" y="483058"/>
                <a:ext cx="2418089" cy="3810140"/>
              </a:xfrm>
              <a:prstGeom prst="rect">
                <a:avLst/>
              </a:prstGeom>
            </p:spPr>
          </p:pic>
          <p:pic>
            <p:nvPicPr>
              <p:cNvPr id="16" name="Picture 15"/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064995" y="483058"/>
                <a:ext cx="2414287" cy="3810140"/>
              </a:xfrm>
              <a:prstGeom prst="rect">
                <a:avLst/>
              </a:prstGeom>
            </p:spPr>
          </p:pic>
        </p:grpSp>
        <p:grpSp>
          <p:nvGrpSpPr>
            <p:cNvPr id="18" name="Group 17"/>
            <p:cNvGrpSpPr/>
            <p:nvPr/>
          </p:nvGrpSpPr>
          <p:grpSpPr>
            <a:xfrm>
              <a:off x="6422259" y="1709643"/>
              <a:ext cx="2599194" cy="1637958"/>
              <a:chOff x="2671497" y="2981908"/>
              <a:chExt cx="4557841" cy="2852490"/>
            </a:xfrm>
          </p:grpSpPr>
          <p:pic>
            <p:nvPicPr>
              <p:cNvPr id="19" name="Picture 18"/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671497" y="2987546"/>
                <a:ext cx="2249295" cy="2846852"/>
              </a:xfrm>
              <a:prstGeom prst="rect">
                <a:avLst/>
              </a:prstGeom>
            </p:spPr>
          </p:pic>
          <p:pic>
            <p:nvPicPr>
              <p:cNvPr id="20" name="Picture 19"/>
              <p:cNvPicPr>
                <a:picLocks noChangeAspect="1"/>
              </p:cNvPicPr>
              <p:nvPr/>
            </p:nvPicPr>
            <p:blipFill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980043" y="2981908"/>
                <a:ext cx="2249295" cy="2852490"/>
              </a:xfrm>
              <a:prstGeom prst="rect">
                <a:avLst/>
              </a:prstGeom>
            </p:spPr>
          </p:pic>
        </p:grpSp>
        <p:grpSp>
          <p:nvGrpSpPr>
            <p:cNvPr id="21" name="Group 20"/>
            <p:cNvGrpSpPr/>
            <p:nvPr/>
          </p:nvGrpSpPr>
          <p:grpSpPr>
            <a:xfrm>
              <a:off x="4695112" y="3400163"/>
              <a:ext cx="4110253" cy="2206343"/>
              <a:chOff x="2666242" y="2412622"/>
              <a:chExt cx="6345780" cy="2599724"/>
            </a:xfrm>
          </p:grpSpPr>
          <p:pic>
            <p:nvPicPr>
              <p:cNvPr id="22" name="Picture 21"/>
              <p:cNvPicPr>
                <a:picLocks noChangeAspect="1"/>
              </p:cNvPicPr>
              <p:nvPr/>
            </p:nvPicPr>
            <p:blipFill>
              <a:blip r:embed="rId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666242" y="2423136"/>
                <a:ext cx="3144752" cy="2578696"/>
              </a:xfrm>
              <a:prstGeom prst="rect">
                <a:avLst/>
              </a:prstGeom>
            </p:spPr>
          </p:pic>
          <p:pic>
            <p:nvPicPr>
              <p:cNvPr id="23" name="Picture 22"/>
              <p:cNvPicPr>
                <a:picLocks noChangeAspect="1"/>
              </p:cNvPicPr>
              <p:nvPr/>
            </p:nvPicPr>
            <p:blipFill>
              <a:blip r:embed="rId1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862507" y="2412622"/>
                <a:ext cx="3149515" cy="2599724"/>
              </a:xfrm>
              <a:prstGeom prst="rect">
                <a:avLst/>
              </a:prstGeom>
            </p:spPr>
          </p:pic>
        </p:grpSp>
        <p:sp>
          <p:nvSpPr>
            <p:cNvPr id="24" name="TextBox 23"/>
            <p:cNvSpPr txBox="1"/>
            <p:nvPr/>
          </p:nvSpPr>
          <p:spPr>
            <a:xfrm>
              <a:off x="5160669" y="1222770"/>
              <a:ext cx="317914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dirty="0" smtClean="0"/>
                <a:t>YR (</a:t>
              </a:r>
              <a:r>
                <a:rPr lang="es-ES" dirty="0" err="1" smtClean="0"/>
                <a:t>left</a:t>
              </a:r>
              <a:r>
                <a:rPr lang="es-ES" dirty="0" smtClean="0"/>
                <a:t>) vs. </a:t>
              </a:r>
              <a:r>
                <a:rPr lang="es-ES" dirty="0" err="1" smtClean="0"/>
                <a:t>YR+Rescoring</a:t>
              </a:r>
              <a:r>
                <a:rPr lang="es-ES" dirty="0" smtClean="0"/>
                <a:t> (</a:t>
              </a:r>
              <a:r>
                <a:rPr lang="es-ES" dirty="0" err="1" smtClean="0"/>
                <a:t>right</a:t>
              </a:r>
              <a:r>
                <a:rPr lang="es-ES" dirty="0" smtClean="0"/>
                <a:t>)</a:t>
              </a:r>
              <a:endParaRPr lang="es-ES" dirty="0"/>
            </a:p>
          </p:txBody>
        </p:sp>
      </p:grpSp>
      <p:grpSp>
        <p:nvGrpSpPr>
          <p:cNvPr id="11" name="Group 10"/>
          <p:cNvGrpSpPr/>
          <p:nvPr/>
        </p:nvGrpSpPr>
        <p:grpSpPr>
          <a:xfrm>
            <a:off x="4339575" y="1241780"/>
            <a:ext cx="4766062" cy="4355802"/>
            <a:chOff x="4339575" y="1241780"/>
            <a:chExt cx="4766062" cy="4355802"/>
          </a:xfrm>
        </p:grpSpPr>
        <p:grpSp>
          <p:nvGrpSpPr>
            <p:cNvPr id="25" name="Group 24"/>
            <p:cNvGrpSpPr/>
            <p:nvPr/>
          </p:nvGrpSpPr>
          <p:grpSpPr>
            <a:xfrm>
              <a:off x="6447279" y="1712366"/>
              <a:ext cx="2658358" cy="1550631"/>
              <a:chOff x="724169" y="1825927"/>
              <a:chExt cx="4621442" cy="2547274"/>
            </a:xfrm>
          </p:grpSpPr>
          <p:pic>
            <p:nvPicPr>
              <p:cNvPr id="26" name="Picture 25"/>
              <p:cNvPicPr>
                <a:picLocks noChangeAspect="1"/>
              </p:cNvPicPr>
              <p:nvPr/>
            </p:nvPicPr>
            <p:blipFill>
              <a:blip r:embed="rId1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069136" y="1825927"/>
                <a:ext cx="2276475" cy="2543175"/>
              </a:xfrm>
              <a:prstGeom prst="rect">
                <a:avLst/>
              </a:prstGeom>
            </p:spPr>
          </p:pic>
          <p:pic>
            <p:nvPicPr>
              <p:cNvPr id="27" name="Picture 26"/>
              <p:cNvPicPr>
                <a:picLocks noChangeAspect="1"/>
              </p:cNvPicPr>
              <p:nvPr/>
            </p:nvPicPr>
            <p:blipFill>
              <a:blip r:embed="rId1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24169" y="1830026"/>
                <a:ext cx="2276475" cy="2543175"/>
              </a:xfrm>
              <a:prstGeom prst="rect">
                <a:avLst/>
              </a:prstGeom>
            </p:spPr>
          </p:pic>
        </p:grpSp>
        <p:grpSp>
          <p:nvGrpSpPr>
            <p:cNvPr id="28" name="Group 27"/>
            <p:cNvGrpSpPr/>
            <p:nvPr/>
          </p:nvGrpSpPr>
          <p:grpSpPr>
            <a:xfrm>
              <a:off x="4687838" y="3409085"/>
              <a:ext cx="4088350" cy="2188497"/>
              <a:chOff x="3319462" y="1909762"/>
              <a:chExt cx="5079820" cy="3038475"/>
            </a:xfrm>
          </p:grpSpPr>
          <p:pic>
            <p:nvPicPr>
              <p:cNvPr id="29" name="Picture 28"/>
              <p:cNvPicPr>
                <a:picLocks noChangeAspect="1"/>
              </p:cNvPicPr>
              <p:nvPr/>
            </p:nvPicPr>
            <p:blipFill>
              <a:blip r:embed="rId1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319462" y="1909762"/>
                <a:ext cx="2505075" cy="3038475"/>
              </a:xfrm>
              <a:prstGeom prst="rect">
                <a:avLst/>
              </a:prstGeom>
            </p:spPr>
          </p:pic>
          <p:pic>
            <p:nvPicPr>
              <p:cNvPr id="30" name="Picture 29"/>
              <p:cNvPicPr>
                <a:picLocks noChangeAspect="1"/>
              </p:cNvPicPr>
              <p:nvPr/>
            </p:nvPicPr>
            <p:blipFill>
              <a:blip r:embed="rId1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894207" y="1909762"/>
                <a:ext cx="2505075" cy="3038475"/>
              </a:xfrm>
              <a:prstGeom prst="rect">
                <a:avLst/>
              </a:prstGeom>
            </p:spPr>
          </p:pic>
        </p:grpSp>
        <p:grpSp>
          <p:nvGrpSpPr>
            <p:cNvPr id="31" name="Group 30"/>
            <p:cNvGrpSpPr/>
            <p:nvPr/>
          </p:nvGrpSpPr>
          <p:grpSpPr>
            <a:xfrm>
              <a:off x="4339575" y="1711545"/>
              <a:ext cx="2069321" cy="1622522"/>
              <a:chOff x="3714386" y="2171700"/>
              <a:chExt cx="3618984" cy="2514600"/>
            </a:xfrm>
          </p:grpSpPr>
          <p:pic>
            <p:nvPicPr>
              <p:cNvPr id="32" name="Picture 31"/>
              <p:cNvPicPr>
                <a:picLocks noChangeAspect="1"/>
              </p:cNvPicPr>
              <p:nvPr/>
            </p:nvPicPr>
            <p:blipFill>
              <a:blip r:embed="rId1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714386" y="2171700"/>
                <a:ext cx="1781175" cy="2514600"/>
              </a:xfrm>
              <a:prstGeom prst="rect">
                <a:avLst/>
              </a:prstGeom>
            </p:spPr>
          </p:pic>
          <p:pic>
            <p:nvPicPr>
              <p:cNvPr id="33" name="Picture 32"/>
              <p:cNvPicPr>
                <a:picLocks noChangeAspect="1"/>
              </p:cNvPicPr>
              <p:nvPr/>
            </p:nvPicPr>
            <p:blipFill>
              <a:blip r:embed="rId1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552195" y="2171700"/>
                <a:ext cx="1781175" cy="2514600"/>
              </a:xfrm>
              <a:prstGeom prst="rect">
                <a:avLst/>
              </a:prstGeom>
            </p:spPr>
          </p:pic>
        </p:grpSp>
        <p:sp>
          <p:nvSpPr>
            <p:cNvPr id="34" name="TextBox 33"/>
            <p:cNvSpPr txBox="1"/>
            <p:nvPr/>
          </p:nvSpPr>
          <p:spPr>
            <a:xfrm>
              <a:off x="5024605" y="1241780"/>
              <a:ext cx="347088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dirty="0" err="1" smtClean="0"/>
                <a:t>Pish</a:t>
              </a:r>
              <a:r>
                <a:rPr lang="es-ES" dirty="0" smtClean="0"/>
                <a:t> (</a:t>
              </a:r>
              <a:r>
                <a:rPr lang="es-ES" dirty="0" err="1" smtClean="0"/>
                <a:t>left</a:t>
              </a:r>
              <a:r>
                <a:rPr lang="es-ES" dirty="0" smtClean="0"/>
                <a:t>) vs. </a:t>
              </a:r>
              <a:r>
                <a:rPr lang="es-ES" dirty="0" err="1" smtClean="0"/>
                <a:t>Pish+Rescoring</a:t>
              </a:r>
              <a:r>
                <a:rPr lang="es-ES" dirty="0" smtClean="0"/>
                <a:t> (</a:t>
              </a:r>
              <a:r>
                <a:rPr lang="es-ES" dirty="0" err="1" smtClean="0"/>
                <a:t>right</a:t>
              </a:r>
              <a:r>
                <a:rPr lang="es-ES" dirty="0" smtClean="0"/>
                <a:t>)</a:t>
              </a:r>
              <a:endParaRPr lang="es-ES" dirty="0"/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1758772" y="3054891"/>
            <a:ext cx="1356283" cy="1789192"/>
            <a:chOff x="1758772" y="3054891"/>
            <a:chExt cx="1356283" cy="1789192"/>
          </a:xfrm>
        </p:grpSpPr>
        <p:sp>
          <p:nvSpPr>
            <p:cNvPr id="35" name="Rounded Rectangle 34"/>
            <p:cNvSpPr/>
            <p:nvPr/>
          </p:nvSpPr>
          <p:spPr>
            <a:xfrm>
              <a:off x="1758772" y="3054891"/>
              <a:ext cx="345313" cy="1789192"/>
            </a:xfrm>
            <a:prstGeom prst="roundRect">
              <a:avLst/>
            </a:prstGeom>
            <a:noFill/>
            <a:ln w="57150">
              <a:solidFill>
                <a:srgbClr val="00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36" name="Rounded Rectangle 35"/>
            <p:cNvSpPr/>
            <p:nvPr/>
          </p:nvSpPr>
          <p:spPr>
            <a:xfrm>
              <a:off x="2769742" y="3054891"/>
              <a:ext cx="345313" cy="1789192"/>
            </a:xfrm>
            <a:prstGeom prst="roundRect">
              <a:avLst/>
            </a:prstGeom>
            <a:noFill/>
            <a:ln w="57150">
              <a:solidFill>
                <a:srgbClr val="00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sp>
        <p:nvSpPr>
          <p:cNvPr id="37" name="Rounded Rectangle 36"/>
          <p:cNvSpPr/>
          <p:nvPr/>
        </p:nvSpPr>
        <p:spPr>
          <a:xfrm>
            <a:off x="1907610" y="3051473"/>
            <a:ext cx="345313" cy="1789192"/>
          </a:xfrm>
          <a:prstGeom prst="roundRect">
            <a:avLst/>
          </a:prstGeom>
          <a:noFill/>
          <a:ln w="57150">
            <a:solidFill>
              <a:srgbClr val="00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41" name="Slide Number Placeholder 4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860AB8-BB39-4E0E-8905-3E931B52FC0E}" type="slidenum">
              <a:rPr lang="es-ES" smtClean="0"/>
              <a:pPr/>
              <a:t>55</a:t>
            </a:fld>
            <a:r>
              <a:rPr lang="es-ES" smtClean="0"/>
              <a:t> / 84</a:t>
            </a:r>
            <a:endParaRPr lang="es-ES" dirty="0"/>
          </a:p>
        </p:txBody>
      </p:sp>
      <p:grpSp>
        <p:nvGrpSpPr>
          <p:cNvPr id="4" name="Group 3"/>
          <p:cNvGrpSpPr/>
          <p:nvPr/>
        </p:nvGrpSpPr>
        <p:grpSpPr>
          <a:xfrm>
            <a:off x="1598144" y="2704367"/>
            <a:ext cx="1724668" cy="343688"/>
            <a:chOff x="1598144" y="2704367"/>
            <a:chExt cx="1724668" cy="343688"/>
          </a:xfrm>
        </p:grpSpPr>
        <p:sp>
          <p:nvSpPr>
            <p:cNvPr id="39" name="TextBox 38"/>
            <p:cNvSpPr txBox="1"/>
            <p:nvPr/>
          </p:nvSpPr>
          <p:spPr>
            <a:xfrm>
              <a:off x="1598144" y="2709501"/>
              <a:ext cx="798617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ca-ES" sz="1600" dirty="0" smtClean="0"/>
                <a:t>+1.46%</a:t>
              </a:r>
              <a:endParaRPr lang="es-ES" sz="1600" dirty="0"/>
            </a:p>
          </p:txBody>
        </p:sp>
        <p:sp>
          <p:nvSpPr>
            <p:cNvPr id="42" name="TextBox 41"/>
            <p:cNvSpPr txBox="1"/>
            <p:nvPr/>
          </p:nvSpPr>
          <p:spPr>
            <a:xfrm>
              <a:off x="2524195" y="2704367"/>
              <a:ext cx="798617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ca-ES" sz="1600" dirty="0" smtClean="0"/>
                <a:t>+1.72%</a:t>
              </a:r>
              <a:endParaRPr lang="es-ES" sz="1600" dirty="0"/>
            </a:p>
          </p:txBody>
        </p:sp>
      </p:grpSp>
      <p:sp>
        <p:nvSpPr>
          <p:cNvPr id="43" name="TextBox 42"/>
          <p:cNvSpPr txBox="1"/>
          <p:nvPr/>
        </p:nvSpPr>
        <p:spPr>
          <a:xfrm>
            <a:off x="1712715" y="2709501"/>
            <a:ext cx="79861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a-ES" sz="1600" dirty="0" smtClean="0"/>
              <a:t>+1.96%</a:t>
            </a:r>
            <a:endParaRPr lang="es-ES" sz="1600" dirty="0"/>
          </a:p>
        </p:txBody>
      </p:sp>
    </p:spTree>
    <p:extLst>
      <p:ext uri="{BB962C8B-B14F-4D97-AF65-F5344CB8AC3E}">
        <p14:creationId xmlns:p14="http://schemas.microsoft.com/office/powerpoint/2010/main" val="38719929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7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17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graphicEl>
                                              <a:chart seriesIdx="2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7">
                                            <p:graphicEl>
                                              <a:chart seriesIdx="2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graphicEl>
                                              <a:chart seriesIdx="3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17">
                                            <p:graphicEl>
                                              <a:chart seriesIdx="3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7" grpId="0" uiExpand="1">
        <p:bldSub>
          <a:bldChart bld="series"/>
        </p:bldSub>
      </p:bldGraphic>
      <p:bldP spid="37" grpId="0" animBg="1"/>
      <p:bldP spid="43" grpId="0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28 Imagen" descr="degradado diapo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32" y="5888673"/>
            <a:ext cx="9144000" cy="97889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err="1" smtClean="0"/>
              <a:t>Discussion</a:t>
            </a:r>
            <a:endParaRPr lang="es-ES" dirty="0"/>
          </a:p>
        </p:txBody>
      </p:sp>
      <p:sp>
        <p:nvSpPr>
          <p:cNvPr id="5" name="Rectangle 4"/>
          <p:cNvSpPr/>
          <p:nvPr/>
        </p:nvSpPr>
        <p:spPr>
          <a:xfrm>
            <a:off x="-32" y="0"/>
            <a:ext cx="2216567" cy="199766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1200" dirty="0" err="1"/>
              <a:t>Part</a:t>
            </a:r>
            <a:r>
              <a:rPr lang="es-ES" sz="1200" dirty="0"/>
              <a:t> I</a:t>
            </a:r>
          </a:p>
        </p:txBody>
      </p:sp>
      <p:sp>
        <p:nvSpPr>
          <p:cNvPr id="6" name="Rectangle 5"/>
          <p:cNvSpPr/>
          <p:nvPr/>
        </p:nvSpPr>
        <p:spPr>
          <a:xfrm>
            <a:off x="2281647" y="0"/>
            <a:ext cx="2224199" cy="200797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1200" dirty="0" err="1"/>
              <a:t>Part</a:t>
            </a:r>
            <a:r>
              <a:rPr lang="es-ES" sz="1200" dirty="0"/>
              <a:t> II</a:t>
            </a:r>
          </a:p>
        </p:txBody>
      </p:sp>
      <p:sp>
        <p:nvSpPr>
          <p:cNvPr id="7" name="Rectangle 6"/>
          <p:cNvSpPr/>
          <p:nvPr/>
        </p:nvSpPr>
        <p:spPr>
          <a:xfrm>
            <a:off x="4570958" y="0"/>
            <a:ext cx="2226044" cy="200797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1200" dirty="0" err="1"/>
              <a:t>Part</a:t>
            </a:r>
            <a:r>
              <a:rPr lang="es-ES" sz="1200" dirty="0"/>
              <a:t> III</a:t>
            </a:r>
          </a:p>
        </p:txBody>
      </p:sp>
      <p:sp>
        <p:nvSpPr>
          <p:cNvPr id="8" name="Rectangle 7"/>
          <p:cNvSpPr/>
          <p:nvPr/>
        </p:nvSpPr>
        <p:spPr>
          <a:xfrm>
            <a:off x="6862114" y="1"/>
            <a:ext cx="2281854" cy="199766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1200" dirty="0" err="1"/>
              <a:t>Conclusions</a:t>
            </a:r>
            <a:endParaRPr lang="es-ES" sz="1200" dirty="0"/>
          </a:p>
        </p:txBody>
      </p:sp>
      <p:sp>
        <p:nvSpPr>
          <p:cNvPr id="10" name="Rectangle 9"/>
          <p:cNvSpPr/>
          <p:nvPr/>
        </p:nvSpPr>
        <p:spPr>
          <a:xfrm>
            <a:off x="0" y="233966"/>
            <a:ext cx="4505846" cy="192754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1200" dirty="0" err="1" smtClean="0"/>
              <a:t>Pictorial</a:t>
            </a:r>
            <a:r>
              <a:rPr lang="es-ES" sz="1200" dirty="0" smtClean="0"/>
              <a:t> </a:t>
            </a:r>
            <a:r>
              <a:rPr lang="es-ES" sz="1200" dirty="0" err="1" smtClean="0"/>
              <a:t>structures</a:t>
            </a:r>
            <a:endParaRPr lang="es-ES" sz="1200" dirty="0"/>
          </a:p>
        </p:txBody>
      </p:sp>
      <p:sp>
        <p:nvSpPr>
          <p:cNvPr id="12" name="Rectangle 11"/>
          <p:cNvSpPr/>
          <p:nvPr/>
        </p:nvSpPr>
        <p:spPr>
          <a:xfrm>
            <a:off x="4570958" y="225789"/>
            <a:ext cx="4573042" cy="200931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1200" dirty="0" smtClean="0"/>
              <a:t>Contextual </a:t>
            </a:r>
            <a:r>
              <a:rPr lang="es-ES" sz="1200" dirty="0" err="1" smtClean="0"/>
              <a:t>Rescoring</a:t>
            </a:r>
            <a:r>
              <a:rPr lang="es-ES" sz="1200" dirty="0" smtClean="0"/>
              <a:t> </a:t>
            </a:r>
            <a:r>
              <a:rPr lang="es-ES" sz="1200" dirty="0" err="1" smtClean="0"/>
              <a:t>for</a:t>
            </a:r>
            <a:r>
              <a:rPr lang="es-ES" sz="1200" dirty="0" smtClean="0"/>
              <a:t> Human Pose </a:t>
            </a:r>
            <a:r>
              <a:rPr lang="es-ES" sz="1200" dirty="0" err="1" smtClean="0"/>
              <a:t>Estimation</a:t>
            </a:r>
            <a:endParaRPr lang="es-ES" sz="1200" dirty="0"/>
          </a:p>
        </p:txBody>
      </p:sp>
      <p:sp>
        <p:nvSpPr>
          <p:cNvPr id="13" name="Content Placeholder 2"/>
          <p:cNvSpPr>
            <a:spLocks noGrp="1"/>
          </p:cNvSpPr>
          <p:nvPr>
            <p:ph idx="1"/>
          </p:nvPr>
        </p:nvSpPr>
        <p:spPr>
          <a:xfrm>
            <a:off x="627608" y="1537693"/>
            <a:ext cx="7886700" cy="4351338"/>
          </a:xfrm>
        </p:spPr>
        <p:txBody>
          <a:bodyPr/>
          <a:lstStyle/>
          <a:p>
            <a:r>
              <a:rPr lang="es-ES" dirty="0" err="1" smtClean="0"/>
              <a:t>Tree-structured</a:t>
            </a:r>
            <a:r>
              <a:rPr lang="es-ES" dirty="0" smtClean="0"/>
              <a:t> </a:t>
            </a:r>
            <a:r>
              <a:rPr lang="es-ES" dirty="0" err="1" smtClean="0"/>
              <a:t>CRFs</a:t>
            </a:r>
            <a:r>
              <a:rPr lang="es-ES" dirty="0" smtClean="0"/>
              <a:t> </a:t>
            </a:r>
            <a:r>
              <a:rPr lang="es-ES" dirty="0" err="1" smtClean="0"/>
              <a:t>lack</a:t>
            </a:r>
            <a:r>
              <a:rPr lang="es-ES" dirty="0" smtClean="0"/>
              <a:t> </a:t>
            </a:r>
            <a:r>
              <a:rPr lang="es-ES" dirty="0" err="1" smtClean="0"/>
              <a:t>expressiveness</a:t>
            </a:r>
            <a:r>
              <a:rPr lang="es-ES" dirty="0" smtClean="0"/>
              <a:t> </a:t>
            </a:r>
            <a:r>
              <a:rPr lang="es-ES" dirty="0" err="1" smtClean="0"/>
              <a:t>for</a:t>
            </a:r>
            <a:r>
              <a:rPr lang="es-ES" dirty="0" smtClean="0"/>
              <a:t> HPE</a:t>
            </a:r>
          </a:p>
          <a:p>
            <a:r>
              <a:rPr lang="es-ES" b="1" dirty="0" err="1" smtClean="0"/>
              <a:t>Poselets</a:t>
            </a:r>
            <a:r>
              <a:rPr lang="es-ES" dirty="0" smtClean="0"/>
              <a:t> capture </a:t>
            </a:r>
            <a:r>
              <a:rPr lang="es-ES" dirty="0" err="1" smtClean="0"/>
              <a:t>high-order</a:t>
            </a:r>
            <a:r>
              <a:rPr lang="es-ES" dirty="0" smtClean="0"/>
              <a:t> </a:t>
            </a:r>
            <a:r>
              <a:rPr lang="es-ES" dirty="0" err="1" smtClean="0"/>
              <a:t>part</a:t>
            </a:r>
            <a:r>
              <a:rPr lang="es-ES" dirty="0" smtClean="0"/>
              <a:t> </a:t>
            </a:r>
            <a:r>
              <a:rPr lang="es-ES" dirty="0" err="1" smtClean="0"/>
              <a:t>dependencies</a:t>
            </a:r>
            <a:endParaRPr lang="es-ES" dirty="0" smtClean="0"/>
          </a:p>
          <a:p>
            <a:r>
              <a:rPr lang="es-ES" b="1" dirty="0" err="1" smtClean="0"/>
              <a:t>SetBoost</a:t>
            </a:r>
            <a:r>
              <a:rPr lang="es-ES" dirty="0" smtClean="0"/>
              <a:t> </a:t>
            </a:r>
            <a:r>
              <a:rPr lang="es-ES" dirty="0" err="1" smtClean="0"/>
              <a:t>is</a:t>
            </a:r>
            <a:r>
              <a:rPr lang="es-ES" dirty="0" smtClean="0"/>
              <a:t> </a:t>
            </a:r>
            <a:r>
              <a:rPr lang="es-ES" dirty="0" err="1" smtClean="0"/>
              <a:t>able</a:t>
            </a:r>
            <a:r>
              <a:rPr lang="es-ES" dirty="0" smtClean="0"/>
              <a:t> to </a:t>
            </a:r>
            <a:r>
              <a:rPr lang="es-ES" dirty="0" err="1" smtClean="0"/>
              <a:t>predict</a:t>
            </a:r>
            <a:r>
              <a:rPr lang="es-ES" dirty="0" smtClean="0"/>
              <a:t> </a:t>
            </a:r>
            <a:r>
              <a:rPr lang="es-ES" dirty="0" err="1" smtClean="0"/>
              <a:t>body</a:t>
            </a:r>
            <a:r>
              <a:rPr lang="es-ES" dirty="0" smtClean="0"/>
              <a:t> </a:t>
            </a:r>
            <a:r>
              <a:rPr lang="es-ES" dirty="0" err="1" smtClean="0"/>
              <a:t>part</a:t>
            </a:r>
            <a:r>
              <a:rPr lang="es-ES" dirty="0" smtClean="0"/>
              <a:t> </a:t>
            </a:r>
            <a:r>
              <a:rPr lang="es-ES" dirty="0" err="1" smtClean="0"/>
              <a:t>locations</a:t>
            </a:r>
            <a:r>
              <a:rPr lang="es-ES" dirty="0" smtClean="0"/>
              <a:t> </a:t>
            </a:r>
            <a:r>
              <a:rPr lang="es-ES" dirty="0" err="1" smtClean="0"/>
              <a:t>with</a:t>
            </a:r>
            <a:r>
              <a:rPr lang="es-ES" dirty="0" smtClean="0"/>
              <a:t> </a:t>
            </a:r>
            <a:r>
              <a:rPr lang="es-ES" dirty="0" err="1" smtClean="0"/>
              <a:t>few</a:t>
            </a:r>
            <a:r>
              <a:rPr lang="es-ES" dirty="0" smtClean="0"/>
              <a:t> </a:t>
            </a:r>
            <a:r>
              <a:rPr lang="es-ES" dirty="0" err="1" smtClean="0"/>
              <a:t>Poselets</a:t>
            </a:r>
            <a:endParaRPr lang="es-ES" dirty="0" smtClean="0"/>
          </a:p>
          <a:p>
            <a:pPr lvl="1"/>
            <a:r>
              <a:rPr lang="es-ES" dirty="0" err="1" smtClean="0"/>
              <a:t>Robust</a:t>
            </a:r>
            <a:r>
              <a:rPr lang="es-ES" dirty="0" smtClean="0"/>
              <a:t> to </a:t>
            </a:r>
            <a:r>
              <a:rPr lang="es-ES" dirty="0" err="1" smtClean="0"/>
              <a:t>small</a:t>
            </a:r>
            <a:r>
              <a:rPr lang="es-ES" dirty="0" smtClean="0"/>
              <a:t> </a:t>
            </a:r>
            <a:r>
              <a:rPr lang="es-ES" dirty="0" err="1" smtClean="0"/>
              <a:t>occlusions</a:t>
            </a:r>
            <a:endParaRPr lang="es-ES" dirty="0" smtClean="0"/>
          </a:p>
          <a:p>
            <a:r>
              <a:rPr lang="es-ES" b="1" dirty="0" err="1" smtClean="0"/>
              <a:t>Future</a:t>
            </a:r>
            <a:r>
              <a:rPr lang="es-ES" b="1" dirty="0" smtClean="0"/>
              <a:t> </a:t>
            </a:r>
            <a:r>
              <a:rPr lang="es-ES" b="1" dirty="0" err="1" smtClean="0"/>
              <a:t>work</a:t>
            </a:r>
            <a:r>
              <a:rPr lang="es-ES" dirty="0" smtClean="0"/>
              <a:t>:</a:t>
            </a:r>
          </a:p>
          <a:p>
            <a:pPr lvl="1"/>
            <a:r>
              <a:rPr lang="es-ES" dirty="0" smtClean="0"/>
              <a:t>Position </a:t>
            </a:r>
            <a:r>
              <a:rPr lang="es-ES" dirty="0" err="1" smtClean="0"/>
              <a:t>prediction</a:t>
            </a:r>
            <a:r>
              <a:rPr lang="es-ES" dirty="0" smtClean="0"/>
              <a:t> + </a:t>
            </a:r>
            <a:r>
              <a:rPr lang="es-ES" dirty="0" err="1" smtClean="0"/>
              <a:t>rotation</a:t>
            </a:r>
            <a:r>
              <a:rPr lang="es-ES" dirty="0" smtClean="0"/>
              <a:t> </a:t>
            </a:r>
            <a:r>
              <a:rPr lang="es-ES" dirty="0" err="1" smtClean="0"/>
              <a:t>prediction</a:t>
            </a:r>
            <a:endParaRPr lang="es-ES" dirty="0" smtClean="0"/>
          </a:p>
          <a:p>
            <a:pPr lvl="1"/>
            <a:r>
              <a:rPr lang="es-ES" dirty="0" err="1" smtClean="0"/>
              <a:t>Include</a:t>
            </a:r>
            <a:r>
              <a:rPr lang="es-ES" dirty="0" smtClean="0"/>
              <a:t> </a:t>
            </a:r>
            <a:r>
              <a:rPr lang="es-ES" dirty="0" err="1" smtClean="0"/>
              <a:t>basic</a:t>
            </a:r>
            <a:r>
              <a:rPr lang="es-ES" dirty="0" smtClean="0"/>
              <a:t> </a:t>
            </a:r>
            <a:r>
              <a:rPr lang="es-ES" dirty="0" err="1" smtClean="0"/>
              <a:t>part</a:t>
            </a:r>
            <a:r>
              <a:rPr lang="es-ES" dirty="0" smtClean="0"/>
              <a:t> </a:t>
            </a:r>
            <a:r>
              <a:rPr lang="es-ES" dirty="0" err="1" smtClean="0"/>
              <a:t>detections</a:t>
            </a:r>
            <a:r>
              <a:rPr lang="es-ES" dirty="0" smtClean="0"/>
              <a:t> in </a:t>
            </a:r>
            <a:r>
              <a:rPr lang="es-ES" dirty="0" err="1" smtClean="0"/>
              <a:t>the</a:t>
            </a:r>
            <a:r>
              <a:rPr lang="es-ES" dirty="0" smtClean="0"/>
              <a:t> contextual </a:t>
            </a:r>
            <a:r>
              <a:rPr lang="es-ES" dirty="0" err="1" smtClean="0"/>
              <a:t>features</a:t>
            </a:r>
            <a:endParaRPr lang="es-ES" dirty="0"/>
          </a:p>
        </p:txBody>
      </p:sp>
      <p:sp>
        <p:nvSpPr>
          <p:cNvPr id="15" name="Content Placeholder 2"/>
          <p:cNvSpPr txBox="1">
            <a:spLocks/>
          </p:cNvSpPr>
          <p:nvPr/>
        </p:nvSpPr>
        <p:spPr>
          <a:xfrm>
            <a:off x="0" y="5581651"/>
            <a:ext cx="9144032" cy="147641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b="1" dirty="0"/>
              <a:t>A. </a:t>
            </a:r>
            <a:r>
              <a:rPr lang="en-US" sz="1400" b="1" dirty="0" smtClean="0"/>
              <a:t>Hernández-Vela</a:t>
            </a:r>
            <a:r>
              <a:rPr lang="en-US" sz="1400" dirty="0"/>
              <a:t>, S. </a:t>
            </a:r>
            <a:r>
              <a:rPr lang="en-US" sz="1400" dirty="0" err="1"/>
              <a:t>Sclaroff</a:t>
            </a:r>
            <a:r>
              <a:rPr lang="en-US" sz="1400" dirty="0"/>
              <a:t> and S. </a:t>
            </a:r>
            <a:r>
              <a:rPr lang="en-US" sz="1400" dirty="0" err="1"/>
              <a:t>Escalera</a:t>
            </a:r>
            <a:r>
              <a:rPr lang="en-US" sz="1400" dirty="0"/>
              <a:t>. </a:t>
            </a:r>
            <a:r>
              <a:rPr lang="en-US" sz="1400" dirty="0" err="1"/>
              <a:t>Poselet</a:t>
            </a:r>
            <a:r>
              <a:rPr lang="en-US" sz="1400" dirty="0"/>
              <a:t>-based Contextual Rescoring </a:t>
            </a:r>
            <a:r>
              <a:rPr lang="en-US" sz="1400" dirty="0" smtClean="0"/>
              <a:t>for Human </a:t>
            </a:r>
            <a:r>
              <a:rPr lang="en-US" sz="1400" dirty="0"/>
              <a:t>Pose Estimation via Pictorial Structures. </a:t>
            </a:r>
            <a:r>
              <a:rPr lang="en-US" sz="1400" i="1" dirty="0"/>
              <a:t>International Journal of </a:t>
            </a:r>
            <a:r>
              <a:rPr lang="en-US" sz="1400" i="1" dirty="0" smtClean="0"/>
              <a:t>Computer </a:t>
            </a:r>
            <a:r>
              <a:rPr lang="es-ES" sz="1400" i="1" dirty="0" err="1" smtClean="0"/>
              <a:t>Vision</a:t>
            </a:r>
            <a:r>
              <a:rPr lang="es-ES" sz="1400" dirty="0"/>
              <a:t>, 2014, </a:t>
            </a:r>
            <a:r>
              <a:rPr lang="es-ES" sz="1400" dirty="0" err="1"/>
              <a:t>Under</a:t>
            </a:r>
            <a:r>
              <a:rPr lang="es-ES" sz="1400" dirty="0"/>
              <a:t> </a:t>
            </a:r>
            <a:r>
              <a:rPr lang="es-ES" sz="1400" dirty="0" err="1"/>
              <a:t>review</a:t>
            </a:r>
            <a:r>
              <a:rPr lang="es-ES" sz="1400" dirty="0" smtClean="0"/>
              <a:t>.</a:t>
            </a:r>
          </a:p>
          <a:p>
            <a:r>
              <a:rPr lang="en-US" sz="1400" b="1" dirty="0" smtClean="0"/>
              <a:t>A</a:t>
            </a:r>
            <a:r>
              <a:rPr lang="en-US" sz="1400" b="1" dirty="0"/>
              <a:t>. </a:t>
            </a:r>
            <a:r>
              <a:rPr lang="en-US" sz="1400" b="1" dirty="0" smtClean="0"/>
              <a:t>Hernández-Vela</a:t>
            </a:r>
            <a:r>
              <a:rPr lang="en-US" sz="1400" dirty="0"/>
              <a:t>, S. </a:t>
            </a:r>
            <a:r>
              <a:rPr lang="en-US" sz="1400" dirty="0" err="1"/>
              <a:t>Sclaroff</a:t>
            </a:r>
            <a:r>
              <a:rPr lang="en-US" sz="1400" dirty="0"/>
              <a:t> and S. </a:t>
            </a:r>
            <a:r>
              <a:rPr lang="en-US" sz="1400" dirty="0" err="1"/>
              <a:t>Escalera</a:t>
            </a:r>
            <a:r>
              <a:rPr lang="en-US" sz="1400" dirty="0"/>
              <a:t>. Contextual Rescoring for Human </a:t>
            </a:r>
            <a:r>
              <a:rPr lang="en-US" sz="1400" dirty="0" smtClean="0"/>
              <a:t>Pose Estimation</a:t>
            </a:r>
            <a:r>
              <a:rPr lang="en-US" sz="1400" dirty="0"/>
              <a:t>. In </a:t>
            </a:r>
            <a:r>
              <a:rPr lang="en-US" sz="1400" i="1" dirty="0"/>
              <a:t>British Machine Vision Conference</a:t>
            </a:r>
            <a:r>
              <a:rPr lang="en-US" sz="1400" dirty="0"/>
              <a:t>, 2014.</a:t>
            </a:r>
            <a:endParaRPr lang="es-ES" sz="1400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32" y="5471676"/>
            <a:ext cx="9143968" cy="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14" name="Slide Number Placeholder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860AB8-BB39-4E0E-8905-3E931B52FC0E}" type="slidenum">
              <a:rPr lang="es-ES" smtClean="0"/>
              <a:pPr/>
              <a:t>56</a:t>
            </a:fld>
            <a:r>
              <a:rPr lang="es-ES" smtClean="0"/>
              <a:t> / 84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24007970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uiExpand="1" build="p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3308214"/>
            <a:ext cx="7772400" cy="2387600"/>
          </a:xfrm>
        </p:spPr>
        <p:txBody>
          <a:bodyPr>
            <a:normAutofit/>
          </a:bodyPr>
          <a:lstStyle/>
          <a:p>
            <a:pPr algn="r"/>
            <a:r>
              <a:rPr lang="es-ES" dirty="0" err="1" smtClean="0"/>
              <a:t>Part</a:t>
            </a:r>
            <a:r>
              <a:rPr lang="es-ES" dirty="0" smtClean="0"/>
              <a:t> III</a:t>
            </a:r>
            <a:r>
              <a:rPr lang="es-ES" dirty="0"/>
              <a:t/>
            </a:r>
            <a:br>
              <a:rPr lang="es-ES" dirty="0"/>
            </a:br>
            <a:r>
              <a:rPr lang="es-ES" sz="4000" dirty="0" err="1" smtClean="0"/>
              <a:t>Gesture</a:t>
            </a:r>
            <a:r>
              <a:rPr lang="es-ES" sz="4000" dirty="0" smtClean="0"/>
              <a:t> </a:t>
            </a:r>
            <a:r>
              <a:rPr lang="es-ES" sz="4000" dirty="0" err="1" smtClean="0"/>
              <a:t>Recognition</a:t>
            </a:r>
            <a:endParaRPr lang="es-ES" sz="4000" dirty="0"/>
          </a:p>
        </p:txBody>
      </p:sp>
      <p:pic>
        <p:nvPicPr>
          <p:cNvPr id="4" name="28 Imagen" descr="degradado diapo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5884467"/>
            <a:ext cx="9144000" cy="978892"/>
          </a:xfrm>
          <a:prstGeom prst="rect">
            <a:avLst/>
          </a:prstGeom>
        </p:spPr>
      </p:pic>
      <p:graphicFrame>
        <p:nvGraphicFramePr>
          <p:cNvPr id="6" name="Diagram 5"/>
          <p:cNvGraphicFramePr/>
          <p:nvPr>
            <p:extLst>
              <p:ext uri="{D42A27DB-BD31-4B8C-83A1-F6EECF244321}">
                <p14:modId xmlns:p14="http://schemas.microsoft.com/office/powerpoint/2010/main" val="2910032354"/>
              </p:ext>
            </p:extLst>
          </p:nvPr>
        </p:nvGraphicFramePr>
        <p:xfrm>
          <a:off x="-339365" y="188334"/>
          <a:ext cx="7239785" cy="382748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8" name="Picture 7"/>
          <p:cNvPicPr>
            <a:picLocks noChangeAspect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5935" y="356736"/>
            <a:ext cx="2653958" cy="11888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6095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28 Imagen" descr="degradado diapo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-32" y="5888673"/>
            <a:ext cx="9144000" cy="97889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err="1" smtClean="0"/>
              <a:t>Gesture</a:t>
            </a:r>
            <a:r>
              <a:rPr lang="es-ES" dirty="0" smtClean="0"/>
              <a:t> </a:t>
            </a:r>
            <a:r>
              <a:rPr lang="es-ES" dirty="0" err="1" smtClean="0"/>
              <a:t>recognition</a:t>
            </a:r>
            <a:endParaRPr lang="es-E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123129" y="3983613"/>
            <a:ext cx="5549531" cy="2731604"/>
          </a:xfrm>
        </p:spPr>
        <p:txBody>
          <a:bodyPr>
            <a:normAutofit/>
          </a:bodyPr>
          <a:lstStyle/>
          <a:p>
            <a:r>
              <a:rPr lang="es-ES" dirty="0" smtClean="0"/>
              <a:t>Usual </a:t>
            </a:r>
            <a:r>
              <a:rPr lang="es-ES" dirty="0" err="1" smtClean="0"/>
              <a:t>Computer</a:t>
            </a:r>
            <a:r>
              <a:rPr lang="es-ES" dirty="0"/>
              <a:t> </a:t>
            </a:r>
            <a:r>
              <a:rPr lang="es-ES" dirty="0" err="1" smtClean="0"/>
              <a:t>Vision</a:t>
            </a:r>
            <a:r>
              <a:rPr lang="es-ES" dirty="0" smtClean="0"/>
              <a:t> </a:t>
            </a:r>
            <a:r>
              <a:rPr lang="es-ES" dirty="0" err="1" smtClean="0"/>
              <a:t>problems</a:t>
            </a:r>
            <a:endParaRPr lang="es-ES" dirty="0" smtClean="0"/>
          </a:p>
          <a:p>
            <a:pPr lvl="2"/>
            <a:r>
              <a:rPr lang="es-ES" dirty="0" err="1" smtClean="0"/>
              <a:t>Background</a:t>
            </a:r>
            <a:r>
              <a:rPr lang="es-ES" dirty="0" smtClean="0"/>
              <a:t> </a:t>
            </a:r>
            <a:r>
              <a:rPr lang="es-ES" dirty="0" err="1" smtClean="0"/>
              <a:t>clutter</a:t>
            </a:r>
            <a:endParaRPr lang="es-ES" dirty="0" smtClean="0"/>
          </a:p>
          <a:p>
            <a:pPr lvl="2"/>
            <a:r>
              <a:rPr lang="es-ES" dirty="0" err="1"/>
              <a:t>O</a:t>
            </a:r>
            <a:r>
              <a:rPr lang="es-ES" dirty="0" err="1" smtClean="0"/>
              <a:t>cclusions</a:t>
            </a:r>
            <a:endParaRPr lang="es-ES" dirty="0" smtClean="0"/>
          </a:p>
          <a:p>
            <a:pPr lvl="2"/>
            <a:r>
              <a:rPr lang="es-ES" dirty="0" smtClean="0"/>
              <a:t>…</a:t>
            </a:r>
          </a:p>
          <a:p>
            <a:r>
              <a:rPr lang="es-ES" b="1" dirty="0" err="1" smtClean="0"/>
              <a:t>Appearance</a:t>
            </a:r>
            <a:r>
              <a:rPr lang="es-ES" dirty="0" smtClean="0"/>
              <a:t> </a:t>
            </a:r>
            <a:r>
              <a:rPr lang="es-ES" dirty="0" err="1" smtClean="0"/>
              <a:t>variations</a:t>
            </a:r>
            <a:endParaRPr lang="es-ES" dirty="0"/>
          </a:p>
          <a:p>
            <a:r>
              <a:rPr lang="es-ES" b="1" dirty="0" smtClean="0"/>
              <a:t>Temporal</a:t>
            </a:r>
            <a:r>
              <a:rPr lang="es-ES" dirty="0" smtClean="0"/>
              <a:t> </a:t>
            </a:r>
            <a:r>
              <a:rPr lang="es-ES" dirty="0" err="1" smtClean="0"/>
              <a:t>variations</a:t>
            </a:r>
            <a:endParaRPr lang="es-ES" dirty="0" smtClean="0"/>
          </a:p>
        </p:txBody>
      </p:sp>
      <p:sp>
        <p:nvSpPr>
          <p:cNvPr id="5" name="Rectangle 4"/>
          <p:cNvSpPr/>
          <p:nvPr/>
        </p:nvSpPr>
        <p:spPr>
          <a:xfrm>
            <a:off x="-32" y="0"/>
            <a:ext cx="2216567" cy="199766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1200" dirty="0" err="1"/>
              <a:t>Part</a:t>
            </a:r>
            <a:r>
              <a:rPr lang="es-ES" sz="1200" dirty="0"/>
              <a:t> I</a:t>
            </a:r>
          </a:p>
        </p:txBody>
      </p:sp>
      <p:sp>
        <p:nvSpPr>
          <p:cNvPr id="6" name="Rectangle 5"/>
          <p:cNvSpPr/>
          <p:nvPr/>
        </p:nvSpPr>
        <p:spPr>
          <a:xfrm>
            <a:off x="2281647" y="0"/>
            <a:ext cx="2224199" cy="200797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1200" dirty="0" err="1"/>
              <a:t>Part</a:t>
            </a:r>
            <a:r>
              <a:rPr lang="es-ES" sz="1200" dirty="0"/>
              <a:t> II</a:t>
            </a:r>
          </a:p>
        </p:txBody>
      </p:sp>
      <p:sp>
        <p:nvSpPr>
          <p:cNvPr id="7" name="Rectangle 6"/>
          <p:cNvSpPr/>
          <p:nvPr/>
        </p:nvSpPr>
        <p:spPr>
          <a:xfrm>
            <a:off x="4570958" y="0"/>
            <a:ext cx="2226044" cy="200797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1200" dirty="0" err="1"/>
              <a:t>Part</a:t>
            </a:r>
            <a:r>
              <a:rPr lang="es-ES" sz="1200" dirty="0"/>
              <a:t> III</a:t>
            </a:r>
          </a:p>
        </p:txBody>
      </p:sp>
      <p:sp>
        <p:nvSpPr>
          <p:cNvPr id="8" name="Rectangle 7"/>
          <p:cNvSpPr/>
          <p:nvPr/>
        </p:nvSpPr>
        <p:spPr>
          <a:xfrm>
            <a:off x="6862114" y="1"/>
            <a:ext cx="2281854" cy="199766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1200" dirty="0" err="1"/>
              <a:t>Conclusions</a:t>
            </a:r>
            <a:endParaRPr lang="es-ES" sz="1200" dirty="0"/>
          </a:p>
        </p:txBody>
      </p:sp>
      <p:sp>
        <p:nvSpPr>
          <p:cNvPr id="11" name="Rectangle 10"/>
          <p:cNvSpPr/>
          <p:nvPr/>
        </p:nvSpPr>
        <p:spPr>
          <a:xfrm>
            <a:off x="3076866" y="240176"/>
            <a:ext cx="2988184" cy="203948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1200" dirty="0" smtClean="0"/>
              <a:t>Bag-of-Visual-and-</a:t>
            </a:r>
            <a:r>
              <a:rPr lang="es-ES" sz="1200" dirty="0" err="1" smtClean="0"/>
              <a:t>Depth</a:t>
            </a:r>
            <a:r>
              <a:rPr lang="es-ES" sz="1200" dirty="0" smtClean="0"/>
              <a:t>-</a:t>
            </a:r>
            <a:r>
              <a:rPr lang="es-ES" sz="1200" dirty="0" err="1" smtClean="0"/>
              <a:t>Words</a:t>
            </a:r>
            <a:endParaRPr lang="es-ES" sz="1200" dirty="0"/>
          </a:p>
        </p:txBody>
      </p:sp>
      <p:sp>
        <p:nvSpPr>
          <p:cNvPr id="13" name="Rectangle 12"/>
          <p:cNvSpPr/>
          <p:nvPr/>
        </p:nvSpPr>
        <p:spPr>
          <a:xfrm>
            <a:off x="6121052" y="239614"/>
            <a:ext cx="3022948" cy="200947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1200" dirty="0" err="1" smtClean="0"/>
              <a:t>Probabilistic</a:t>
            </a:r>
            <a:r>
              <a:rPr lang="es-ES" sz="1200" dirty="0" smtClean="0"/>
              <a:t> </a:t>
            </a:r>
            <a:r>
              <a:rPr lang="es-ES" sz="1200" dirty="0" err="1" smtClean="0"/>
              <a:t>Dynamic</a:t>
            </a:r>
            <a:r>
              <a:rPr lang="es-ES" sz="1200" dirty="0" smtClean="0"/>
              <a:t> Time </a:t>
            </a:r>
            <a:r>
              <a:rPr lang="es-ES" sz="1200" dirty="0" err="1" smtClean="0"/>
              <a:t>Waping</a:t>
            </a:r>
            <a:endParaRPr lang="es-ES" sz="1200" dirty="0"/>
          </a:p>
        </p:txBody>
      </p:sp>
      <p:sp>
        <p:nvSpPr>
          <p:cNvPr id="14" name="Rectangle 13"/>
          <p:cNvSpPr/>
          <p:nvPr/>
        </p:nvSpPr>
        <p:spPr>
          <a:xfrm>
            <a:off x="0" y="239615"/>
            <a:ext cx="3029439" cy="200947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1200" dirty="0" err="1" smtClean="0"/>
              <a:t>Gesture</a:t>
            </a:r>
            <a:r>
              <a:rPr lang="es-ES" sz="1200" dirty="0" smtClean="0"/>
              <a:t> </a:t>
            </a:r>
            <a:r>
              <a:rPr lang="es-ES" sz="1200" dirty="0" err="1" smtClean="0"/>
              <a:t>recognition</a:t>
            </a:r>
            <a:endParaRPr lang="es-ES" sz="1200" dirty="0"/>
          </a:p>
        </p:txBody>
      </p:sp>
      <p:pic>
        <p:nvPicPr>
          <p:cNvPr id="12" name="M_16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692535" y="1543932"/>
            <a:ext cx="3048000" cy="2286000"/>
          </a:xfrm>
          <a:prstGeom prst="rect">
            <a:avLst/>
          </a:prstGeom>
        </p:spPr>
      </p:pic>
      <p:sp>
        <p:nvSpPr>
          <p:cNvPr id="15" name="Right Arrow 14"/>
          <p:cNvSpPr/>
          <p:nvPr/>
        </p:nvSpPr>
        <p:spPr>
          <a:xfrm>
            <a:off x="4242061" y="2276263"/>
            <a:ext cx="1065229" cy="72811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6" name="Rectangle 15"/>
          <p:cNvSpPr/>
          <p:nvPr/>
        </p:nvSpPr>
        <p:spPr>
          <a:xfrm>
            <a:off x="1108251" y="3983613"/>
            <a:ext cx="16871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" sz="2800" b="1" dirty="0" err="1" smtClean="0"/>
              <a:t>Problems</a:t>
            </a:r>
            <a:r>
              <a:rPr lang="es-ES" sz="2800" b="1" dirty="0" smtClean="0"/>
              <a:t>:</a:t>
            </a:r>
            <a:endParaRPr lang="es-ES" sz="2800" b="1" dirty="0"/>
          </a:p>
        </p:txBody>
      </p:sp>
      <p:sp>
        <p:nvSpPr>
          <p:cNvPr id="17" name="TextBox 16"/>
          <p:cNvSpPr txBox="1"/>
          <p:nvPr/>
        </p:nvSpPr>
        <p:spPr>
          <a:xfrm>
            <a:off x="5808816" y="2378710"/>
            <a:ext cx="208140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2800" dirty="0" smtClean="0"/>
              <a:t>“</a:t>
            </a:r>
            <a:r>
              <a:rPr lang="es-ES" sz="2800" dirty="0" err="1" smtClean="0"/>
              <a:t>Slow</a:t>
            </a:r>
            <a:r>
              <a:rPr lang="es-ES" sz="2800" dirty="0" smtClean="0"/>
              <a:t> </a:t>
            </a:r>
            <a:r>
              <a:rPr lang="es-ES" sz="2800" dirty="0" err="1" smtClean="0"/>
              <a:t>down</a:t>
            </a:r>
            <a:r>
              <a:rPr lang="es-ES" sz="2800" dirty="0" smtClean="0"/>
              <a:t>”</a:t>
            </a:r>
            <a:endParaRPr lang="es-ES" sz="2800" dirty="0"/>
          </a:p>
        </p:txBody>
      </p:sp>
      <p:sp>
        <p:nvSpPr>
          <p:cNvPr id="21" name="Slide Number Placeholder 2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860AB8-BB39-4E0E-8905-3E931B52FC0E}" type="slidenum">
              <a:rPr lang="es-ES" smtClean="0"/>
              <a:pPr/>
              <a:t>58</a:t>
            </a:fld>
            <a:r>
              <a:rPr lang="es-ES" smtClean="0"/>
              <a:t> / 84</a:t>
            </a:r>
            <a:endParaRPr lang="es-ES" dirty="0"/>
          </a:p>
        </p:txBody>
      </p:sp>
      <p:sp>
        <p:nvSpPr>
          <p:cNvPr id="20" name="Rounded Rectangle 19"/>
          <p:cNvSpPr/>
          <p:nvPr/>
        </p:nvSpPr>
        <p:spPr>
          <a:xfrm>
            <a:off x="4963322" y="2252716"/>
            <a:ext cx="2669204" cy="75166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b="1" dirty="0" err="1" smtClean="0"/>
              <a:t>Gesture</a:t>
            </a:r>
            <a:r>
              <a:rPr lang="es-ES" b="1" dirty="0" smtClean="0"/>
              <a:t> (temporal) </a:t>
            </a:r>
            <a:r>
              <a:rPr lang="es-ES" b="1" dirty="0" err="1" smtClean="0"/>
              <a:t>segmentation</a:t>
            </a:r>
            <a:endParaRPr lang="es-ES" b="1" dirty="0"/>
          </a:p>
        </p:txBody>
      </p:sp>
    </p:spTree>
    <p:extLst>
      <p:ext uri="{BB962C8B-B14F-4D97-AF65-F5344CB8AC3E}">
        <p14:creationId xmlns:p14="http://schemas.microsoft.com/office/powerpoint/2010/main" val="25702535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" presetClass="mediacall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cmd type="call" cmd="togglePause">
                                      <p:cBhvr>
                                        <p:cTn id="8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40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0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5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60" fill="hold" display="0">
                  <p:stCondLst>
                    <p:cond delay="indefinite"/>
                  </p:stCondLst>
                </p:cTn>
                <p:tgtEl>
                  <p:spTgt spid="12"/>
                </p:tgtEl>
              </p:cMediaNode>
            </p:video>
          </p:childTnLst>
        </p:cTn>
      </p:par>
    </p:tnLst>
    <p:bldLst>
      <p:bldP spid="3" grpId="0" uiExpand="1" build="p" bldLvl="2"/>
      <p:bldP spid="15" grpId="0" animBg="1"/>
      <p:bldP spid="15" grpId="1" animBg="1"/>
      <p:bldP spid="16" grpId="0"/>
      <p:bldP spid="17" grpId="0"/>
      <p:bldP spid="17" grpId="1"/>
      <p:bldP spid="20" grpId="0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28 Imagen" descr="degradado diapo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32" y="5888673"/>
            <a:ext cx="9144000" cy="978892"/>
          </a:xfrm>
          <a:prstGeom prst="rect">
            <a:avLst/>
          </a:prstGeom>
        </p:spPr>
      </p:pic>
      <p:sp>
        <p:nvSpPr>
          <p:cNvPr id="39" name="Content Placeholder 2"/>
          <p:cNvSpPr txBox="1">
            <a:spLocks/>
          </p:cNvSpPr>
          <p:nvPr/>
        </p:nvSpPr>
        <p:spPr>
          <a:xfrm>
            <a:off x="628650" y="1627657"/>
            <a:ext cx="7886700" cy="482970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" sz="2600" b="1" dirty="0" err="1" smtClean="0"/>
              <a:t>Motivation</a:t>
            </a:r>
            <a:r>
              <a:rPr lang="es-ES" sz="2600" dirty="0" smtClean="0"/>
              <a:t>: Temporal </a:t>
            </a:r>
            <a:r>
              <a:rPr lang="es-ES" sz="2600" dirty="0" err="1" smtClean="0"/>
              <a:t>variability</a:t>
            </a:r>
            <a:r>
              <a:rPr lang="es-ES" sz="2600" dirty="0" smtClean="0"/>
              <a:t> </a:t>
            </a:r>
            <a:r>
              <a:rPr lang="es-ES" sz="2600" dirty="0" err="1" smtClean="0"/>
              <a:t>makes</a:t>
            </a:r>
            <a:r>
              <a:rPr lang="es-ES" sz="2600" dirty="0" smtClean="0"/>
              <a:t> </a:t>
            </a:r>
            <a:r>
              <a:rPr lang="es-ES" sz="2600" dirty="0" err="1" smtClean="0"/>
              <a:t>naive</a:t>
            </a:r>
            <a:r>
              <a:rPr lang="es-ES" sz="2600" dirty="0" smtClean="0"/>
              <a:t> </a:t>
            </a:r>
            <a:r>
              <a:rPr lang="es-ES" sz="2600" dirty="0" err="1" smtClean="0"/>
              <a:t>frame-wise</a:t>
            </a:r>
            <a:r>
              <a:rPr lang="es-ES" sz="2600" dirty="0" smtClean="0"/>
              <a:t> </a:t>
            </a:r>
            <a:r>
              <a:rPr lang="es-ES" sz="2600" dirty="0" err="1" smtClean="0"/>
              <a:t>representations</a:t>
            </a:r>
            <a:r>
              <a:rPr lang="es-ES" sz="2600" dirty="0" smtClean="0"/>
              <a:t> </a:t>
            </a:r>
            <a:r>
              <a:rPr lang="es-ES" sz="2600" dirty="0" err="1" smtClean="0"/>
              <a:t>inappropriate</a:t>
            </a:r>
            <a:r>
              <a:rPr lang="es-ES" sz="2600" dirty="0" smtClean="0"/>
              <a:t>.</a:t>
            </a:r>
          </a:p>
          <a:p>
            <a:endParaRPr lang="es-ES" sz="2600" dirty="0" smtClean="0"/>
          </a:p>
          <a:p>
            <a:endParaRPr lang="es-ES" sz="2600" dirty="0" smtClean="0"/>
          </a:p>
          <a:p>
            <a:endParaRPr lang="es-ES" sz="2600" dirty="0" smtClean="0"/>
          </a:p>
          <a:p>
            <a:endParaRPr lang="es-ES" sz="2600" dirty="0" smtClean="0"/>
          </a:p>
          <a:p>
            <a:endParaRPr lang="es-ES" sz="2600" dirty="0" smtClean="0"/>
          </a:p>
          <a:p>
            <a:endParaRPr lang="es-ES" sz="2600" dirty="0" smtClean="0"/>
          </a:p>
          <a:p>
            <a:r>
              <a:rPr lang="es-ES" sz="2600" b="1" dirty="0" err="1" smtClean="0"/>
              <a:t>Proposal</a:t>
            </a:r>
            <a:r>
              <a:rPr lang="es-ES" sz="2600" dirty="0" smtClean="0"/>
              <a:t>: A </a:t>
            </a:r>
            <a:r>
              <a:rPr lang="es-ES" sz="2600" dirty="0" err="1" smtClean="0"/>
              <a:t>fixed-length</a:t>
            </a:r>
            <a:r>
              <a:rPr lang="es-ES" sz="2600" dirty="0" smtClean="0"/>
              <a:t> </a:t>
            </a:r>
            <a:r>
              <a:rPr lang="es-ES" sz="2600" dirty="0" err="1" smtClean="0"/>
              <a:t>representation</a:t>
            </a:r>
            <a:r>
              <a:rPr lang="es-ES" sz="2600" dirty="0" smtClean="0"/>
              <a:t> of video </a:t>
            </a:r>
            <a:r>
              <a:rPr lang="es-ES" sz="2600" dirty="0" err="1" smtClean="0"/>
              <a:t>sequences</a:t>
            </a:r>
            <a:r>
              <a:rPr lang="es-ES" sz="2600" dirty="0" smtClean="0"/>
              <a:t> </a:t>
            </a:r>
            <a:r>
              <a:rPr lang="es-ES" sz="2600" dirty="0" err="1" smtClean="0"/>
              <a:t>for</a:t>
            </a:r>
            <a:r>
              <a:rPr lang="es-ES" sz="2600" dirty="0" smtClean="0"/>
              <a:t> </a:t>
            </a:r>
            <a:r>
              <a:rPr lang="es-ES" sz="2600" dirty="0" err="1" smtClean="0"/>
              <a:t>gesture</a:t>
            </a:r>
            <a:r>
              <a:rPr lang="es-ES" sz="2600" dirty="0" smtClean="0"/>
              <a:t> </a:t>
            </a:r>
            <a:r>
              <a:rPr lang="es-ES" sz="2600" dirty="0" err="1" smtClean="0"/>
              <a:t>recognition</a:t>
            </a:r>
            <a:r>
              <a:rPr lang="es-ES" sz="2600" dirty="0" smtClean="0"/>
              <a:t>, </a:t>
            </a:r>
            <a:r>
              <a:rPr lang="es-ES" sz="2600" dirty="0" err="1" smtClean="0"/>
              <a:t>combining</a:t>
            </a:r>
            <a:r>
              <a:rPr lang="es-ES" sz="2600" dirty="0" smtClean="0"/>
              <a:t> RGB and </a:t>
            </a:r>
            <a:r>
              <a:rPr lang="es-ES" sz="2600" dirty="0" err="1" smtClean="0"/>
              <a:t>depth</a:t>
            </a:r>
            <a:r>
              <a:rPr lang="es-ES" sz="2600" dirty="0" smtClean="0"/>
              <a:t> </a:t>
            </a:r>
            <a:r>
              <a:rPr lang="es-ES" sz="2600" dirty="0" err="1" smtClean="0"/>
              <a:t>modalities</a:t>
            </a:r>
            <a:r>
              <a:rPr lang="es-ES" sz="2600" dirty="0" smtClean="0"/>
              <a:t>.</a:t>
            </a:r>
            <a:endParaRPr lang="es-ES" sz="260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Bag-of-Visual-and-</a:t>
            </a:r>
            <a:r>
              <a:rPr lang="es-ES" dirty="0" err="1" smtClean="0"/>
              <a:t>Depth</a:t>
            </a:r>
            <a:r>
              <a:rPr lang="es-ES" dirty="0" smtClean="0"/>
              <a:t>-</a:t>
            </a:r>
            <a:r>
              <a:rPr lang="es-ES" dirty="0" err="1" smtClean="0"/>
              <a:t>Words</a:t>
            </a:r>
            <a:endParaRPr lang="es-ES" dirty="0"/>
          </a:p>
        </p:txBody>
      </p:sp>
      <p:sp>
        <p:nvSpPr>
          <p:cNvPr id="5" name="Rectangle 4"/>
          <p:cNvSpPr/>
          <p:nvPr/>
        </p:nvSpPr>
        <p:spPr>
          <a:xfrm>
            <a:off x="-32" y="0"/>
            <a:ext cx="2216567" cy="199766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1200" dirty="0" err="1"/>
              <a:t>Part</a:t>
            </a:r>
            <a:r>
              <a:rPr lang="es-ES" sz="1200" dirty="0"/>
              <a:t> I</a:t>
            </a:r>
          </a:p>
        </p:txBody>
      </p:sp>
      <p:sp>
        <p:nvSpPr>
          <p:cNvPr id="6" name="Rectangle 5"/>
          <p:cNvSpPr/>
          <p:nvPr/>
        </p:nvSpPr>
        <p:spPr>
          <a:xfrm>
            <a:off x="2281647" y="0"/>
            <a:ext cx="2224199" cy="200797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1200" dirty="0" err="1"/>
              <a:t>Part</a:t>
            </a:r>
            <a:r>
              <a:rPr lang="es-ES" sz="1200" dirty="0"/>
              <a:t> II</a:t>
            </a:r>
          </a:p>
        </p:txBody>
      </p:sp>
      <p:sp>
        <p:nvSpPr>
          <p:cNvPr id="7" name="Rectangle 6"/>
          <p:cNvSpPr/>
          <p:nvPr/>
        </p:nvSpPr>
        <p:spPr>
          <a:xfrm>
            <a:off x="4570958" y="0"/>
            <a:ext cx="2226044" cy="200797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1200" dirty="0" err="1"/>
              <a:t>Part</a:t>
            </a:r>
            <a:r>
              <a:rPr lang="es-ES" sz="1200" dirty="0"/>
              <a:t> III</a:t>
            </a:r>
          </a:p>
        </p:txBody>
      </p:sp>
      <p:sp>
        <p:nvSpPr>
          <p:cNvPr id="8" name="Rectangle 7"/>
          <p:cNvSpPr/>
          <p:nvPr/>
        </p:nvSpPr>
        <p:spPr>
          <a:xfrm>
            <a:off x="6862114" y="1"/>
            <a:ext cx="2281854" cy="199766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1200" dirty="0" err="1"/>
              <a:t>Conclusions</a:t>
            </a:r>
            <a:endParaRPr lang="es-ES" sz="1200" dirty="0"/>
          </a:p>
        </p:txBody>
      </p:sp>
      <p:sp>
        <p:nvSpPr>
          <p:cNvPr id="11" name="Rectangle 10"/>
          <p:cNvSpPr/>
          <p:nvPr/>
        </p:nvSpPr>
        <p:spPr>
          <a:xfrm>
            <a:off x="3076866" y="240176"/>
            <a:ext cx="2988184" cy="203948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1200" dirty="0" smtClean="0"/>
              <a:t>Bag-of-Visual-and-</a:t>
            </a:r>
            <a:r>
              <a:rPr lang="es-ES" sz="1200" dirty="0" err="1" smtClean="0"/>
              <a:t>Depth</a:t>
            </a:r>
            <a:r>
              <a:rPr lang="es-ES" sz="1200" dirty="0" smtClean="0"/>
              <a:t>-</a:t>
            </a:r>
            <a:r>
              <a:rPr lang="es-ES" sz="1200" dirty="0" err="1" smtClean="0"/>
              <a:t>Words</a:t>
            </a:r>
            <a:endParaRPr lang="es-ES" sz="1200" dirty="0"/>
          </a:p>
        </p:txBody>
      </p:sp>
      <p:sp>
        <p:nvSpPr>
          <p:cNvPr id="13" name="Rectangle 12"/>
          <p:cNvSpPr/>
          <p:nvPr/>
        </p:nvSpPr>
        <p:spPr>
          <a:xfrm>
            <a:off x="6121052" y="239614"/>
            <a:ext cx="3022948" cy="200947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1200" dirty="0" err="1" smtClean="0"/>
              <a:t>Probabilistic</a:t>
            </a:r>
            <a:r>
              <a:rPr lang="es-ES" sz="1200" dirty="0" smtClean="0"/>
              <a:t> </a:t>
            </a:r>
            <a:r>
              <a:rPr lang="es-ES" sz="1200" dirty="0" err="1" smtClean="0"/>
              <a:t>Dynamic</a:t>
            </a:r>
            <a:r>
              <a:rPr lang="es-ES" sz="1200" dirty="0" smtClean="0"/>
              <a:t> Time </a:t>
            </a:r>
            <a:r>
              <a:rPr lang="es-ES" sz="1200" dirty="0" err="1" smtClean="0"/>
              <a:t>Waping</a:t>
            </a:r>
            <a:endParaRPr lang="es-ES" sz="1200" dirty="0"/>
          </a:p>
        </p:txBody>
      </p:sp>
      <p:sp>
        <p:nvSpPr>
          <p:cNvPr id="14" name="Rectangle 13"/>
          <p:cNvSpPr/>
          <p:nvPr/>
        </p:nvSpPr>
        <p:spPr>
          <a:xfrm>
            <a:off x="0" y="239615"/>
            <a:ext cx="3029439" cy="200947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1200" dirty="0" err="1" smtClean="0"/>
              <a:t>Gesture</a:t>
            </a:r>
            <a:r>
              <a:rPr lang="es-ES" sz="1200" dirty="0" smtClean="0"/>
              <a:t> </a:t>
            </a:r>
            <a:r>
              <a:rPr lang="es-ES" sz="1200" dirty="0" err="1" smtClean="0"/>
              <a:t>recognition</a:t>
            </a:r>
            <a:endParaRPr lang="es-ES" sz="1200" dirty="0"/>
          </a:p>
        </p:txBody>
      </p:sp>
      <p:pic>
        <p:nvPicPr>
          <p:cNvPr id="146" name="Picture 14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16535" y="2546231"/>
            <a:ext cx="4725597" cy="2832193"/>
          </a:xfrm>
          <a:prstGeom prst="rect">
            <a:avLst/>
          </a:prstGeom>
        </p:spPr>
      </p:pic>
      <p:sp>
        <p:nvSpPr>
          <p:cNvPr id="15" name="Slide Number Placeholder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860AB8-BB39-4E0E-8905-3E931B52FC0E}" type="slidenum">
              <a:rPr lang="es-ES" smtClean="0"/>
              <a:pPr/>
              <a:t>59</a:t>
            </a:fld>
            <a:r>
              <a:rPr lang="es-ES" smtClean="0"/>
              <a:t> / 84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5434987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4124" y="2151457"/>
            <a:ext cx="7256806" cy="1823273"/>
          </a:xfrm>
          <a:prstGeom prst="rect">
            <a:avLst/>
          </a:prstGeom>
        </p:spPr>
      </p:pic>
      <p:sp>
        <p:nvSpPr>
          <p:cNvPr id="13" name="Content Placeholder 2"/>
          <p:cNvSpPr>
            <a:spLocks noGrp="1"/>
          </p:cNvSpPr>
          <p:nvPr>
            <p:ph idx="1"/>
          </p:nvPr>
        </p:nvSpPr>
        <p:spPr>
          <a:xfrm>
            <a:off x="628650" y="1721928"/>
            <a:ext cx="7886700" cy="4351338"/>
          </a:xfrm>
        </p:spPr>
        <p:txBody>
          <a:bodyPr/>
          <a:lstStyle/>
          <a:p>
            <a:r>
              <a:rPr lang="es-ES" dirty="0" err="1" smtClean="0"/>
              <a:t>Changes</a:t>
            </a:r>
            <a:r>
              <a:rPr lang="es-ES" dirty="0" smtClean="0"/>
              <a:t> in </a:t>
            </a:r>
            <a:r>
              <a:rPr lang="es-ES" dirty="0" err="1" smtClean="0"/>
              <a:t>appearance</a:t>
            </a:r>
            <a:endParaRPr lang="es-ES" dirty="0" smtClean="0"/>
          </a:p>
        </p:txBody>
      </p:sp>
      <p:pic>
        <p:nvPicPr>
          <p:cNvPr id="10" name="28 Imagen" descr="degradado diapo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5884467"/>
            <a:ext cx="9144000" cy="978892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>
          <a:xfrm>
            <a:off x="0" y="-1"/>
            <a:ext cx="9144000" cy="693227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  <a:effectLst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s-ES" dirty="0" smtClean="0">
              <a:solidFill>
                <a:schemeClr val="tx1"/>
              </a:solidFill>
            </a:endParaRPr>
          </a:p>
          <a:p>
            <a:pPr algn="ctr"/>
            <a:r>
              <a:rPr lang="es-ES" dirty="0" err="1" smtClean="0">
                <a:solidFill>
                  <a:schemeClr val="bg1"/>
                </a:solidFill>
              </a:rPr>
              <a:t>From</a:t>
            </a:r>
            <a:r>
              <a:rPr lang="es-ES" dirty="0" smtClean="0">
                <a:solidFill>
                  <a:schemeClr val="bg1"/>
                </a:solidFill>
              </a:rPr>
              <a:t> </a:t>
            </a:r>
            <a:r>
              <a:rPr lang="es-ES" dirty="0" err="1">
                <a:solidFill>
                  <a:schemeClr val="bg1"/>
                </a:solidFill>
              </a:rPr>
              <a:t>pixels</a:t>
            </a:r>
            <a:r>
              <a:rPr lang="es-ES" dirty="0">
                <a:solidFill>
                  <a:schemeClr val="bg1"/>
                </a:solidFill>
              </a:rPr>
              <a:t> to </a:t>
            </a:r>
            <a:r>
              <a:rPr lang="es-ES" dirty="0" err="1">
                <a:solidFill>
                  <a:schemeClr val="bg1"/>
                </a:solidFill>
              </a:rPr>
              <a:t>gestures</a:t>
            </a:r>
            <a:r>
              <a:rPr lang="es-ES" dirty="0">
                <a:solidFill>
                  <a:schemeClr val="bg1"/>
                </a:solidFill>
              </a:rPr>
              <a:t>:</a:t>
            </a:r>
          </a:p>
          <a:p>
            <a:pPr algn="ctr"/>
            <a:r>
              <a:rPr lang="es-ES" dirty="0" err="1" smtClean="0">
                <a:solidFill>
                  <a:schemeClr val="bg1"/>
                </a:solidFill>
              </a:rPr>
              <a:t>learning</a:t>
            </a:r>
            <a:r>
              <a:rPr lang="es-ES" dirty="0" smtClean="0">
                <a:solidFill>
                  <a:schemeClr val="bg1"/>
                </a:solidFill>
              </a:rPr>
              <a:t> </a:t>
            </a:r>
            <a:r>
              <a:rPr lang="es-ES" dirty="0">
                <a:solidFill>
                  <a:schemeClr val="bg1"/>
                </a:solidFill>
              </a:rPr>
              <a:t>visual </a:t>
            </a:r>
            <a:r>
              <a:rPr lang="es-ES" dirty="0" err="1">
                <a:solidFill>
                  <a:schemeClr val="bg1"/>
                </a:solidFill>
              </a:rPr>
              <a:t>representations</a:t>
            </a:r>
            <a:r>
              <a:rPr lang="es-ES" dirty="0">
                <a:solidFill>
                  <a:schemeClr val="bg1"/>
                </a:solidFill>
              </a:rPr>
              <a:t> </a:t>
            </a:r>
            <a:r>
              <a:rPr lang="es-ES" dirty="0" err="1">
                <a:solidFill>
                  <a:schemeClr val="bg1"/>
                </a:solidFill>
              </a:rPr>
              <a:t>for</a:t>
            </a:r>
            <a:r>
              <a:rPr lang="es-ES" dirty="0">
                <a:solidFill>
                  <a:schemeClr val="tx1"/>
                </a:solidFill>
              </a:rPr>
              <a:t> </a:t>
            </a:r>
            <a:r>
              <a:rPr lang="es-ES" b="1" dirty="0">
                <a:solidFill>
                  <a:schemeClr val="tx1"/>
                </a:solidFill>
              </a:rPr>
              <a:t>human </a:t>
            </a:r>
            <a:r>
              <a:rPr lang="es-ES" b="1" dirty="0" err="1">
                <a:solidFill>
                  <a:schemeClr val="tx1"/>
                </a:solidFill>
              </a:rPr>
              <a:t>analysis</a:t>
            </a:r>
            <a:r>
              <a:rPr lang="es-ES" b="1" dirty="0">
                <a:solidFill>
                  <a:schemeClr val="tx1"/>
                </a:solidFill>
              </a:rPr>
              <a:t> </a:t>
            </a:r>
            <a:r>
              <a:rPr lang="es-ES" dirty="0">
                <a:solidFill>
                  <a:schemeClr val="bg1"/>
                </a:solidFill>
              </a:rPr>
              <a:t>in color and </a:t>
            </a:r>
            <a:r>
              <a:rPr lang="es-ES" dirty="0" err="1">
                <a:solidFill>
                  <a:schemeClr val="bg1"/>
                </a:solidFill>
              </a:rPr>
              <a:t>depth</a:t>
            </a:r>
            <a:r>
              <a:rPr lang="es-ES" dirty="0">
                <a:solidFill>
                  <a:schemeClr val="bg1"/>
                </a:solidFill>
              </a:rPr>
              <a:t> data </a:t>
            </a:r>
            <a:r>
              <a:rPr lang="es-ES" dirty="0" err="1">
                <a:solidFill>
                  <a:schemeClr val="bg1"/>
                </a:solidFill>
              </a:rPr>
              <a:t>sequences</a:t>
            </a:r>
            <a:endParaRPr lang="es-ES" dirty="0">
              <a:solidFill>
                <a:schemeClr val="bg1"/>
              </a:solidFill>
            </a:endParaRPr>
          </a:p>
          <a:p>
            <a:pPr algn="ctr"/>
            <a:endParaRPr lang="es-ES" dirty="0">
              <a:solidFill>
                <a:schemeClr val="tx1"/>
              </a:solidFill>
            </a:endParaRPr>
          </a:p>
        </p:txBody>
      </p:sp>
      <p:grpSp>
        <p:nvGrpSpPr>
          <p:cNvPr id="12" name="Group 11"/>
          <p:cNvGrpSpPr/>
          <p:nvPr/>
        </p:nvGrpSpPr>
        <p:grpSpPr>
          <a:xfrm>
            <a:off x="1002092" y="4070757"/>
            <a:ext cx="7007631" cy="2083288"/>
            <a:chOff x="-152399" y="3323444"/>
            <a:chExt cx="8667749" cy="2813595"/>
          </a:xfrm>
        </p:grpSpPr>
        <p:pic>
          <p:nvPicPr>
            <p:cNvPr id="6" name="Picture 5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52399" y="3323444"/>
              <a:ext cx="2110196" cy="2813595"/>
            </a:xfrm>
            <a:prstGeom prst="rect">
              <a:avLst/>
            </a:prstGeom>
          </p:spPr>
        </p:pic>
        <p:pic>
          <p:nvPicPr>
            <p:cNvPr id="7" name="Picture 6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33452" y="3323444"/>
              <a:ext cx="2110196" cy="2813595"/>
            </a:xfrm>
            <a:prstGeom prst="rect">
              <a:avLst/>
            </a:prstGeom>
          </p:spPr>
        </p:pic>
        <p:pic>
          <p:nvPicPr>
            <p:cNvPr id="8" name="Picture 7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19303" y="3323444"/>
              <a:ext cx="2110196" cy="2813595"/>
            </a:xfrm>
            <a:prstGeom prst="rect">
              <a:avLst/>
            </a:prstGeom>
          </p:spPr>
        </p:pic>
        <p:pic>
          <p:nvPicPr>
            <p:cNvPr id="9" name="Picture 8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405154" y="3323444"/>
              <a:ext cx="2110196" cy="2813595"/>
            </a:xfrm>
            <a:prstGeom prst="rect">
              <a:avLst/>
            </a:prstGeom>
          </p:spPr>
        </p:pic>
      </p:grpSp>
      <p:sp>
        <p:nvSpPr>
          <p:cNvPr id="15" name="Slide Number Placeholder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860AB8-BB39-4E0E-8905-3E931B52FC0E}" type="slidenum">
              <a:rPr lang="es-ES" smtClean="0"/>
              <a:pPr/>
              <a:t>6</a:t>
            </a:fld>
            <a:r>
              <a:rPr lang="es-ES" smtClean="0"/>
              <a:t> / 84</a:t>
            </a:r>
            <a:endParaRPr lang="es-ES" dirty="0"/>
          </a:p>
        </p:txBody>
      </p:sp>
      <p:sp>
        <p:nvSpPr>
          <p:cNvPr id="20" name="Title 1"/>
          <p:cNvSpPr>
            <a:spLocks noGrp="1"/>
          </p:cNvSpPr>
          <p:nvPr>
            <p:ph type="title"/>
          </p:nvPr>
        </p:nvSpPr>
        <p:spPr>
          <a:xfrm>
            <a:off x="628650" y="506531"/>
            <a:ext cx="7886700" cy="1325563"/>
          </a:xfrm>
        </p:spPr>
        <p:txBody>
          <a:bodyPr/>
          <a:lstStyle/>
          <a:p>
            <a:r>
              <a:rPr lang="es-ES" dirty="0" err="1" smtClean="0"/>
              <a:t>Problems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31854334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28 Imagen" descr="degradado diapo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32" y="5888673"/>
            <a:ext cx="9144000" cy="97889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err="1" smtClean="0"/>
              <a:t>Method</a:t>
            </a:r>
            <a:r>
              <a:rPr lang="es-ES" dirty="0" smtClean="0"/>
              <a:t> </a:t>
            </a:r>
            <a:r>
              <a:rPr lang="es-ES" dirty="0" err="1" smtClean="0"/>
              <a:t>overview</a:t>
            </a:r>
            <a:endParaRPr lang="es-E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580532"/>
            <a:ext cx="7886700" cy="4351338"/>
          </a:xfrm>
        </p:spPr>
        <p:txBody>
          <a:bodyPr>
            <a:normAutofit/>
          </a:bodyPr>
          <a:lstStyle/>
          <a:p>
            <a:r>
              <a:rPr lang="es-ES" sz="2400" dirty="0" smtClean="0"/>
              <a:t>Standard BOVW pipeline</a:t>
            </a:r>
            <a:endParaRPr lang="es-ES" sz="2400" dirty="0"/>
          </a:p>
        </p:txBody>
      </p:sp>
      <p:sp>
        <p:nvSpPr>
          <p:cNvPr id="5" name="Rectangle 4"/>
          <p:cNvSpPr/>
          <p:nvPr/>
        </p:nvSpPr>
        <p:spPr>
          <a:xfrm>
            <a:off x="-32" y="0"/>
            <a:ext cx="2216567" cy="199766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1200" dirty="0" err="1"/>
              <a:t>Part</a:t>
            </a:r>
            <a:r>
              <a:rPr lang="es-ES" sz="1200" dirty="0"/>
              <a:t> I</a:t>
            </a:r>
          </a:p>
        </p:txBody>
      </p:sp>
      <p:sp>
        <p:nvSpPr>
          <p:cNvPr id="6" name="Rectangle 5"/>
          <p:cNvSpPr/>
          <p:nvPr/>
        </p:nvSpPr>
        <p:spPr>
          <a:xfrm>
            <a:off x="2281647" y="0"/>
            <a:ext cx="2224199" cy="200797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1200" dirty="0" err="1"/>
              <a:t>Part</a:t>
            </a:r>
            <a:r>
              <a:rPr lang="es-ES" sz="1200" dirty="0"/>
              <a:t> II</a:t>
            </a:r>
          </a:p>
        </p:txBody>
      </p:sp>
      <p:sp>
        <p:nvSpPr>
          <p:cNvPr id="7" name="Rectangle 6"/>
          <p:cNvSpPr/>
          <p:nvPr/>
        </p:nvSpPr>
        <p:spPr>
          <a:xfrm>
            <a:off x="4570958" y="0"/>
            <a:ext cx="2226044" cy="200797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1200" dirty="0" err="1"/>
              <a:t>Part</a:t>
            </a:r>
            <a:r>
              <a:rPr lang="es-ES" sz="1200" dirty="0"/>
              <a:t> III</a:t>
            </a:r>
          </a:p>
        </p:txBody>
      </p:sp>
      <p:sp>
        <p:nvSpPr>
          <p:cNvPr id="8" name="Rectangle 7"/>
          <p:cNvSpPr/>
          <p:nvPr/>
        </p:nvSpPr>
        <p:spPr>
          <a:xfrm>
            <a:off x="6862114" y="1"/>
            <a:ext cx="2281854" cy="199766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1200" dirty="0" err="1"/>
              <a:t>Conclusions</a:t>
            </a:r>
            <a:endParaRPr lang="es-ES" sz="1200" dirty="0"/>
          </a:p>
        </p:txBody>
      </p:sp>
      <p:sp>
        <p:nvSpPr>
          <p:cNvPr id="11" name="Rectangle 10"/>
          <p:cNvSpPr/>
          <p:nvPr/>
        </p:nvSpPr>
        <p:spPr>
          <a:xfrm>
            <a:off x="3076866" y="240176"/>
            <a:ext cx="2988184" cy="203948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1200" dirty="0" smtClean="0"/>
              <a:t>Bag-of-Visual-and-</a:t>
            </a:r>
            <a:r>
              <a:rPr lang="es-ES" sz="1200" dirty="0" err="1" smtClean="0"/>
              <a:t>Depth</a:t>
            </a:r>
            <a:r>
              <a:rPr lang="es-ES" sz="1200" dirty="0" smtClean="0"/>
              <a:t>-</a:t>
            </a:r>
            <a:r>
              <a:rPr lang="es-ES" sz="1200" dirty="0" err="1" smtClean="0"/>
              <a:t>Words</a:t>
            </a:r>
            <a:endParaRPr lang="es-ES" sz="1200" dirty="0"/>
          </a:p>
        </p:txBody>
      </p:sp>
      <p:sp>
        <p:nvSpPr>
          <p:cNvPr id="13" name="Rectangle 12"/>
          <p:cNvSpPr/>
          <p:nvPr/>
        </p:nvSpPr>
        <p:spPr>
          <a:xfrm>
            <a:off x="6121052" y="239614"/>
            <a:ext cx="3022948" cy="200947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1200" dirty="0" err="1" smtClean="0"/>
              <a:t>Probabilistic</a:t>
            </a:r>
            <a:r>
              <a:rPr lang="es-ES" sz="1200" dirty="0" smtClean="0"/>
              <a:t> </a:t>
            </a:r>
            <a:r>
              <a:rPr lang="es-ES" sz="1200" dirty="0" err="1" smtClean="0"/>
              <a:t>Dynamic</a:t>
            </a:r>
            <a:r>
              <a:rPr lang="es-ES" sz="1200" dirty="0" smtClean="0"/>
              <a:t> Time </a:t>
            </a:r>
            <a:r>
              <a:rPr lang="es-ES" sz="1200" dirty="0" err="1" smtClean="0"/>
              <a:t>Waping</a:t>
            </a:r>
            <a:endParaRPr lang="es-ES" sz="1200" dirty="0"/>
          </a:p>
        </p:txBody>
      </p:sp>
      <p:sp>
        <p:nvSpPr>
          <p:cNvPr id="14" name="Rectangle 13"/>
          <p:cNvSpPr/>
          <p:nvPr/>
        </p:nvSpPr>
        <p:spPr>
          <a:xfrm>
            <a:off x="0" y="239615"/>
            <a:ext cx="3029439" cy="200947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1200" dirty="0" err="1" smtClean="0"/>
              <a:t>Gesture</a:t>
            </a:r>
            <a:r>
              <a:rPr lang="es-ES" sz="1200" dirty="0" smtClean="0"/>
              <a:t> </a:t>
            </a:r>
            <a:r>
              <a:rPr lang="es-ES" sz="1200" dirty="0" err="1" smtClean="0"/>
              <a:t>recognition</a:t>
            </a:r>
            <a:endParaRPr lang="es-ES" sz="1200" dirty="0"/>
          </a:p>
        </p:txBody>
      </p:sp>
      <p:grpSp>
        <p:nvGrpSpPr>
          <p:cNvPr id="27" name="35 Grupo"/>
          <p:cNvGrpSpPr/>
          <p:nvPr/>
        </p:nvGrpSpPr>
        <p:grpSpPr>
          <a:xfrm>
            <a:off x="606238" y="2230467"/>
            <a:ext cx="7830445" cy="568895"/>
            <a:chOff x="928662" y="2071678"/>
            <a:chExt cx="7000924" cy="785818"/>
          </a:xfrm>
        </p:grpSpPr>
        <p:sp>
          <p:nvSpPr>
            <p:cNvPr id="28" name="18 Rectángulo redondeado"/>
            <p:cNvSpPr/>
            <p:nvPr/>
          </p:nvSpPr>
          <p:spPr>
            <a:xfrm>
              <a:off x="928662" y="2071678"/>
              <a:ext cx="1500198" cy="785818"/>
            </a:xfrm>
            <a:prstGeom prst="roundRect">
              <a:avLst/>
            </a:prstGeom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ES" sz="1600" b="1" dirty="0" smtClean="0"/>
                <a:t>Point </a:t>
              </a:r>
              <a:r>
                <a:rPr lang="es-ES" sz="1600" b="1" dirty="0" err="1" smtClean="0"/>
                <a:t>detection</a:t>
              </a:r>
              <a:endParaRPr lang="es-ES" sz="1600" b="1" dirty="0"/>
            </a:p>
          </p:txBody>
        </p:sp>
        <p:sp>
          <p:nvSpPr>
            <p:cNvPr id="29" name="20 Rectángulo redondeado"/>
            <p:cNvSpPr/>
            <p:nvPr/>
          </p:nvSpPr>
          <p:spPr>
            <a:xfrm>
              <a:off x="2786050" y="2071678"/>
              <a:ext cx="1500198" cy="785818"/>
            </a:xfrm>
            <a:prstGeom prst="roundRect">
              <a:avLst/>
            </a:prstGeom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ES" sz="1600" b="1" dirty="0" smtClean="0"/>
                <a:t>Point </a:t>
              </a:r>
              <a:r>
                <a:rPr lang="es-ES" sz="1600" b="1" dirty="0" err="1" smtClean="0"/>
                <a:t>description</a:t>
              </a:r>
              <a:endParaRPr lang="es-ES" sz="1600" b="1" dirty="0"/>
            </a:p>
          </p:txBody>
        </p:sp>
        <p:sp>
          <p:nvSpPr>
            <p:cNvPr id="30" name="21 Rectángulo redondeado"/>
            <p:cNvSpPr/>
            <p:nvPr/>
          </p:nvSpPr>
          <p:spPr>
            <a:xfrm>
              <a:off x="4572000" y="2071678"/>
              <a:ext cx="1500198" cy="785818"/>
            </a:xfrm>
            <a:prstGeom prst="roundRect">
              <a:avLst/>
            </a:prstGeom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ES" sz="1600" b="1" dirty="0" err="1" smtClean="0"/>
                <a:t>Vocabulary</a:t>
              </a:r>
              <a:r>
                <a:rPr lang="es-ES" sz="1600" b="1" dirty="0" smtClean="0"/>
                <a:t> &amp; </a:t>
              </a:r>
              <a:r>
                <a:rPr lang="es-ES" sz="1600" b="1" dirty="0" err="1" smtClean="0"/>
                <a:t>Representation</a:t>
              </a:r>
              <a:endParaRPr lang="es-ES" sz="1600" b="1" dirty="0"/>
            </a:p>
          </p:txBody>
        </p:sp>
        <p:sp>
          <p:nvSpPr>
            <p:cNvPr id="31" name="27 Rectángulo redondeado"/>
            <p:cNvSpPr/>
            <p:nvPr/>
          </p:nvSpPr>
          <p:spPr>
            <a:xfrm>
              <a:off x="6429388" y="2071678"/>
              <a:ext cx="1500198" cy="785818"/>
            </a:xfrm>
            <a:prstGeom prst="roundRect">
              <a:avLst/>
            </a:prstGeom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ES" sz="1600" b="1" dirty="0" err="1" smtClean="0"/>
                <a:t>Classification</a:t>
              </a:r>
              <a:endParaRPr lang="es-ES" sz="1600" b="1" dirty="0"/>
            </a:p>
          </p:txBody>
        </p:sp>
        <p:sp>
          <p:nvSpPr>
            <p:cNvPr id="32" name="29 Flecha derecha"/>
            <p:cNvSpPr/>
            <p:nvPr/>
          </p:nvSpPr>
          <p:spPr>
            <a:xfrm>
              <a:off x="2462198" y="2338380"/>
              <a:ext cx="285752" cy="285752"/>
            </a:xfrm>
            <a:prstGeom prst="rightArrow">
              <a:avLst/>
            </a:prstGeom>
          </p:spPr>
          <p:style>
            <a:lnRef idx="1">
              <a:schemeClr val="dk1"/>
            </a:lnRef>
            <a:fillRef idx="3">
              <a:schemeClr val="dk1"/>
            </a:fillRef>
            <a:effectRef idx="2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sz="1600" b="1"/>
            </a:p>
          </p:txBody>
        </p:sp>
        <p:sp>
          <p:nvSpPr>
            <p:cNvPr id="33" name="32 Flecha derecha"/>
            <p:cNvSpPr/>
            <p:nvPr/>
          </p:nvSpPr>
          <p:spPr>
            <a:xfrm>
              <a:off x="4286248" y="2352667"/>
              <a:ext cx="285752" cy="285752"/>
            </a:xfrm>
            <a:prstGeom prst="rightArrow">
              <a:avLst/>
            </a:prstGeom>
          </p:spPr>
          <p:style>
            <a:lnRef idx="1">
              <a:schemeClr val="dk1"/>
            </a:lnRef>
            <a:fillRef idx="3">
              <a:schemeClr val="dk1"/>
            </a:fillRef>
            <a:effectRef idx="2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sz="1600" b="1"/>
            </a:p>
          </p:txBody>
        </p:sp>
        <p:sp>
          <p:nvSpPr>
            <p:cNvPr id="34" name="33 Flecha derecha"/>
            <p:cNvSpPr/>
            <p:nvPr/>
          </p:nvSpPr>
          <p:spPr>
            <a:xfrm>
              <a:off x="6081723" y="2357430"/>
              <a:ext cx="285752" cy="285752"/>
            </a:xfrm>
            <a:prstGeom prst="rightArrow">
              <a:avLst/>
            </a:prstGeom>
          </p:spPr>
          <p:style>
            <a:lnRef idx="1">
              <a:schemeClr val="dk1"/>
            </a:lnRef>
            <a:fillRef idx="3">
              <a:schemeClr val="dk1"/>
            </a:fillRef>
            <a:effectRef idx="2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sz="1600" b="1"/>
            </a:p>
          </p:txBody>
        </p:sp>
      </p:grpSp>
      <p:pic>
        <p:nvPicPr>
          <p:cNvPr id="35" name="34 Imagen" descr="FiguraGuapa.pn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463626" y="3284177"/>
            <a:ext cx="4277134" cy="3109148"/>
          </a:xfrm>
          <a:prstGeom prst="rect">
            <a:avLst/>
          </a:prstGeom>
        </p:spPr>
      </p:pic>
      <p:cxnSp>
        <p:nvCxnSpPr>
          <p:cNvPr id="36" name="37 Conector curvado"/>
          <p:cNvCxnSpPr>
            <a:stCxn id="28" idx="2"/>
          </p:cNvCxnSpPr>
          <p:nvPr/>
        </p:nvCxnSpPr>
        <p:spPr>
          <a:xfrm rot="16200000" flipH="1">
            <a:off x="761961" y="3482615"/>
            <a:ext cx="3032787" cy="1666279"/>
          </a:xfrm>
          <a:prstGeom prst="curvedConnector3">
            <a:avLst>
              <a:gd name="adj1" fmla="val 50000"/>
            </a:avLst>
          </a:prstGeom>
          <a:ln w="28575"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7" name="43 Conector curvado"/>
          <p:cNvCxnSpPr>
            <a:stCxn id="29" idx="2"/>
          </p:cNvCxnSpPr>
          <p:nvPr/>
        </p:nvCxnSpPr>
        <p:spPr>
          <a:xfrm rot="5400000">
            <a:off x="3029883" y="2846345"/>
            <a:ext cx="539780" cy="445814"/>
          </a:xfrm>
          <a:prstGeom prst="curvedConnector3">
            <a:avLst>
              <a:gd name="adj1" fmla="val 50000"/>
            </a:avLst>
          </a:prstGeom>
          <a:ln w="28575"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8" name="59 Conector curvado"/>
          <p:cNvCxnSpPr>
            <a:stCxn id="30" idx="2"/>
          </p:cNvCxnSpPr>
          <p:nvPr/>
        </p:nvCxnSpPr>
        <p:spPr>
          <a:xfrm rot="16200000" flipH="1">
            <a:off x="4293232" y="4026372"/>
            <a:ext cx="2998829" cy="544807"/>
          </a:xfrm>
          <a:prstGeom prst="curvedConnector3">
            <a:avLst>
              <a:gd name="adj1" fmla="val 50000"/>
            </a:avLst>
          </a:prstGeom>
          <a:ln w="28575"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5" name="Slide Number Placeholder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860AB8-BB39-4E0E-8905-3E931B52FC0E}" type="slidenum">
              <a:rPr lang="es-ES" smtClean="0"/>
              <a:pPr/>
              <a:t>60</a:t>
            </a:fld>
            <a:r>
              <a:rPr lang="es-ES" smtClean="0"/>
              <a:t> / 84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2347382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28 Imagen" descr="degradado diapo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32" y="5888673"/>
            <a:ext cx="9144000" cy="978892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-32" y="0"/>
            <a:ext cx="2216567" cy="199766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1200" dirty="0" err="1"/>
              <a:t>Part</a:t>
            </a:r>
            <a:r>
              <a:rPr lang="es-ES" sz="1200" dirty="0"/>
              <a:t> I</a:t>
            </a:r>
          </a:p>
        </p:txBody>
      </p:sp>
      <p:sp>
        <p:nvSpPr>
          <p:cNvPr id="6" name="Rectangle 5"/>
          <p:cNvSpPr/>
          <p:nvPr/>
        </p:nvSpPr>
        <p:spPr>
          <a:xfrm>
            <a:off x="2281647" y="0"/>
            <a:ext cx="2224199" cy="200797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1200" dirty="0" err="1"/>
              <a:t>Part</a:t>
            </a:r>
            <a:r>
              <a:rPr lang="es-ES" sz="1200" dirty="0"/>
              <a:t> II</a:t>
            </a:r>
          </a:p>
        </p:txBody>
      </p:sp>
      <p:sp>
        <p:nvSpPr>
          <p:cNvPr id="7" name="Rectangle 6"/>
          <p:cNvSpPr/>
          <p:nvPr/>
        </p:nvSpPr>
        <p:spPr>
          <a:xfrm>
            <a:off x="4570958" y="0"/>
            <a:ext cx="2226044" cy="200797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1200" dirty="0" err="1"/>
              <a:t>Part</a:t>
            </a:r>
            <a:r>
              <a:rPr lang="es-ES" sz="1200" dirty="0"/>
              <a:t> III</a:t>
            </a:r>
          </a:p>
        </p:txBody>
      </p:sp>
      <p:sp>
        <p:nvSpPr>
          <p:cNvPr id="8" name="Rectangle 7"/>
          <p:cNvSpPr/>
          <p:nvPr/>
        </p:nvSpPr>
        <p:spPr>
          <a:xfrm>
            <a:off x="6862114" y="1"/>
            <a:ext cx="2281854" cy="199766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1200" dirty="0" err="1"/>
              <a:t>Conclusions</a:t>
            </a:r>
            <a:endParaRPr lang="es-ES" sz="1200" dirty="0"/>
          </a:p>
        </p:txBody>
      </p:sp>
      <p:sp>
        <p:nvSpPr>
          <p:cNvPr id="11" name="Rectangle 10"/>
          <p:cNvSpPr/>
          <p:nvPr/>
        </p:nvSpPr>
        <p:spPr>
          <a:xfrm>
            <a:off x="3076866" y="240176"/>
            <a:ext cx="2988184" cy="203948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1200" dirty="0" smtClean="0"/>
              <a:t>Bag-of-Visual-and-</a:t>
            </a:r>
            <a:r>
              <a:rPr lang="es-ES" sz="1200" dirty="0" err="1" smtClean="0"/>
              <a:t>Depth</a:t>
            </a:r>
            <a:r>
              <a:rPr lang="es-ES" sz="1200" dirty="0" smtClean="0"/>
              <a:t>-</a:t>
            </a:r>
            <a:r>
              <a:rPr lang="es-ES" sz="1200" dirty="0" err="1" smtClean="0"/>
              <a:t>Words</a:t>
            </a:r>
            <a:endParaRPr lang="es-ES" sz="1200" dirty="0"/>
          </a:p>
        </p:txBody>
      </p:sp>
      <p:sp>
        <p:nvSpPr>
          <p:cNvPr id="13" name="Rectangle 12"/>
          <p:cNvSpPr/>
          <p:nvPr/>
        </p:nvSpPr>
        <p:spPr>
          <a:xfrm>
            <a:off x="6121052" y="239614"/>
            <a:ext cx="3022948" cy="200947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1200" dirty="0" err="1" smtClean="0"/>
              <a:t>Probabilistic</a:t>
            </a:r>
            <a:r>
              <a:rPr lang="es-ES" sz="1200" dirty="0" smtClean="0"/>
              <a:t> </a:t>
            </a:r>
            <a:r>
              <a:rPr lang="es-ES" sz="1200" dirty="0" err="1" smtClean="0"/>
              <a:t>Dynamic</a:t>
            </a:r>
            <a:r>
              <a:rPr lang="es-ES" sz="1200" dirty="0" smtClean="0"/>
              <a:t> Time </a:t>
            </a:r>
            <a:r>
              <a:rPr lang="es-ES" sz="1200" dirty="0" err="1" smtClean="0"/>
              <a:t>Waping</a:t>
            </a:r>
            <a:endParaRPr lang="es-ES" sz="1200" dirty="0"/>
          </a:p>
        </p:txBody>
      </p:sp>
      <p:sp>
        <p:nvSpPr>
          <p:cNvPr id="14" name="Rectangle 13"/>
          <p:cNvSpPr/>
          <p:nvPr/>
        </p:nvSpPr>
        <p:spPr>
          <a:xfrm>
            <a:off x="0" y="239615"/>
            <a:ext cx="3029439" cy="200947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1200" dirty="0" err="1" smtClean="0"/>
              <a:t>Gesture</a:t>
            </a:r>
            <a:r>
              <a:rPr lang="es-ES" sz="1200" dirty="0" smtClean="0"/>
              <a:t> </a:t>
            </a:r>
            <a:r>
              <a:rPr lang="es-ES" sz="1200" dirty="0" err="1" smtClean="0"/>
              <a:t>recognition</a:t>
            </a:r>
            <a:endParaRPr lang="es-ES" sz="1200" dirty="0"/>
          </a:p>
        </p:txBody>
      </p:sp>
      <p:grpSp>
        <p:nvGrpSpPr>
          <p:cNvPr id="12" name="Group 11"/>
          <p:cNvGrpSpPr/>
          <p:nvPr/>
        </p:nvGrpSpPr>
        <p:grpSpPr>
          <a:xfrm>
            <a:off x="200913" y="905650"/>
            <a:ext cx="8572560" cy="533450"/>
            <a:chOff x="200913" y="1552575"/>
            <a:chExt cx="8572560" cy="357190"/>
          </a:xfrm>
        </p:grpSpPr>
        <p:sp>
          <p:nvSpPr>
            <p:cNvPr id="25" name="18 Rectángulo redondeado"/>
            <p:cNvSpPr/>
            <p:nvPr/>
          </p:nvSpPr>
          <p:spPr>
            <a:xfrm>
              <a:off x="200913" y="1552575"/>
              <a:ext cx="1836977" cy="357190"/>
            </a:xfrm>
            <a:prstGeom prst="roundRect">
              <a:avLst/>
            </a:prstGeom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ES" sz="1400" b="1" dirty="0" smtClean="0"/>
                <a:t>Point </a:t>
              </a:r>
              <a:r>
                <a:rPr lang="es-ES" sz="1400" b="1" dirty="0" err="1" smtClean="0"/>
                <a:t>detection</a:t>
              </a:r>
              <a:endParaRPr lang="es-ES" sz="1400" b="1" dirty="0"/>
            </a:p>
          </p:txBody>
        </p:sp>
        <p:sp>
          <p:nvSpPr>
            <p:cNvPr id="26" name="20 Rectángulo redondeado"/>
            <p:cNvSpPr/>
            <p:nvPr/>
          </p:nvSpPr>
          <p:spPr>
            <a:xfrm>
              <a:off x="2475266" y="1552575"/>
              <a:ext cx="1836977" cy="357190"/>
            </a:xfrm>
            <a:prstGeom prst="roundRect">
              <a:avLst/>
            </a:prstGeom>
            <a:ln/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s-ES" sz="1400" dirty="0" smtClean="0">
                  <a:solidFill>
                    <a:schemeClr val="bg1"/>
                  </a:solidFill>
                </a:rPr>
                <a:t>Point </a:t>
              </a:r>
              <a:r>
                <a:rPr lang="es-ES" sz="1400" dirty="0" err="1" smtClean="0">
                  <a:solidFill>
                    <a:schemeClr val="bg1"/>
                  </a:solidFill>
                </a:rPr>
                <a:t>description</a:t>
              </a:r>
              <a:endParaRPr lang="es-ES" sz="1400" dirty="0">
                <a:solidFill>
                  <a:schemeClr val="bg1"/>
                </a:solidFill>
              </a:endParaRPr>
            </a:p>
          </p:txBody>
        </p:sp>
        <p:sp>
          <p:nvSpPr>
            <p:cNvPr id="39" name="21 Rectángulo redondeado"/>
            <p:cNvSpPr/>
            <p:nvPr/>
          </p:nvSpPr>
          <p:spPr>
            <a:xfrm>
              <a:off x="4662143" y="1552575"/>
              <a:ext cx="1836977" cy="357190"/>
            </a:xfrm>
            <a:prstGeom prst="roundRect">
              <a:avLst/>
            </a:prstGeom>
            <a:ln/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s-ES" sz="1400" dirty="0" err="1" smtClean="0">
                  <a:solidFill>
                    <a:schemeClr val="bg1"/>
                  </a:solidFill>
                </a:rPr>
                <a:t>Vocab</a:t>
              </a:r>
              <a:r>
                <a:rPr lang="es-ES" sz="1400" dirty="0" smtClean="0">
                  <a:solidFill>
                    <a:schemeClr val="bg1"/>
                  </a:solidFill>
                </a:rPr>
                <a:t>. &amp; </a:t>
              </a:r>
              <a:r>
                <a:rPr lang="es-ES" sz="1400" dirty="0" err="1" smtClean="0">
                  <a:solidFill>
                    <a:schemeClr val="bg1"/>
                  </a:solidFill>
                </a:rPr>
                <a:t>Represent</a:t>
              </a:r>
              <a:r>
                <a:rPr lang="es-ES" sz="1400" dirty="0" smtClean="0">
                  <a:solidFill>
                    <a:schemeClr val="bg1"/>
                  </a:solidFill>
                </a:rPr>
                <a:t>.</a:t>
              </a:r>
            </a:p>
          </p:txBody>
        </p:sp>
        <p:sp>
          <p:nvSpPr>
            <p:cNvPr id="40" name="27 Rectángulo redondeado"/>
            <p:cNvSpPr/>
            <p:nvPr/>
          </p:nvSpPr>
          <p:spPr>
            <a:xfrm>
              <a:off x="6936496" y="1552575"/>
              <a:ext cx="1836977" cy="357190"/>
            </a:xfrm>
            <a:prstGeom prst="roundRect">
              <a:avLst/>
            </a:prstGeom>
            <a:ln/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s-ES" sz="1400" dirty="0" err="1" smtClean="0">
                  <a:solidFill>
                    <a:schemeClr val="bg1"/>
                  </a:solidFill>
                </a:rPr>
                <a:t>Classification</a:t>
              </a:r>
              <a:endParaRPr lang="es-ES" sz="1400" dirty="0" smtClean="0">
                <a:solidFill>
                  <a:schemeClr val="bg1"/>
                </a:solidFill>
              </a:endParaRPr>
            </a:p>
          </p:txBody>
        </p:sp>
        <p:sp>
          <p:nvSpPr>
            <p:cNvPr id="41" name="29 Flecha derecha"/>
            <p:cNvSpPr/>
            <p:nvPr/>
          </p:nvSpPr>
          <p:spPr>
            <a:xfrm>
              <a:off x="2078712" y="1673803"/>
              <a:ext cx="349900" cy="129887"/>
            </a:xfrm>
            <a:prstGeom prst="rightArrow">
              <a:avLst/>
            </a:prstGeom>
          </p:spPr>
          <p:style>
            <a:lnRef idx="1">
              <a:schemeClr val="dk1"/>
            </a:lnRef>
            <a:fillRef idx="3">
              <a:schemeClr val="dk1"/>
            </a:fillRef>
            <a:effectRef idx="2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42" name="32 Flecha derecha"/>
            <p:cNvSpPr/>
            <p:nvPr/>
          </p:nvSpPr>
          <p:spPr>
            <a:xfrm>
              <a:off x="4312243" y="1680297"/>
              <a:ext cx="349900" cy="129887"/>
            </a:xfrm>
            <a:prstGeom prst="rightArrow">
              <a:avLst/>
            </a:prstGeom>
          </p:spPr>
          <p:style>
            <a:lnRef idx="1">
              <a:schemeClr val="dk1"/>
            </a:lnRef>
            <a:fillRef idx="3">
              <a:schemeClr val="dk1"/>
            </a:fillRef>
            <a:effectRef idx="2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43" name="33 Flecha derecha"/>
            <p:cNvSpPr/>
            <p:nvPr/>
          </p:nvSpPr>
          <p:spPr>
            <a:xfrm>
              <a:off x="6510784" y="1682462"/>
              <a:ext cx="349900" cy="129887"/>
            </a:xfrm>
            <a:prstGeom prst="rightArrow">
              <a:avLst/>
            </a:prstGeom>
          </p:spPr>
          <p:style>
            <a:lnRef idx="1">
              <a:schemeClr val="dk1"/>
            </a:lnRef>
            <a:fillRef idx="3">
              <a:schemeClr val="dk1"/>
            </a:fillRef>
            <a:effectRef idx="2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sp>
        <p:nvSpPr>
          <p:cNvPr id="44" name="36 CuadroTexto"/>
          <p:cNvSpPr txBox="1"/>
          <p:nvPr/>
        </p:nvSpPr>
        <p:spPr>
          <a:xfrm>
            <a:off x="200913" y="2021094"/>
            <a:ext cx="807249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s-ES" sz="2400" dirty="0" smtClean="0"/>
              <a:t>  </a:t>
            </a:r>
            <a:r>
              <a:rPr lang="es-ES" sz="2400" dirty="0" err="1" smtClean="0"/>
              <a:t>Spatio</a:t>
            </a:r>
            <a:r>
              <a:rPr lang="es-ES" sz="2400" dirty="0" smtClean="0"/>
              <a:t>-Temporal </a:t>
            </a:r>
            <a:r>
              <a:rPr lang="es-ES" sz="2400" dirty="0" err="1" smtClean="0"/>
              <a:t>Interest</a:t>
            </a:r>
            <a:r>
              <a:rPr lang="es-ES" sz="2400" dirty="0" smtClean="0"/>
              <a:t> </a:t>
            </a:r>
            <a:r>
              <a:rPr lang="es-ES" sz="2400" dirty="0" err="1" smtClean="0"/>
              <a:t>Points</a:t>
            </a:r>
            <a:r>
              <a:rPr lang="es-ES" sz="2400" dirty="0" smtClean="0"/>
              <a:t> (</a:t>
            </a:r>
            <a:r>
              <a:rPr lang="es-ES" sz="2400" b="1" dirty="0" err="1" smtClean="0"/>
              <a:t>STIP</a:t>
            </a:r>
            <a:r>
              <a:rPr lang="es-ES" sz="2400" dirty="0" err="1" smtClean="0"/>
              <a:t>s</a:t>
            </a:r>
            <a:r>
              <a:rPr lang="es-ES" sz="2400" dirty="0" smtClean="0"/>
              <a:t>) [16]</a:t>
            </a:r>
          </a:p>
          <a:p>
            <a:endParaRPr lang="es-ES" sz="2400" dirty="0" smtClean="0"/>
          </a:p>
          <a:p>
            <a:endParaRPr lang="es-ES" sz="2400" dirty="0" smtClean="0"/>
          </a:p>
        </p:txBody>
      </p:sp>
      <p:pic>
        <p:nvPicPr>
          <p:cNvPr id="45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15227" y="2798164"/>
            <a:ext cx="3188537" cy="258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6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629937" y="2807671"/>
            <a:ext cx="3167065" cy="259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7" name="41 Rectángulo redondeado"/>
          <p:cNvSpPr/>
          <p:nvPr/>
        </p:nvSpPr>
        <p:spPr>
          <a:xfrm>
            <a:off x="6916085" y="3379175"/>
            <a:ext cx="1928826" cy="135732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dirty="0" smtClean="0"/>
              <a:t>Temporal </a:t>
            </a:r>
            <a:r>
              <a:rPr lang="es-ES" dirty="0" err="1" smtClean="0"/>
              <a:t>extension</a:t>
            </a:r>
            <a:r>
              <a:rPr lang="es-ES" dirty="0" smtClean="0"/>
              <a:t> of </a:t>
            </a:r>
            <a:r>
              <a:rPr lang="es-ES" dirty="0" err="1" smtClean="0"/>
              <a:t>the</a:t>
            </a:r>
            <a:r>
              <a:rPr lang="es-ES" dirty="0" smtClean="0"/>
              <a:t> Harris </a:t>
            </a:r>
            <a:r>
              <a:rPr lang="es-ES" dirty="0" err="1" smtClean="0"/>
              <a:t>operator</a:t>
            </a:r>
            <a:endParaRPr lang="es-ES" dirty="0"/>
          </a:p>
        </p:txBody>
      </p:sp>
      <p:sp>
        <p:nvSpPr>
          <p:cNvPr id="50" name="Rectangle 49"/>
          <p:cNvSpPr/>
          <p:nvPr/>
        </p:nvSpPr>
        <p:spPr>
          <a:xfrm>
            <a:off x="-4354" y="6170188"/>
            <a:ext cx="811140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" sz="1600" dirty="0" smtClean="0"/>
              <a:t>[16] </a:t>
            </a:r>
            <a:r>
              <a:rPr lang="en-US" sz="1600" dirty="0"/>
              <a:t>I. Laptev, "On Space-Time Interest Points", (2005) in International Journal of Computer Vision, </a:t>
            </a:r>
            <a:r>
              <a:rPr lang="en-US" sz="1600" dirty="0" err="1"/>
              <a:t>vol</a:t>
            </a:r>
            <a:r>
              <a:rPr lang="en-US" sz="1600" dirty="0"/>
              <a:t> 64, number 2/3, </a:t>
            </a:r>
            <a:r>
              <a:rPr lang="en-US" sz="1600" dirty="0" smtClean="0"/>
              <a:t>pp.107-123</a:t>
            </a:r>
            <a:r>
              <a:rPr lang="es-ES" sz="1600" dirty="0" smtClean="0"/>
              <a:t>.</a:t>
            </a:r>
            <a:endParaRPr lang="es-ES" sz="1600" dirty="0"/>
          </a:p>
        </p:txBody>
      </p:sp>
      <p:cxnSp>
        <p:nvCxnSpPr>
          <p:cNvPr id="51" name="Straight Connector 50"/>
          <p:cNvCxnSpPr/>
          <p:nvPr/>
        </p:nvCxnSpPr>
        <p:spPr>
          <a:xfrm>
            <a:off x="0" y="6106854"/>
            <a:ext cx="9143968" cy="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16" name="Slide Number Placeholder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860AB8-BB39-4E0E-8905-3E931B52FC0E}" type="slidenum">
              <a:rPr lang="es-ES" smtClean="0"/>
              <a:pPr/>
              <a:t>61</a:t>
            </a:fld>
            <a:r>
              <a:rPr lang="es-ES" smtClean="0"/>
              <a:t> / 84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8550400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/>
      <p:bldP spid="47" grpId="0" animBg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28 Imagen" descr="degradado diapo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32" y="5888673"/>
            <a:ext cx="9144000" cy="978892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-32" y="0"/>
            <a:ext cx="2216567" cy="199766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1200" dirty="0" err="1"/>
              <a:t>Part</a:t>
            </a:r>
            <a:r>
              <a:rPr lang="es-ES" sz="1200" dirty="0"/>
              <a:t> I</a:t>
            </a:r>
          </a:p>
        </p:txBody>
      </p:sp>
      <p:sp>
        <p:nvSpPr>
          <p:cNvPr id="6" name="Rectangle 5"/>
          <p:cNvSpPr/>
          <p:nvPr/>
        </p:nvSpPr>
        <p:spPr>
          <a:xfrm>
            <a:off x="2281647" y="0"/>
            <a:ext cx="2224199" cy="200797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1200" dirty="0" err="1"/>
              <a:t>Part</a:t>
            </a:r>
            <a:r>
              <a:rPr lang="es-ES" sz="1200" dirty="0"/>
              <a:t> II</a:t>
            </a:r>
          </a:p>
        </p:txBody>
      </p:sp>
      <p:sp>
        <p:nvSpPr>
          <p:cNvPr id="7" name="Rectangle 6"/>
          <p:cNvSpPr/>
          <p:nvPr/>
        </p:nvSpPr>
        <p:spPr>
          <a:xfrm>
            <a:off x="4570958" y="0"/>
            <a:ext cx="2226044" cy="200797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1200" dirty="0" err="1"/>
              <a:t>Part</a:t>
            </a:r>
            <a:r>
              <a:rPr lang="es-ES" sz="1200" dirty="0"/>
              <a:t> III</a:t>
            </a:r>
          </a:p>
        </p:txBody>
      </p:sp>
      <p:sp>
        <p:nvSpPr>
          <p:cNvPr id="8" name="Rectangle 7"/>
          <p:cNvSpPr/>
          <p:nvPr/>
        </p:nvSpPr>
        <p:spPr>
          <a:xfrm>
            <a:off x="6862114" y="1"/>
            <a:ext cx="2281854" cy="199766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1200" dirty="0" err="1"/>
              <a:t>Conclusions</a:t>
            </a:r>
            <a:endParaRPr lang="es-ES" sz="1200" dirty="0"/>
          </a:p>
        </p:txBody>
      </p:sp>
      <p:sp>
        <p:nvSpPr>
          <p:cNvPr id="11" name="Rectangle 10"/>
          <p:cNvSpPr/>
          <p:nvPr/>
        </p:nvSpPr>
        <p:spPr>
          <a:xfrm>
            <a:off x="3076866" y="240176"/>
            <a:ext cx="2988184" cy="203948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1200" dirty="0" smtClean="0"/>
              <a:t>Bag-of-Visual-and-</a:t>
            </a:r>
            <a:r>
              <a:rPr lang="es-ES" sz="1200" dirty="0" err="1" smtClean="0"/>
              <a:t>Depth</a:t>
            </a:r>
            <a:r>
              <a:rPr lang="es-ES" sz="1200" dirty="0" smtClean="0"/>
              <a:t>-</a:t>
            </a:r>
            <a:r>
              <a:rPr lang="es-ES" sz="1200" dirty="0" err="1" smtClean="0"/>
              <a:t>Words</a:t>
            </a:r>
            <a:endParaRPr lang="es-ES" sz="1200" dirty="0"/>
          </a:p>
        </p:txBody>
      </p:sp>
      <p:sp>
        <p:nvSpPr>
          <p:cNvPr id="13" name="Rectangle 12"/>
          <p:cNvSpPr/>
          <p:nvPr/>
        </p:nvSpPr>
        <p:spPr>
          <a:xfrm>
            <a:off x="6121052" y="239614"/>
            <a:ext cx="3022948" cy="200947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1200" dirty="0" err="1" smtClean="0"/>
              <a:t>Probabilistic</a:t>
            </a:r>
            <a:r>
              <a:rPr lang="es-ES" sz="1200" dirty="0" smtClean="0"/>
              <a:t> </a:t>
            </a:r>
            <a:r>
              <a:rPr lang="es-ES" sz="1200" dirty="0" err="1" smtClean="0"/>
              <a:t>Dynamic</a:t>
            </a:r>
            <a:r>
              <a:rPr lang="es-ES" sz="1200" dirty="0" smtClean="0"/>
              <a:t> Time </a:t>
            </a:r>
            <a:r>
              <a:rPr lang="es-ES" sz="1200" dirty="0" err="1" smtClean="0"/>
              <a:t>Waping</a:t>
            </a:r>
            <a:endParaRPr lang="es-ES" sz="1200" dirty="0"/>
          </a:p>
        </p:txBody>
      </p:sp>
      <p:sp>
        <p:nvSpPr>
          <p:cNvPr id="14" name="Rectangle 13"/>
          <p:cNvSpPr/>
          <p:nvPr/>
        </p:nvSpPr>
        <p:spPr>
          <a:xfrm>
            <a:off x="0" y="239615"/>
            <a:ext cx="3029439" cy="200947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1200" dirty="0" err="1" smtClean="0"/>
              <a:t>Gesture</a:t>
            </a:r>
            <a:r>
              <a:rPr lang="es-ES" sz="1200" dirty="0" smtClean="0"/>
              <a:t> </a:t>
            </a:r>
            <a:r>
              <a:rPr lang="es-ES" sz="1200" dirty="0" err="1" smtClean="0"/>
              <a:t>recognition</a:t>
            </a:r>
            <a:endParaRPr lang="es-ES" sz="1200" dirty="0"/>
          </a:p>
        </p:txBody>
      </p:sp>
      <p:sp>
        <p:nvSpPr>
          <p:cNvPr id="50" name="Rectangle 49"/>
          <p:cNvSpPr/>
          <p:nvPr/>
        </p:nvSpPr>
        <p:spPr>
          <a:xfrm>
            <a:off x="-4354" y="6207896"/>
            <a:ext cx="814911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" sz="1600" dirty="0" smtClean="0"/>
              <a:t>[17]</a:t>
            </a:r>
            <a:r>
              <a:rPr lang="en-US" sz="1600" dirty="0" smtClean="0"/>
              <a:t> </a:t>
            </a:r>
            <a:r>
              <a:rPr lang="en-US" sz="1600" dirty="0" err="1"/>
              <a:t>Rusu</a:t>
            </a:r>
            <a:r>
              <a:rPr lang="en-US" sz="1600" dirty="0"/>
              <a:t>, R.B et al., "Fast 3D recognition and pose using the Viewpoint Feature Histogram", IROS, 2010</a:t>
            </a:r>
            <a:endParaRPr lang="es-ES" sz="1600" dirty="0"/>
          </a:p>
        </p:txBody>
      </p:sp>
      <p:cxnSp>
        <p:nvCxnSpPr>
          <p:cNvPr id="51" name="Straight Connector 50"/>
          <p:cNvCxnSpPr/>
          <p:nvPr/>
        </p:nvCxnSpPr>
        <p:spPr>
          <a:xfrm>
            <a:off x="0" y="6144562"/>
            <a:ext cx="9143968" cy="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27" name="34 CuadroTexto"/>
          <p:cNvSpPr txBox="1"/>
          <p:nvPr/>
        </p:nvSpPr>
        <p:spPr>
          <a:xfrm>
            <a:off x="285720" y="1610595"/>
            <a:ext cx="807249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es-ES" sz="2400" dirty="0" smtClean="0"/>
              <a:t> </a:t>
            </a:r>
            <a:r>
              <a:rPr lang="es-ES" sz="2400" dirty="0" err="1" smtClean="0"/>
              <a:t>Viewpoint</a:t>
            </a:r>
            <a:r>
              <a:rPr lang="es-ES" sz="2400" dirty="0" smtClean="0"/>
              <a:t> </a:t>
            </a:r>
            <a:r>
              <a:rPr lang="es-ES" sz="2400" dirty="0" err="1" smtClean="0"/>
              <a:t>Feature</a:t>
            </a:r>
            <a:r>
              <a:rPr lang="es-ES" sz="2400" dirty="0" smtClean="0"/>
              <a:t> </a:t>
            </a:r>
            <a:r>
              <a:rPr lang="es-ES" sz="2400" dirty="0" err="1" smtClean="0"/>
              <a:t>Histogram</a:t>
            </a:r>
            <a:r>
              <a:rPr lang="es-ES" sz="2400" dirty="0" smtClean="0"/>
              <a:t> (</a:t>
            </a:r>
            <a:r>
              <a:rPr lang="es-ES" sz="2400" b="1" dirty="0" smtClean="0"/>
              <a:t>VFH</a:t>
            </a:r>
            <a:r>
              <a:rPr lang="es-ES" sz="2400" dirty="0" smtClean="0"/>
              <a:t>)[17]</a:t>
            </a:r>
          </a:p>
        </p:txBody>
      </p:sp>
      <p:grpSp>
        <p:nvGrpSpPr>
          <p:cNvPr id="28" name="41 Grupo"/>
          <p:cNvGrpSpPr/>
          <p:nvPr/>
        </p:nvGrpSpPr>
        <p:grpSpPr>
          <a:xfrm>
            <a:off x="4513535" y="2157992"/>
            <a:ext cx="4344745" cy="2277262"/>
            <a:chOff x="928662" y="2253743"/>
            <a:chExt cx="3987555" cy="2227963"/>
          </a:xfrm>
        </p:grpSpPr>
        <p:pic>
          <p:nvPicPr>
            <p:cNvPr id="29" name="Picture 2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928662" y="2253743"/>
              <a:ext cx="3987555" cy="20325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30" name="37 CuadroTexto"/>
            <p:cNvSpPr txBox="1"/>
            <p:nvPr/>
          </p:nvSpPr>
          <p:spPr>
            <a:xfrm>
              <a:off x="2490314" y="4210704"/>
              <a:ext cx="2286476" cy="2710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ES" sz="1200" dirty="0" smtClean="0"/>
                <a:t>Figs. </a:t>
              </a:r>
              <a:r>
                <a:rPr lang="es-ES" sz="1200" dirty="0" err="1" smtClean="0"/>
                <a:t>credit</a:t>
              </a:r>
              <a:r>
                <a:rPr lang="es-ES" sz="1200" dirty="0" smtClean="0"/>
                <a:t> to [15] and Aitor </a:t>
              </a:r>
              <a:r>
                <a:rPr lang="es-ES" sz="1200" dirty="0" err="1" smtClean="0"/>
                <a:t>Aldoma</a:t>
              </a:r>
              <a:endParaRPr lang="es-ES" sz="1200" dirty="0"/>
            </a:p>
          </p:txBody>
        </p:sp>
      </p:grpSp>
      <p:sp>
        <p:nvSpPr>
          <p:cNvPr id="31" name="38 Rectángulo redondeado"/>
          <p:cNvSpPr/>
          <p:nvPr/>
        </p:nvSpPr>
        <p:spPr>
          <a:xfrm>
            <a:off x="571472" y="2372306"/>
            <a:ext cx="3429024" cy="85254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500" dirty="0" err="1" smtClean="0"/>
              <a:t>Histogram</a:t>
            </a:r>
            <a:r>
              <a:rPr lang="es-ES" sz="1500" dirty="0" smtClean="0"/>
              <a:t> of </a:t>
            </a:r>
            <a:r>
              <a:rPr lang="es-ES" sz="1500" dirty="0" err="1" smtClean="0"/>
              <a:t>angles</a:t>
            </a:r>
            <a:r>
              <a:rPr lang="es-ES" sz="1500" dirty="0" smtClean="0"/>
              <a:t> </a:t>
            </a:r>
            <a:r>
              <a:rPr lang="es-ES" sz="1500" dirty="0" err="1" smtClean="0"/>
              <a:t>between</a:t>
            </a:r>
            <a:r>
              <a:rPr lang="es-ES" sz="1500" dirty="0" smtClean="0"/>
              <a:t> </a:t>
            </a:r>
            <a:r>
              <a:rPr lang="es-ES" sz="1500" b="1" dirty="0" err="1" smtClean="0"/>
              <a:t>surface</a:t>
            </a:r>
            <a:r>
              <a:rPr lang="es-ES" sz="1500" b="1" dirty="0" smtClean="0"/>
              <a:t> </a:t>
            </a:r>
            <a:r>
              <a:rPr lang="es-ES" sz="1500" b="1" dirty="0" err="1" smtClean="0"/>
              <a:t>normals</a:t>
            </a:r>
            <a:r>
              <a:rPr lang="es-ES" sz="1500" b="1" dirty="0" smtClean="0"/>
              <a:t> </a:t>
            </a:r>
            <a:r>
              <a:rPr lang="es-ES" sz="1500" dirty="0" smtClean="0"/>
              <a:t>and </a:t>
            </a:r>
            <a:r>
              <a:rPr lang="es-ES" sz="1500" b="1" dirty="0" err="1" smtClean="0"/>
              <a:t>viewpoint</a:t>
            </a:r>
            <a:r>
              <a:rPr lang="es-ES" sz="1500" b="1" dirty="0" smtClean="0"/>
              <a:t> </a:t>
            </a:r>
            <a:r>
              <a:rPr lang="es-ES" sz="1500" b="1" dirty="0" err="1" smtClean="0"/>
              <a:t>direction</a:t>
            </a:r>
            <a:endParaRPr lang="es-ES" sz="1500" b="1" dirty="0"/>
          </a:p>
        </p:txBody>
      </p:sp>
      <p:sp>
        <p:nvSpPr>
          <p:cNvPr id="32" name="39 CuadroTexto"/>
          <p:cNvSpPr txBox="1"/>
          <p:nvPr/>
        </p:nvSpPr>
        <p:spPr>
          <a:xfrm>
            <a:off x="285720" y="4133561"/>
            <a:ext cx="523838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es-ES" sz="2400" dirty="0" smtClean="0"/>
              <a:t> Camera Roll </a:t>
            </a:r>
            <a:r>
              <a:rPr lang="es-ES" sz="2400" dirty="0" err="1" smtClean="0"/>
              <a:t>Histogram</a:t>
            </a:r>
            <a:r>
              <a:rPr lang="es-ES" sz="2400" dirty="0" smtClean="0"/>
              <a:t> (</a:t>
            </a:r>
            <a:r>
              <a:rPr lang="es-ES" sz="2400" b="1" dirty="0" smtClean="0"/>
              <a:t>CRH</a:t>
            </a:r>
            <a:r>
              <a:rPr lang="es-ES" sz="2400" dirty="0" smtClean="0"/>
              <a:t>)</a:t>
            </a:r>
          </a:p>
        </p:txBody>
      </p:sp>
      <p:sp>
        <p:nvSpPr>
          <p:cNvPr id="33" name="40 Rectángulo redondeado"/>
          <p:cNvSpPr/>
          <p:nvPr/>
        </p:nvSpPr>
        <p:spPr>
          <a:xfrm>
            <a:off x="571472" y="3301000"/>
            <a:ext cx="3429024" cy="642942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500" b="1" dirty="0" err="1" smtClean="0"/>
              <a:t>Invariant</a:t>
            </a:r>
            <a:r>
              <a:rPr lang="es-ES" sz="1500" dirty="0" smtClean="0"/>
              <a:t> </a:t>
            </a:r>
            <a:r>
              <a:rPr lang="es-ES" sz="1500" dirty="0" err="1" smtClean="0"/>
              <a:t>to</a:t>
            </a:r>
            <a:r>
              <a:rPr lang="es-ES" sz="1500" dirty="0" smtClean="0"/>
              <a:t> </a:t>
            </a:r>
            <a:r>
              <a:rPr lang="es-ES" sz="1500" dirty="0" err="1" smtClean="0"/>
              <a:t>rotations</a:t>
            </a:r>
            <a:r>
              <a:rPr lang="es-ES" sz="1500" dirty="0" smtClean="0"/>
              <a:t> in </a:t>
            </a:r>
            <a:r>
              <a:rPr lang="es-ES" sz="1500" dirty="0" err="1" smtClean="0"/>
              <a:t>the</a:t>
            </a:r>
            <a:r>
              <a:rPr lang="es-ES" sz="1500" dirty="0" smtClean="0"/>
              <a:t> </a:t>
            </a:r>
            <a:r>
              <a:rPr lang="es-ES" sz="1500" b="1" dirty="0" smtClean="0"/>
              <a:t>roll axis</a:t>
            </a:r>
            <a:r>
              <a:rPr lang="es-ES" sz="1500" dirty="0" smtClean="0"/>
              <a:t> of </a:t>
            </a:r>
            <a:r>
              <a:rPr lang="es-ES" sz="1500" dirty="0" err="1" smtClean="0"/>
              <a:t>the</a:t>
            </a:r>
            <a:r>
              <a:rPr lang="es-ES" sz="1500" dirty="0" smtClean="0"/>
              <a:t> camera!</a:t>
            </a:r>
            <a:endParaRPr lang="es-ES" sz="1500" dirty="0"/>
          </a:p>
        </p:txBody>
      </p:sp>
      <p:pic>
        <p:nvPicPr>
          <p:cNvPr id="34" name="Picture 2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538" t="38113" r="19392" b="36416"/>
          <a:stretch/>
        </p:blipFill>
        <p:spPr bwMode="auto">
          <a:xfrm>
            <a:off x="4643438" y="4842884"/>
            <a:ext cx="3357586" cy="10715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5" name="Picture 2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538" t="63584" r="19392" b="9610"/>
          <a:stretch/>
        </p:blipFill>
        <p:spPr bwMode="auto">
          <a:xfrm>
            <a:off x="1214414" y="4842884"/>
            <a:ext cx="3357586" cy="10715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36" name="Group 35"/>
          <p:cNvGrpSpPr/>
          <p:nvPr/>
        </p:nvGrpSpPr>
        <p:grpSpPr>
          <a:xfrm>
            <a:off x="200913" y="905650"/>
            <a:ext cx="8572560" cy="533450"/>
            <a:chOff x="200913" y="1552575"/>
            <a:chExt cx="8572560" cy="357190"/>
          </a:xfrm>
        </p:grpSpPr>
        <p:sp>
          <p:nvSpPr>
            <p:cNvPr id="37" name="18 Rectángulo redondeado"/>
            <p:cNvSpPr/>
            <p:nvPr/>
          </p:nvSpPr>
          <p:spPr>
            <a:xfrm>
              <a:off x="200913" y="1552575"/>
              <a:ext cx="1836977" cy="357190"/>
            </a:xfrm>
            <a:prstGeom prst="roundRect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s-ES" sz="1400" dirty="0" smtClean="0">
                  <a:solidFill>
                    <a:schemeClr val="bg1"/>
                  </a:solidFill>
                </a:rPr>
                <a:t>Point </a:t>
              </a:r>
              <a:r>
                <a:rPr lang="es-ES" sz="1400" dirty="0" err="1" smtClean="0">
                  <a:solidFill>
                    <a:schemeClr val="bg1"/>
                  </a:solidFill>
                </a:rPr>
                <a:t>detection</a:t>
              </a:r>
              <a:endParaRPr lang="es-ES" sz="1400" dirty="0">
                <a:solidFill>
                  <a:schemeClr val="bg1"/>
                </a:solidFill>
              </a:endParaRPr>
            </a:p>
          </p:txBody>
        </p:sp>
        <p:sp>
          <p:nvSpPr>
            <p:cNvPr id="38" name="20 Rectángulo redondeado"/>
            <p:cNvSpPr/>
            <p:nvPr/>
          </p:nvSpPr>
          <p:spPr>
            <a:xfrm>
              <a:off x="2475266" y="1552575"/>
              <a:ext cx="1836977" cy="357190"/>
            </a:xfrm>
            <a:prstGeom prst="roundRect">
              <a:avLst/>
            </a:prstGeom>
            <a:ln/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ES" sz="1400" b="1" dirty="0" smtClean="0">
                  <a:solidFill>
                    <a:schemeClr val="bg1"/>
                  </a:solidFill>
                </a:rPr>
                <a:t>Point </a:t>
              </a:r>
              <a:r>
                <a:rPr lang="es-ES" sz="1400" b="1" dirty="0" err="1" smtClean="0">
                  <a:solidFill>
                    <a:schemeClr val="bg1"/>
                  </a:solidFill>
                </a:rPr>
                <a:t>description</a:t>
              </a:r>
              <a:endParaRPr lang="es-ES" sz="1400" b="1" dirty="0">
                <a:solidFill>
                  <a:schemeClr val="bg1"/>
                </a:solidFill>
              </a:endParaRPr>
            </a:p>
          </p:txBody>
        </p:sp>
        <p:sp>
          <p:nvSpPr>
            <p:cNvPr id="44" name="21 Rectángulo redondeado"/>
            <p:cNvSpPr/>
            <p:nvPr/>
          </p:nvSpPr>
          <p:spPr>
            <a:xfrm>
              <a:off x="4662143" y="1552575"/>
              <a:ext cx="1836977" cy="357190"/>
            </a:xfrm>
            <a:prstGeom prst="roundRect">
              <a:avLst/>
            </a:prstGeom>
            <a:ln/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s-ES" sz="1400" dirty="0" err="1" smtClean="0">
                  <a:solidFill>
                    <a:schemeClr val="bg1"/>
                  </a:solidFill>
                </a:rPr>
                <a:t>Vocab</a:t>
              </a:r>
              <a:r>
                <a:rPr lang="es-ES" sz="1400" dirty="0" smtClean="0">
                  <a:solidFill>
                    <a:schemeClr val="bg1"/>
                  </a:solidFill>
                </a:rPr>
                <a:t>. &amp; </a:t>
              </a:r>
              <a:r>
                <a:rPr lang="es-ES" sz="1400" dirty="0" err="1" smtClean="0">
                  <a:solidFill>
                    <a:schemeClr val="bg1"/>
                  </a:solidFill>
                </a:rPr>
                <a:t>Represent</a:t>
              </a:r>
              <a:r>
                <a:rPr lang="es-ES" sz="1400" dirty="0" smtClean="0">
                  <a:solidFill>
                    <a:schemeClr val="bg1"/>
                  </a:solidFill>
                </a:rPr>
                <a:t>.</a:t>
              </a:r>
            </a:p>
          </p:txBody>
        </p:sp>
        <p:sp>
          <p:nvSpPr>
            <p:cNvPr id="45" name="27 Rectángulo redondeado"/>
            <p:cNvSpPr/>
            <p:nvPr/>
          </p:nvSpPr>
          <p:spPr>
            <a:xfrm>
              <a:off x="6936496" y="1552575"/>
              <a:ext cx="1836977" cy="357190"/>
            </a:xfrm>
            <a:prstGeom prst="roundRect">
              <a:avLst/>
            </a:prstGeom>
            <a:ln/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s-ES" sz="1400" dirty="0" err="1" smtClean="0">
                  <a:solidFill>
                    <a:schemeClr val="bg1"/>
                  </a:solidFill>
                </a:rPr>
                <a:t>Classification</a:t>
              </a:r>
              <a:endParaRPr lang="es-ES" sz="1400" dirty="0" smtClean="0">
                <a:solidFill>
                  <a:schemeClr val="bg1"/>
                </a:solidFill>
              </a:endParaRPr>
            </a:p>
          </p:txBody>
        </p:sp>
        <p:sp>
          <p:nvSpPr>
            <p:cNvPr id="46" name="29 Flecha derecha"/>
            <p:cNvSpPr/>
            <p:nvPr/>
          </p:nvSpPr>
          <p:spPr>
            <a:xfrm>
              <a:off x="2078712" y="1673803"/>
              <a:ext cx="349900" cy="129887"/>
            </a:xfrm>
            <a:prstGeom prst="rightArrow">
              <a:avLst/>
            </a:prstGeom>
          </p:spPr>
          <p:style>
            <a:lnRef idx="1">
              <a:schemeClr val="dk1"/>
            </a:lnRef>
            <a:fillRef idx="3">
              <a:schemeClr val="dk1"/>
            </a:fillRef>
            <a:effectRef idx="2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47" name="32 Flecha derecha"/>
            <p:cNvSpPr/>
            <p:nvPr/>
          </p:nvSpPr>
          <p:spPr>
            <a:xfrm>
              <a:off x="4312243" y="1680297"/>
              <a:ext cx="349900" cy="129887"/>
            </a:xfrm>
            <a:prstGeom prst="rightArrow">
              <a:avLst/>
            </a:prstGeom>
          </p:spPr>
          <p:style>
            <a:lnRef idx="1">
              <a:schemeClr val="dk1"/>
            </a:lnRef>
            <a:fillRef idx="3">
              <a:schemeClr val="dk1"/>
            </a:fillRef>
            <a:effectRef idx="2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48" name="33 Flecha derecha"/>
            <p:cNvSpPr/>
            <p:nvPr/>
          </p:nvSpPr>
          <p:spPr>
            <a:xfrm>
              <a:off x="6510784" y="1682462"/>
              <a:ext cx="349900" cy="129887"/>
            </a:xfrm>
            <a:prstGeom prst="rightArrow">
              <a:avLst/>
            </a:prstGeom>
          </p:spPr>
          <p:style>
            <a:lnRef idx="1">
              <a:schemeClr val="dk1"/>
            </a:lnRef>
            <a:fillRef idx="3">
              <a:schemeClr val="dk1"/>
            </a:fillRef>
            <a:effectRef idx="2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sp>
        <p:nvSpPr>
          <p:cNvPr id="15" name="Slide Number Placeholder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860AB8-BB39-4E0E-8905-3E931B52FC0E}" type="slidenum">
              <a:rPr lang="es-ES" smtClean="0"/>
              <a:pPr/>
              <a:t>62</a:t>
            </a:fld>
            <a:r>
              <a:rPr lang="es-ES" smtClean="0"/>
              <a:t> / 84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25787435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build="p" bldLvl="2"/>
      <p:bldP spid="31" grpId="0" animBg="1"/>
      <p:bldP spid="32" grpId="0" build="p" bldLvl="2"/>
      <p:bldP spid="33" grpId="0" animBg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28 Imagen" descr="degradado diapo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32" y="5888673"/>
            <a:ext cx="9144000" cy="978892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-32" y="0"/>
            <a:ext cx="2216567" cy="199766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1200" dirty="0" err="1"/>
              <a:t>Part</a:t>
            </a:r>
            <a:r>
              <a:rPr lang="es-ES" sz="1200" dirty="0"/>
              <a:t> I</a:t>
            </a:r>
          </a:p>
        </p:txBody>
      </p:sp>
      <p:sp>
        <p:nvSpPr>
          <p:cNvPr id="6" name="Rectangle 5"/>
          <p:cNvSpPr/>
          <p:nvPr/>
        </p:nvSpPr>
        <p:spPr>
          <a:xfrm>
            <a:off x="2281647" y="0"/>
            <a:ext cx="2224199" cy="200797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1200" dirty="0" err="1"/>
              <a:t>Part</a:t>
            </a:r>
            <a:r>
              <a:rPr lang="es-ES" sz="1200" dirty="0"/>
              <a:t> II</a:t>
            </a:r>
          </a:p>
        </p:txBody>
      </p:sp>
      <p:sp>
        <p:nvSpPr>
          <p:cNvPr id="7" name="Rectangle 6"/>
          <p:cNvSpPr/>
          <p:nvPr/>
        </p:nvSpPr>
        <p:spPr>
          <a:xfrm>
            <a:off x="4570958" y="0"/>
            <a:ext cx="2226044" cy="200797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1200" dirty="0" err="1"/>
              <a:t>Part</a:t>
            </a:r>
            <a:r>
              <a:rPr lang="es-ES" sz="1200" dirty="0"/>
              <a:t> III</a:t>
            </a:r>
          </a:p>
        </p:txBody>
      </p:sp>
      <p:sp>
        <p:nvSpPr>
          <p:cNvPr id="8" name="Rectangle 7"/>
          <p:cNvSpPr/>
          <p:nvPr/>
        </p:nvSpPr>
        <p:spPr>
          <a:xfrm>
            <a:off x="6862114" y="1"/>
            <a:ext cx="2281854" cy="199766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1200" dirty="0" err="1"/>
              <a:t>Conclusions</a:t>
            </a:r>
            <a:endParaRPr lang="es-ES" sz="1200" dirty="0"/>
          </a:p>
        </p:txBody>
      </p:sp>
      <p:sp>
        <p:nvSpPr>
          <p:cNvPr id="11" name="Rectangle 10"/>
          <p:cNvSpPr/>
          <p:nvPr/>
        </p:nvSpPr>
        <p:spPr>
          <a:xfrm>
            <a:off x="3076866" y="240176"/>
            <a:ext cx="2988184" cy="203948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1200" dirty="0" smtClean="0"/>
              <a:t>Bag-of-Visual-and-</a:t>
            </a:r>
            <a:r>
              <a:rPr lang="es-ES" sz="1200" dirty="0" err="1" smtClean="0"/>
              <a:t>Depth</a:t>
            </a:r>
            <a:r>
              <a:rPr lang="es-ES" sz="1200" dirty="0" smtClean="0"/>
              <a:t>-</a:t>
            </a:r>
            <a:r>
              <a:rPr lang="es-ES" sz="1200" dirty="0" err="1" smtClean="0"/>
              <a:t>Words</a:t>
            </a:r>
            <a:endParaRPr lang="es-ES" sz="1200" dirty="0"/>
          </a:p>
        </p:txBody>
      </p:sp>
      <p:sp>
        <p:nvSpPr>
          <p:cNvPr id="13" name="Rectangle 12"/>
          <p:cNvSpPr/>
          <p:nvPr/>
        </p:nvSpPr>
        <p:spPr>
          <a:xfrm>
            <a:off x="6121052" y="239614"/>
            <a:ext cx="3022948" cy="200947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1200" dirty="0" err="1" smtClean="0"/>
              <a:t>Probabilistic</a:t>
            </a:r>
            <a:r>
              <a:rPr lang="es-ES" sz="1200" dirty="0" smtClean="0"/>
              <a:t> </a:t>
            </a:r>
            <a:r>
              <a:rPr lang="es-ES" sz="1200" dirty="0" err="1" smtClean="0"/>
              <a:t>Dynamic</a:t>
            </a:r>
            <a:r>
              <a:rPr lang="es-ES" sz="1200" dirty="0" smtClean="0"/>
              <a:t> Time </a:t>
            </a:r>
            <a:r>
              <a:rPr lang="es-ES" sz="1200" dirty="0" err="1" smtClean="0"/>
              <a:t>Waping</a:t>
            </a:r>
            <a:endParaRPr lang="es-ES" sz="1200" dirty="0"/>
          </a:p>
        </p:txBody>
      </p:sp>
      <p:sp>
        <p:nvSpPr>
          <p:cNvPr id="14" name="Rectangle 13"/>
          <p:cNvSpPr/>
          <p:nvPr/>
        </p:nvSpPr>
        <p:spPr>
          <a:xfrm>
            <a:off x="0" y="239615"/>
            <a:ext cx="3029439" cy="200947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1200" dirty="0" err="1" smtClean="0"/>
              <a:t>Gesture</a:t>
            </a:r>
            <a:r>
              <a:rPr lang="es-ES" sz="1200" dirty="0" smtClean="0"/>
              <a:t> </a:t>
            </a:r>
            <a:r>
              <a:rPr lang="es-ES" sz="1200" dirty="0" err="1" smtClean="0"/>
              <a:t>recognition</a:t>
            </a:r>
            <a:endParaRPr lang="es-ES" sz="1200" dirty="0"/>
          </a:p>
        </p:txBody>
      </p:sp>
      <p:sp>
        <p:nvSpPr>
          <p:cNvPr id="50" name="Rectangle 49"/>
          <p:cNvSpPr/>
          <p:nvPr/>
        </p:nvSpPr>
        <p:spPr>
          <a:xfrm>
            <a:off x="-4354" y="6207896"/>
            <a:ext cx="814911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" sz="1600" dirty="0" smtClean="0"/>
              <a:t>[17]</a:t>
            </a:r>
            <a:r>
              <a:rPr lang="en-US" sz="1600" dirty="0" smtClean="0"/>
              <a:t> </a:t>
            </a:r>
            <a:r>
              <a:rPr lang="en-US" sz="1600" dirty="0" err="1"/>
              <a:t>Rusu</a:t>
            </a:r>
            <a:r>
              <a:rPr lang="en-US" sz="1600" dirty="0"/>
              <a:t>, R.B et al., "Fast 3D recognition and pose using the Viewpoint Feature Histogram", IROS, 2010</a:t>
            </a:r>
            <a:endParaRPr lang="es-ES" sz="1600" dirty="0"/>
          </a:p>
        </p:txBody>
      </p:sp>
      <p:cxnSp>
        <p:nvCxnSpPr>
          <p:cNvPr id="51" name="Straight Connector 50"/>
          <p:cNvCxnSpPr/>
          <p:nvPr/>
        </p:nvCxnSpPr>
        <p:spPr>
          <a:xfrm>
            <a:off x="0" y="6144562"/>
            <a:ext cx="9143968" cy="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36" name="34 CuadroTexto"/>
          <p:cNvSpPr txBox="1"/>
          <p:nvPr/>
        </p:nvSpPr>
        <p:spPr>
          <a:xfrm>
            <a:off x="500034" y="1746046"/>
            <a:ext cx="807249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es-ES" sz="2400" dirty="0" smtClean="0"/>
              <a:t> </a:t>
            </a:r>
            <a:r>
              <a:rPr lang="es-ES" sz="2400" dirty="0" err="1" smtClean="0"/>
              <a:t>Concatenation</a:t>
            </a:r>
            <a:r>
              <a:rPr lang="es-ES" sz="2400" dirty="0" smtClean="0"/>
              <a:t> of </a:t>
            </a:r>
            <a:r>
              <a:rPr lang="es-ES" sz="2400" b="1" dirty="0" smtClean="0"/>
              <a:t>VFH</a:t>
            </a:r>
            <a:r>
              <a:rPr lang="es-ES" sz="2400" dirty="0" smtClean="0"/>
              <a:t> [17] and </a:t>
            </a:r>
            <a:r>
              <a:rPr lang="es-ES" sz="2400" b="1" dirty="0" smtClean="0"/>
              <a:t>CRH</a:t>
            </a:r>
          </a:p>
        </p:txBody>
      </p:sp>
      <p:pic>
        <p:nvPicPr>
          <p:cNvPr id="37" name="Picture 2" descr="D:\Dropbox\papers\ICPR2012_bovdw\final\figs\VFHCRH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32638" y="2492681"/>
            <a:ext cx="7868452" cy="3442098"/>
          </a:xfrm>
          <a:prstGeom prst="rect">
            <a:avLst/>
          </a:prstGeom>
          <a:noFill/>
        </p:spPr>
      </p:pic>
      <p:grpSp>
        <p:nvGrpSpPr>
          <p:cNvPr id="27" name="Group 26"/>
          <p:cNvGrpSpPr/>
          <p:nvPr/>
        </p:nvGrpSpPr>
        <p:grpSpPr>
          <a:xfrm>
            <a:off x="200913" y="905650"/>
            <a:ext cx="8572560" cy="533450"/>
            <a:chOff x="200913" y="1552575"/>
            <a:chExt cx="8572560" cy="357190"/>
          </a:xfrm>
        </p:grpSpPr>
        <p:sp>
          <p:nvSpPr>
            <p:cNvPr id="28" name="18 Rectángulo redondeado"/>
            <p:cNvSpPr/>
            <p:nvPr/>
          </p:nvSpPr>
          <p:spPr>
            <a:xfrm>
              <a:off x="200913" y="1552575"/>
              <a:ext cx="1836977" cy="357190"/>
            </a:xfrm>
            <a:prstGeom prst="roundRect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s-ES" sz="1400" dirty="0" smtClean="0">
                  <a:solidFill>
                    <a:schemeClr val="bg1"/>
                  </a:solidFill>
                </a:rPr>
                <a:t>Point </a:t>
              </a:r>
              <a:r>
                <a:rPr lang="es-ES" sz="1400" dirty="0" err="1" smtClean="0">
                  <a:solidFill>
                    <a:schemeClr val="bg1"/>
                  </a:solidFill>
                </a:rPr>
                <a:t>detection</a:t>
              </a:r>
              <a:endParaRPr lang="es-ES" sz="1400" dirty="0">
                <a:solidFill>
                  <a:schemeClr val="bg1"/>
                </a:solidFill>
              </a:endParaRPr>
            </a:p>
          </p:txBody>
        </p:sp>
        <p:sp>
          <p:nvSpPr>
            <p:cNvPr id="29" name="20 Rectángulo redondeado"/>
            <p:cNvSpPr/>
            <p:nvPr/>
          </p:nvSpPr>
          <p:spPr>
            <a:xfrm>
              <a:off x="2475266" y="1552575"/>
              <a:ext cx="1836977" cy="357190"/>
            </a:xfrm>
            <a:prstGeom prst="roundRect">
              <a:avLst/>
            </a:prstGeom>
            <a:ln/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ES" sz="1400" b="1" dirty="0" smtClean="0">
                  <a:solidFill>
                    <a:schemeClr val="bg1"/>
                  </a:solidFill>
                </a:rPr>
                <a:t>Point </a:t>
              </a:r>
              <a:r>
                <a:rPr lang="es-ES" sz="1400" b="1" dirty="0" err="1" smtClean="0">
                  <a:solidFill>
                    <a:schemeClr val="bg1"/>
                  </a:solidFill>
                </a:rPr>
                <a:t>description</a:t>
              </a:r>
              <a:endParaRPr lang="es-ES" sz="1400" b="1" dirty="0">
                <a:solidFill>
                  <a:schemeClr val="bg1"/>
                </a:solidFill>
              </a:endParaRPr>
            </a:p>
          </p:txBody>
        </p:sp>
        <p:sp>
          <p:nvSpPr>
            <p:cNvPr id="30" name="21 Rectángulo redondeado"/>
            <p:cNvSpPr/>
            <p:nvPr/>
          </p:nvSpPr>
          <p:spPr>
            <a:xfrm>
              <a:off x="4662143" y="1552575"/>
              <a:ext cx="1836977" cy="357190"/>
            </a:xfrm>
            <a:prstGeom prst="roundRect">
              <a:avLst/>
            </a:prstGeom>
            <a:ln/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s-ES" sz="1400" dirty="0" err="1" smtClean="0">
                  <a:solidFill>
                    <a:schemeClr val="bg1"/>
                  </a:solidFill>
                </a:rPr>
                <a:t>Vocab</a:t>
              </a:r>
              <a:r>
                <a:rPr lang="es-ES" sz="1400" dirty="0" smtClean="0">
                  <a:solidFill>
                    <a:schemeClr val="bg1"/>
                  </a:solidFill>
                </a:rPr>
                <a:t>. &amp; </a:t>
              </a:r>
              <a:r>
                <a:rPr lang="es-ES" sz="1400" dirty="0" err="1" smtClean="0">
                  <a:solidFill>
                    <a:schemeClr val="bg1"/>
                  </a:solidFill>
                </a:rPr>
                <a:t>Represent</a:t>
              </a:r>
              <a:r>
                <a:rPr lang="es-ES" sz="1400" dirty="0" smtClean="0">
                  <a:solidFill>
                    <a:schemeClr val="bg1"/>
                  </a:solidFill>
                </a:rPr>
                <a:t>.</a:t>
              </a:r>
            </a:p>
          </p:txBody>
        </p:sp>
        <p:sp>
          <p:nvSpPr>
            <p:cNvPr id="31" name="27 Rectángulo redondeado"/>
            <p:cNvSpPr/>
            <p:nvPr/>
          </p:nvSpPr>
          <p:spPr>
            <a:xfrm>
              <a:off x="6936496" y="1552575"/>
              <a:ext cx="1836977" cy="357190"/>
            </a:xfrm>
            <a:prstGeom prst="roundRect">
              <a:avLst/>
            </a:prstGeom>
            <a:ln/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s-ES" sz="1400" dirty="0" err="1" smtClean="0">
                  <a:solidFill>
                    <a:schemeClr val="bg1"/>
                  </a:solidFill>
                </a:rPr>
                <a:t>Classification</a:t>
              </a:r>
              <a:endParaRPr lang="es-ES" sz="1400" dirty="0" smtClean="0">
                <a:solidFill>
                  <a:schemeClr val="bg1"/>
                </a:solidFill>
              </a:endParaRPr>
            </a:p>
          </p:txBody>
        </p:sp>
        <p:sp>
          <p:nvSpPr>
            <p:cNvPr id="32" name="29 Flecha derecha"/>
            <p:cNvSpPr/>
            <p:nvPr/>
          </p:nvSpPr>
          <p:spPr>
            <a:xfrm>
              <a:off x="2078712" y="1673803"/>
              <a:ext cx="349900" cy="129887"/>
            </a:xfrm>
            <a:prstGeom prst="rightArrow">
              <a:avLst/>
            </a:prstGeom>
          </p:spPr>
          <p:style>
            <a:lnRef idx="1">
              <a:schemeClr val="dk1"/>
            </a:lnRef>
            <a:fillRef idx="3">
              <a:schemeClr val="dk1"/>
            </a:fillRef>
            <a:effectRef idx="2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33" name="32 Flecha derecha"/>
            <p:cNvSpPr/>
            <p:nvPr/>
          </p:nvSpPr>
          <p:spPr>
            <a:xfrm>
              <a:off x="4312243" y="1680297"/>
              <a:ext cx="349900" cy="129887"/>
            </a:xfrm>
            <a:prstGeom prst="rightArrow">
              <a:avLst/>
            </a:prstGeom>
          </p:spPr>
          <p:style>
            <a:lnRef idx="1">
              <a:schemeClr val="dk1"/>
            </a:lnRef>
            <a:fillRef idx="3">
              <a:schemeClr val="dk1"/>
            </a:fillRef>
            <a:effectRef idx="2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34" name="33 Flecha derecha"/>
            <p:cNvSpPr/>
            <p:nvPr/>
          </p:nvSpPr>
          <p:spPr>
            <a:xfrm>
              <a:off x="6510784" y="1682462"/>
              <a:ext cx="349900" cy="129887"/>
            </a:xfrm>
            <a:prstGeom prst="rightArrow">
              <a:avLst/>
            </a:prstGeom>
          </p:spPr>
          <p:style>
            <a:lnRef idx="1">
              <a:schemeClr val="dk1"/>
            </a:lnRef>
            <a:fillRef idx="3">
              <a:schemeClr val="dk1"/>
            </a:fillRef>
            <a:effectRef idx="2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sp>
        <p:nvSpPr>
          <p:cNvPr id="15" name="Slide Number Placeholder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860AB8-BB39-4E0E-8905-3E931B52FC0E}" type="slidenum">
              <a:rPr lang="es-ES" smtClean="0"/>
              <a:pPr/>
              <a:t>63</a:t>
            </a:fld>
            <a:r>
              <a:rPr lang="es-ES" smtClean="0"/>
              <a:t> / 84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24145381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build="p" bldLvl="2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28 Imagen" descr="degradado diapo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32" y="5888673"/>
            <a:ext cx="9144000" cy="978892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-32" y="0"/>
            <a:ext cx="2216567" cy="199766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1200" dirty="0" err="1"/>
              <a:t>Part</a:t>
            </a:r>
            <a:r>
              <a:rPr lang="es-ES" sz="1200" dirty="0"/>
              <a:t> I</a:t>
            </a:r>
          </a:p>
        </p:txBody>
      </p:sp>
      <p:sp>
        <p:nvSpPr>
          <p:cNvPr id="6" name="Rectangle 5"/>
          <p:cNvSpPr/>
          <p:nvPr/>
        </p:nvSpPr>
        <p:spPr>
          <a:xfrm>
            <a:off x="2281647" y="0"/>
            <a:ext cx="2224199" cy="200797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1200" dirty="0" err="1"/>
              <a:t>Part</a:t>
            </a:r>
            <a:r>
              <a:rPr lang="es-ES" sz="1200" dirty="0"/>
              <a:t> II</a:t>
            </a:r>
          </a:p>
        </p:txBody>
      </p:sp>
      <p:sp>
        <p:nvSpPr>
          <p:cNvPr id="7" name="Rectangle 6"/>
          <p:cNvSpPr/>
          <p:nvPr/>
        </p:nvSpPr>
        <p:spPr>
          <a:xfrm>
            <a:off x="4570958" y="0"/>
            <a:ext cx="2226044" cy="200797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1200" dirty="0" err="1"/>
              <a:t>Part</a:t>
            </a:r>
            <a:r>
              <a:rPr lang="es-ES" sz="1200" dirty="0"/>
              <a:t> III</a:t>
            </a:r>
          </a:p>
        </p:txBody>
      </p:sp>
      <p:sp>
        <p:nvSpPr>
          <p:cNvPr id="8" name="Rectangle 7"/>
          <p:cNvSpPr/>
          <p:nvPr/>
        </p:nvSpPr>
        <p:spPr>
          <a:xfrm>
            <a:off x="6862114" y="1"/>
            <a:ext cx="2281854" cy="199766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1200" dirty="0" err="1"/>
              <a:t>Conclusions</a:t>
            </a:r>
            <a:endParaRPr lang="es-ES" sz="1200" dirty="0"/>
          </a:p>
        </p:txBody>
      </p:sp>
      <p:sp>
        <p:nvSpPr>
          <p:cNvPr id="11" name="Rectangle 10"/>
          <p:cNvSpPr/>
          <p:nvPr/>
        </p:nvSpPr>
        <p:spPr>
          <a:xfrm>
            <a:off x="3076866" y="240176"/>
            <a:ext cx="2988184" cy="203948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1200" dirty="0" smtClean="0"/>
              <a:t>Bag-of-Visual-and-</a:t>
            </a:r>
            <a:r>
              <a:rPr lang="es-ES" sz="1200" dirty="0" err="1" smtClean="0"/>
              <a:t>Depth</a:t>
            </a:r>
            <a:r>
              <a:rPr lang="es-ES" sz="1200" dirty="0" smtClean="0"/>
              <a:t>-</a:t>
            </a:r>
            <a:r>
              <a:rPr lang="es-ES" sz="1200" dirty="0" err="1" smtClean="0"/>
              <a:t>Words</a:t>
            </a:r>
            <a:endParaRPr lang="es-ES" sz="1200" dirty="0"/>
          </a:p>
        </p:txBody>
      </p:sp>
      <p:sp>
        <p:nvSpPr>
          <p:cNvPr id="13" name="Rectangle 12"/>
          <p:cNvSpPr/>
          <p:nvPr/>
        </p:nvSpPr>
        <p:spPr>
          <a:xfrm>
            <a:off x="6121052" y="239614"/>
            <a:ext cx="3022948" cy="200947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1200" dirty="0" err="1" smtClean="0"/>
              <a:t>Probabilistic</a:t>
            </a:r>
            <a:r>
              <a:rPr lang="es-ES" sz="1200" dirty="0" smtClean="0"/>
              <a:t> </a:t>
            </a:r>
            <a:r>
              <a:rPr lang="es-ES" sz="1200" dirty="0" err="1" smtClean="0"/>
              <a:t>Dynamic</a:t>
            </a:r>
            <a:r>
              <a:rPr lang="es-ES" sz="1200" dirty="0" smtClean="0"/>
              <a:t> Time </a:t>
            </a:r>
            <a:r>
              <a:rPr lang="es-ES" sz="1200" dirty="0" err="1" smtClean="0"/>
              <a:t>Waping</a:t>
            </a:r>
            <a:endParaRPr lang="es-ES" sz="1200" dirty="0"/>
          </a:p>
        </p:txBody>
      </p:sp>
      <p:sp>
        <p:nvSpPr>
          <p:cNvPr id="14" name="Rectangle 13"/>
          <p:cNvSpPr/>
          <p:nvPr/>
        </p:nvSpPr>
        <p:spPr>
          <a:xfrm>
            <a:off x="0" y="239615"/>
            <a:ext cx="3029439" cy="200947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1200" dirty="0" err="1" smtClean="0"/>
              <a:t>Gesture</a:t>
            </a:r>
            <a:r>
              <a:rPr lang="es-ES" sz="1200" dirty="0" smtClean="0"/>
              <a:t> </a:t>
            </a:r>
            <a:r>
              <a:rPr lang="es-ES" sz="1200" dirty="0" err="1" smtClean="0"/>
              <a:t>recognition</a:t>
            </a:r>
            <a:endParaRPr lang="es-ES" sz="1200" dirty="0"/>
          </a:p>
        </p:txBody>
      </p:sp>
      <p:sp>
        <p:nvSpPr>
          <p:cNvPr id="24" name="34 CuadroTexto"/>
          <p:cNvSpPr txBox="1"/>
          <p:nvPr/>
        </p:nvSpPr>
        <p:spPr>
          <a:xfrm>
            <a:off x="500034" y="1686207"/>
            <a:ext cx="807249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es-ES" sz="2400" dirty="0" smtClean="0"/>
              <a:t> </a:t>
            </a:r>
            <a:r>
              <a:rPr lang="es-ES" sz="2400" b="1" dirty="0" err="1" smtClean="0"/>
              <a:t>Vocabulary</a:t>
            </a:r>
            <a:r>
              <a:rPr lang="es-ES" sz="2400" dirty="0" smtClean="0"/>
              <a:t> </a:t>
            </a:r>
            <a:r>
              <a:rPr lang="es-ES" sz="2400" dirty="0" err="1" smtClean="0"/>
              <a:t>building</a:t>
            </a:r>
            <a:r>
              <a:rPr lang="es-ES" sz="2400" dirty="0" smtClean="0"/>
              <a:t> </a:t>
            </a:r>
            <a:r>
              <a:rPr lang="es-ES" sz="2400" dirty="0" smtClean="0">
                <a:sym typeface="Wingdings" pitchFamily="2" charset="2"/>
              </a:rPr>
              <a:t> K-</a:t>
            </a:r>
            <a:r>
              <a:rPr lang="es-ES" sz="2400" dirty="0" err="1" smtClean="0">
                <a:sym typeface="Wingdings" pitchFamily="2" charset="2"/>
              </a:rPr>
              <a:t>means</a:t>
            </a:r>
            <a:r>
              <a:rPr lang="es-ES" sz="2400" dirty="0" smtClean="0">
                <a:sym typeface="Wingdings" pitchFamily="2" charset="2"/>
              </a:rPr>
              <a:t> </a:t>
            </a:r>
            <a:r>
              <a:rPr lang="es-ES" sz="2400" dirty="0" err="1" smtClean="0">
                <a:sym typeface="Wingdings" pitchFamily="2" charset="2"/>
              </a:rPr>
              <a:t>clustering</a:t>
            </a:r>
            <a:endParaRPr lang="es-ES" sz="2400" dirty="0" smtClean="0">
              <a:sym typeface="Wingdings" pitchFamily="2" charset="2"/>
            </a:endParaRPr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es-ES" sz="2400" dirty="0" smtClean="0">
                <a:sym typeface="Wingdings" pitchFamily="2" charset="2"/>
              </a:rPr>
              <a:t> </a:t>
            </a:r>
            <a:r>
              <a:rPr lang="es-ES" sz="2400" b="1" dirty="0" err="1" smtClean="0">
                <a:sym typeface="Wingdings" pitchFamily="2" charset="2"/>
              </a:rPr>
              <a:t>Spatio</a:t>
            </a:r>
            <a:r>
              <a:rPr lang="es-ES" sz="2400" b="1" dirty="0" smtClean="0">
                <a:sym typeface="Wingdings" pitchFamily="2" charset="2"/>
              </a:rPr>
              <a:t>-temporal</a:t>
            </a:r>
            <a:r>
              <a:rPr lang="es-ES" sz="2400" dirty="0" smtClean="0">
                <a:sym typeface="Wingdings" pitchFamily="2" charset="2"/>
              </a:rPr>
              <a:t> </a:t>
            </a:r>
            <a:r>
              <a:rPr lang="es-ES" sz="2400" dirty="0" err="1" smtClean="0">
                <a:sym typeface="Wingdings" pitchFamily="2" charset="2"/>
              </a:rPr>
              <a:t>pyramids</a:t>
            </a:r>
            <a:endParaRPr lang="es-ES" sz="2400" dirty="0" smtClean="0"/>
          </a:p>
        </p:txBody>
      </p:sp>
      <p:graphicFrame>
        <p:nvGraphicFramePr>
          <p:cNvPr id="27" name="35 Gráfico"/>
          <p:cNvGraphicFramePr/>
          <p:nvPr>
            <p:extLst>
              <p:ext uri="{D42A27DB-BD31-4B8C-83A1-F6EECF244321}">
                <p14:modId xmlns:p14="http://schemas.microsoft.com/office/powerpoint/2010/main" val="1837179116"/>
              </p:ext>
            </p:extLst>
          </p:nvPr>
        </p:nvGraphicFramePr>
        <p:xfrm>
          <a:off x="4533136" y="2972091"/>
          <a:ext cx="1714512" cy="107157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28" name="36 Gráfico"/>
          <p:cNvGraphicFramePr/>
          <p:nvPr>
            <p:extLst>
              <p:ext uri="{D42A27DB-BD31-4B8C-83A1-F6EECF244321}">
                <p14:modId xmlns:p14="http://schemas.microsoft.com/office/powerpoint/2010/main" val="3387488177"/>
              </p:ext>
            </p:extLst>
          </p:nvPr>
        </p:nvGraphicFramePr>
        <p:xfrm>
          <a:off x="6819152" y="2972091"/>
          <a:ext cx="1714512" cy="107157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pic>
        <p:nvPicPr>
          <p:cNvPr id="29" name="Picture 2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85720" y="3087629"/>
            <a:ext cx="4138608" cy="33134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30" name="37 Grupo"/>
          <p:cNvGrpSpPr/>
          <p:nvPr/>
        </p:nvGrpSpPr>
        <p:grpSpPr>
          <a:xfrm>
            <a:off x="1181043" y="3981748"/>
            <a:ext cx="1919301" cy="1543051"/>
            <a:chOff x="2747554" y="2481943"/>
            <a:chExt cx="5939246" cy="4676111"/>
          </a:xfrm>
        </p:grpSpPr>
        <p:sp>
          <p:nvSpPr>
            <p:cNvPr id="31" name="38 Forma libre"/>
            <p:cNvSpPr/>
            <p:nvPr/>
          </p:nvSpPr>
          <p:spPr>
            <a:xfrm>
              <a:off x="2756263" y="2481943"/>
              <a:ext cx="5930537" cy="2403566"/>
            </a:xfrm>
            <a:custGeom>
              <a:avLst/>
              <a:gdLst>
                <a:gd name="connsiteX0" fmla="*/ 0 w 5930537"/>
                <a:gd name="connsiteY0" fmla="*/ 2037806 h 2403566"/>
                <a:gd name="connsiteX1" fmla="*/ 3526971 w 5930537"/>
                <a:gd name="connsiteY1" fmla="*/ 0 h 2403566"/>
                <a:gd name="connsiteX2" fmla="*/ 5930537 w 5930537"/>
                <a:gd name="connsiteY2" fmla="*/ 391886 h 2403566"/>
                <a:gd name="connsiteX3" fmla="*/ 2390503 w 5930537"/>
                <a:gd name="connsiteY3" fmla="*/ 2403566 h 2403566"/>
                <a:gd name="connsiteX4" fmla="*/ 65314 w 5930537"/>
                <a:gd name="connsiteY4" fmla="*/ 2011680 h 24035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930537" h="2403566">
                  <a:moveTo>
                    <a:pt x="0" y="2037806"/>
                  </a:moveTo>
                  <a:lnTo>
                    <a:pt x="3526971" y="0"/>
                  </a:lnTo>
                  <a:lnTo>
                    <a:pt x="5930537" y="391886"/>
                  </a:lnTo>
                  <a:lnTo>
                    <a:pt x="2390503" y="2403566"/>
                  </a:lnTo>
                  <a:lnTo>
                    <a:pt x="65314" y="2011680"/>
                  </a:lnTo>
                </a:path>
              </a:pathLst>
            </a:custGeom>
            <a:gradFill flip="none" rotWithShape="1">
              <a:gsLst>
                <a:gs pos="0">
                  <a:srgbClr val="4FCEDF">
                    <a:tint val="66000"/>
                    <a:satMod val="160000"/>
                  </a:srgbClr>
                </a:gs>
                <a:gs pos="50000">
                  <a:srgbClr val="4FCEDF">
                    <a:tint val="44500"/>
                    <a:satMod val="160000"/>
                  </a:srgbClr>
                </a:gs>
                <a:gs pos="100000">
                  <a:srgbClr val="4FCEDF">
                    <a:tint val="23500"/>
                    <a:satMod val="16000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 w="19050"/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32" name="39 Forma libre"/>
            <p:cNvSpPr/>
            <p:nvPr/>
          </p:nvSpPr>
          <p:spPr>
            <a:xfrm>
              <a:off x="5185954" y="2886891"/>
              <a:ext cx="3500846" cy="4232366"/>
            </a:xfrm>
            <a:custGeom>
              <a:avLst/>
              <a:gdLst>
                <a:gd name="connsiteX0" fmla="*/ 13063 w 3500846"/>
                <a:gd name="connsiteY0" fmla="*/ 4232366 h 4232366"/>
                <a:gd name="connsiteX1" fmla="*/ 0 w 3500846"/>
                <a:gd name="connsiteY1" fmla="*/ 1998618 h 4232366"/>
                <a:gd name="connsiteX2" fmla="*/ 3474720 w 3500846"/>
                <a:gd name="connsiteY2" fmla="*/ 0 h 4232366"/>
                <a:gd name="connsiteX3" fmla="*/ 3500846 w 3500846"/>
                <a:gd name="connsiteY3" fmla="*/ 2220686 h 4232366"/>
                <a:gd name="connsiteX4" fmla="*/ 13063 w 3500846"/>
                <a:gd name="connsiteY4" fmla="*/ 4232366 h 42323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00846" h="4232366">
                  <a:moveTo>
                    <a:pt x="13063" y="4232366"/>
                  </a:moveTo>
                  <a:cubicBezTo>
                    <a:pt x="8709" y="3487783"/>
                    <a:pt x="4354" y="2743201"/>
                    <a:pt x="0" y="1998618"/>
                  </a:cubicBezTo>
                  <a:lnTo>
                    <a:pt x="3474720" y="0"/>
                  </a:lnTo>
                  <a:lnTo>
                    <a:pt x="3500846" y="2220686"/>
                  </a:lnTo>
                  <a:lnTo>
                    <a:pt x="13063" y="4232366"/>
                  </a:lnTo>
                  <a:close/>
                </a:path>
              </a:pathLst>
            </a:custGeom>
            <a:ln w="19050">
              <a:solidFill>
                <a:schemeClr val="tx1"/>
              </a:solidFill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33" name="40 Forma libre"/>
            <p:cNvSpPr/>
            <p:nvPr/>
          </p:nvSpPr>
          <p:spPr>
            <a:xfrm>
              <a:off x="2747554" y="4519749"/>
              <a:ext cx="2425337" cy="2638305"/>
            </a:xfrm>
            <a:custGeom>
              <a:avLst/>
              <a:gdLst>
                <a:gd name="connsiteX0" fmla="*/ 21772 w 2425337"/>
                <a:gd name="connsiteY0" fmla="*/ 0 h 2664822"/>
                <a:gd name="connsiteX1" fmla="*/ 2425337 w 2425337"/>
                <a:gd name="connsiteY1" fmla="*/ 365760 h 2664822"/>
                <a:gd name="connsiteX2" fmla="*/ 2412275 w 2425337"/>
                <a:gd name="connsiteY2" fmla="*/ 2664822 h 2664822"/>
                <a:gd name="connsiteX3" fmla="*/ 8709 w 2425337"/>
                <a:gd name="connsiteY3" fmla="*/ 2259874 h 2664822"/>
                <a:gd name="connsiteX4" fmla="*/ 21772 w 2425337"/>
                <a:gd name="connsiteY4" fmla="*/ 0 h 2664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25337" h="2664822">
                  <a:moveTo>
                    <a:pt x="21772" y="0"/>
                  </a:moveTo>
                  <a:lnTo>
                    <a:pt x="2425337" y="365760"/>
                  </a:lnTo>
                  <a:lnTo>
                    <a:pt x="2412275" y="2664822"/>
                  </a:lnTo>
                  <a:lnTo>
                    <a:pt x="8709" y="2259874"/>
                  </a:lnTo>
                  <a:cubicBezTo>
                    <a:pt x="4355" y="1510937"/>
                    <a:pt x="0" y="761999"/>
                    <a:pt x="21772" y="0"/>
                  </a:cubicBezTo>
                  <a:close/>
                </a:path>
              </a:pathLst>
            </a:custGeom>
            <a:ln w="19050">
              <a:solidFill>
                <a:schemeClr val="tx1"/>
              </a:solidFill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graphicFrame>
        <p:nvGraphicFramePr>
          <p:cNvPr id="34" name="44 Gráfico"/>
          <p:cNvGraphicFramePr/>
          <p:nvPr>
            <p:extLst>
              <p:ext uri="{D42A27DB-BD31-4B8C-83A1-F6EECF244321}">
                <p14:modId xmlns:p14="http://schemas.microsoft.com/office/powerpoint/2010/main" val="3981103771"/>
              </p:ext>
            </p:extLst>
          </p:nvPr>
        </p:nvGraphicFramePr>
        <p:xfrm>
          <a:off x="5676144" y="2972091"/>
          <a:ext cx="1714512" cy="107157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sp>
        <p:nvSpPr>
          <p:cNvPr id="35" name="46 CuadroTexto"/>
          <p:cNvSpPr txBox="1"/>
          <p:nvPr/>
        </p:nvSpPr>
        <p:spPr>
          <a:xfrm>
            <a:off x="8319350" y="3335775"/>
            <a:ext cx="53893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4000" dirty="0" smtClean="0"/>
              <a:t>…</a:t>
            </a:r>
            <a:endParaRPr lang="es-ES" sz="4000" dirty="0"/>
          </a:p>
        </p:txBody>
      </p:sp>
      <p:sp>
        <p:nvSpPr>
          <p:cNvPr id="38" name="47 Rectángulo redondeado"/>
          <p:cNvSpPr/>
          <p:nvPr/>
        </p:nvSpPr>
        <p:spPr>
          <a:xfrm>
            <a:off x="5214942" y="4615165"/>
            <a:ext cx="2786082" cy="100013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b="1" dirty="0" smtClean="0"/>
              <a:t>Final </a:t>
            </a:r>
            <a:r>
              <a:rPr lang="es-ES" b="1" dirty="0" err="1" smtClean="0"/>
              <a:t>histogram</a:t>
            </a:r>
            <a:r>
              <a:rPr lang="es-ES" dirty="0" smtClean="0"/>
              <a:t>: </a:t>
            </a:r>
            <a:r>
              <a:rPr lang="es-ES" dirty="0" err="1" smtClean="0"/>
              <a:t>Concatenation</a:t>
            </a:r>
            <a:r>
              <a:rPr lang="es-ES" dirty="0" smtClean="0"/>
              <a:t> of 8+1 </a:t>
            </a:r>
            <a:r>
              <a:rPr lang="es-ES" dirty="0" err="1" smtClean="0"/>
              <a:t>histograms</a:t>
            </a:r>
            <a:endParaRPr lang="es-ES" dirty="0"/>
          </a:p>
        </p:txBody>
      </p:sp>
      <p:sp>
        <p:nvSpPr>
          <p:cNvPr id="44" name="48 Flecha curvada hacia arriba"/>
          <p:cNvSpPr/>
          <p:nvPr/>
        </p:nvSpPr>
        <p:spPr>
          <a:xfrm rot="20379831">
            <a:off x="2679720" y="4637363"/>
            <a:ext cx="4388029" cy="831116"/>
          </a:xfrm>
          <a:prstGeom prst="curvedUpArrow">
            <a:avLst>
              <a:gd name="adj1" fmla="val 19624"/>
              <a:gd name="adj2" fmla="val 44189"/>
              <a:gd name="adj3" fmla="val 25103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solidFill>
                <a:schemeClr val="tx1"/>
              </a:solidFill>
            </a:endParaRPr>
          </a:p>
        </p:txBody>
      </p:sp>
      <p:grpSp>
        <p:nvGrpSpPr>
          <p:cNvPr id="36" name="Group 35"/>
          <p:cNvGrpSpPr/>
          <p:nvPr/>
        </p:nvGrpSpPr>
        <p:grpSpPr>
          <a:xfrm>
            <a:off x="200913" y="905650"/>
            <a:ext cx="8572560" cy="533450"/>
            <a:chOff x="200913" y="1552575"/>
            <a:chExt cx="8572560" cy="357190"/>
          </a:xfrm>
        </p:grpSpPr>
        <p:sp>
          <p:nvSpPr>
            <p:cNvPr id="37" name="18 Rectángulo redondeado"/>
            <p:cNvSpPr/>
            <p:nvPr/>
          </p:nvSpPr>
          <p:spPr>
            <a:xfrm>
              <a:off x="200913" y="1552575"/>
              <a:ext cx="1836977" cy="357190"/>
            </a:xfrm>
            <a:prstGeom prst="roundRect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s-ES" sz="1400" dirty="0" smtClean="0">
                  <a:solidFill>
                    <a:schemeClr val="bg1"/>
                  </a:solidFill>
                </a:rPr>
                <a:t>Point </a:t>
              </a:r>
              <a:r>
                <a:rPr lang="es-ES" sz="1400" dirty="0" err="1" smtClean="0">
                  <a:solidFill>
                    <a:schemeClr val="bg1"/>
                  </a:solidFill>
                </a:rPr>
                <a:t>detection</a:t>
              </a:r>
              <a:endParaRPr lang="es-ES" sz="1400" dirty="0">
                <a:solidFill>
                  <a:schemeClr val="bg1"/>
                </a:solidFill>
              </a:endParaRPr>
            </a:p>
          </p:txBody>
        </p:sp>
        <p:sp>
          <p:nvSpPr>
            <p:cNvPr id="45" name="20 Rectángulo redondeado"/>
            <p:cNvSpPr/>
            <p:nvPr/>
          </p:nvSpPr>
          <p:spPr>
            <a:xfrm>
              <a:off x="2475266" y="1552575"/>
              <a:ext cx="1836977" cy="357190"/>
            </a:xfrm>
            <a:prstGeom prst="roundRect">
              <a:avLst/>
            </a:prstGeom>
            <a:ln/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s-ES" sz="1400" dirty="0" smtClean="0">
                  <a:solidFill>
                    <a:schemeClr val="bg1"/>
                  </a:solidFill>
                </a:rPr>
                <a:t>Point </a:t>
              </a:r>
              <a:r>
                <a:rPr lang="es-ES" sz="1400" dirty="0" err="1" smtClean="0">
                  <a:solidFill>
                    <a:schemeClr val="bg1"/>
                  </a:solidFill>
                </a:rPr>
                <a:t>description</a:t>
              </a:r>
              <a:endParaRPr lang="es-ES" sz="1400" dirty="0">
                <a:solidFill>
                  <a:schemeClr val="bg1"/>
                </a:solidFill>
              </a:endParaRPr>
            </a:p>
          </p:txBody>
        </p:sp>
        <p:sp>
          <p:nvSpPr>
            <p:cNvPr id="46" name="21 Rectángulo redondeado"/>
            <p:cNvSpPr/>
            <p:nvPr/>
          </p:nvSpPr>
          <p:spPr>
            <a:xfrm>
              <a:off x="4662143" y="1552575"/>
              <a:ext cx="1836977" cy="357190"/>
            </a:xfrm>
            <a:prstGeom prst="roundRect">
              <a:avLst/>
            </a:prstGeom>
            <a:ln/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ES" sz="1400" b="1" dirty="0" err="1" smtClean="0">
                  <a:solidFill>
                    <a:schemeClr val="bg1"/>
                  </a:solidFill>
                </a:rPr>
                <a:t>Vocab</a:t>
              </a:r>
              <a:r>
                <a:rPr lang="es-ES" sz="1400" b="1" dirty="0" smtClean="0">
                  <a:solidFill>
                    <a:schemeClr val="bg1"/>
                  </a:solidFill>
                </a:rPr>
                <a:t>. &amp; </a:t>
              </a:r>
              <a:r>
                <a:rPr lang="es-ES" sz="1400" b="1" dirty="0" err="1" smtClean="0">
                  <a:solidFill>
                    <a:schemeClr val="bg1"/>
                  </a:solidFill>
                </a:rPr>
                <a:t>Represent</a:t>
              </a:r>
              <a:r>
                <a:rPr lang="es-ES" sz="1400" b="1" dirty="0" smtClean="0">
                  <a:solidFill>
                    <a:schemeClr val="bg1"/>
                  </a:solidFill>
                </a:rPr>
                <a:t>.</a:t>
              </a:r>
            </a:p>
          </p:txBody>
        </p:sp>
        <p:sp>
          <p:nvSpPr>
            <p:cNvPr id="47" name="27 Rectángulo redondeado"/>
            <p:cNvSpPr/>
            <p:nvPr/>
          </p:nvSpPr>
          <p:spPr>
            <a:xfrm>
              <a:off x="6936496" y="1552575"/>
              <a:ext cx="1836977" cy="357190"/>
            </a:xfrm>
            <a:prstGeom prst="roundRect">
              <a:avLst/>
            </a:prstGeom>
            <a:ln/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s-ES" sz="1400" dirty="0" err="1" smtClean="0">
                  <a:solidFill>
                    <a:schemeClr val="bg1"/>
                  </a:solidFill>
                </a:rPr>
                <a:t>Classification</a:t>
              </a:r>
              <a:endParaRPr lang="es-ES" sz="1400" dirty="0" smtClean="0">
                <a:solidFill>
                  <a:schemeClr val="bg1"/>
                </a:solidFill>
              </a:endParaRPr>
            </a:p>
          </p:txBody>
        </p:sp>
        <p:sp>
          <p:nvSpPr>
            <p:cNvPr id="48" name="29 Flecha derecha"/>
            <p:cNvSpPr/>
            <p:nvPr/>
          </p:nvSpPr>
          <p:spPr>
            <a:xfrm>
              <a:off x="2078712" y="1673803"/>
              <a:ext cx="349900" cy="129887"/>
            </a:xfrm>
            <a:prstGeom prst="rightArrow">
              <a:avLst/>
            </a:prstGeom>
          </p:spPr>
          <p:style>
            <a:lnRef idx="1">
              <a:schemeClr val="dk1"/>
            </a:lnRef>
            <a:fillRef idx="3">
              <a:schemeClr val="dk1"/>
            </a:fillRef>
            <a:effectRef idx="2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49" name="32 Flecha derecha"/>
            <p:cNvSpPr/>
            <p:nvPr/>
          </p:nvSpPr>
          <p:spPr>
            <a:xfrm>
              <a:off x="4312243" y="1680297"/>
              <a:ext cx="349900" cy="129887"/>
            </a:xfrm>
            <a:prstGeom prst="rightArrow">
              <a:avLst/>
            </a:prstGeom>
          </p:spPr>
          <p:style>
            <a:lnRef idx="1">
              <a:schemeClr val="dk1"/>
            </a:lnRef>
            <a:fillRef idx="3">
              <a:schemeClr val="dk1"/>
            </a:fillRef>
            <a:effectRef idx="2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50" name="33 Flecha derecha"/>
            <p:cNvSpPr/>
            <p:nvPr/>
          </p:nvSpPr>
          <p:spPr>
            <a:xfrm>
              <a:off x="6510784" y="1682462"/>
              <a:ext cx="349900" cy="129887"/>
            </a:xfrm>
            <a:prstGeom prst="rightArrow">
              <a:avLst/>
            </a:prstGeom>
          </p:spPr>
          <p:style>
            <a:lnRef idx="1">
              <a:schemeClr val="dk1"/>
            </a:lnRef>
            <a:fillRef idx="3">
              <a:schemeClr val="dk1"/>
            </a:fillRef>
            <a:effectRef idx="2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sp>
        <p:nvSpPr>
          <p:cNvPr id="15" name="Slide Number Placeholder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860AB8-BB39-4E0E-8905-3E931B52FC0E}" type="slidenum">
              <a:rPr lang="es-ES" smtClean="0"/>
              <a:pPr/>
              <a:t>64</a:t>
            </a:fld>
            <a:r>
              <a:rPr lang="es-ES" smtClean="0"/>
              <a:t> / 84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37268355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4.44444E-6 L 0.13212 -0.10278 " pathEditMode="relative" rAng="0" ptsTypes="AA">
                                      <p:cBhvr>
                                        <p:cTn id="3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597" y="-5139"/>
                                    </p:animMotion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500"/>
                            </p:stCondLst>
                            <p:childTnLst>
                              <p:par>
                                <p:cTn id="42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3212 -0.10278 L 0.13212 0.00231 " pathEditMode="relative" rAng="0" ptsTypes="AA">
                                      <p:cBhvr>
                                        <p:cTn id="4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255"/>
                                    </p:animMotion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500"/>
                            </p:stCondLst>
                            <p:childTnLst>
                              <p:par>
                                <p:cTn id="48" presetID="56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0.10717 L 0.13212 0.00439 " pathEditMode="relative" rAng="0" ptsTypes="AA">
                                      <p:cBhvr>
                                        <p:cTn id="49" dur="1000" spd="-100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597" y="-5139"/>
                                    </p:animMotion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500"/>
                            </p:stCondLst>
                            <p:childTnLst>
                              <p:par>
                                <p:cTn id="54" presetID="49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8837 0.08634 L 2.22222E-6 0.10717 " pathEditMode="relative" rAng="0" ptsTypes="AA">
                                      <p:cBhvr>
                                        <p:cTn id="55" dur="1000" spd="-100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410" y="104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500"/>
                            </p:stCondLst>
                            <p:childTnLst>
                              <p:par>
                                <p:cTn id="57" presetID="64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875 0.08912 L -0.08663 -0.02547 " pathEditMode="relative" rAng="0" ptsTypes="AA">
                                      <p:cBhvr>
                                        <p:cTn id="5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" y="-574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500"/>
                            </p:stCondLst>
                            <p:childTnLst>
                              <p:par>
                                <p:cTn id="60" presetID="56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8663 -0.02315 L 0.04548 -0.12593 " pathEditMode="relative" rAng="0" ptsTypes="AA">
                                      <p:cBhvr>
                                        <p:cTn id="6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597" y="-513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build="p" bldLvl="2"/>
      <p:bldGraphic spid="27" grpId="0">
        <p:bldAsOne/>
      </p:bldGraphic>
      <p:bldGraphic spid="28" grpId="0">
        <p:bldAsOne/>
      </p:bldGraphic>
      <p:bldGraphic spid="34" grpId="0">
        <p:bldAsOne/>
      </p:bldGraphic>
      <p:bldP spid="35" grpId="0"/>
      <p:bldP spid="38" grpId="0" animBg="1"/>
      <p:bldP spid="44" grpId="0" animBg="1"/>
      <p:bldP spid="44" grpId="1" animBg="1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28 Imagen" descr="degradado diapo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32" y="5888673"/>
            <a:ext cx="9144000" cy="978892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-32" y="0"/>
            <a:ext cx="2216567" cy="199766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1200" dirty="0" err="1"/>
              <a:t>Part</a:t>
            </a:r>
            <a:r>
              <a:rPr lang="es-ES" sz="1200" dirty="0"/>
              <a:t> I</a:t>
            </a:r>
          </a:p>
        </p:txBody>
      </p:sp>
      <p:sp>
        <p:nvSpPr>
          <p:cNvPr id="6" name="Rectangle 5"/>
          <p:cNvSpPr/>
          <p:nvPr/>
        </p:nvSpPr>
        <p:spPr>
          <a:xfrm>
            <a:off x="2281647" y="0"/>
            <a:ext cx="2224199" cy="200797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1200" dirty="0" err="1"/>
              <a:t>Part</a:t>
            </a:r>
            <a:r>
              <a:rPr lang="es-ES" sz="1200" dirty="0"/>
              <a:t> II</a:t>
            </a:r>
          </a:p>
        </p:txBody>
      </p:sp>
      <p:sp>
        <p:nvSpPr>
          <p:cNvPr id="7" name="Rectangle 6"/>
          <p:cNvSpPr/>
          <p:nvPr/>
        </p:nvSpPr>
        <p:spPr>
          <a:xfrm>
            <a:off x="4570958" y="0"/>
            <a:ext cx="2226044" cy="200797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1200" dirty="0" err="1"/>
              <a:t>Part</a:t>
            </a:r>
            <a:r>
              <a:rPr lang="es-ES" sz="1200" dirty="0"/>
              <a:t> III</a:t>
            </a:r>
          </a:p>
        </p:txBody>
      </p:sp>
      <p:sp>
        <p:nvSpPr>
          <p:cNvPr id="8" name="Rectangle 7"/>
          <p:cNvSpPr/>
          <p:nvPr/>
        </p:nvSpPr>
        <p:spPr>
          <a:xfrm>
            <a:off x="6862114" y="1"/>
            <a:ext cx="2281854" cy="199766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1200" dirty="0" err="1"/>
              <a:t>Conclusions</a:t>
            </a:r>
            <a:endParaRPr lang="es-ES" sz="1200" dirty="0"/>
          </a:p>
        </p:txBody>
      </p:sp>
      <p:sp>
        <p:nvSpPr>
          <p:cNvPr id="11" name="Rectangle 10"/>
          <p:cNvSpPr/>
          <p:nvPr/>
        </p:nvSpPr>
        <p:spPr>
          <a:xfrm>
            <a:off x="3076866" y="240176"/>
            <a:ext cx="2988184" cy="203948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1200" dirty="0" smtClean="0"/>
              <a:t>Bag-of-Visual-and-</a:t>
            </a:r>
            <a:r>
              <a:rPr lang="es-ES" sz="1200" dirty="0" err="1" smtClean="0"/>
              <a:t>Depth</a:t>
            </a:r>
            <a:r>
              <a:rPr lang="es-ES" sz="1200" dirty="0" smtClean="0"/>
              <a:t>-</a:t>
            </a:r>
            <a:r>
              <a:rPr lang="es-ES" sz="1200" dirty="0" err="1" smtClean="0"/>
              <a:t>Words</a:t>
            </a:r>
            <a:endParaRPr lang="es-ES" sz="1200" dirty="0"/>
          </a:p>
        </p:txBody>
      </p:sp>
      <p:sp>
        <p:nvSpPr>
          <p:cNvPr id="13" name="Rectangle 12"/>
          <p:cNvSpPr/>
          <p:nvPr/>
        </p:nvSpPr>
        <p:spPr>
          <a:xfrm>
            <a:off x="6121052" y="239614"/>
            <a:ext cx="3022948" cy="200947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1200" dirty="0" err="1" smtClean="0"/>
              <a:t>Probabilistic</a:t>
            </a:r>
            <a:r>
              <a:rPr lang="es-ES" sz="1200" dirty="0" smtClean="0"/>
              <a:t> </a:t>
            </a:r>
            <a:r>
              <a:rPr lang="es-ES" sz="1200" dirty="0" err="1" smtClean="0"/>
              <a:t>Dynamic</a:t>
            </a:r>
            <a:r>
              <a:rPr lang="es-ES" sz="1200" dirty="0" smtClean="0"/>
              <a:t> Time </a:t>
            </a:r>
            <a:r>
              <a:rPr lang="es-ES" sz="1200" dirty="0" err="1" smtClean="0"/>
              <a:t>Waping</a:t>
            </a:r>
            <a:endParaRPr lang="es-ES" sz="1200" dirty="0"/>
          </a:p>
        </p:txBody>
      </p:sp>
      <p:sp>
        <p:nvSpPr>
          <p:cNvPr id="14" name="Rectangle 13"/>
          <p:cNvSpPr/>
          <p:nvPr/>
        </p:nvSpPr>
        <p:spPr>
          <a:xfrm>
            <a:off x="0" y="239615"/>
            <a:ext cx="3029439" cy="200947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1200" dirty="0" err="1" smtClean="0"/>
              <a:t>Gesture</a:t>
            </a:r>
            <a:r>
              <a:rPr lang="es-ES" sz="1200" dirty="0" smtClean="0"/>
              <a:t> </a:t>
            </a:r>
            <a:r>
              <a:rPr lang="es-ES" sz="1200" dirty="0" err="1" smtClean="0"/>
              <a:t>recognition</a:t>
            </a:r>
            <a:endParaRPr lang="es-ES" sz="1200" dirty="0"/>
          </a:p>
        </p:txBody>
      </p:sp>
      <p:sp>
        <p:nvSpPr>
          <p:cNvPr id="24" name="34 CuadroTexto"/>
          <p:cNvSpPr txBox="1"/>
          <p:nvPr/>
        </p:nvSpPr>
        <p:spPr>
          <a:xfrm>
            <a:off x="500034" y="1701083"/>
            <a:ext cx="807249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es-ES" sz="2400" dirty="0" smtClean="0"/>
              <a:t> </a:t>
            </a:r>
            <a:r>
              <a:rPr lang="es-ES" sz="2400" b="1" dirty="0" smtClean="0"/>
              <a:t>K-</a:t>
            </a:r>
            <a:r>
              <a:rPr lang="es-ES" sz="2400" b="1" dirty="0" err="1" smtClean="0"/>
              <a:t>nearest</a:t>
            </a:r>
            <a:r>
              <a:rPr lang="es-ES" sz="2400" b="1" dirty="0" smtClean="0"/>
              <a:t> </a:t>
            </a:r>
            <a:r>
              <a:rPr lang="es-ES" sz="2400" b="1" dirty="0" err="1" smtClean="0"/>
              <a:t>neighbor</a:t>
            </a:r>
            <a:r>
              <a:rPr lang="es-ES" sz="2400" b="1" dirty="0" smtClean="0"/>
              <a:t> </a:t>
            </a:r>
            <a:r>
              <a:rPr lang="es-ES" sz="2400" dirty="0" err="1" smtClean="0"/>
              <a:t>classifier</a:t>
            </a:r>
            <a:endParaRPr lang="es-ES" sz="2400" dirty="0" smtClean="0"/>
          </a:p>
          <a:p>
            <a:pPr lvl="1">
              <a:lnSpc>
                <a:spcPct val="150000"/>
              </a:lnSpc>
              <a:buFont typeface="Arial" pitchFamily="34" charset="0"/>
              <a:buChar char="•"/>
            </a:pPr>
            <a:r>
              <a:rPr lang="es-ES" sz="2400" b="1" dirty="0" smtClean="0"/>
              <a:t> </a:t>
            </a:r>
            <a:r>
              <a:rPr lang="es-ES" sz="2400" dirty="0" err="1" smtClean="0"/>
              <a:t>Distance</a:t>
            </a:r>
            <a:r>
              <a:rPr lang="es-ES" sz="2400" b="1" dirty="0" smtClean="0"/>
              <a:t> </a:t>
            </a:r>
            <a:r>
              <a:rPr lang="es-ES" sz="2400" dirty="0" err="1" smtClean="0"/>
              <a:t>function</a:t>
            </a:r>
            <a:r>
              <a:rPr lang="es-ES" sz="2400" b="1" dirty="0" smtClean="0"/>
              <a:t>:</a:t>
            </a:r>
          </a:p>
        </p:txBody>
      </p:sp>
      <p:pic>
        <p:nvPicPr>
          <p:cNvPr id="31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3434" y="3167551"/>
            <a:ext cx="2498368" cy="1714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32" name="44 Grupo"/>
          <p:cNvGrpSpPr/>
          <p:nvPr/>
        </p:nvGrpSpPr>
        <p:grpSpPr>
          <a:xfrm>
            <a:off x="3766331" y="2881799"/>
            <a:ext cx="4000528" cy="1000132"/>
            <a:chOff x="3571868" y="3143248"/>
            <a:chExt cx="4000528" cy="1071570"/>
          </a:xfrm>
        </p:grpSpPr>
        <p:graphicFrame>
          <p:nvGraphicFramePr>
            <p:cNvPr id="33" name="36 Gráfico"/>
            <p:cNvGraphicFramePr/>
            <p:nvPr/>
          </p:nvGraphicFramePr>
          <p:xfrm>
            <a:off x="3571868" y="3143248"/>
            <a:ext cx="1714512" cy="107157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5"/>
            </a:graphicData>
          </a:graphic>
        </p:graphicFrame>
        <p:graphicFrame>
          <p:nvGraphicFramePr>
            <p:cNvPr id="34" name="37 Gráfico"/>
            <p:cNvGraphicFramePr/>
            <p:nvPr/>
          </p:nvGraphicFramePr>
          <p:xfrm>
            <a:off x="5857884" y="3143248"/>
            <a:ext cx="1714512" cy="107157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6"/>
            </a:graphicData>
          </a:graphic>
        </p:graphicFrame>
        <p:graphicFrame>
          <p:nvGraphicFramePr>
            <p:cNvPr id="35" name="38 Gráfico"/>
            <p:cNvGraphicFramePr/>
            <p:nvPr/>
          </p:nvGraphicFramePr>
          <p:xfrm>
            <a:off x="4714876" y="3143248"/>
            <a:ext cx="1714512" cy="107157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7"/>
            </a:graphicData>
          </a:graphic>
        </p:graphicFrame>
      </p:grpSp>
      <p:grpSp>
        <p:nvGrpSpPr>
          <p:cNvPr id="38" name="43 Grupo"/>
          <p:cNvGrpSpPr/>
          <p:nvPr/>
        </p:nvGrpSpPr>
        <p:grpSpPr>
          <a:xfrm>
            <a:off x="3766331" y="3810493"/>
            <a:ext cx="4000528" cy="1000132"/>
            <a:chOff x="3571868" y="4071942"/>
            <a:chExt cx="4000528" cy="1071570"/>
          </a:xfrm>
        </p:grpSpPr>
        <p:graphicFrame>
          <p:nvGraphicFramePr>
            <p:cNvPr id="44" name="39 Gráfico"/>
            <p:cNvGraphicFramePr/>
            <p:nvPr>
              <p:extLst>
                <p:ext uri="{D42A27DB-BD31-4B8C-83A1-F6EECF244321}">
                  <p14:modId xmlns:p14="http://schemas.microsoft.com/office/powerpoint/2010/main" val="3518411826"/>
                </p:ext>
              </p:extLst>
            </p:nvPr>
          </p:nvGraphicFramePr>
          <p:xfrm>
            <a:off x="4714876" y="4071942"/>
            <a:ext cx="1714512" cy="107157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8"/>
            </a:graphicData>
          </a:graphic>
        </p:graphicFrame>
        <p:graphicFrame>
          <p:nvGraphicFramePr>
            <p:cNvPr id="45" name="40 Gráfico"/>
            <p:cNvGraphicFramePr/>
            <p:nvPr>
              <p:extLst>
                <p:ext uri="{D42A27DB-BD31-4B8C-83A1-F6EECF244321}">
                  <p14:modId xmlns:p14="http://schemas.microsoft.com/office/powerpoint/2010/main" val="3695593587"/>
                </p:ext>
              </p:extLst>
            </p:nvPr>
          </p:nvGraphicFramePr>
          <p:xfrm>
            <a:off x="5857884" y="4071942"/>
            <a:ext cx="1714512" cy="107157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9"/>
            </a:graphicData>
          </a:graphic>
        </p:graphicFrame>
        <p:graphicFrame>
          <p:nvGraphicFramePr>
            <p:cNvPr id="46" name="41 Gráfico"/>
            <p:cNvGraphicFramePr/>
            <p:nvPr>
              <p:extLst>
                <p:ext uri="{D42A27DB-BD31-4B8C-83A1-F6EECF244321}">
                  <p14:modId xmlns:p14="http://schemas.microsoft.com/office/powerpoint/2010/main" val="2832010852"/>
                </p:ext>
              </p:extLst>
            </p:nvPr>
          </p:nvGraphicFramePr>
          <p:xfrm>
            <a:off x="3571868" y="4071942"/>
            <a:ext cx="1714512" cy="107157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10"/>
            </a:graphicData>
          </a:graphic>
        </p:graphicFrame>
      </p:grpSp>
      <p:sp>
        <p:nvSpPr>
          <p:cNvPr id="49" name="42 Flecha derecha"/>
          <p:cNvSpPr/>
          <p:nvPr/>
        </p:nvSpPr>
        <p:spPr>
          <a:xfrm>
            <a:off x="3357554" y="3810493"/>
            <a:ext cx="428628" cy="357190"/>
          </a:xfrm>
          <a:prstGeom prst="right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52" name="47 CuadroTexto"/>
          <p:cNvSpPr txBox="1"/>
          <p:nvPr/>
        </p:nvSpPr>
        <p:spPr>
          <a:xfrm>
            <a:off x="500034" y="4960324"/>
            <a:ext cx="807249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es-ES" sz="2400" dirty="0" smtClean="0"/>
              <a:t> </a:t>
            </a:r>
            <a:r>
              <a:rPr lang="es-ES" sz="2400" b="1" dirty="0" err="1" smtClean="0"/>
              <a:t>Histogram</a:t>
            </a:r>
            <a:r>
              <a:rPr lang="es-ES" sz="2400" b="1" dirty="0" smtClean="0"/>
              <a:t> </a:t>
            </a:r>
            <a:r>
              <a:rPr lang="es-ES" sz="2400" b="1" dirty="0" err="1" smtClean="0"/>
              <a:t>intersection</a:t>
            </a:r>
            <a:r>
              <a:rPr lang="es-ES" sz="2400" b="1" dirty="0" smtClean="0"/>
              <a:t>:</a:t>
            </a:r>
            <a:endParaRPr lang="es-ES" sz="2400" dirty="0" smtClean="0"/>
          </a:p>
        </p:txBody>
      </p:sp>
      <p:grpSp>
        <p:nvGrpSpPr>
          <p:cNvPr id="50" name="Group 49"/>
          <p:cNvGrpSpPr/>
          <p:nvPr/>
        </p:nvGrpSpPr>
        <p:grpSpPr>
          <a:xfrm>
            <a:off x="200913" y="905650"/>
            <a:ext cx="8572560" cy="533450"/>
            <a:chOff x="200913" y="1552575"/>
            <a:chExt cx="8572560" cy="357190"/>
          </a:xfrm>
        </p:grpSpPr>
        <p:sp>
          <p:nvSpPr>
            <p:cNvPr id="51" name="18 Rectángulo redondeado"/>
            <p:cNvSpPr/>
            <p:nvPr/>
          </p:nvSpPr>
          <p:spPr>
            <a:xfrm>
              <a:off x="200913" y="1552575"/>
              <a:ext cx="1836977" cy="357190"/>
            </a:xfrm>
            <a:prstGeom prst="roundRect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s-ES" sz="1400" dirty="0" smtClean="0">
                  <a:solidFill>
                    <a:schemeClr val="bg1"/>
                  </a:solidFill>
                </a:rPr>
                <a:t>Point </a:t>
              </a:r>
              <a:r>
                <a:rPr lang="es-ES" sz="1400" dirty="0" err="1" smtClean="0">
                  <a:solidFill>
                    <a:schemeClr val="bg1"/>
                  </a:solidFill>
                </a:rPr>
                <a:t>detection</a:t>
              </a:r>
              <a:endParaRPr lang="es-ES" sz="1400" dirty="0">
                <a:solidFill>
                  <a:schemeClr val="bg1"/>
                </a:solidFill>
              </a:endParaRPr>
            </a:p>
          </p:txBody>
        </p:sp>
        <p:sp>
          <p:nvSpPr>
            <p:cNvPr id="53" name="20 Rectángulo redondeado"/>
            <p:cNvSpPr/>
            <p:nvPr/>
          </p:nvSpPr>
          <p:spPr>
            <a:xfrm>
              <a:off x="2475266" y="1552575"/>
              <a:ext cx="1836977" cy="357190"/>
            </a:xfrm>
            <a:prstGeom prst="roundRect">
              <a:avLst/>
            </a:prstGeom>
            <a:ln/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s-ES" sz="1400" dirty="0" smtClean="0">
                  <a:solidFill>
                    <a:schemeClr val="bg1"/>
                  </a:solidFill>
                </a:rPr>
                <a:t>Point </a:t>
              </a:r>
              <a:r>
                <a:rPr lang="es-ES" sz="1400" dirty="0" err="1" smtClean="0">
                  <a:solidFill>
                    <a:schemeClr val="bg1"/>
                  </a:solidFill>
                </a:rPr>
                <a:t>description</a:t>
              </a:r>
              <a:endParaRPr lang="es-ES" sz="1400" dirty="0">
                <a:solidFill>
                  <a:schemeClr val="bg1"/>
                </a:solidFill>
              </a:endParaRPr>
            </a:p>
          </p:txBody>
        </p:sp>
        <p:sp>
          <p:nvSpPr>
            <p:cNvPr id="54" name="21 Rectángulo redondeado"/>
            <p:cNvSpPr/>
            <p:nvPr/>
          </p:nvSpPr>
          <p:spPr>
            <a:xfrm>
              <a:off x="4662143" y="1552575"/>
              <a:ext cx="1836977" cy="357190"/>
            </a:xfrm>
            <a:prstGeom prst="roundRect">
              <a:avLst/>
            </a:prstGeom>
            <a:ln/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s-ES" sz="1400" dirty="0" err="1" smtClean="0">
                  <a:solidFill>
                    <a:schemeClr val="bg1"/>
                  </a:solidFill>
                </a:rPr>
                <a:t>Vocab</a:t>
              </a:r>
              <a:r>
                <a:rPr lang="es-ES" sz="1400" dirty="0" smtClean="0">
                  <a:solidFill>
                    <a:schemeClr val="bg1"/>
                  </a:solidFill>
                </a:rPr>
                <a:t>. &amp; </a:t>
              </a:r>
              <a:r>
                <a:rPr lang="es-ES" sz="1400" dirty="0" err="1" smtClean="0">
                  <a:solidFill>
                    <a:schemeClr val="bg1"/>
                  </a:solidFill>
                </a:rPr>
                <a:t>Represent</a:t>
              </a:r>
              <a:r>
                <a:rPr lang="es-ES" sz="1400" dirty="0" smtClean="0">
                  <a:solidFill>
                    <a:schemeClr val="bg1"/>
                  </a:solidFill>
                </a:rPr>
                <a:t>.</a:t>
              </a:r>
            </a:p>
          </p:txBody>
        </p:sp>
        <p:sp>
          <p:nvSpPr>
            <p:cNvPr id="55" name="27 Rectángulo redondeado"/>
            <p:cNvSpPr/>
            <p:nvPr/>
          </p:nvSpPr>
          <p:spPr>
            <a:xfrm>
              <a:off x="6936496" y="1552575"/>
              <a:ext cx="1836977" cy="357190"/>
            </a:xfrm>
            <a:prstGeom prst="roundRect">
              <a:avLst/>
            </a:prstGeom>
            <a:ln/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ES" sz="1400" b="1" dirty="0" err="1" smtClean="0">
                  <a:solidFill>
                    <a:schemeClr val="bg1"/>
                  </a:solidFill>
                </a:rPr>
                <a:t>Classification</a:t>
              </a:r>
              <a:endParaRPr lang="es-ES" sz="1400" b="1" dirty="0" smtClean="0">
                <a:solidFill>
                  <a:schemeClr val="bg1"/>
                </a:solidFill>
              </a:endParaRPr>
            </a:p>
          </p:txBody>
        </p:sp>
        <p:sp>
          <p:nvSpPr>
            <p:cNvPr id="56" name="29 Flecha derecha"/>
            <p:cNvSpPr/>
            <p:nvPr/>
          </p:nvSpPr>
          <p:spPr>
            <a:xfrm>
              <a:off x="2078712" y="1673803"/>
              <a:ext cx="349900" cy="129887"/>
            </a:xfrm>
            <a:prstGeom prst="rightArrow">
              <a:avLst/>
            </a:prstGeom>
          </p:spPr>
          <p:style>
            <a:lnRef idx="1">
              <a:schemeClr val="dk1"/>
            </a:lnRef>
            <a:fillRef idx="3">
              <a:schemeClr val="dk1"/>
            </a:fillRef>
            <a:effectRef idx="2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57" name="32 Flecha derecha"/>
            <p:cNvSpPr/>
            <p:nvPr/>
          </p:nvSpPr>
          <p:spPr>
            <a:xfrm>
              <a:off x="4312243" y="1680297"/>
              <a:ext cx="349900" cy="129887"/>
            </a:xfrm>
            <a:prstGeom prst="rightArrow">
              <a:avLst/>
            </a:prstGeom>
          </p:spPr>
          <p:style>
            <a:lnRef idx="1">
              <a:schemeClr val="dk1"/>
            </a:lnRef>
            <a:fillRef idx="3">
              <a:schemeClr val="dk1"/>
            </a:fillRef>
            <a:effectRef idx="2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58" name="33 Flecha derecha"/>
            <p:cNvSpPr/>
            <p:nvPr/>
          </p:nvSpPr>
          <p:spPr>
            <a:xfrm>
              <a:off x="6510784" y="1682462"/>
              <a:ext cx="349900" cy="129887"/>
            </a:xfrm>
            <a:prstGeom prst="rightArrow">
              <a:avLst/>
            </a:prstGeom>
          </p:spPr>
          <p:style>
            <a:lnRef idx="1">
              <a:schemeClr val="dk1"/>
            </a:lnRef>
            <a:fillRef idx="3">
              <a:schemeClr val="dk1"/>
            </a:fillRef>
            <a:effectRef idx="2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37" name="TextBox 36"/>
              <p:cNvSpPr txBox="1"/>
              <p:nvPr/>
            </p:nvSpPr>
            <p:spPr>
              <a:xfrm>
                <a:off x="3635247" y="2337155"/>
                <a:ext cx="3892671" cy="46288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s-ES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s-ES" sz="2400" b="0" i="1" smtClean="0">
                              <a:latin typeface="Cambria Math" panose="02040503050406030204" pitchFamily="18" charset="0"/>
                            </a:rPr>
                            <m:t>𝑑</m:t>
                          </m:r>
                        </m:e>
                        <m:sub>
                          <m:r>
                            <a:rPr lang="es-ES" sz="2400" b="0" i="1" smtClean="0">
                              <a:latin typeface="Cambria Math" panose="02040503050406030204" pitchFamily="18" charset="0"/>
                            </a:rPr>
                            <m:t>h𝑖𝑠𝑡</m:t>
                          </m:r>
                        </m:sub>
                      </m:sSub>
                      <m:r>
                        <a:rPr lang="es-ES" sz="2400" b="0" i="1" smtClean="0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ctrlPr>
                            <a:rPr lang="es-ES" sz="24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s-ES" sz="2400" b="0" i="1" smtClean="0">
                              <a:latin typeface="Cambria Math" panose="02040503050406030204" pitchFamily="18" charset="0"/>
                            </a:rPr>
                            <m:t>1−</m:t>
                          </m:r>
                          <m:r>
                            <a:rPr lang="es-ES" sz="2400" b="0" i="1" smtClean="0">
                              <a:latin typeface="Cambria Math" panose="02040503050406030204" pitchFamily="18" charset="0"/>
                            </a:rPr>
                            <m:t>𝛽</m:t>
                          </m:r>
                        </m:e>
                      </m:d>
                      <m:sSup>
                        <m:sSupPr>
                          <m:ctrlPr>
                            <a:rPr lang="es-ES" sz="2400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s-ES" sz="2400" b="0" i="1" smtClean="0">
                              <a:latin typeface="Cambria Math" panose="02040503050406030204" pitchFamily="18" charset="0"/>
                            </a:rPr>
                            <m:t>𝑑</m:t>
                          </m:r>
                        </m:e>
                        <m:sup>
                          <m:r>
                            <a:rPr lang="es-ES" sz="2400" b="0" i="1" smtClean="0">
                              <a:latin typeface="Cambria Math" panose="02040503050406030204" pitchFamily="18" charset="0"/>
                            </a:rPr>
                            <m:t>𝑅𝐺𝐵</m:t>
                          </m:r>
                        </m:sup>
                      </m:sSup>
                      <m:r>
                        <a:rPr lang="es-ES" sz="2400" b="0" i="1" smtClean="0">
                          <a:latin typeface="Cambria Math" panose="02040503050406030204" pitchFamily="18" charset="0"/>
                        </a:rPr>
                        <m:t>+</m:t>
                      </m:r>
                      <m:sSup>
                        <m:sSupPr>
                          <m:ctrlPr>
                            <a:rPr lang="es-ES" sz="2400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s-ES" sz="2400" b="0" i="1" smtClean="0">
                              <a:latin typeface="Cambria Math" panose="02040503050406030204" pitchFamily="18" charset="0"/>
                            </a:rPr>
                            <m:t>𝛽</m:t>
                          </m:r>
                          <m:r>
                            <a:rPr lang="es-ES" sz="2400" b="0" i="1" smtClean="0">
                              <a:latin typeface="Cambria Math" panose="02040503050406030204" pitchFamily="18" charset="0"/>
                            </a:rPr>
                            <m:t>𝑑</m:t>
                          </m:r>
                        </m:e>
                        <m:sup>
                          <m:r>
                            <a:rPr lang="es-ES" sz="2400" b="0" i="1" smtClean="0">
                              <a:latin typeface="Cambria Math" panose="02040503050406030204" pitchFamily="18" charset="0"/>
                            </a:rPr>
                            <m:t>𝐷</m:t>
                          </m:r>
                        </m:sup>
                      </m:sSup>
                    </m:oMath>
                  </m:oMathPara>
                </a14:m>
                <a:endParaRPr lang="es-ES" sz="2400" dirty="0"/>
              </a:p>
            </p:txBody>
          </p:sp>
        </mc:Choice>
        <mc:Fallback xmlns="">
          <p:sp>
            <p:nvSpPr>
              <p:cNvPr id="37" name="TextBox 3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35247" y="2337155"/>
                <a:ext cx="3892671" cy="462884"/>
              </a:xfrm>
              <a:prstGeom prst="rect">
                <a:avLst/>
              </a:prstGeom>
              <a:blipFill rotWithShape="0">
                <a:blip r:embed="rId11"/>
                <a:stretch>
                  <a:fillRect b="-17105"/>
                </a:stretch>
              </a:blipFill>
            </p:spPr>
            <p:txBody>
              <a:bodyPr/>
              <a:lstStyle/>
              <a:p>
                <a:r>
                  <a:rPr lang="es-E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9" name="TextBox 38"/>
              <p:cNvSpPr txBox="1"/>
              <p:nvPr/>
            </p:nvSpPr>
            <p:spPr>
              <a:xfrm>
                <a:off x="7587730" y="3219831"/>
                <a:ext cx="1076584" cy="49372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s-ES" sz="2600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s-ES" sz="2600" b="0" i="1" smtClean="0">
                              <a:latin typeface="Cambria Math" panose="02040503050406030204" pitchFamily="18" charset="0"/>
                            </a:rPr>
                            <m:t>h</m:t>
                          </m:r>
                        </m:e>
                        <m:sup>
                          <m:r>
                            <a:rPr lang="es-ES" sz="2600" b="0" i="1" smtClean="0">
                              <a:latin typeface="Cambria Math" panose="02040503050406030204" pitchFamily="18" charset="0"/>
                            </a:rPr>
                            <m:t>𝑅𝐺𝐵</m:t>
                          </m:r>
                        </m:sup>
                      </m:sSup>
                    </m:oMath>
                  </m:oMathPara>
                </a14:m>
                <a:endParaRPr lang="es-ES" sz="2600" dirty="0"/>
              </a:p>
            </p:txBody>
          </p:sp>
        </mc:Choice>
        <mc:Fallback xmlns="">
          <p:sp>
            <p:nvSpPr>
              <p:cNvPr id="39" name="TextBox 3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87730" y="3219831"/>
                <a:ext cx="1076584" cy="493725"/>
              </a:xfrm>
              <a:prstGeom prst="rect">
                <a:avLst/>
              </a:prstGeom>
              <a:blipFill rotWithShape="0">
                <a:blip r:embed="rId1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s-E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0" name="TextBox 39"/>
              <p:cNvSpPr txBox="1"/>
              <p:nvPr/>
            </p:nvSpPr>
            <p:spPr>
              <a:xfrm>
                <a:off x="7464749" y="4148180"/>
                <a:ext cx="1076584" cy="49372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s-ES" sz="2600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s-ES" sz="2600" b="0" i="1" smtClean="0">
                              <a:latin typeface="Cambria Math" panose="02040503050406030204" pitchFamily="18" charset="0"/>
                            </a:rPr>
                            <m:t>h</m:t>
                          </m:r>
                        </m:e>
                        <m:sup>
                          <m:r>
                            <a:rPr lang="es-ES" sz="2600" b="0" i="1" smtClean="0">
                              <a:latin typeface="Cambria Math" panose="02040503050406030204" pitchFamily="18" charset="0"/>
                            </a:rPr>
                            <m:t>𝐷</m:t>
                          </m:r>
                        </m:sup>
                      </m:sSup>
                    </m:oMath>
                  </m:oMathPara>
                </a14:m>
                <a:endParaRPr lang="es-ES" sz="2600" dirty="0"/>
              </a:p>
            </p:txBody>
          </p:sp>
        </mc:Choice>
        <mc:Fallback xmlns="">
          <p:sp>
            <p:nvSpPr>
              <p:cNvPr id="40" name="TextBox 3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464749" y="4148180"/>
                <a:ext cx="1076584" cy="493725"/>
              </a:xfrm>
              <a:prstGeom prst="rect">
                <a:avLst/>
              </a:prstGeom>
              <a:blipFill rotWithShape="0">
                <a:blip r:embed="rId1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s-E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1" name="TextBox 40"/>
              <p:cNvSpPr txBox="1"/>
              <p:nvPr/>
            </p:nvSpPr>
            <p:spPr>
              <a:xfrm>
                <a:off x="865555" y="5530890"/>
                <a:ext cx="7593176" cy="98854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s-ES" sz="2400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s-ES" sz="2400" b="0" i="1" smtClean="0">
                              <a:latin typeface="Cambria Math" panose="02040503050406030204" pitchFamily="18" charset="0"/>
                            </a:rPr>
                            <m:t>𝑑</m:t>
                          </m:r>
                        </m:e>
                        <m:sup>
                          <m:r>
                            <a:rPr lang="es-ES" sz="2400" b="0" i="1" smtClean="0">
                              <a:latin typeface="Cambria Math" panose="02040503050406030204" pitchFamily="18" charset="0"/>
                            </a:rPr>
                            <m:t>𝐹</m:t>
                          </m:r>
                        </m:sup>
                      </m:sSup>
                      <m:r>
                        <a:rPr lang="es-ES" sz="2400" b="0" i="1" smtClean="0">
                          <a:latin typeface="Cambria Math" panose="02040503050406030204" pitchFamily="18" charset="0"/>
                        </a:rPr>
                        <m:t>=1−</m:t>
                      </m:r>
                      <m:nary>
                        <m:naryPr>
                          <m:chr m:val="∑"/>
                          <m:supHide m:val="on"/>
                          <m:ctrlPr>
                            <a:rPr lang="es-ES" sz="2400" b="0" i="1" smtClean="0">
                              <a:latin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a:rPr lang="es-ES" sz="2400" b="0" i="1" smtClean="0">
                              <a:latin typeface="Cambria Math" panose="02040503050406030204" pitchFamily="18" charset="0"/>
                            </a:rPr>
                            <m:t>𝑖</m:t>
                          </m:r>
                        </m:sub>
                        <m:sup/>
                        <m:e>
                          <m:func>
                            <m:funcPr>
                              <m:ctrlPr>
                                <a:rPr lang="es-ES" sz="2400" b="0" i="1" smtClean="0">
                                  <a:latin typeface="Cambria Math" panose="02040503050406030204" pitchFamily="18" charset="0"/>
                                </a:rPr>
                              </m:ctrlPr>
                            </m:funcPr>
                            <m:fName>
                              <m:r>
                                <m:rPr>
                                  <m:sty m:val="p"/>
                                </m:rPr>
                                <a:rPr lang="es-ES" sz="2400" b="0" i="0" smtClean="0">
                                  <a:latin typeface="Cambria Math" panose="02040503050406030204" pitchFamily="18" charset="0"/>
                                </a:rPr>
                                <m:t>min</m:t>
                              </m:r>
                            </m:fName>
                            <m:e>
                              <m:d>
                                <m:dPr>
                                  <m:ctrlPr>
                                    <a:rPr lang="es-ES" sz="24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sSubSup>
                                    <m:sSubSupPr>
                                      <m:ctrlPr>
                                        <a:rPr lang="es-ES" sz="2400" b="0" i="1" smtClean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SupPr>
                                    <m:e>
                                      <m:r>
                                        <a:rPr lang="es-ES" sz="2400" b="0" i="1" smtClean="0">
                                          <a:latin typeface="Cambria Math" panose="02040503050406030204" pitchFamily="18" charset="0"/>
                                        </a:rPr>
                                        <m:t>h</m:t>
                                      </m:r>
                                    </m:e>
                                    <m:sub>
                                      <m:r>
                                        <a:rPr lang="es-ES" sz="2400" b="0" i="1" smtClean="0">
                                          <a:latin typeface="Cambria Math" panose="02040503050406030204" pitchFamily="18" charset="0"/>
                                        </a:rPr>
                                        <m:t>𝑚𝑜𝑑𝑒𝑙</m:t>
                                      </m:r>
                                    </m:sub>
                                    <m:sup>
                                      <m:r>
                                        <a:rPr lang="es-ES" sz="2400" b="0" i="1" smtClean="0">
                                          <a:latin typeface="Cambria Math" panose="02040503050406030204" pitchFamily="18" charset="0"/>
                                        </a:rPr>
                                        <m:t>𝐹</m:t>
                                      </m:r>
                                    </m:sup>
                                  </m:sSubSup>
                                  <m:d>
                                    <m:dPr>
                                      <m:ctrlPr>
                                        <a:rPr lang="es-ES" sz="2400" b="0" i="1" smtClean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r>
                                        <a:rPr lang="es-ES" sz="2400" b="0" i="1" smtClean="0">
                                          <a:latin typeface="Cambria Math" panose="02040503050406030204" pitchFamily="18" charset="0"/>
                                        </a:rPr>
                                        <m:t>𝑖</m:t>
                                      </m:r>
                                    </m:e>
                                  </m:d>
                                  <m:r>
                                    <a:rPr lang="es-ES" sz="2400" b="0" i="1" smtClean="0">
                                      <a:latin typeface="Cambria Math" panose="02040503050406030204" pitchFamily="18" charset="0"/>
                                    </a:rPr>
                                    <m:t>,</m:t>
                                  </m:r>
                                  <m:sSubSup>
                                    <m:sSubSupPr>
                                      <m:ctrlPr>
                                        <a:rPr lang="es-ES" sz="2400" b="0" i="1" smtClean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SupPr>
                                    <m:e>
                                      <m:r>
                                        <a:rPr lang="es-ES" sz="2400" b="0" i="1" smtClean="0">
                                          <a:latin typeface="Cambria Math" panose="02040503050406030204" pitchFamily="18" charset="0"/>
                                        </a:rPr>
                                        <m:t>h</m:t>
                                      </m:r>
                                    </m:e>
                                    <m:sub>
                                      <m:r>
                                        <a:rPr lang="es-ES" sz="2400" b="0" i="1" smtClean="0">
                                          <a:latin typeface="Cambria Math" panose="02040503050406030204" pitchFamily="18" charset="0"/>
                                        </a:rPr>
                                        <m:t>𝑞𝑢𝑒𝑟𝑦</m:t>
                                      </m:r>
                                    </m:sub>
                                    <m:sup>
                                      <m:r>
                                        <a:rPr lang="es-ES" sz="2400" b="0" i="1" smtClean="0">
                                          <a:latin typeface="Cambria Math" panose="02040503050406030204" pitchFamily="18" charset="0"/>
                                        </a:rPr>
                                        <m:t>𝐹</m:t>
                                      </m:r>
                                    </m:sup>
                                  </m:sSubSup>
                                  <m:d>
                                    <m:dPr>
                                      <m:ctrlPr>
                                        <a:rPr lang="es-ES" sz="2400" b="0" i="1" smtClean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r>
                                        <a:rPr lang="es-ES" sz="2400" b="0" i="1" smtClean="0">
                                          <a:latin typeface="Cambria Math" panose="02040503050406030204" pitchFamily="18" charset="0"/>
                                        </a:rPr>
                                        <m:t>𝑖</m:t>
                                      </m:r>
                                    </m:e>
                                  </m:d>
                                </m:e>
                              </m:d>
                            </m:e>
                          </m:func>
                        </m:e>
                      </m:nary>
                      <m:r>
                        <a:rPr lang="es-ES" sz="2400" b="0" i="1" smtClean="0">
                          <a:latin typeface="Cambria Math" panose="02040503050406030204" pitchFamily="18" charset="0"/>
                        </a:rPr>
                        <m:t>, </m:t>
                      </m:r>
                      <m:r>
                        <a:rPr lang="es-ES" sz="2400" b="0" i="1" smtClean="0">
                          <a:latin typeface="Cambria Math" panose="02040503050406030204" pitchFamily="18" charset="0"/>
                        </a:rPr>
                        <m:t>𝐹</m:t>
                      </m:r>
                      <m:r>
                        <a:rPr lang="es-ES" sz="2400" b="0" i="1" smtClean="0">
                          <a:latin typeface="Cambria Math" panose="02040503050406030204" pitchFamily="18" charset="0"/>
                        </a:rPr>
                        <m:t>∈{</m:t>
                      </m:r>
                      <m:r>
                        <a:rPr lang="es-ES" sz="2400" b="0" i="1" smtClean="0">
                          <a:latin typeface="Cambria Math" panose="02040503050406030204" pitchFamily="18" charset="0"/>
                        </a:rPr>
                        <m:t>𝑅𝐺𝐵</m:t>
                      </m:r>
                      <m:r>
                        <a:rPr lang="es-ES" sz="2400" b="0" i="1" smtClean="0">
                          <a:latin typeface="Cambria Math" panose="02040503050406030204" pitchFamily="18" charset="0"/>
                        </a:rPr>
                        <m:t>,</m:t>
                      </m:r>
                      <m:r>
                        <a:rPr lang="es-ES" sz="2400" b="0" i="1" smtClean="0">
                          <a:latin typeface="Cambria Math" panose="02040503050406030204" pitchFamily="18" charset="0"/>
                        </a:rPr>
                        <m:t>𝐷</m:t>
                      </m:r>
                      <m:r>
                        <a:rPr lang="es-ES" sz="2400" b="0" i="1" smtClean="0">
                          <a:latin typeface="Cambria Math" panose="02040503050406030204" pitchFamily="18" charset="0"/>
                        </a:rPr>
                        <m:t>}</m:t>
                      </m:r>
                    </m:oMath>
                  </m:oMathPara>
                </a14:m>
                <a:endParaRPr lang="es-ES" sz="2400" dirty="0"/>
              </a:p>
            </p:txBody>
          </p:sp>
        </mc:Choice>
        <mc:Fallback xmlns="">
          <p:sp>
            <p:nvSpPr>
              <p:cNvPr id="41" name="TextBox 4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65555" y="5530890"/>
                <a:ext cx="7593176" cy="988540"/>
              </a:xfrm>
              <a:prstGeom prst="rect">
                <a:avLst/>
              </a:prstGeom>
              <a:blipFill rotWithShape="0">
                <a:blip r:embed="rId1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s-E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" name="Slide Number Placeholder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860AB8-BB39-4E0E-8905-3E931B52FC0E}" type="slidenum">
              <a:rPr lang="es-ES" smtClean="0"/>
              <a:pPr/>
              <a:t>65</a:t>
            </a:fld>
            <a:r>
              <a:rPr lang="es-ES" smtClean="0"/>
              <a:t> / 84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26006640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uiExpand="1" build="p" bldLvl="2"/>
      <p:bldP spid="49" grpId="0" animBg="1"/>
      <p:bldP spid="52" grpId="0" build="p" bldLvl="2"/>
      <p:bldP spid="37" grpId="0"/>
      <p:bldP spid="39" grpId="0"/>
      <p:bldP spid="40" grpId="0"/>
      <p:bldP spid="41" grpId="0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28 Imagen" descr="degradado diapo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-32" y="5888673"/>
            <a:ext cx="9144000" cy="97889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err="1" smtClean="0"/>
              <a:t>Experiments</a:t>
            </a:r>
            <a:r>
              <a:rPr lang="es-ES" dirty="0" smtClean="0"/>
              <a:t>: Dataset</a:t>
            </a:r>
            <a:endParaRPr lang="es-ES" dirty="0"/>
          </a:p>
        </p:txBody>
      </p:sp>
      <p:sp>
        <p:nvSpPr>
          <p:cNvPr id="5" name="Rectangle 4"/>
          <p:cNvSpPr/>
          <p:nvPr/>
        </p:nvSpPr>
        <p:spPr>
          <a:xfrm>
            <a:off x="-32" y="0"/>
            <a:ext cx="2216567" cy="199766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1200" dirty="0" err="1"/>
              <a:t>Part</a:t>
            </a:r>
            <a:r>
              <a:rPr lang="es-ES" sz="1200" dirty="0"/>
              <a:t> I</a:t>
            </a:r>
          </a:p>
        </p:txBody>
      </p:sp>
      <p:sp>
        <p:nvSpPr>
          <p:cNvPr id="6" name="Rectangle 5"/>
          <p:cNvSpPr/>
          <p:nvPr/>
        </p:nvSpPr>
        <p:spPr>
          <a:xfrm>
            <a:off x="2281647" y="0"/>
            <a:ext cx="2224199" cy="200797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1200" dirty="0" err="1"/>
              <a:t>Part</a:t>
            </a:r>
            <a:r>
              <a:rPr lang="es-ES" sz="1200" dirty="0"/>
              <a:t> II</a:t>
            </a:r>
          </a:p>
        </p:txBody>
      </p:sp>
      <p:sp>
        <p:nvSpPr>
          <p:cNvPr id="7" name="Rectangle 6"/>
          <p:cNvSpPr/>
          <p:nvPr/>
        </p:nvSpPr>
        <p:spPr>
          <a:xfrm>
            <a:off x="4570958" y="0"/>
            <a:ext cx="2226044" cy="200797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1200" dirty="0" err="1"/>
              <a:t>Part</a:t>
            </a:r>
            <a:r>
              <a:rPr lang="es-ES" sz="1200" dirty="0"/>
              <a:t> III</a:t>
            </a:r>
          </a:p>
        </p:txBody>
      </p:sp>
      <p:sp>
        <p:nvSpPr>
          <p:cNvPr id="8" name="Rectangle 7"/>
          <p:cNvSpPr/>
          <p:nvPr/>
        </p:nvSpPr>
        <p:spPr>
          <a:xfrm>
            <a:off x="6862114" y="1"/>
            <a:ext cx="2281854" cy="199766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1200" dirty="0" err="1"/>
              <a:t>Conclusions</a:t>
            </a:r>
            <a:endParaRPr lang="es-ES" sz="1200" dirty="0"/>
          </a:p>
        </p:txBody>
      </p:sp>
      <p:sp>
        <p:nvSpPr>
          <p:cNvPr id="11" name="Rectangle 10"/>
          <p:cNvSpPr/>
          <p:nvPr/>
        </p:nvSpPr>
        <p:spPr>
          <a:xfrm>
            <a:off x="3076866" y="240176"/>
            <a:ext cx="2988184" cy="203948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1200" dirty="0" smtClean="0"/>
              <a:t>Bag-of-Visual-and-</a:t>
            </a:r>
            <a:r>
              <a:rPr lang="es-ES" sz="1200" dirty="0" err="1" smtClean="0"/>
              <a:t>Depth</a:t>
            </a:r>
            <a:r>
              <a:rPr lang="es-ES" sz="1200" dirty="0" smtClean="0"/>
              <a:t>-</a:t>
            </a:r>
            <a:r>
              <a:rPr lang="es-ES" sz="1200" dirty="0" err="1" smtClean="0"/>
              <a:t>Words</a:t>
            </a:r>
            <a:endParaRPr lang="es-ES" sz="1200" dirty="0"/>
          </a:p>
        </p:txBody>
      </p:sp>
      <p:sp>
        <p:nvSpPr>
          <p:cNvPr id="13" name="Rectangle 12"/>
          <p:cNvSpPr/>
          <p:nvPr/>
        </p:nvSpPr>
        <p:spPr>
          <a:xfrm>
            <a:off x="6121052" y="239614"/>
            <a:ext cx="3022948" cy="200947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1200" dirty="0" err="1" smtClean="0"/>
              <a:t>Probabilistic</a:t>
            </a:r>
            <a:r>
              <a:rPr lang="es-ES" sz="1200" dirty="0" smtClean="0"/>
              <a:t> </a:t>
            </a:r>
            <a:r>
              <a:rPr lang="es-ES" sz="1200" dirty="0" err="1" smtClean="0"/>
              <a:t>Dynamic</a:t>
            </a:r>
            <a:r>
              <a:rPr lang="es-ES" sz="1200" dirty="0" smtClean="0"/>
              <a:t> Time </a:t>
            </a:r>
            <a:r>
              <a:rPr lang="es-ES" sz="1200" dirty="0" err="1" smtClean="0"/>
              <a:t>Waping</a:t>
            </a:r>
            <a:endParaRPr lang="es-ES" sz="1200" dirty="0"/>
          </a:p>
        </p:txBody>
      </p:sp>
      <p:sp>
        <p:nvSpPr>
          <p:cNvPr id="14" name="Rectangle 13"/>
          <p:cNvSpPr/>
          <p:nvPr/>
        </p:nvSpPr>
        <p:spPr>
          <a:xfrm>
            <a:off x="0" y="239615"/>
            <a:ext cx="3029439" cy="200947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1200" dirty="0" err="1" smtClean="0"/>
              <a:t>Gesture</a:t>
            </a:r>
            <a:r>
              <a:rPr lang="es-ES" sz="1200" dirty="0" smtClean="0"/>
              <a:t> </a:t>
            </a:r>
            <a:r>
              <a:rPr lang="es-ES" sz="1200" dirty="0" err="1" smtClean="0"/>
              <a:t>recognition</a:t>
            </a:r>
            <a:endParaRPr lang="es-ES" sz="1200" dirty="0"/>
          </a:p>
        </p:txBody>
      </p:sp>
      <p:sp>
        <p:nvSpPr>
          <p:cNvPr id="12" name="70 CuadroTexto"/>
          <p:cNvSpPr txBox="1"/>
          <p:nvPr/>
        </p:nvSpPr>
        <p:spPr>
          <a:xfrm>
            <a:off x="357952" y="1527524"/>
            <a:ext cx="5576418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es-ES" sz="2400" dirty="0" smtClean="0"/>
              <a:t> </a:t>
            </a:r>
            <a:r>
              <a:rPr lang="es-ES" sz="2400" b="1" dirty="0" err="1" smtClean="0"/>
              <a:t>ChaLearn</a:t>
            </a:r>
            <a:r>
              <a:rPr lang="es-ES" sz="2400" dirty="0" smtClean="0"/>
              <a:t> </a:t>
            </a:r>
            <a:r>
              <a:rPr lang="es-ES" sz="2400" dirty="0" err="1" smtClean="0"/>
              <a:t>Gesture</a:t>
            </a:r>
            <a:r>
              <a:rPr lang="es-ES" sz="2400" dirty="0" smtClean="0"/>
              <a:t> </a:t>
            </a:r>
            <a:r>
              <a:rPr lang="es-ES" sz="2400" dirty="0" err="1" smtClean="0"/>
              <a:t>Recognition</a:t>
            </a:r>
            <a:r>
              <a:rPr lang="es-ES" sz="2400" dirty="0" smtClean="0"/>
              <a:t> [18]  </a:t>
            </a:r>
          </a:p>
          <a:p>
            <a:pPr lvl="1">
              <a:lnSpc>
                <a:spcPct val="150000"/>
              </a:lnSpc>
              <a:buFont typeface="Arial" pitchFamily="34" charset="0"/>
              <a:buChar char="•"/>
            </a:pPr>
            <a:r>
              <a:rPr lang="es-ES" sz="2400" b="1" dirty="0" smtClean="0"/>
              <a:t> </a:t>
            </a:r>
            <a:r>
              <a:rPr lang="es-ES" sz="2400" dirty="0" smtClean="0"/>
              <a:t>Pre-</a:t>
            </a:r>
            <a:r>
              <a:rPr lang="es-ES" sz="2400" dirty="0" err="1" smtClean="0"/>
              <a:t>segmented</a:t>
            </a:r>
            <a:r>
              <a:rPr lang="es-ES" sz="2400" dirty="0" smtClean="0"/>
              <a:t> </a:t>
            </a:r>
            <a:r>
              <a:rPr lang="es-ES" sz="2400" b="1" dirty="0" smtClean="0"/>
              <a:t>RGB-D</a:t>
            </a:r>
            <a:r>
              <a:rPr lang="es-ES" sz="2400" dirty="0" smtClean="0"/>
              <a:t> </a:t>
            </a:r>
            <a:r>
              <a:rPr lang="es-ES" sz="2400" dirty="0" err="1" smtClean="0"/>
              <a:t>sequences</a:t>
            </a:r>
            <a:endParaRPr lang="es-ES" sz="2400" dirty="0"/>
          </a:p>
          <a:p>
            <a:pPr lvl="1">
              <a:lnSpc>
                <a:spcPct val="150000"/>
              </a:lnSpc>
              <a:buFont typeface="Arial" pitchFamily="34" charset="0"/>
              <a:buChar char="•"/>
            </a:pPr>
            <a:r>
              <a:rPr lang="es-ES" sz="2400" dirty="0" smtClean="0"/>
              <a:t> </a:t>
            </a:r>
            <a:r>
              <a:rPr lang="es-ES" sz="2400" dirty="0" err="1" smtClean="0"/>
              <a:t>Organized</a:t>
            </a:r>
            <a:r>
              <a:rPr lang="es-ES" sz="2400" dirty="0" smtClean="0"/>
              <a:t> in 20 </a:t>
            </a:r>
            <a:r>
              <a:rPr lang="es-ES" sz="2400" b="1" dirty="0" err="1" smtClean="0"/>
              <a:t>batches</a:t>
            </a:r>
            <a:r>
              <a:rPr lang="es-ES" sz="2400" b="1" dirty="0" smtClean="0"/>
              <a:t>:</a:t>
            </a:r>
          </a:p>
          <a:p>
            <a:pPr lvl="2">
              <a:lnSpc>
                <a:spcPct val="150000"/>
              </a:lnSpc>
              <a:buFont typeface="Arial" pitchFamily="34" charset="0"/>
              <a:buChar char="•"/>
            </a:pPr>
            <a:r>
              <a:rPr lang="es-ES" sz="2400" b="1" dirty="0"/>
              <a:t> </a:t>
            </a:r>
            <a:r>
              <a:rPr lang="es-ES" sz="2400" dirty="0" smtClean="0"/>
              <a:t>47 </a:t>
            </a:r>
            <a:r>
              <a:rPr lang="es-ES" sz="2400" b="1" dirty="0" err="1" smtClean="0"/>
              <a:t>sequences</a:t>
            </a:r>
            <a:r>
              <a:rPr lang="es-ES" sz="2400" dirty="0" smtClean="0"/>
              <a:t> of 1-5 </a:t>
            </a:r>
            <a:r>
              <a:rPr lang="es-ES" sz="2400" dirty="0" err="1" smtClean="0"/>
              <a:t>gestures</a:t>
            </a:r>
            <a:r>
              <a:rPr lang="es-ES" sz="2400" dirty="0" smtClean="0"/>
              <a:t> </a:t>
            </a:r>
            <a:r>
              <a:rPr lang="es-ES" sz="2400" dirty="0" err="1" smtClean="0"/>
              <a:t>each</a:t>
            </a:r>
            <a:endParaRPr lang="es-ES" sz="2400" dirty="0" smtClean="0"/>
          </a:p>
          <a:p>
            <a:pPr lvl="2">
              <a:lnSpc>
                <a:spcPct val="150000"/>
              </a:lnSpc>
              <a:buFont typeface="Arial" pitchFamily="34" charset="0"/>
              <a:buChar char="•"/>
            </a:pPr>
            <a:r>
              <a:rPr lang="es-ES" sz="2400" dirty="0"/>
              <a:t> </a:t>
            </a:r>
            <a:r>
              <a:rPr lang="es-ES" sz="2400" dirty="0" err="1" smtClean="0"/>
              <a:t>Specific</a:t>
            </a:r>
            <a:r>
              <a:rPr lang="es-ES" sz="2400" dirty="0" smtClean="0"/>
              <a:t> </a:t>
            </a:r>
            <a:r>
              <a:rPr lang="es-ES" sz="2400" b="1" dirty="0" err="1" smtClean="0"/>
              <a:t>lexicon</a:t>
            </a:r>
            <a:r>
              <a:rPr lang="es-ES" sz="2400" dirty="0" smtClean="0"/>
              <a:t> (~10 </a:t>
            </a:r>
            <a:r>
              <a:rPr lang="es-ES" sz="2400" dirty="0" err="1" smtClean="0"/>
              <a:t>classes</a:t>
            </a:r>
            <a:r>
              <a:rPr lang="es-ES" sz="2400" dirty="0" smtClean="0"/>
              <a:t>)</a:t>
            </a:r>
          </a:p>
          <a:p>
            <a:pPr lvl="2">
              <a:lnSpc>
                <a:spcPct val="150000"/>
              </a:lnSpc>
              <a:buFont typeface="Arial" pitchFamily="34" charset="0"/>
              <a:buChar char="•"/>
            </a:pPr>
            <a:r>
              <a:rPr lang="es-ES" sz="2400" dirty="0"/>
              <a:t> </a:t>
            </a:r>
            <a:r>
              <a:rPr lang="es-ES" sz="2400" dirty="0" err="1" smtClean="0"/>
              <a:t>Same</a:t>
            </a:r>
            <a:r>
              <a:rPr lang="es-ES" sz="2400" dirty="0" smtClean="0"/>
              <a:t> </a:t>
            </a:r>
            <a:r>
              <a:rPr lang="es-ES" sz="2400" b="1" dirty="0" smtClean="0"/>
              <a:t>actor</a:t>
            </a:r>
            <a:endParaRPr lang="es-ES" sz="2400" b="1" dirty="0"/>
          </a:p>
          <a:p>
            <a:pPr lvl="1">
              <a:lnSpc>
                <a:spcPct val="150000"/>
              </a:lnSpc>
              <a:buFont typeface="Arial" pitchFamily="34" charset="0"/>
              <a:buChar char="•"/>
            </a:pPr>
            <a:r>
              <a:rPr lang="es-ES" sz="2400" b="1" dirty="0" smtClean="0"/>
              <a:t> </a:t>
            </a:r>
            <a:r>
              <a:rPr lang="es-ES" sz="2400" b="1" dirty="0" err="1" smtClean="0"/>
              <a:t>One-shot</a:t>
            </a:r>
            <a:r>
              <a:rPr lang="es-ES" sz="2400" b="1" dirty="0" smtClean="0"/>
              <a:t> </a:t>
            </a:r>
            <a:r>
              <a:rPr lang="es-ES" sz="2400" b="1" dirty="0" err="1" smtClean="0"/>
              <a:t>learning</a:t>
            </a:r>
            <a:r>
              <a:rPr lang="es-ES" sz="2400" dirty="0" smtClean="0"/>
              <a:t> </a:t>
            </a:r>
            <a:r>
              <a:rPr lang="es-ES" sz="2400" dirty="0" err="1" smtClean="0"/>
              <a:t>problem</a:t>
            </a:r>
            <a:endParaRPr lang="es-ES" sz="2400" dirty="0" smtClean="0"/>
          </a:p>
        </p:txBody>
      </p:sp>
      <p:pic>
        <p:nvPicPr>
          <p:cNvPr id="3" name="M_16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5962650" y="1358845"/>
            <a:ext cx="3048000" cy="2286000"/>
          </a:xfrm>
          <a:prstGeom prst="rect">
            <a:avLst/>
          </a:prstGeom>
        </p:spPr>
      </p:pic>
      <p:pic>
        <p:nvPicPr>
          <p:cNvPr id="10" name="M_15">
            <a:hlinkClick r:id="" action="ppaction://media"/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5962650" y="3805760"/>
            <a:ext cx="3048000" cy="2286000"/>
          </a:xfrm>
          <a:prstGeom prst="rect">
            <a:avLst/>
          </a:prstGeom>
        </p:spPr>
      </p:pic>
      <p:sp>
        <p:nvSpPr>
          <p:cNvPr id="15" name="Rectangle 14"/>
          <p:cNvSpPr/>
          <p:nvPr/>
        </p:nvSpPr>
        <p:spPr>
          <a:xfrm>
            <a:off x="-4354" y="6321020"/>
            <a:ext cx="814911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" sz="1600" dirty="0" smtClean="0"/>
              <a:t>[18]</a:t>
            </a:r>
            <a:r>
              <a:rPr lang="en-US" sz="1600" dirty="0" smtClean="0"/>
              <a:t> </a:t>
            </a:r>
            <a:r>
              <a:rPr lang="es-ES" sz="1600" dirty="0" err="1"/>
              <a:t>Chalearn</a:t>
            </a:r>
            <a:r>
              <a:rPr lang="es-ES" sz="1600" dirty="0"/>
              <a:t> </a:t>
            </a:r>
            <a:r>
              <a:rPr lang="es-ES" sz="1600" dirty="0" err="1"/>
              <a:t>gesture</a:t>
            </a:r>
            <a:r>
              <a:rPr lang="es-ES" sz="1600" dirty="0"/>
              <a:t> dataset, california, 2011.</a:t>
            </a:r>
          </a:p>
        </p:txBody>
      </p:sp>
      <p:cxnSp>
        <p:nvCxnSpPr>
          <p:cNvPr id="16" name="Straight Connector 15"/>
          <p:cNvCxnSpPr/>
          <p:nvPr/>
        </p:nvCxnSpPr>
        <p:spPr>
          <a:xfrm>
            <a:off x="0" y="6257686"/>
            <a:ext cx="9143968" cy="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20" name="Slide Number Placeholder 1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860AB8-BB39-4E0E-8905-3E931B52FC0E}" type="slidenum">
              <a:rPr lang="es-ES" smtClean="0"/>
              <a:pPr/>
              <a:t>66</a:t>
            </a:fld>
            <a:r>
              <a:rPr lang="es-ES" smtClean="0"/>
              <a:t> / 84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35553796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31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video>
              <p:cMediaNode vol="80000">
                <p:cTn id="32" fill="hold" display="0">
                  <p:stCondLst>
                    <p:cond delay="indefinite"/>
                  </p:stCondLst>
                </p:cTn>
                <p:tgtEl>
                  <p:spTgt spid="10"/>
                </p:tgtEl>
              </p:cMediaNode>
            </p:video>
          </p:childTnLst>
        </p:cTn>
      </p:par>
    </p:tnLst>
    <p:bldLst>
      <p:bldP spid="12" grpId="0" uiExpand="1" build="p" bldLvl="2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28 Imagen" descr="degradado diapo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32" y="5888673"/>
            <a:ext cx="9144000" cy="97889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err="1" smtClean="0"/>
              <a:t>Results</a:t>
            </a:r>
            <a:endParaRPr lang="es-ES" dirty="0"/>
          </a:p>
        </p:txBody>
      </p:sp>
      <p:sp>
        <p:nvSpPr>
          <p:cNvPr id="5" name="Rectangle 4"/>
          <p:cNvSpPr/>
          <p:nvPr/>
        </p:nvSpPr>
        <p:spPr>
          <a:xfrm>
            <a:off x="-32" y="0"/>
            <a:ext cx="2216567" cy="199766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1200" dirty="0" err="1"/>
              <a:t>Part</a:t>
            </a:r>
            <a:r>
              <a:rPr lang="es-ES" sz="1200" dirty="0"/>
              <a:t> I</a:t>
            </a:r>
          </a:p>
        </p:txBody>
      </p:sp>
      <p:sp>
        <p:nvSpPr>
          <p:cNvPr id="6" name="Rectangle 5"/>
          <p:cNvSpPr/>
          <p:nvPr/>
        </p:nvSpPr>
        <p:spPr>
          <a:xfrm>
            <a:off x="2281647" y="0"/>
            <a:ext cx="2224199" cy="200797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1200" dirty="0" err="1"/>
              <a:t>Part</a:t>
            </a:r>
            <a:r>
              <a:rPr lang="es-ES" sz="1200" dirty="0"/>
              <a:t> II</a:t>
            </a:r>
          </a:p>
        </p:txBody>
      </p:sp>
      <p:sp>
        <p:nvSpPr>
          <p:cNvPr id="7" name="Rectangle 6"/>
          <p:cNvSpPr/>
          <p:nvPr/>
        </p:nvSpPr>
        <p:spPr>
          <a:xfrm>
            <a:off x="4570958" y="0"/>
            <a:ext cx="2226044" cy="200797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1200" dirty="0" err="1"/>
              <a:t>Part</a:t>
            </a:r>
            <a:r>
              <a:rPr lang="es-ES" sz="1200" dirty="0"/>
              <a:t> III</a:t>
            </a:r>
          </a:p>
        </p:txBody>
      </p:sp>
      <p:sp>
        <p:nvSpPr>
          <p:cNvPr id="8" name="Rectangle 7"/>
          <p:cNvSpPr/>
          <p:nvPr/>
        </p:nvSpPr>
        <p:spPr>
          <a:xfrm>
            <a:off x="6862114" y="1"/>
            <a:ext cx="2281854" cy="199766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1200" dirty="0" err="1"/>
              <a:t>Conclusions</a:t>
            </a:r>
            <a:endParaRPr lang="es-ES" sz="1200" dirty="0"/>
          </a:p>
        </p:txBody>
      </p:sp>
      <p:sp>
        <p:nvSpPr>
          <p:cNvPr id="11" name="Rectangle 10"/>
          <p:cNvSpPr/>
          <p:nvPr/>
        </p:nvSpPr>
        <p:spPr>
          <a:xfrm>
            <a:off x="3076866" y="240176"/>
            <a:ext cx="2988184" cy="203948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1200" dirty="0" smtClean="0"/>
              <a:t>Bag-of-Visual-and-</a:t>
            </a:r>
            <a:r>
              <a:rPr lang="es-ES" sz="1200" dirty="0" err="1" smtClean="0"/>
              <a:t>Depth</a:t>
            </a:r>
            <a:r>
              <a:rPr lang="es-ES" sz="1200" dirty="0" smtClean="0"/>
              <a:t>-</a:t>
            </a:r>
            <a:r>
              <a:rPr lang="es-ES" sz="1200" dirty="0" err="1" smtClean="0"/>
              <a:t>Words</a:t>
            </a:r>
            <a:endParaRPr lang="es-ES" sz="1200" dirty="0"/>
          </a:p>
        </p:txBody>
      </p:sp>
      <p:sp>
        <p:nvSpPr>
          <p:cNvPr id="13" name="Rectangle 12"/>
          <p:cNvSpPr/>
          <p:nvPr/>
        </p:nvSpPr>
        <p:spPr>
          <a:xfrm>
            <a:off x="6121052" y="239614"/>
            <a:ext cx="3022948" cy="200947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1200" dirty="0" err="1" smtClean="0"/>
              <a:t>Probabilistic</a:t>
            </a:r>
            <a:r>
              <a:rPr lang="es-ES" sz="1200" dirty="0" smtClean="0"/>
              <a:t> </a:t>
            </a:r>
            <a:r>
              <a:rPr lang="es-ES" sz="1200" dirty="0" err="1" smtClean="0"/>
              <a:t>Dynamic</a:t>
            </a:r>
            <a:r>
              <a:rPr lang="es-ES" sz="1200" dirty="0" smtClean="0"/>
              <a:t> Time </a:t>
            </a:r>
            <a:r>
              <a:rPr lang="es-ES" sz="1200" dirty="0" err="1" smtClean="0"/>
              <a:t>Waping</a:t>
            </a:r>
            <a:endParaRPr lang="es-ES" sz="1200" dirty="0"/>
          </a:p>
        </p:txBody>
      </p:sp>
      <p:sp>
        <p:nvSpPr>
          <p:cNvPr id="14" name="Rectangle 13"/>
          <p:cNvSpPr/>
          <p:nvPr/>
        </p:nvSpPr>
        <p:spPr>
          <a:xfrm>
            <a:off x="0" y="239615"/>
            <a:ext cx="3029439" cy="200947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1200" dirty="0" err="1" smtClean="0"/>
              <a:t>Gesture</a:t>
            </a:r>
            <a:r>
              <a:rPr lang="es-ES" sz="1200" dirty="0" smtClean="0"/>
              <a:t> </a:t>
            </a:r>
            <a:r>
              <a:rPr lang="es-ES" sz="1200" dirty="0" err="1" smtClean="0"/>
              <a:t>recognition</a:t>
            </a:r>
            <a:endParaRPr lang="es-ES" sz="1200" dirty="0"/>
          </a:p>
        </p:txBody>
      </p:sp>
      <p:sp>
        <p:nvSpPr>
          <p:cNvPr id="12" name="70 CuadroTexto"/>
          <p:cNvSpPr txBox="1"/>
          <p:nvPr/>
        </p:nvSpPr>
        <p:spPr>
          <a:xfrm>
            <a:off x="500034" y="1679200"/>
            <a:ext cx="721523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es-ES" sz="2400" dirty="0" smtClean="0"/>
              <a:t> </a:t>
            </a:r>
            <a:r>
              <a:rPr lang="es-ES" sz="2400" dirty="0" err="1" smtClean="0"/>
              <a:t>Evaluation</a:t>
            </a:r>
            <a:r>
              <a:rPr lang="es-ES" sz="2400" dirty="0" smtClean="0"/>
              <a:t> </a:t>
            </a:r>
            <a:r>
              <a:rPr lang="es-ES" sz="2400" dirty="0" err="1" smtClean="0"/>
              <a:t>measurement</a:t>
            </a:r>
            <a:r>
              <a:rPr lang="es-ES" sz="2400" dirty="0" smtClean="0"/>
              <a:t>:</a:t>
            </a:r>
            <a:r>
              <a:rPr lang="es-ES" sz="2400" b="1" dirty="0" smtClean="0"/>
              <a:t> </a:t>
            </a:r>
            <a:r>
              <a:rPr lang="es-ES" sz="2400" b="1" dirty="0" err="1" smtClean="0"/>
              <a:t>Levenshtein</a:t>
            </a:r>
            <a:r>
              <a:rPr lang="es-ES" sz="2400" b="1" dirty="0" smtClean="0"/>
              <a:t> </a:t>
            </a:r>
            <a:r>
              <a:rPr lang="es-ES" sz="2400" b="1" dirty="0" err="1" smtClean="0"/>
              <a:t>distance</a:t>
            </a:r>
            <a:endParaRPr lang="es-ES" sz="2400" dirty="0" smtClean="0"/>
          </a:p>
        </p:txBody>
      </p:sp>
      <p:graphicFrame>
        <p:nvGraphicFramePr>
          <p:cNvPr id="16" name="18 Gráfico"/>
          <p:cNvGraphicFramePr/>
          <p:nvPr>
            <p:extLst>
              <p:ext uri="{D42A27DB-BD31-4B8C-83A1-F6EECF244321}">
                <p14:modId xmlns:p14="http://schemas.microsoft.com/office/powerpoint/2010/main" val="2667112321"/>
              </p:ext>
            </p:extLst>
          </p:nvPr>
        </p:nvGraphicFramePr>
        <p:xfrm>
          <a:off x="2071670" y="2436671"/>
          <a:ext cx="6096000" cy="310357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7" name="21 CuadroTexto"/>
          <p:cNvSpPr txBox="1"/>
          <p:nvPr/>
        </p:nvSpPr>
        <p:spPr>
          <a:xfrm>
            <a:off x="1500166" y="2853157"/>
            <a:ext cx="7720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b="1" dirty="0" err="1" smtClean="0"/>
              <a:t>Depth</a:t>
            </a:r>
            <a:endParaRPr lang="es-ES" b="1" dirty="0"/>
          </a:p>
        </p:txBody>
      </p:sp>
      <p:sp>
        <p:nvSpPr>
          <p:cNvPr id="18" name="27 CuadroTexto"/>
          <p:cNvSpPr txBox="1"/>
          <p:nvPr/>
        </p:nvSpPr>
        <p:spPr>
          <a:xfrm>
            <a:off x="1671617" y="4151183"/>
            <a:ext cx="5900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b="1" dirty="0" smtClean="0"/>
              <a:t>RGB</a:t>
            </a:r>
            <a:endParaRPr lang="es-ES" b="1" dirty="0"/>
          </a:p>
        </p:txBody>
      </p:sp>
      <p:sp>
        <p:nvSpPr>
          <p:cNvPr id="19" name="32 CuadroTexto"/>
          <p:cNvSpPr txBox="1"/>
          <p:nvPr/>
        </p:nvSpPr>
        <p:spPr>
          <a:xfrm>
            <a:off x="3214678" y="5540241"/>
            <a:ext cx="278294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b="1" dirty="0" smtClean="0"/>
              <a:t>Mean </a:t>
            </a:r>
            <a:r>
              <a:rPr lang="es-ES" b="1" dirty="0" err="1" smtClean="0"/>
              <a:t>Levenshtein</a:t>
            </a:r>
            <a:r>
              <a:rPr lang="es-ES" b="1" dirty="0" smtClean="0"/>
              <a:t> </a:t>
            </a:r>
            <a:r>
              <a:rPr lang="es-ES" b="1" dirty="0" err="1" smtClean="0"/>
              <a:t>distance</a:t>
            </a:r>
            <a:endParaRPr lang="es-ES" b="1" dirty="0"/>
          </a:p>
        </p:txBody>
      </p:sp>
      <p:sp>
        <p:nvSpPr>
          <p:cNvPr id="21" name="34 CuadroTexto"/>
          <p:cNvSpPr txBox="1"/>
          <p:nvPr/>
        </p:nvSpPr>
        <p:spPr>
          <a:xfrm>
            <a:off x="1525233" y="3178015"/>
            <a:ext cx="7873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 smtClean="0"/>
              <a:t>(</a:t>
            </a:r>
            <a:r>
              <a:rPr lang="el-GR" dirty="0" smtClean="0"/>
              <a:t>β</a:t>
            </a:r>
            <a:r>
              <a:rPr lang="es-ES" dirty="0" smtClean="0"/>
              <a:t> = 1)</a:t>
            </a:r>
            <a:endParaRPr lang="es-ES" dirty="0"/>
          </a:p>
        </p:txBody>
      </p:sp>
      <p:sp>
        <p:nvSpPr>
          <p:cNvPr id="22" name="35 CuadroTexto"/>
          <p:cNvSpPr txBox="1"/>
          <p:nvPr/>
        </p:nvSpPr>
        <p:spPr>
          <a:xfrm>
            <a:off x="1597241" y="4411443"/>
            <a:ext cx="7873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 smtClean="0"/>
              <a:t>(</a:t>
            </a:r>
            <a:r>
              <a:rPr lang="el-GR" dirty="0"/>
              <a:t>β </a:t>
            </a:r>
            <a:r>
              <a:rPr lang="es-ES" dirty="0" smtClean="0"/>
              <a:t>= 0)</a:t>
            </a:r>
            <a:endParaRPr lang="es-E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Box 2"/>
              <p:cNvSpPr txBox="1"/>
              <p:nvPr/>
            </p:nvSpPr>
            <p:spPr>
              <a:xfrm>
                <a:off x="5033913" y="1203401"/>
                <a:ext cx="3892671" cy="46288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s-ES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s-ES" sz="2400" b="0" i="1" smtClean="0">
                              <a:latin typeface="Cambria Math" panose="02040503050406030204" pitchFamily="18" charset="0"/>
                            </a:rPr>
                            <m:t>𝑑</m:t>
                          </m:r>
                        </m:e>
                        <m:sub>
                          <m:r>
                            <a:rPr lang="es-ES" sz="2400" b="0" i="1" smtClean="0">
                              <a:latin typeface="Cambria Math" panose="02040503050406030204" pitchFamily="18" charset="0"/>
                            </a:rPr>
                            <m:t>h𝑖𝑠𝑡</m:t>
                          </m:r>
                        </m:sub>
                      </m:sSub>
                      <m:r>
                        <a:rPr lang="es-ES" sz="2400" b="0" i="1" smtClean="0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ctrlPr>
                            <a:rPr lang="es-ES" sz="24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s-ES" sz="2400" b="0" i="1" smtClean="0">
                              <a:latin typeface="Cambria Math" panose="02040503050406030204" pitchFamily="18" charset="0"/>
                            </a:rPr>
                            <m:t>1−</m:t>
                          </m:r>
                          <m:r>
                            <a:rPr lang="es-ES" sz="2400" b="0" i="1" smtClean="0">
                              <a:latin typeface="Cambria Math" panose="02040503050406030204" pitchFamily="18" charset="0"/>
                            </a:rPr>
                            <m:t>𝛽</m:t>
                          </m:r>
                        </m:e>
                      </m:d>
                      <m:sSup>
                        <m:sSupPr>
                          <m:ctrlPr>
                            <a:rPr lang="es-ES" sz="2400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s-ES" sz="2400" b="0" i="1" smtClean="0">
                              <a:latin typeface="Cambria Math" panose="02040503050406030204" pitchFamily="18" charset="0"/>
                            </a:rPr>
                            <m:t>𝑑</m:t>
                          </m:r>
                        </m:e>
                        <m:sup>
                          <m:r>
                            <a:rPr lang="es-ES" sz="2400" b="0" i="1" smtClean="0">
                              <a:latin typeface="Cambria Math" panose="02040503050406030204" pitchFamily="18" charset="0"/>
                            </a:rPr>
                            <m:t>𝑅𝐺𝐵</m:t>
                          </m:r>
                        </m:sup>
                      </m:sSup>
                      <m:r>
                        <a:rPr lang="es-ES" sz="2400" b="0" i="1" smtClean="0">
                          <a:latin typeface="Cambria Math" panose="02040503050406030204" pitchFamily="18" charset="0"/>
                        </a:rPr>
                        <m:t>+</m:t>
                      </m:r>
                      <m:sSup>
                        <m:sSupPr>
                          <m:ctrlPr>
                            <a:rPr lang="es-ES" sz="2400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s-ES" sz="2400" b="0" i="1" smtClean="0">
                              <a:latin typeface="Cambria Math" panose="02040503050406030204" pitchFamily="18" charset="0"/>
                            </a:rPr>
                            <m:t>𝛽</m:t>
                          </m:r>
                          <m:r>
                            <a:rPr lang="es-ES" sz="2400" b="0" i="1" smtClean="0">
                              <a:latin typeface="Cambria Math" panose="02040503050406030204" pitchFamily="18" charset="0"/>
                            </a:rPr>
                            <m:t>𝑑</m:t>
                          </m:r>
                        </m:e>
                        <m:sup>
                          <m:r>
                            <a:rPr lang="es-ES" sz="2400" b="0" i="1" smtClean="0">
                              <a:latin typeface="Cambria Math" panose="02040503050406030204" pitchFamily="18" charset="0"/>
                            </a:rPr>
                            <m:t>𝐷</m:t>
                          </m:r>
                        </m:sup>
                      </m:sSup>
                    </m:oMath>
                  </m:oMathPara>
                </a14:m>
                <a:endParaRPr lang="es-ES" sz="2400" dirty="0"/>
              </a:p>
            </p:txBody>
          </p:sp>
        </mc:Choice>
        <mc:Fallback xmlns="">
          <p:sp>
            <p:nvSpPr>
              <p:cNvPr id="3" name="TextBox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33913" y="1203401"/>
                <a:ext cx="3892671" cy="462884"/>
              </a:xfrm>
              <a:prstGeom prst="rect">
                <a:avLst/>
              </a:prstGeom>
              <a:blipFill rotWithShape="0">
                <a:blip r:embed="rId5"/>
                <a:stretch>
                  <a:fillRect b="-17105"/>
                </a:stretch>
              </a:blipFill>
            </p:spPr>
            <p:txBody>
              <a:bodyPr/>
              <a:lstStyle/>
              <a:p>
                <a:r>
                  <a:rPr lang="es-E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3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860AB8-BB39-4E0E-8905-3E931B52FC0E}" type="slidenum">
              <a:rPr lang="es-ES" smtClean="0"/>
              <a:pPr/>
              <a:t>67</a:t>
            </a:fld>
            <a:r>
              <a:rPr lang="es-ES" smtClean="0"/>
              <a:t> / 84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7826669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6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6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graphicEl>
                                              <a:chart seriesIdx="2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6">
                                            <p:graphicEl>
                                              <a:chart seriesIdx="2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graphicEl>
                                              <a:chart seriesIdx="3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6">
                                            <p:graphicEl>
                                              <a:chart seriesIdx="3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graphicEl>
                                              <a:chart seriesIdx="4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6">
                                            <p:graphicEl>
                                              <a:chart seriesIdx="4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graphicEl>
                                              <a:chart seriesIdx="5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6">
                                            <p:graphicEl>
                                              <a:chart seriesIdx="5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graphicEl>
                                              <a:chart seriesIdx="6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6">
                                            <p:graphicEl>
                                              <a:chart seriesIdx="6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6" grpId="0" uiExpand="1">
        <p:bldSub>
          <a:bldChart bld="series"/>
        </p:bldSub>
      </p:bldGraphic>
      <p:bldP spid="21" grpId="0"/>
      <p:bldP spid="22" grpId="0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28 Imagen" descr="degradado diapo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32" y="5888673"/>
            <a:ext cx="9144000" cy="97889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err="1" smtClean="0"/>
              <a:t>Results</a:t>
            </a:r>
            <a:endParaRPr lang="es-ES" dirty="0"/>
          </a:p>
        </p:txBody>
      </p:sp>
      <p:sp>
        <p:nvSpPr>
          <p:cNvPr id="5" name="Rectangle 4"/>
          <p:cNvSpPr/>
          <p:nvPr/>
        </p:nvSpPr>
        <p:spPr>
          <a:xfrm>
            <a:off x="-32" y="0"/>
            <a:ext cx="2216567" cy="199766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1200" dirty="0" err="1"/>
              <a:t>Part</a:t>
            </a:r>
            <a:r>
              <a:rPr lang="es-ES" sz="1200" dirty="0"/>
              <a:t> I</a:t>
            </a:r>
          </a:p>
        </p:txBody>
      </p:sp>
      <p:sp>
        <p:nvSpPr>
          <p:cNvPr id="6" name="Rectangle 5"/>
          <p:cNvSpPr/>
          <p:nvPr/>
        </p:nvSpPr>
        <p:spPr>
          <a:xfrm>
            <a:off x="2281647" y="0"/>
            <a:ext cx="2224199" cy="200797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1200" dirty="0" err="1"/>
              <a:t>Part</a:t>
            </a:r>
            <a:r>
              <a:rPr lang="es-ES" sz="1200" dirty="0"/>
              <a:t> II</a:t>
            </a:r>
          </a:p>
        </p:txBody>
      </p:sp>
      <p:sp>
        <p:nvSpPr>
          <p:cNvPr id="7" name="Rectangle 6"/>
          <p:cNvSpPr/>
          <p:nvPr/>
        </p:nvSpPr>
        <p:spPr>
          <a:xfrm>
            <a:off x="4570958" y="0"/>
            <a:ext cx="2226044" cy="200797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1200" dirty="0" err="1"/>
              <a:t>Part</a:t>
            </a:r>
            <a:r>
              <a:rPr lang="es-ES" sz="1200" dirty="0"/>
              <a:t> III</a:t>
            </a:r>
          </a:p>
        </p:txBody>
      </p:sp>
      <p:sp>
        <p:nvSpPr>
          <p:cNvPr id="8" name="Rectangle 7"/>
          <p:cNvSpPr/>
          <p:nvPr/>
        </p:nvSpPr>
        <p:spPr>
          <a:xfrm>
            <a:off x="6862114" y="1"/>
            <a:ext cx="2281854" cy="199766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1200" dirty="0" err="1"/>
              <a:t>Conclusions</a:t>
            </a:r>
            <a:endParaRPr lang="es-ES" sz="1200" dirty="0"/>
          </a:p>
        </p:txBody>
      </p:sp>
      <p:sp>
        <p:nvSpPr>
          <p:cNvPr id="11" name="Rectangle 10"/>
          <p:cNvSpPr/>
          <p:nvPr/>
        </p:nvSpPr>
        <p:spPr>
          <a:xfrm>
            <a:off x="3076866" y="240176"/>
            <a:ext cx="2988184" cy="203948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1200" dirty="0" smtClean="0"/>
              <a:t>Bag-of-Visual-and-</a:t>
            </a:r>
            <a:r>
              <a:rPr lang="es-ES" sz="1200" dirty="0" err="1" smtClean="0"/>
              <a:t>Depth</a:t>
            </a:r>
            <a:r>
              <a:rPr lang="es-ES" sz="1200" dirty="0" smtClean="0"/>
              <a:t>-</a:t>
            </a:r>
            <a:r>
              <a:rPr lang="es-ES" sz="1200" dirty="0" err="1" smtClean="0"/>
              <a:t>Words</a:t>
            </a:r>
            <a:endParaRPr lang="es-ES" sz="1200" dirty="0"/>
          </a:p>
        </p:txBody>
      </p:sp>
      <p:sp>
        <p:nvSpPr>
          <p:cNvPr id="13" name="Rectangle 12"/>
          <p:cNvSpPr/>
          <p:nvPr/>
        </p:nvSpPr>
        <p:spPr>
          <a:xfrm>
            <a:off x="6121052" y="239614"/>
            <a:ext cx="3022948" cy="200947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1200" dirty="0" err="1" smtClean="0"/>
              <a:t>Probabilistic</a:t>
            </a:r>
            <a:r>
              <a:rPr lang="es-ES" sz="1200" dirty="0" smtClean="0"/>
              <a:t> </a:t>
            </a:r>
            <a:r>
              <a:rPr lang="es-ES" sz="1200" dirty="0" err="1" smtClean="0"/>
              <a:t>Dynamic</a:t>
            </a:r>
            <a:r>
              <a:rPr lang="es-ES" sz="1200" dirty="0" smtClean="0"/>
              <a:t> Time </a:t>
            </a:r>
            <a:r>
              <a:rPr lang="es-ES" sz="1200" dirty="0" err="1" smtClean="0"/>
              <a:t>Waping</a:t>
            </a:r>
            <a:endParaRPr lang="es-ES" sz="1200" dirty="0"/>
          </a:p>
        </p:txBody>
      </p:sp>
      <p:sp>
        <p:nvSpPr>
          <p:cNvPr id="14" name="Rectangle 13"/>
          <p:cNvSpPr/>
          <p:nvPr/>
        </p:nvSpPr>
        <p:spPr>
          <a:xfrm>
            <a:off x="0" y="239615"/>
            <a:ext cx="3029439" cy="200947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1200" dirty="0" err="1" smtClean="0"/>
              <a:t>Gesture</a:t>
            </a:r>
            <a:r>
              <a:rPr lang="es-ES" sz="1200" dirty="0" smtClean="0"/>
              <a:t> </a:t>
            </a:r>
            <a:r>
              <a:rPr lang="es-ES" sz="1200" dirty="0" err="1" smtClean="0"/>
              <a:t>recognition</a:t>
            </a:r>
            <a:endParaRPr lang="es-ES" sz="1200" dirty="0"/>
          </a:p>
        </p:txBody>
      </p:sp>
      <p:graphicFrame>
        <p:nvGraphicFramePr>
          <p:cNvPr id="12" name="Chart 11"/>
          <p:cNvGraphicFramePr/>
          <p:nvPr>
            <p:extLst>
              <p:ext uri="{D42A27DB-BD31-4B8C-83A1-F6EECF244321}">
                <p14:modId xmlns:p14="http://schemas.microsoft.com/office/powerpoint/2010/main" val="1912667279"/>
              </p:ext>
            </p:extLst>
          </p:nvPr>
        </p:nvGraphicFramePr>
        <p:xfrm>
          <a:off x="735094" y="1922232"/>
          <a:ext cx="7780256" cy="40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xtBox 14"/>
              <p:cNvSpPr txBox="1"/>
              <p:nvPr/>
            </p:nvSpPr>
            <p:spPr>
              <a:xfrm>
                <a:off x="5033913" y="1203401"/>
                <a:ext cx="3892671" cy="46288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s-ES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s-ES" sz="2400" b="0" i="1" smtClean="0">
                              <a:latin typeface="Cambria Math" panose="02040503050406030204" pitchFamily="18" charset="0"/>
                            </a:rPr>
                            <m:t>𝑑</m:t>
                          </m:r>
                        </m:e>
                        <m:sub>
                          <m:r>
                            <a:rPr lang="es-ES" sz="2400" b="0" i="1" smtClean="0">
                              <a:latin typeface="Cambria Math" panose="02040503050406030204" pitchFamily="18" charset="0"/>
                            </a:rPr>
                            <m:t>h𝑖𝑠𝑡</m:t>
                          </m:r>
                        </m:sub>
                      </m:sSub>
                      <m:r>
                        <a:rPr lang="es-ES" sz="2400" b="0" i="1" smtClean="0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ctrlPr>
                            <a:rPr lang="es-ES" sz="24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s-ES" sz="2400" b="0" i="1" smtClean="0">
                              <a:latin typeface="Cambria Math" panose="02040503050406030204" pitchFamily="18" charset="0"/>
                            </a:rPr>
                            <m:t>1−</m:t>
                          </m:r>
                          <m:r>
                            <a:rPr lang="es-ES" sz="2400" b="0" i="1" smtClean="0">
                              <a:latin typeface="Cambria Math" panose="02040503050406030204" pitchFamily="18" charset="0"/>
                            </a:rPr>
                            <m:t>𝛽</m:t>
                          </m:r>
                        </m:e>
                      </m:d>
                      <m:sSup>
                        <m:sSupPr>
                          <m:ctrlPr>
                            <a:rPr lang="es-ES" sz="2400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s-ES" sz="2400" b="0" i="1" smtClean="0">
                              <a:latin typeface="Cambria Math" panose="02040503050406030204" pitchFamily="18" charset="0"/>
                            </a:rPr>
                            <m:t>𝑑</m:t>
                          </m:r>
                        </m:e>
                        <m:sup>
                          <m:r>
                            <a:rPr lang="es-ES" sz="2400" b="0" i="1" smtClean="0">
                              <a:latin typeface="Cambria Math" panose="02040503050406030204" pitchFamily="18" charset="0"/>
                            </a:rPr>
                            <m:t>𝑅𝐺𝐵</m:t>
                          </m:r>
                        </m:sup>
                      </m:sSup>
                      <m:r>
                        <a:rPr lang="es-ES" sz="2400" b="0" i="1" smtClean="0">
                          <a:latin typeface="Cambria Math" panose="02040503050406030204" pitchFamily="18" charset="0"/>
                        </a:rPr>
                        <m:t>+</m:t>
                      </m:r>
                      <m:sSup>
                        <m:sSupPr>
                          <m:ctrlPr>
                            <a:rPr lang="es-ES" sz="2400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s-ES" sz="2400" b="0" i="1" smtClean="0">
                              <a:latin typeface="Cambria Math" panose="02040503050406030204" pitchFamily="18" charset="0"/>
                            </a:rPr>
                            <m:t>𝛽</m:t>
                          </m:r>
                          <m:r>
                            <a:rPr lang="es-ES" sz="2400" b="0" i="1" smtClean="0">
                              <a:latin typeface="Cambria Math" panose="02040503050406030204" pitchFamily="18" charset="0"/>
                            </a:rPr>
                            <m:t>𝑑</m:t>
                          </m:r>
                        </m:e>
                        <m:sup>
                          <m:r>
                            <a:rPr lang="es-ES" sz="2400" b="0" i="1" smtClean="0">
                              <a:latin typeface="Cambria Math" panose="02040503050406030204" pitchFamily="18" charset="0"/>
                            </a:rPr>
                            <m:t>𝐷</m:t>
                          </m:r>
                        </m:sup>
                      </m:sSup>
                    </m:oMath>
                  </m:oMathPara>
                </a14:m>
                <a:endParaRPr lang="es-ES" sz="2400" dirty="0"/>
              </a:p>
            </p:txBody>
          </p:sp>
        </mc:Choice>
        <mc:Fallback xmlns="">
          <p:sp>
            <p:nvSpPr>
              <p:cNvPr id="15" name="TextBox 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33913" y="1203401"/>
                <a:ext cx="3892671" cy="462884"/>
              </a:xfrm>
              <a:prstGeom prst="rect">
                <a:avLst/>
              </a:prstGeom>
              <a:blipFill rotWithShape="0">
                <a:blip r:embed="rId5"/>
                <a:stretch>
                  <a:fillRect b="-17105"/>
                </a:stretch>
              </a:blipFill>
            </p:spPr>
            <p:txBody>
              <a:bodyPr/>
              <a:lstStyle/>
              <a:p>
                <a:r>
                  <a:rPr lang="es-E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7" name="20 CuadroTexto"/>
          <p:cNvSpPr txBox="1"/>
          <p:nvPr/>
        </p:nvSpPr>
        <p:spPr>
          <a:xfrm>
            <a:off x="1403648" y="2699628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s-ES" dirty="0"/>
          </a:p>
        </p:txBody>
      </p:sp>
      <p:sp>
        <p:nvSpPr>
          <p:cNvPr id="18" name="Rectangle 17"/>
          <p:cNvSpPr/>
          <p:nvPr/>
        </p:nvSpPr>
        <p:spPr>
          <a:xfrm>
            <a:off x="-4354" y="6321020"/>
            <a:ext cx="814911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" sz="1600" dirty="0" smtClean="0"/>
              <a:t>[18]</a:t>
            </a:r>
            <a:r>
              <a:rPr lang="en-US" sz="1600" dirty="0" smtClean="0"/>
              <a:t> </a:t>
            </a:r>
            <a:r>
              <a:rPr lang="es-ES" sz="1600" dirty="0" err="1"/>
              <a:t>Chalearn</a:t>
            </a:r>
            <a:r>
              <a:rPr lang="es-ES" sz="1600" dirty="0"/>
              <a:t> </a:t>
            </a:r>
            <a:r>
              <a:rPr lang="es-ES" sz="1600" dirty="0" err="1"/>
              <a:t>gesture</a:t>
            </a:r>
            <a:r>
              <a:rPr lang="es-ES" sz="1600" dirty="0"/>
              <a:t> dataset, california, 2011.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0" y="6257686"/>
            <a:ext cx="9143968" cy="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20" name="Slide Number Placeholder 1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860AB8-BB39-4E0E-8905-3E931B52FC0E}" type="slidenum">
              <a:rPr lang="es-ES" smtClean="0"/>
              <a:pPr/>
              <a:t>68</a:t>
            </a:fld>
            <a:r>
              <a:rPr lang="es-ES" smtClean="0"/>
              <a:t> / 84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32485650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2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12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graphicEl>
                                              <a:chart seriesIdx="2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2">
                                            <p:graphicEl>
                                              <a:chart seriesIdx="2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graphicEl>
                                              <a:chart seriesIdx="3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12">
                                            <p:graphicEl>
                                              <a:chart seriesIdx="3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graphicEl>
                                              <a:chart seriesIdx="4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12">
                                            <p:graphicEl>
                                              <a:chart seriesIdx="4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2" grpId="0" uiExpand="1">
        <p:bldSub>
          <a:bldChart bld="series"/>
        </p:bldSub>
      </p:bldGraphic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28 Imagen" descr="degradado diapo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32" y="5888673"/>
            <a:ext cx="9144000" cy="97889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err="1" smtClean="0"/>
              <a:t>Discussion</a:t>
            </a:r>
            <a:endParaRPr lang="es-ES" dirty="0"/>
          </a:p>
        </p:txBody>
      </p:sp>
      <p:sp>
        <p:nvSpPr>
          <p:cNvPr id="5" name="Rectangle 4"/>
          <p:cNvSpPr/>
          <p:nvPr/>
        </p:nvSpPr>
        <p:spPr>
          <a:xfrm>
            <a:off x="-32" y="0"/>
            <a:ext cx="2216567" cy="199766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1200" dirty="0" err="1"/>
              <a:t>Part</a:t>
            </a:r>
            <a:r>
              <a:rPr lang="es-ES" sz="1200" dirty="0"/>
              <a:t> I</a:t>
            </a:r>
          </a:p>
        </p:txBody>
      </p:sp>
      <p:sp>
        <p:nvSpPr>
          <p:cNvPr id="6" name="Rectangle 5"/>
          <p:cNvSpPr/>
          <p:nvPr/>
        </p:nvSpPr>
        <p:spPr>
          <a:xfrm>
            <a:off x="2281647" y="0"/>
            <a:ext cx="2224199" cy="200797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1200" dirty="0" err="1"/>
              <a:t>Part</a:t>
            </a:r>
            <a:r>
              <a:rPr lang="es-ES" sz="1200" dirty="0"/>
              <a:t> II</a:t>
            </a:r>
          </a:p>
        </p:txBody>
      </p:sp>
      <p:sp>
        <p:nvSpPr>
          <p:cNvPr id="7" name="Rectangle 6"/>
          <p:cNvSpPr/>
          <p:nvPr/>
        </p:nvSpPr>
        <p:spPr>
          <a:xfrm>
            <a:off x="4570958" y="0"/>
            <a:ext cx="2226044" cy="200797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1200" dirty="0" err="1"/>
              <a:t>Part</a:t>
            </a:r>
            <a:r>
              <a:rPr lang="es-ES" sz="1200" dirty="0"/>
              <a:t> III</a:t>
            </a:r>
          </a:p>
        </p:txBody>
      </p:sp>
      <p:sp>
        <p:nvSpPr>
          <p:cNvPr id="8" name="Rectangle 7"/>
          <p:cNvSpPr/>
          <p:nvPr/>
        </p:nvSpPr>
        <p:spPr>
          <a:xfrm>
            <a:off x="6862114" y="1"/>
            <a:ext cx="2281854" cy="199766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1200" dirty="0" err="1"/>
              <a:t>Conclusions</a:t>
            </a:r>
            <a:endParaRPr lang="es-ES" sz="1200" dirty="0"/>
          </a:p>
        </p:txBody>
      </p:sp>
      <p:sp>
        <p:nvSpPr>
          <p:cNvPr id="11" name="Rectangle 10"/>
          <p:cNvSpPr/>
          <p:nvPr/>
        </p:nvSpPr>
        <p:spPr>
          <a:xfrm>
            <a:off x="3076866" y="240176"/>
            <a:ext cx="2988184" cy="203948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1200" dirty="0" smtClean="0"/>
              <a:t>Bag-of-Visual-and-</a:t>
            </a:r>
            <a:r>
              <a:rPr lang="es-ES" sz="1200" dirty="0" err="1" smtClean="0"/>
              <a:t>Depth</a:t>
            </a:r>
            <a:r>
              <a:rPr lang="es-ES" sz="1200" dirty="0" smtClean="0"/>
              <a:t>-</a:t>
            </a:r>
            <a:r>
              <a:rPr lang="es-ES" sz="1200" dirty="0" err="1" smtClean="0"/>
              <a:t>Words</a:t>
            </a:r>
            <a:endParaRPr lang="es-ES" sz="1200" dirty="0"/>
          </a:p>
        </p:txBody>
      </p:sp>
      <p:sp>
        <p:nvSpPr>
          <p:cNvPr id="13" name="Rectangle 12"/>
          <p:cNvSpPr/>
          <p:nvPr/>
        </p:nvSpPr>
        <p:spPr>
          <a:xfrm>
            <a:off x="6121052" y="239614"/>
            <a:ext cx="3022948" cy="200947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1200" dirty="0" err="1" smtClean="0"/>
              <a:t>Probabilistic</a:t>
            </a:r>
            <a:r>
              <a:rPr lang="es-ES" sz="1200" dirty="0" smtClean="0"/>
              <a:t> </a:t>
            </a:r>
            <a:r>
              <a:rPr lang="es-ES" sz="1200" dirty="0" err="1" smtClean="0"/>
              <a:t>Dynamic</a:t>
            </a:r>
            <a:r>
              <a:rPr lang="es-ES" sz="1200" dirty="0" smtClean="0"/>
              <a:t> Time </a:t>
            </a:r>
            <a:r>
              <a:rPr lang="es-ES" sz="1200" dirty="0" err="1" smtClean="0"/>
              <a:t>Waping</a:t>
            </a:r>
            <a:endParaRPr lang="es-ES" sz="1200" dirty="0"/>
          </a:p>
        </p:txBody>
      </p:sp>
      <p:sp>
        <p:nvSpPr>
          <p:cNvPr id="14" name="Rectangle 13"/>
          <p:cNvSpPr/>
          <p:nvPr/>
        </p:nvSpPr>
        <p:spPr>
          <a:xfrm>
            <a:off x="0" y="239615"/>
            <a:ext cx="3029439" cy="200947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1200" dirty="0" err="1" smtClean="0"/>
              <a:t>Gesture</a:t>
            </a:r>
            <a:r>
              <a:rPr lang="es-ES" sz="1200" dirty="0" smtClean="0"/>
              <a:t> </a:t>
            </a:r>
            <a:r>
              <a:rPr lang="es-ES" sz="1200" dirty="0" err="1" smtClean="0"/>
              <a:t>recognition</a:t>
            </a:r>
            <a:endParaRPr lang="es-ES" sz="1200" dirty="0"/>
          </a:p>
        </p:txBody>
      </p:sp>
      <p:sp>
        <p:nvSpPr>
          <p:cNvPr id="15" name="Content Placeholder 2"/>
          <p:cNvSpPr txBox="1">
            <a:spLocks/>
          </p:cNvSpPr>
          <p:nvPr/>
        </p:nvSpPr>
        <p:spPr>
          <a:xfrm>
            <a:off x="628650" y="1580530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" dirty="0" smtClean="0"/>
              <a:t>VFHCRH </a:t>
            </a:r>
            <a:r>
              <a:rPr lang="es-ES" dirty="0" err="1" smtClean="0"/>
              <a:t>provides</a:t>
            </a:r>
            <a:r>
              <a:rPr lang="es-ES" dirty="0" smtClean="0"/>
              <a:t> </a:t>
            </a:r>
            <a:r>
              <a:rPr lang="es-ES" dirty="0" err="1" smtClean="0"/>
              <a:t>richer</a:t>
            </a:r>
            <a:r>
              <a:rPr lang="es-ES" dirty="0" smtClean="0"/>
              <a:t> </a:t>
            </a:r>
            <a:r>
              <a:rPr lang="es-ES" dirty="0" err="1" smtClean="0"/>
              <a:t>information</a:t>
            </a:r>
            <a:r>
              <a:rPr lang="es-ES" dirty="0" smtClean="0"/>
              <a:t> </a:t>
            </a:r>
            <a:r>
              <a:rPr lang="es-ES" dirty="0" err="1" smtClean="0"/>
              <a:t>than</a:t>
            </a:r>
            <a:r>
              <a:rPr lang="es-ES" dirty="0" smtClean="0"/>
              <a:t> VFH</a:t>
            </a:r>
          </a:p>
          <a:p>
            <a:r>
              <a:rPr lang="es-ES" dirty="0" smtClean="0"/>
              <a:t>RGB and </a:t>
            </a:r>
            <a:r>
              <a:rPr lang="es-ES" dirty="0" err="1" smtClean="0"/>
              <a:t>Depth</a:t>
            </a:r>
            <a:r>
              <a:rPr lang="es-ES" dirty="0" smtClean="0"/>
              <a:t> </a:t>
            </a:r>
            <a:r>
              <a:rPr lang="es-ES" dirty="0" err="1" smtClean="0"/>
              <a:t>features</a:t>
            </a:r>
            <a:r>
              <a:rPr lang="es-ES" dirty="0"/>
              <a:t> </a:t>
            </a:r>
            <a:r>
              <a:rPr lang="es-ES" dirty="0" err="1" smtClean="0"/>
              <a:t>complement</a:t>
            </a:r>
            <a:r>
              <a:rPr lang="es-ES" dirty="0" smtClean="0"/>
              <a:t> </a:t>
            </a:r>
            <a:r>
              <a:rPr lang="es-ES" dirty="0" err="1" smtClean="0"/>
              <a:t>each</a:t>
            </a:r>
            <a:r>
              <a:rPr lang="es-ES" dirty="0" smtClean="0"/>
              <a:t> </a:t>
            </a:r>
            <a:r>
              <a:rPr lang="es-ES" dirty="0" err="1" smtClean="0"/>
              <a:t>other</a:t>
            </a:r>
            <a:r>
              <a:rPr lang="es-ES" dirty="0" smtClean="0"/>
              <a:t> to </a:t>
            </a:r>
            <a:r>
              <a:rPr lang="es-ES" dirty="0" err="1" smtClean="0"/>
              <a:t>obtain</a:t>
            </a:r>
            <a:r>
              <a:rPr lang="es-ES" dirty="0" smtClean="0"/>
              <a:t> a </a:t>
            </a:r>
            <a:r>
              <a:rPr lang="es-ES" dirty="0" err="1" smtClean="0"/>
              <a:t>higher</a:t>
            </a:r>
            <a:r>
              <a:rPr lang="es-ES" dirty="0" smtClean="0"/>
              <a:t> performance</a:t>
            </a:r>
          </a:p>
          <a:p>
            <a:pPr lvl="1"/>
            <a:r>
              <a:rPr lang="es-ES" dirty="0" smtClean="0"/>
              <a:t>Late </a:t>
            </a:r>
            <a:r>
              <a:rPr lang="es-ES" dirty="0" err="1" smtClean="0"/>
              <a:t>fusion</a:t>
            </a:r>
            <a:r>
              <a:rPr lang="es-ES" dirty="0" smtClean="0"/>
              <a:t> </a:t>
            </a:r>
            <a:r>
              <a:rPr lang="es-ES" dirty="0" err="1" smtClean="0"/>
              <a:t>provides</a:t>
            </a:r>
            <a:r>
              <a:rPr lang="es-ES" dirty="0" smtClean="0"/>
              <a:t> a flexible </a:t>
            </a:r>
            <a:r>
              <a:rPr lang="es-ES" dirty="0" err="1" smtClean="0"/>
              <a:t>representation</a:t>
            </a:r>
            <a:endParaRPr lang="es-ES" dirty="0" smtClean="0"/>
          </a:p>
          <a:p>
            <a:r>
              <a:rPr lang="es-ES" b="1" dirty="0" err="1" smtClean="0"/>
              <a:t>Future</a:t>
            </a:r>
            <a:r>
              <a:rPr lang="es-ES" b="1" dirty="0" smtClean="0"/>
              <a:t> </a:t>
            </a:r>
            <a:r>
              <a:rPr lang="es-ES" b="1" dirty="0" err="1" smtClean="0"/>
              <a:t>work</a:t>
            </a:r>
            <a:r>
              <a:rPr lang="es-ES" dirty="0" smtClean="0"/>
              <a:t>:</a:t>
            </a:r>
          </a:p>
          <a:p>
            <a:pPr lvl="1"/>
            <a:r>
              <a:rPr lang="es-ES" dirty="0" smtClean="0"/>
              <a:t> </a:t>
            </a:r>
            <a:r>
              <a:rPr lang="es-ES" dirty="0" err="1" smtClean="0"/>
              <a:t>Study</a:t>
            </a:r>
            <a:r>
              <a:rPr lang="es-ES" dirty="0" smtClean="0"/>
              <a:t> </a:t>
            </a:r>
            <a:r>
              <a:rPr lang="es-ES" dirty="0" err="1" smtClean="0"/>
              <a:t>the</a:t>
            </a:r>
            <a:r>
              <a:rPr lang="es-ES" dirty="0" smtClean="0"/>
              <a:t> </a:t>
            </a:r>
            <a:r>
              <a:rPr lang="es-ES" dirty="0" err="1" smtClean="0"/>
              <a:t>behavior</a:t>
            </a:r>
            <a:r>
              <a:rPr lang="es-ES" dirty="0" smtClean="0"/>
              <a:t> of late </a:t>
            </a:r>
            <a:r>
              <a:rPr lang="es-ES" dirty="0" err="1" smtClean="0"/>
              <a:t>fusion</a:t>
            </a:r>
            <a:r>
              <a:rPr lang="es-ES" dirty="0" smtClean="0"/>
              <a:t> </a:t>
            </a:r>
            <a:r>
              <a:rPr lang="es-ES" dirty="0" err="1" smtClean="0"/>
              <a:t>when</a:t>
            </a:r>
            <a:r>
              <a:rPr lang="es-ES" dirty="0" smtClean="0"/>
              <a:t> </a:t>
            </a:r>
            <a:r>
              <a:rPr lang="es-ES" dirty="0" err="1" smtClean="0"/>
              <a:t>adding</a:t>
            </a:r>
            <a:r>
              <a:rPr lang="es-ES" dirty="0" smtClean="0"/>
              <a:t> more </a:t>
            </a:r>
            <a:r>
              <a:rPr lang="es-ES" dirty="0" err="1" smtClean="0"/>
              <a:t>descriptors</a:t>
            </a:r>
            <a:endParaRPr lang="es-ES" dirty="0"/>
          </a:p>
        </p:txBody>
      </p:sp>
      <p:sp>
        <p:nvSpPr>
          <p:cNvPr id="16" name="Content Placeholder 2"/>
          <p:cNvSpPr txBox="1">
            <a:spLocks/>
          </p:cNvSpPr>
          <p:nvPr/>
        </p:nvSpPr>
        <p:spPr>
          <a:xfrm>
            <a:off x="0" y="5410201"/>
            <a:ext cx="9144032" cy="147641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" sz="1400" b="1" dirty="0"/>
              <a:t>A. </a:t>
            </a:r>
            <a:r>
              <a:rPr lang="es-ES" sz="1400" b="1" dirty="0" smtClean="0"/>
              <a:t>Hernández-Vela</a:t>
            </a:r>
            <a:r>
              <a:rPr lang="es-ES" sz="1400" dirty="0"/>
              <a:t>, M.A. Bautista, X. </a:t>
            </a:r>
            <a:r>
              <a:rPr lang="es-ES" sz="1400" dirty="0" smtClean="0"/>
              <a:t>Pérez-Sala</a:t>
            </a:r>
            <a:r>
              <a:rPr lang="es-ES" sz="1400" dirty="0"/>
              <a:t>, V. </a:t>
            </a:r>
            <a:r>
              <a:rPr lang="es-ES" sz="1400" dirty="0" smtClean="0"/>
              <a:t>Ponce-López</a:t>
            </a:r>
            <a:r>
              <a:rPr lang="es-ES" sz="1400" dirty="0"/>
              <a:t>, S. Escalera, </a:t>
            </a:r>
            <a:r>
              <a:rPr lang="es-ES" sz="1400" dirty="0" smtClean="0"/>
              <a:t>X. </a:t>
            </a:r>
            <a:r>
              <a:rPr lang="en-US" sz="1400" dirty="0" err="1" smtClean="0"/>
              <a:t>Baró</a:t>
            </a:r>
            <a:r>
              <a:rPr lang="en-US" sz="1400" dirty="0" smtClean="0"/>
              <a:t>, </a:t>
            </a:r>
            <a:r>
              <a:rPr lang="en-US" sz="1400" dirty="0"/>
              <a:t>O. </a:t>
            </a:r>
            <a:r>
              <a:rPr lang="en-US" sz="1400" dirty="0" err="1"/>
              <a:t>Pujol</a:t>
            </a:r>
            <a:r>
              <a:rPr lang="en-US" sz="1400" dirty="0"/>
              <a:t> and C. Angulo. Probability-based Dynamic Time Warping and </a:t>
            </a:r>
            <a:r>
              <a:rPr lang="en-US" sz="1400" dirty="0" smtClean="0"/>
              <a:t>Bag-of-Visual-and-Depth-Words </a:t>
            </a:r>
            <a:r>
              <a:rPr lang="en-US" sz="1400" dirty="0"/>
              <a:t>for Human Gesture Recognition in RGB-D. </a:t>
            </a:r>
            <a:r>
              <a:rPr lang="en-US" sz="1400" i="1" dirty="0"/>
              <a:t>Pattern </a:t>
            </a:r>
            <a:r>
              <a:rPr lang="en-US" sz="1400" i="1" dirty="0" err="1" smtClean="0"/>
              <a:t>Recog</a:t>
            </a:r>
            <a:r>
              <a:rPr lang="es-ES" sz="1400" i="1" dirty="0" err="1" smtClean="0"/>
              <a:t>nition</a:t>
            </a:r>
            <a:r>
              <a:rPr lang="es-ES" sz="1400" i="1" dirty="0" smtClean="0"/>
              <a:t> </a:t>
            </a:r>
            <a:r>
              <a:rPr lang="es-ES" sz="1400" i="1" dirty="0" err="1"/>
              <a:t>Letters</a:t>
            </a:r>
            <a:r>
              <a:rPr lang="es-ES" sz="1400" dirty="0"/>
              <a:t>, 2013</a:t>
            </a:r>
            <a:r>
              <a:rPr lang="es-ES" sz="1400" dirty="0" smtClean="0"/>
              <a:t>.</a:t>
            </a:r>
          </a:p>
          <a:p>
            <a:r>
              <a:rPr lang="es-ES" sz="1400" b="1" dirty="0"/>
              <a:t>A. </a:t>
            </a:r>
            <a:r>
              <a:rPr lang="es-ES" sz="1400" b="1" dirty="0" smtClean="0"/>
              <a:t>Hernández-Vela</a:t>
            </a:r>
            <a:r>
              <a:rPr lang="es-ES" sz="1400" dirty="0"/>
              <a:t>, M.A. Bautista, V. Ponce, X. </a:t>
            </a:r>
            <a:r>
              <a:rPr lang="es-ES" sz="1400" dirty="0" smtClean="0"/>
              <a:t>Pérez-Sala</a:t>
            </a:r>
            <a:r>
              <a:rPr lang="es-ES" sz="1400" dirty="0"/>
              <a:t>, X. </a:t>
            </a:r>
            <a:r>
              <a:rPr lang="es-ES" sz="1400" dirty="0" err="1" smtClean="0"/>
              <a:t>Bar</a:t>
            </a:r>
            <a:r>
              <a:rPr lang="es-ES" sz="1400" dirty="0" err="1"/>
              <a:t>ó</a:t>
            </a:r>
            <a:r>
              <a:rPr lang="es-ES" sz="1400" dirty="0" smtClean="0"/>
              <a:t>, </a:t>
            </a:r>
            <a:r>
              <a:rPr lang="es-ES" sz="1400" dirty="0"/>
              <a:t>O. Pujol, </a:t>
            </a:r>
            <a:r>
              <a:rPr lang="es-ES" sz="1400" dirty="0" smtClean="0"/>
              <a:t>C. </a:t>
            </a:r>
            <a:r>
              <a:rPr lang="en-US" sz="1400" dirty="0" smtClean="0"/>
              <a:t>Angulo </a:t>
            </a:r>
            <a:r>
              <a:rPr lang="en-US" sz="1400" dirty="0"/>
              <a:t>and S. </a:t>
            </a:r>
            <a:r>
              <a:rPr lang="en-US" sz="1400" dirty="0" err="1"/>
              <a:t>Escalera</a:t>
            </a:r>
            <a:r>
              <a:rPr lang="en-US" sz="1400" dirty="0"/>
              <a:t>. </a:t>
            </a:r>
            <a:r>
              <a:rPr lang="en-US" sz="1400" dirty="0" err="1"/>
              <a:t>BoVDW</a:t>
            </a:r>
            <a:r>
              <a:rPr lang="en-US" sz="1400" dirty="0"/>
              <a:t>: Bag-of-Visual-and-Depth-Words for Gesture </a:t>
            </a:r>
            <a:r>
              <a:rPr lang="en-US" sz="1400" dirty="0" smtClean="0"/>
              <a:t>Recognition. </a:t>
            </a:r>
            <a:r>
              <a:rPr lang="es-ES" sz="1400" dirty="0" smtClean="0"/>
              <a:t>In </a:t>
            </a:r>
            <a:r>
              <a:rPr lang="es-ES" sz="1400" i="1" dirty="0"/>
              <a:t>International </a:t>
            </a:r>
            <a:r>
              <a:rPr lang="es-ES" sz="1400" i="1" dirty="0" err="1"/>
              <a:t>Conference</a:t>
            </a:r>
            <a:r>
              <a:rPr lang="es-ES" sz="1400" i="1" dirty="0"/>
              <a:t> </a:t>
            </a:r>
            <a:r>
              <a:rPr lang="es-ES" sz="1400" i="1" dirty="0" err="1"/>
              <a:t>on</a:t>
            </a:r>
            <a:r>
              <a:rPr lang="es-ES" sz="1400" i="1" dirty="0"/>
              <a:t> </a:t>
            </a:r>
            <a:r>
              <a:rPr lang="es-ES" sz="1400" i="1" dirty="0" err="1"/>
              <a:t>Pattern</a:t>
            </a:r>
            <a:r>
              <a:rPr lang="es-ES" sz="1400" i="1" dirty="0"/>
              <a:t> </a:t>
            </a:r>
            <a:r>
              <a:rPr lang="es-ES" sz="1400" i="1" dirty="0" err="1"/>
              <a:t>Recognition</a:t>
            </a:r>
            <a:r>
              <a:rPr lang="es-ES" sz="1400" dirty="0"/>
              <a:t>, 2012.</a:t>
            </a:r>
            <a:r>
              <a:rPr lang="en-US" sz="1400" dirty="0" smtClean="0"/>
              <a:t>.</a:t>
            </a:r>
            <a:endParaRPr lang="es-ES" sz="1400" dirty="0"/>
          </a:p>
        </p:txBody>
      </p:sp>
      <p:cxnSp>
        <p:nvCxnSpPr>
          <p:cNvPr id="17" name="Straight Connector 16"/>
          <p:cNvCxnSpPr/>
          <p:nvPr/>
        </p:nvCxnSpPr>
        <p:spPr>
          <a:xfrm>
            <a:off x="32" y="5300226"/>
            <a:ext cx="9143968" cy="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18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860AB8-BB39-4E0E-8905-3E931B52FC0E}" type="slidenum">
              <a:rPr lang="es-ES" smtClean="0"/>
              <a:pPr/>
              <a:t>69</a:t>
            </a:fld>
            <a:r>
              <a:rPr lang="es-ES" smtClean="0"/>
              <a:t> / 84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37291363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uiExpand="1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506531"/>
            <a:ext cx="7886700" cy="1325563"/>
          </a:xfrm>
        </p:spPr>
        <p:txBody>
          <a:bodyPr/>
          <a:lstStyle/>
          <a:p>
            <a:r>
              <a:rPr lang="es-ES" dirty="0" err="1" smtClean="0"/>
              <a:t>Problems</a:t>
            </a:r>
            <a:endParaRPr lang="es-ES" dirty="0"/>
          </a:p>
        </p:txBody>
      </p:sp>
      <p:sp>
        <p:nvSpPr>
          <p:cNvPr id="13" name="Content Placeholder 2"/>
          <p:cNvSpPr>
            <a:spLocks noGrp="1"/>
          </p:cNvSpPr>
          <p:nvPr>
            <p:ph idx="1"/>
          </p:nvPr>
        </p:nvSpPr>
        <p:spPr>
          <a:xfrm>
            <a:off x="628650" y="1721928"/>
            <a:ext cx="7886700" cy="4351338"/>
          </a:xfrm>
        </p:spPr>
        <p:txBody>
          <a:bodyPr/>
          <a:lstStyle/>
          <a:p>
            <a:r>
              <a:rPr lang="es-ES" dirty="0" err="1" smtClean="0"/>
              <a:t>Self-occlusions</a:t>
            </a:r>
            <a:r>
              <a:rPr lang="es-ES" dirty="0" smtClean="0"/>
              <a:t> and </a:t>
            </a:r>
            <a:r>
              <a:rPr lang="es-ES" dirty="0" err="1" smtClean="0"/>
              <a:t>foreshortening</a:t>
            </a:r>
            <a:endParaRPr lang="es-ES" dirty="0" smtClean="0"/>
          </a:p>
        </p:txBody>
      </p:sp>
      <p:pic>
        <p:nvPicPr>
          <p:cNvPr id="10" name="28 Imagen" descr="degradado diapo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5884467"/>
            <a:ext cx="9144000" cy="978892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>
          <a:xfrm>
            <a:off x="0" y="-1"/>
            <a:ext cx="9144000" cy="693227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  <a:effectLst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s-ES" dirty="0" smtClean="0">
              <a:solidFill>
                <a:schemeClr val="tx1"/>
              </a:solidFill>
            </a:endParaRPr>
          </a:p>
          <a:p>
            <a:pPr algn="ctr"/>
            <a:r>
              <a:rPr lang="es-ES" dirty="0" err="1" smtClean="0">
                <a:solidFill>
                  <a:schemeClr val="bg1"/>
                </a:solidFill>
              </a:rPr>
              <a:t>From</a:t>
            </a:r>
            <a:r>
              <a:rPr lang="es-ES" dirty="0" smtClean="0">
                <a:solidFill>
                  <a:schemeClr val="bg1"/>
                </a:solidFill>
              </a:rPr>
              <a:t> </a:t>
            </a:r>
            <a:r>
              <a:rPr lang="es-ES" dirty="0" err="1">
                <a:solidFill>
                  <a:schemeClr val="bg1"/>
                </a:solidFill>
              </a:rPr>
              <a:t>pixels</a:t>
            </a:r>
            <a:r>
              <a:rPr lang="es-ES" dirty="0">
                <a:solidFill>
                  <a:schemeClr val="bg1"/>
                </a:solidFill>
              </a:rPr>
              <a:t> to </a:t>
            </a:r>
            <a:r>
              <a:rPr lang="es-ES" dirty="0" err="1">
                <a:solidFill>
                  <a:schemeClr val="bg1"/>
                </a:solidFill>
              </a:rPr>
              <a:t>gestures</a:t>
            </a:r>
            <a:r>
              <a:rPr lang="es-ES" dirty="0">
                <a:solidFill>
                  <a:schemeClr val="bg1"/>
                </a:solidFill>
              </a:rPr>
              <a:t>:</a:t>
            </a:r>
          </a:p>
          <a:p>
            <a:pPr algn="ctr"/>
            <a:r>
              <a:rPr lang="es-ES" dirty="0" err="1" smtClean="0">
                <a:solidFill>
                  <a:schemeClr val="bg1"/>
                </a:solidFill>
              </a:rPr>
              <a:t>learning</a:t>
            </a:r>
            <a:r>
              <a:rPr lang="es-ES" dirty="0" smtClean="0">
                <a:solidFill>
                  <a:schemeClr val="bg1"/>
                </a:solidFill>
              </a:rPr>
              <a:t> </a:t>
            </a:r>
            <a:r>
              <a:rPr lang="es-ES" dirty="0">
                <a:solidFill>
                  <a:schemeClr val="bg1"/>
                </a:solidFill>
              </a:rPr>
              <a:t>visual </a:t>
            </a:r>
            <a:r>
              <a:rPr lang="es-ES" dirty="0" err="1">
                <a:solidFill>
                  <a:schemeClr val="bg1"/>
                </a:solidFill>
              </a:rPr>
              <a:t>representations</a:t>
            </a:r>
            <a:r>
              <a:rPr lang="es-ES" dirty="0">
                <a:solidFill>
                  <a:schemeClr val="bg1"/>
                </a:solidFill>
              </a:rPr>
              <a:t> </a:t>
            </a:r>
            <a:r>
              <a:rPr lang="es-ES" dirty="0" err="1">
                <a:solidFill>
                  <a:schemeClr val="bg1"/>
                </a:solidFill>
              </a:rPr>
              <a:t>for</a:t>
            </a:r>
            <a:r>
              <a:rPr lang="es-ES" dirty="0">
                <a:solidFill>
                  <a:schemeClr val="tx1"/>
                </a:solidFill>
              </a:rPr>
              <a:t> </a:t>
            </a:r>
            <a:r>
              <a:rPr lang="es-ES" b="1" dirty="0">
                <a:solidFill>
                  <a:schemeClr val="tx1"/>
                </a:solidFill>
              </a:rPr>
              <a:t>human </a:t>
            </a:r>
            <a:r>
              <a:rPr lang="es-ES" b="1" dirty="0" err="1">
                <a:solidFill>
                  <a:schemeClr val="tx1"/>
                </a:solidFill>
              </a:rPr>
              <a:t>analysis</a:t>
            </a:r>
            <a:r>
              <a:rPr lang="es-ES" b="1" dirty="0">
                <a:solidFill>
                  <a:schemeClr val="tx1"/>
                </a:solidFill>
              </a:rPr>
              <a:t> </a:t>
            </a:r>
            <a:r>
              <a:rPr lang="es-ES" dirty="0">
                <a:solidFill>
                  <a:schemeClr val="bg1"/>
                </a:solidFill>
              </a:rPr>
              <a:t>in color and </a:t>
            </a:r>
            <a:r>
              <a:rPr lang="es-ES" dirty="0" err="1">
                <a:solidFill>
                  <a:schemeClr val="bg1"/>
                </a:solidFill>
              </a:rPr>
              <a:t>depth</a:t>
            </a:r>
            <a:r>
              <a:rPr lang="es-ES" dirty="0">
                <a:solidFill>
                  <a:schemeClr val="bg1"/>
                </a:solidFill>
              </a:rPr>
              <a:t> data </a:t>
            </a:r>
            <a:r>
              <a:rPr lang="es-ES" dirty="0" err="1">
                <a:solidFill>
                  <a:schemeClr val="bg1"/>
                </a:solidFill>
              </a:rPr>
              <a:t>sequences</a:t>
            </a:r>
            <a:endParaRPr lang="es-ES" dirty="0">
              <a:solidFill>
                <a:schemeClr val="bg1"/>
              </a:solidFill>
            </a:endParaRPr>
          </a:p>
          <a:p>
            <a:pPr algn="ctr"/>
            <a:endParaRPr lang="es-ES" dirty="0">
              <a:solidFill>
                <a:schemeClr val="tx1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9157" y="2277762"/>
            <a:ext cx="3344406" cy="3344406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44715" y="2434923"/>
            <a:ext cx="3176120" cy="3176120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9235" y="2434923"/>
            <a:ext cx="2759635" cy="3449544"/>
          </a:xfrm>
          <a:prstGeom prst="rect">
            <a:avLst/>
          </a:prstGeom>
        </p:spPr>
      </p:pic>
      <p:sp>
        <p:nvSpPr>
          <p:cNvPr id="15" name="Oval 14"/>
          <p:cNvSpPr/>
          <p:nvPr/>
        </p:nvSpPr>
        <p:spPr>
          <a:xfrm>
            <a:off x="4153989" y="4005943"/>
            <a:ext cx="574765" cy="600891"/>
          </a:xfrm>
          <a:prstGeom prst="ellipse">
            <a:avLst/>
          </a:prstGeom>
          <a:noFill/>
          <a:ln w="38100">
            <a:solidFill>
              <a:srgbClr val="1BF11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6" name="Oval 15"/>
          <p:cNvSpPr/>
          <p:nvPr/>
        </p:nvSpPr>
        <p:spPr>
          <a:xfrm>
            <a:off x="6162434" y="4494516"/>
            <a:ext cx="726046" cy="713210"/>
          </a:xfrm>
          <a:prstGeom prst="ellipse">
            <a:avLst/>
          </a:prstGeom>
          <a:noFill/>
          <a:ln w="38100">
            <a:solidFill>
              <a:srgbClr val="1BF11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grpSp>
        <p:nvGrpSpPr>
          <p:cNvPr id="17" name="Group 16"/>
          <p:cNvGrpSpPr/>
          <p:nvPr/>
        </p:nvGrpSpPr>
        <p:grpSpPr>
          <a:xfrm>
            <a:off x="1834847" y="4373637"/>
            <a:ext cx="4426616" cy="1470504"/>
            <a:chOff x="1834847" y="4373637"/>
            <a:chExt cx="4426616" cy="1470504"/>
          </a:xfrm>
        </p:grpSpPr>
        <p:sp>
          <p:nvSpPr>
            <p:cNvPr id="12" name="Oval 11"/>
            <p:cNvSpPr/>
            <p:nvPr/>
          </p:nvSpPr>
          <p:spPr>
            <a:xfrm>
              <a:off x="1834847" y="4373637"/>
              <a:ext cx="726046" cy="713210"/>
            </a:xfrm>
            <a:prstGeom prst="ellipse">
              <a:avLst/>
            </a:prstGeom>
            <a:noFill/>
            <a:ln w="38100">
              <a:solidFill>
                <a:srgbClr val="1BF11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420983" y="5007429"/>
              <a:ext cx="3840480" cy="836712"/>
            </a:xfrm>
            <a:custGeom>
              <a:avLst/>
              <a:gdLst>
                <a:gd name="connsiteX0" fmla="*/ 0 w 3840480"/>
                <a:gd name="connsiteY0" fmla="*/ 0 h 836712"/>
                <a:gd name="connsiteX1" fmla="*/ 2046514 w 3840480"/>
                <a:gd name="connsiteY1" fmla="*/ 836022 h 836712"/>
                <a:gd name="connsiteX2" fmla="*/ 3840480 w 3840480"/>
                <a:gd name="connsiteY2" fmla="*/ 113211 h 8367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840480" h="836712">
                  <a:moveTo>
                    <a:pt x="0" y="0"/>
                  </a:moveTo>
                  <a:cubicBezTo>
                    <a:pt x="703217" y="408577"/>
                    <a:pt x="1406434" y="817154"/>
                    <a:pt x="2046514" y="836022"/>
                  </a:cubicBezTo>
                  <a:cubicBezTo>
                    <a:pt x="2686594" y="854891"/>
                    <a:pt x="3263537" y="484051"/>
                    <a:pt x="3840480" y="113211"/>
                  </a:cubicBezTo>
                </a:path>
              </a:pathLst>
            </a:custGeom>
            <a:noFill/>
            <a:ln w="38100">
              <a:solidFill>
                <a:srgbClr val="1BF11B"/>
              </a:solidFill>
              <a:prstDash val="lg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860AB8-BB39-4E0E-8905-3E931B52FC0E}" type="slidenum">
              <a:rPr lang="es-ES" smtClean="0"/>
              <a:pPr/>
              <a:t>7</a:t>
            </a:fld>
            <a:r>
              <a:rPr lang="es-ES" smtClean="0"/>
              <a:t> / 84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22784710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5" grpId="1" animBg="1"/>
      <p:bldP spid="16" grpId="0" animBg="1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28 Imagen" descr="degradado diapo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32" y="5888673"/>
            <a:ext cx="9144000" cy="97889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8367304" cy="1325563"/>
          </a:xfrm>
        </p:spPr>
        <p:txBody>
          <a:bodyPr/>
          <a:lstStyle/>
          <a:p>
            <a:r>
              <a:rPr lang="es-ES" dirty="0" err="1" smtClean="0"/>
              <a:t>Probabilistic</a:t>
            </a:r>
            <a:r>
              <a:rPr lang="es-ES" dirty="0" smtClean="0"/>
              <a:t> </a:t>
            </a:r>
            <a:r>
              <a:rPr lang="es-ES" dirty="0" err="1" smtClean="0"/>
              <a:t>Dynamic</a:t>
            </a:r>
            <a:r>
              <a:rPr lang="es-ES" dirty="0" smtClean="0"/>
              <a:t> Time </a:t>
            </a:r>
            <a:r>
              <a:rPr lang="es-ES" dirty="0" err="1" smtClean="0"/>
              <a:t>Warping</a:t>
            </a:r>
            <a:endParaRPr lang="es-ES" dirty="0"/>
          </a:p>
        </p:txBody>
      </p:sp>
      <p:sp>
        <p:nvSpPr>
          <p:cNvPr id="5" name="Rectangle 4"/>
          <p:cNvSpPr/>
          <p:nvPr/>
        </p:nvSpPr>
        <p:spPr>
          <a:xfrm>
            <a:off x="-32" y="0"/>
            <a:ext cx="2216567" cy="199766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1200" dirty="0" err="1"/>
              <a:t>Part</a:t>
            </a:r>
            <a:r>
              <a:rPr lang="es-ES" sz="1200" dirty="0"/>
              <a:t> I</a:t>
            </a:r>
          </a:p>
        </p:txBody>
      </p:sp>
      <p:sp>
        <p:nvSpPr>
          <p:cNvPr id="6" name="Rectangle 5"/>
          <p:cNvSpPr/>
          <p:nvPr/>
        </p:nvSpPr>
        <p:spPr>
          <a:xfrm>
            <a:off x="2281647" y="0"/>
            <a:ext cx="2224199" cy="200797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1200" dirty="0" err="1"/>
              <a:t>Part</a:t>
            </a:r>
            <a:r>
              <a:rPr lang="es-ES" sz="1200" dirty="0"/>
              <a:t> II</a:t>
            </a:r>
          </a:p>
        </p:txBody>
      </p:sp>
      <p:sp>
        <p:nvSpPr>
          <p:cNvPr id="7" name="Rectangle 6"/>
          <p:cNvSpPr/>
          <p:nvPr/>
        </p:nvSpPr>
        <p:spPr>
          <a:xfrm>
            <a:off x="4570958" y="0"/>
            <a:ext cx="2226044" cy="200797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1200" dirty="0" err="1"/>
              <a:t>Part</a:t>
            </a:r>
            <a:r>
              <a:rPr lang="es-ES" sz="1200" dirty="0"/>
              <a:t> III</a:t>
            </a:r>
          </a:p>
        </p:txBody>
      </p:sp>
      <p:sp>
        <p:nvSpPr>
          <p:cNvPr id="8" name="Rectangle 7"/>
          <p:cNvSpPr/>
          <p:nvPr/>
        </p:nvSpPr>
        <p:spPr>
          <a:xfrm>
            <a:off x="6862114" y="1"/>
            <a:ext cx="2281854" cy="199766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1200" dirty="0" err="1"/>
              <a:t>Conclusions</a:t>
            </a:r>
            <a:endParaRPr lang="es-ES" sz="1200" dirty="0"/>
          </a:p>
        </p:txBody>
      </p:sp>
      <p:sp>
        <p:nvSpPr>
          <p:cNvPr id="11" name="Rectangle 10"/>
          <p:cNvSpPr/>
          <p:nvPr/>
        </p:nvSpPr>
        <p:spPr>
          <a:xfrm>
            <a:off x="3076866" y="240176"/>
            <a:ext cx="2988184" cy="203948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1200" dirty="0" smtClean="0"/>
              <a:t>Bag-of-Visual-and-</a:t>
            </a:r>
            <a:r>
              <a:rPr lang="es-ES" sz="1200" dirty="0" err="1" smtClean="0"/>
              <a:t>Depth</a:t>
            </a:r>
            <a:r>
              <a:rPr lang="es-ES" sz="1200" dirty="0" smtClean="0"/>
              <a:t>-</a:t>
            </a:r>
            <a:r>
              <a:rPr lang="es-ES" sz="1200" dirty="0" err="1" smtClean="0"/>
              <a:t>Words</a:t>
            </a:r>
            <a:endParaRPr lang="es-ES" sz="1200" dirty="0"/>
          </a:p>
        </p:txBody>
      </p:sp>
      <p:sp>
        <p:nvSpPr>
          <p:cNvPr id="13" name="Rectangle 12"/>
          <p:cNvSpPr/>
          <p:nvPr/>
        </p:nvSpPr>
        <p:spPr>
          <a:xfrm>
            <a:off x="6121052" y="239614"/>
            <a:ext cx="3022948" cy="200947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1200" dirty="0" err="1" smtClean="0"/>
              <a:t>Probabilistic</a:t>
            </a:r>
            <a:r>
              <a:rPr lang="es-ES" sz="1200" dirty="0" smtClean="0"/>
              <a:t> </a:t>
            </a:r>
            <a:r>
              <a:rPr lang="es-ES" sz="1200" dirty="0" err="1" smtClean="0"/>
              <a:t>Dynamic</a:t>
            </a:r>
            <a:r>
              <a:rPr lang="es-ES" sz="1200" dirty="0" smtClean="0"/>
              <a:t> Time </a:t>
            </a:r>
            <a:r>
              <a:rPr lang="es-ES" sz="1200" dirty="0" err="1" smtClean="0"/>
              <a:t>Waping</a:t>
            </a:r>
            <a:endParaRPr lang="es-ES" sz="1200" dirty="0"/>
          </a:p>
        </p:txBody>
      </p:sp>
      <p:sp>
        <p:nvSpPr>
          <p:cNvPr id="14" name="Rectangle 13"/>
          <p:cNvSpPr/>
          <p:nvPr/>
        </p:nvSpPr>
        <p:spPr>
          <a:xfrm>
            <a:off x="0" y="239615"/>
            <a:ext cx="3029439" cy="200947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1200" dirty="0" err="1" smtClean="0"/>
              <a:t>Gesture</a:t>
            </a:r>
            <a:r>
              <a:rPr lang="es-ES" sz="1200" dirty="0" smtClean="0"/>
              <a:t> </a:t>
            </a:r>
            <a:r>
              <a:rPr lang="es-ES" sz="1200" dirty="0" err="1" smtClean="0"/>
              <a:t>recognition</a:t>
            </a:r>
            <a:endParaRPr lang="es-ES" sz="1200" dirty="0"/>
          </a:p>
        </p:txBody>
      </p:sp>
      <p:sp>
        <p:nvSpPr>
          <p:cNvPr id="17" name="Content Placeholder 2"/>
          <p:cNvSpPr txBox="1">
            <a:spLocks/>
          </p:cNvSpPr>
          <p:nvPr/>
        </p:nvSpPr>
        <p:spPr>
          <a:xfrm>
            <a:off x="628650" y="1627657"/>
            <a:ext cx="7886700" cy="4829703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" b="1" dirty="0" err="1" smtClean="0"/>
              <a:t>Motivation</a:t>
            </a:r>
            <a:r>
              <a:rPr lang="es-ES" dirty="0" smtClean="0"/>
              <a:t>: Temporal </a:t>
            </a:r>
            <a:r>
              <a:rPr lang="es-ES" dirty="0" err="1" smtClean="0"/>
              <a:t>variability</a:t>
            </a:r>
            <a:r>
              <a:rPr lang="es-ES" dirty="0" smtClean="0"/>
              <a:t> </a:t>
            </a:r>
            <a:r>
              <a:rPr lang="es-ES" dirty="0" err="1" smtClean="0"/>
              <a:t>could</a:t>
            </a:r>
            <a:r>
              <a:rPr lang="es-ES" dirty="0" smtClean="0"/>
              <a:t> be </a:t>
            </a:r>
            <a:r>
              <a:rPr lang="es-ES" dirty="0" err="1" smtClean="0"/>
              <a:t>handled</a:t>
            </a:r>
            <a:r>
              <a:rPr lang="es-ES" dirty="0" smtClean="0"/>
              <a:t> </a:t>
            </a:r>
            <a:r>
              <a:rPr lang="es-ES" dirty="0" err="1" smtClean="0"/>
              <a:t>by</a:t>
            </a:r>
            <a:r>
              <a:rPr lang="es-ES" dirty="0" smtClean="0"/>
              <a:t> </a:t>
            </a:r>
            <a:r>
              <a:rPr lang="es-ES" dirty="0" err="1" smtClean="0"/>
              <a:t>methods</a:t>
            </a:r>
            <a:r>
              <a:rPr lang="es-ES" dirty="0" smtClean="0"/>
              <a:t> </a:t>
            </a:r>
            <a:r>
              <a:rPr lang="es-ES" dirty="0" err="1" smtClean="0"/>
              <a:t>like</a:t>
            </a:r>
            <a:r>
              <a:rPr lang="es-ES" dirty="0" smtClean="0"/>
              <a:t> </a:t>
            </a:r>
            <a:r>
              <a:rPr lang="es-ES" dirty="0" err="1" smtClean="0"/>
              <a:t>Dynamic</a:t>
            </a:r>
            <a:r>
              <a:rPr lang="es-ES" dirty="0" smtClean="0"/>
              <a:t> Time </a:t>
            </a:r>
            <a:r>
              <a:rPr lang="es-ES" dirty="0" err="1" smtClean="0"/>
              <a:t>Warping</a:t>
            </a:r>
            <a:r>
              <a:rPr lang="es-ES" dirty="0" smtClean="0"/>
              <a:t> (DTW), </a:t>
            </a:r>
            <a:r>
              <a:rPr lang="es-ES" dirty="0" err="1" smtClean="0"/>
              <a:t>but</a:t>
            </a:r>
            <a:r>
              <a:rPr lang="es-ES" dirty="0" smtClean="0"/>
              <a:t> </a:t>
            </a:r>
            <a:r>
              <a:rPr lang="es-ES" dirty="0" err="1" smtClean="0"/>
              <a:t>not</a:t>
            </a:r>
            <a:r>
              <a:rPr lang="es-ES" dirty="0" smtClean="0"/>
              <a:t> </a:t>
            </a:r>
            <a:r>
              <a:rPr lang="es-ES" dirty="0" err="1" smtClean="0"/>
              <a:t>appearance</a:t>
            </a:r>
            <a:r>
              <a:rPr lang="es-ES" dirty="0" smtClean="0"/>
              <a:t> </a:t>
            </a:r>
            <a:r>
              <a:rPr lang="es-ES" dirty="0" err="1" smtClean="0"/>
              <a:t>variability</a:t>
            </a:r>
            <a:r>
              <a:rPr lang="es-ES" dirty="0" smtClean="0"/>
              <a:t>.</a:t>
            </a:r>
          </a:p>
          <a:p>
            <a:endParaRPr lang="es-ES" dirty="0" smtClean="0"/>
          </a:p>
          <a:p>
            <a:endParaRPr lang="es-ES" dirty="0" smtClean="0"/>
          </a:p>
          <a:p>
            <a:endParaRPr lang="es-ES" dirty="0" smtClean="0"/>
          </a:p>
          <a:p>
            <a:endParaRPr lang="es-ES" dirty="0" smtClean="0"/>
          </a:p>
          <a:p>
            <a:endParaRPr lang="es-ES" dirty="0" smtClean="0"/>
          </a:p>
          <a:p>
            <a:endParaRPr lang="es-ES" dirty="0" smtClean="0"/>
          </a:p>
          <a:p>
            <a:r>
              <a:rPr lang="es-ES" b="1" dirty="0" err="1" smtClean="0"/>
              <a:t>Proposal</a:t>
            </a:r>
            <a:r>
              <a:rPr lang="es-ES" dirty="0" smtClean="0"/>
              <a:t>: A </a:t>
            </a:r>
            <a:r>
              <a:rPr lang="es-ES" dirty="0" err="1" smtClean="0"/>
              <a:t>modification</a:t>
            </a:r>
            <a:r>
              <a:rPr lang="es-ES" dirty="0" smtClean="0"/>
              <a:t> of DTW </a:t>
            </a:r>
            <a:r>
              <a:rPr lang="es-ES" dirty="0" err="1" smtClean="0"/>
              <a:t>able</a:t>
            </a:r>
            <a:r>
              <a:rPr lang="es-ES" dirty="0" smtClean="0"/>
              <a:t> to </a:t>
            </a:r>
            <a:r>
              <a:rPr lang="es-ES" dirty="0" err="1" smtClean="0"/>
              <a:t>model</a:t>
            </a:r>
            <a:r>
              <a:rPr lang="es-ES" dirty="0" smtClean="0"/>
              <a:t> </a:t>
            </a:r>
            <a:r>
              <a:rPr lang="es-ES" dirty="0" err="1" smtClean="0"/>
              <a:t>spatial</a:t>
            </a:r>
            <a:r>
              <a:rPr lang="es-ES" dirty="0" smtClean="0"/>
              <a:t> (</a:t>
            </a:r>
            <a:r>
              <a:rPr lang="es-ES" dirty="0" err="1" smtClean="0"/>
              <a:t>appearance</a:t>
            </a:r>
            <a:r>
              <a:rPr lang="es-ES" dirty="0" smtClean="0"/>
              <a:t>) </a:t>
            </a:r>
            <a:r>
              <a:rPr lang="es-ES" dirty="0" err="1" smtClean="0"/>
              <a:t>variations</a:t>
            </a:r>
            <a:r>
              <a:rPr lang="es-ES" dirty="0" smtClean="0"/>
              <a:t>.</a:t>
            </a:r>
            <a:endParaRPr lang="es-ES" dirty="0"/>
          </a:p>
        </p:txBody>
      </p:sp>
      <p:pic>
        <p:nvPicPr>
          <p:cNvPr id="18" name="Picture 17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70423" y="2978575"/>
            <a:ext cx="3550405" cy="2127865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05846" y="2752476"/>
            <a:ext cx="3713918" cy="2352511"/>
          </a:xfrm>
          <a:prstGeom prst="rect">
            <a:avLst/>
          </a:prstGeom>
        </p:spPr>
      </p:pic>
      <p:sp>
        <p:nvSpPr>
          <p:cNvPr id="15" name="Slide Number Placeholder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860AB8-BB39-4E0E-8905-3E931B52FC0E}" type="slidenum">
              <a:rPr lang="es-ES" smtClean="0"/>
              <a:pPr/>
              <a:t>70</a:t>
            </a:fld>
            <a:r>
              <a:rPr lang="es-ES" smtClean="0"/>
              <a:t> / 84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30338507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uild="p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28 Imagen" descr="degradado diapo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32" y="5888673"/>
            <a:ext cx="9144000" cy="978892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59380" y="3293097"/>
            <a:ext cx="5058770" cy="249661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8367304" cy="1325563"/>
          </a:xfrm>
        </p:spPr>
        <p:txBody>
          <a:bodyPr/>
          <a:lstStyle/>
          <a:p>
            <a:r>
              <a:rPr lang="es-ES" dirty="0" err="1" smtClean="0"/>
              <a:t>Probabilistic</a:t>
            </a:r>
            <a:r>
              <a:rPr lang="es-ES" dirty="0" smtClean="0"/>
              <a:t> </a:t>
            </a:r>
            <a:r>
              <a:rPr lang="es-ES" dirty="0" err="1" smtClean="0"/>
              <a:t>Dynamic</a:t>
            </a:r>
            <a:r>
              <a:rPr lang="es-ES" dirty="0" smtClean="0"/>
              <a:t> Time </a:t>
            </a:r>
            <a:r>
              <a:rPr lang="es-ES" dirty="0" err="1" smtClean="0"/>
              <a:t>Warping</a:t>
            </a:r>
            <a:endParaRPr lang="es-ES" dirty="0"/>
          </a:p>
        </p:txBody>
      </p:sp>
      <p:sp>
        <p:nvSpPr>
          <p:cNvPr id="5" name="Rectangle 4"/>
          <p:cNvSpPr/>
          <p:nvPr/>
        </p:nvSpPr>
        <p:spPr>
          <a:xfrm>
            <a:off x="-32" y="0"/>
            <a:ext cx="2216567" cy="199766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1200" dirty="0" err="1"/>
              <a:t>Part</a:t>
            </a:r>
            <a:r>
              <a:rPr lang="es-ES" sz="1200" dirty="0"/>
              <a:t> I</a:t>
            </a:r>
          </a:p>
        </p:txBody>
      </p:sp>
      <p:sp>
        <p:nvSpPr>
          <p:cNvPr id="6" name="Rectangle 5"/>
          <p:cNvSpPr/>
          <p:nvPr/>
        </p:nvSpPr>
        <p:spPr>
          <a:xfrm>
            <a:off x="2281647" y="0"/>
            <a:ext cx="2224199" cy="200797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1200" dirty="0" err="1"/>
              <a:t>Part</a:t>
            </a:r>
            <a:r>
              <a:rPr lang="es-ES" sz="1200" dirty="0"/>
              <a:t> II</a:t>
            </a:r>
          </a:p>
        </p:txBody>
      </p:sp>
      <p:sp>
        <p:nvSpPr>
          <p:cNvPr id="7" name="Rectangle 6"/>
          <p:cNvSpPr/>
          <p:nvPr/>
        </p:nvSpPr>
        <p:spPr>
          <a:xfrm>
            <a:off x="4570958" y="0"/>
            <a:ext cx="2226044" cy="200797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1200" dirty="0" err="1"/>
              <a:t>Part</a:t>
            </a:r>
            <a:r>
              <a:rPr lang="es-ES" sz="1200" dirty="0"/>
              <a:t> III</a:t>
            </a:r>
          </a:p>
        </p:txBody>
      </p:sp>
      <p:sp>
        <p:nvSpPr>
          <p:cNvPr id="8" name="Rectangle 7"/>
          <p:cNvSpPr/>
          <p:nvPr/>
        </p:nvSpPr>
        <p:spPr>
          <a:xfrm>
            <a:off x="6862114" y="1"/>
            <a:ext cx="2281854" cy="199766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1200" dirty="0" err="1"/>
              <a:t>Conclusions</a:t>
            </a:r>
            <a:endParaRPr lang="es-ES" sz="1200" dirty="0"/>
          </a:p>
        </p:txBody>
      </p:sp>
      <p:sp>
        <p:nvSpPr>
          <p:cNvPr id="11" name="Rectangle 10"/>
          <p:cNvSpPr/>
          <p:nvPr/>
        </p:nvSpPr>
        <p:spPr>
          <a:xfrm>
            <a:off x="3076866" y="240176"/>
            <a:ext cx="2988184" cy="203948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1200" dirty="0" smtClean="0"/>
              <a:t>Bag-of-Visual-and-</a:t>
            </a:r>
            <a:r>
              <a:rPr lang="es-ES" sz="1200" dirty="0" err="1" smtClean="0"/>
              <a:t>Depth</a:t>
            </a:r>
            <a:r>
              <a:rPr lang="es-ES" sz="1200" dirty="0" smtClean="0"/>
              <a:t>-</a:t>
            </a:r>
            <a:r>
              <a:rPr lang="es-ES" sz="1200" dirty="0" err="1" smtClean="0"/>
              <a:t>Words</a:t>
            </a:r>
            <a:endParaRPr lang="es-ES" sz="1200" dirty="0"/>
          </a:p>
        </p:txBody>
      </p:sp>
      <p:sp>
        <p:nvSpPr>
          <p:cNvPr id="13" name="Rectangle 12"/>
          <p:cNvSpPr/>
          <p:nvPr/>
        </p:nvSpPr>
        <p:spPr>
          <a:xfrm>
            <a:off x="6121052" y="239614"/>
            <a:ext cx="3022948" cy="200947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1200" dirty="0" err="1" smtClean="0"/>
              <a:t>Probabilistic</a:t>
            </a:r>
            <a:r>
              <a:rPr lang="es-ES" sz="1200" dirty="0" smtClean="0"/>
              <a:t> </a:t>
            </a:r>
            <a:r>
              <a:rPr lang="es-ES" sz="1200" dirty="0" err="1" smtClean="0"/>
              <a:t>Dynamic</a:t>
            </a:r>
            <a:r>
              <a:rPr lang="es-ES" sz="1200" dirty="0" smtClean="0"/>
              <a:t> Time </a:t>
            </a:r>
            <a:r>
              <a:rPr lang="es-ES" sz="1200" dirty="0" err="1" smtClean="0"/>
              <a:t>Waping</a:t>
            </a:r>
            <a:endParaRPr lang="es-ES" sz="1200" dirty="0"/>
          </a:p>
        </p:txBody>
      </p:sp>
      <p:sp>
        <p:nvSpPr>
          <p:cNvPr id="14" name="Rectangle 13"/>
          <p:cNvSpPr/>
          <p:nvPr/>
        </p:nvSpPr>
        <p:spPr>
          <a:xfrm>
            <a:off x="0" y="239615"/>
            <a:ext cx="3029439" cy="200947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1200" dirty="0" err="1" smtClean="0"/>
              <a:t>Gesture</a:t>
            </a:r>
            <a:r>
              <a:rPr lang="es-ES" sz="1200" dirty="0" smtClean="0"/>
              <a:t> </a:t>
            </a:r>
            <a:r>
              <a:rPr lang="es-ES" sz="1200" dirty="0" err="1" smtClean="0"/>
              <a:t>recognition</a:t>
            </a:r>
            <a:endParaRPr lang="es-ES" sz="1200" dirty="0"/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16200000">
            <a:off x="866505" y="4284501"/>
            <a:ext cx="2124509" cy="558012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55812" y="3293158"/>
            <a:ext cx="5064520" cy="2496561"/>
          </a:xfrm>
          <a:prstGeom prst="rect">
            <a:avLst/>
          </a:prstGeom>
        </p:spPr>
      </p:pic>
      <p:grpSp>
        <p:nvGrpSpPr>
          <p:cNvPr id="20" name="Group 19"/>
          <p:cNvGrpSpPr/>
          <p:nvPr/>
        </p:nvGrpSpPr>
        <p:grpSpPr>
          <a:xfrm>
            <a:off x="1658998" y="3599017"/>
            <a:ext cx="557537" cy="1980255"/>
            <a:chOff x="1657161" y="3551883"/>
            <a:chExt cx="557537" cy="1980255"/>
          </a:xfrm>
        </p:grpSpPr>
        <p:pic>
          <p:nvPicPr>
            <p:cNvPr id="18" name="Picture 17"/>
            <p:cNvPicPr>
              <a:picLocks noChangeAspect="1"/>
            </p:cNvPicPr>
            <p:nvPr/>
          </p:nvPicPr>
          <p:blipFill rotWithShape="1">
            <a:blip r:embed="rId7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r="1393"/>
            <a:stretch/>
          </p:blipFill>
          <p:spPr>
            <a:xfrm rot="16200000">
              <a:off x="1009220" y="4326660"/>
              <a:ext cx="1961289" cy="449667"/>
            </a:xfrm>
            <a:prstGeom prst="rect">
              <a:avLst/>
            </a:prstGeom>
          </p:spPr>
        </p:pic>
        <p:pic>
          <p:nvPicPr>
            <p:cNvPr id="19" name="Picture 18"/>
            <p:cNvPicPr>
              <a:picLocks noChangeAspect="1"/>
            </p:cNvPicPr>
            <p:nvPr/>
          </p:nvPicPr>
          <p:blipFill>
            <a:blip r:embed="rId8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 rot="16200000">
              <a:off x="960828" y="4248216"/>
              <a:ext cx="1836000" cy="443333"/>
            </a:xfrm>
            <a:prstGeom prst="rect">
              <a:avLst/>
            </a:prstGeom>
          </p:spPr>
        </p:pic>
      </p:grpSp>
      <p:pic>
        <p:nvPicPr>
          <p:cNvPr id="21" name="Picture 20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292990" y="3679528"/>
            <a:ext cx="2387320" cy="1723752"/>
          </a:xfrm>
          <a:prstGeom prst="rect">
            <a:avLst/>
          </a:prstGeom>
        </p:spPr>
      </p:pic>
      <p:grpSp>
        <p:nvGrpSpPr>
          <p:cNvPr id="26" name="Group 25"/>
          <p:cNvGrpSpPr/>
          <p:nvPr/>
        </p:nvGrpSpPr>
        <p:grpSpPr>
          <a:xfrm>
            <a:off x="2293183" y="2372346"/>
            <a:ext cx="4707735" cy="1027051"/>
            <a:chOff x="2293183" y="2014120"/>
            <a:chExt cx="4707735" cy="1027051"/>
          </a:xfrm>
        </p:grpSpPr>
        <p:pic>
          <p:nvPicPr>
            <p:cNvPr id="12" name="Picture 11"/>
            <p:cNvPicPr>
              <a:picLocks noChangeAspect="1"/>
            </p:cNvPicPr>
            <p:nvPr/>
          </p:nvPicPr>
          <p:blipFill>
            <a:blip r:embed="rId10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293183" y="2215974"/>
              <a:ext cx="4707735" cy="825197"/>
            </a:xfrm>
            <a:prstGeom prst="rect">
              <a:avLst/>
            </a:prstGeom>
          </p:spPr>
        </p:pic>
        <p:sp>
          <p:nvSpPr>
            <p:cNvPr id="25" name="TextBox 24"/>
            <p:cNvSpPr txBox="1"/>
            <p:nvPr/>
          </p:nvSpPr>
          <p:spPr>
            <a:xfrm>
              <a:off x="3529821" y="2014120"/>
              <a:ext cx="223445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dirty="0" smtClean="0"/>
                <a:t>Input </a:t>
              </a:r>
              <a:r>
                <a:rPr lang="es-ES" dirty="0" err="1" smtClean="0"/>
                <a:t>query</a:t>
              </a:r>
              <a:r>
                <a:rPr lang="es-ES" dirty="0" smtClean="0"/>
                <a:t> </a:t>
              </a:r>
              <a:r>
                <a:rPr lang="es-ES" dirty="0" err="1" smtClean="0"/>
                <a:t>sequence</a:t>
              </a:r>
              <a:endParaRPr lang="es-ES" dirty="0"/>
            </a:p>
          </p:txBody>
        </p:sp>
      </p:grpSp>
      <p:sp>
        <p:nvSpPr>
          <p:cNvPr id="27" name="TextBox 26"/>
          <p:cNvSpPr txBox="1"/>
          <p:nvPr/>
        </p:nvSpPr>
        <p:spPr>
          <a:xfrm rot="16200000">
            <a:off x="603597" y="4378840"/>
            <a:ext cx="15737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 err="1" smtClean="0"/>
              <a:t>Gesture</a:t>
            </a:r>
            <a:r>
              <a:rPr lang="es-ES" dirty="0" smtClean="0"/>
              <a:t> </a:t>
            </a:r>
            <a:r>
              <a:rPr lang="es-ES" dirty="0" err="1" smtClean="0"/>
              <a:t>model</a:t>
            </a:r>
            <a:endParaRPr lang="es-ES" dirty="0"/>
          </a:p>
        </p:txBody>
      </p:sp>
      <p:sp>
        <p:nvSpPr>
          <p:cNvPr id="28" name="Rounded Rectangle 27"/>
          <p:cNvSpPr/>
          <p:nvPr/>
        </p:nvSpPr>
        <p:spPr>
          <a:xfrm>
            <a:off x="3076866" y="5869812"/>
            <a:ext cx="3216124" cy="46767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b="1" dirty="0" err="1" smtClean="0"/>
              <a:t>Probability-based</a:t>
            </a:r>
            <a:r>
              <a:rPr lang="es-ES" b="1" dirty="0" smtClean="0"/>
              <a:t> </a:t>
            </a:r>
            <a:r>
              <a:rPr lang="es-ES" b="1" dirty="0" err="1" smtClean="0"/>
              <a:t>soft</a:t>
            </a:r>
            <a:r>
              <a:rPr lang="es-ES" b="1" dirty="0" smtClean="0"/>
              <a:t> </a:t>
            </a:r>
            <a:r>
              <a:rPr lang="es-ES" b="1" dirty="0" err="1" smtClean="0"/>
              <a:t>distance</a:t>
            </a:r>
            <a:endParaRPr lang="es-ES" b="1" dirty="0"/>
          </a:p>
        </p:txBody>
      </p:sp>
      <p:grpSp>
        <p:nvGrpSpPr>
          <p:cNvPr id="37" name="35 Grupo"/>
          <p:cNvGrpSpPr/>
          <p:nvPr/>
        </p:nvGrpSpPr>
        <p:grpSpPr>
          <a:xfrm>
            <a:off x="219729" y="1599458"/>
            <a:ext cx="8702457" cy="568895"/>
            <a:chOff x="928662" y="2071678"/>
            <a:chExt cx="7000924" cy="785818"/>
          </a:xfrm>
        </p:grpSpPr>
        <p:sp>
          <p:nvSpPr>
            <p:cNvPr id="38" name="18 Rectángulo redondeado"/>
            <p:cNvSpPr/>
            <p:nvPr/>
          </p:nvSpPr>
          <p:spPr>
            <a:xfrm>
              <a:off x="928662" y="2071678"/>
              <a:ext cx="1500198" cy="785818"/>
            </a:xfrm>
            <a:prstGeom prst="roundRect">
              <a:avLst/>
            </a:prstGeom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ES" sz="1600" b="1" dirty="0" err="1" smtClean="0"/>
                <a:t>Gesture</a:t>
              </a:r>
              <a:r>
                <a:rPr lang="es-ES" sz="1600" b="1" dirty="0" smtClean="0"/>
                <a:t> </a:t>
              </a:r>
              <a:r>
                <a:rPr lang="es-ES" sz="1600" b="1" dirty="0" err="1" smtClean="0"/>
                <a:t>description</a:t>
              </a:r>
              <a:endParaRPr lang="es-ES" sz="1600" b="1" dirty="0"/>
            </a:p>
          </p:txBody>
        </p:sp>
        <p:sp>
          <p:nvSpPr>
            <p:cNvPr id="39" name="20 Rectángulo redondeado"/>
            <p:cNvSpPr/>
            <p:nvPr/>
          </p:nvSpPr>
          <p:spPr>
            <a:xfrm>
              <a:off x="2786050" y="2071678"/>
              <a:ext cx="1500198" cy="785818"/>
            </a:xfrm>
            <a:prstGeom prst="roundRect">
              <a:avLst/>
            </a:prstGeom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ES" sz="1600" b="1" dirty="0" err="1" smtClean="0"/>
                <a:t>Gesture</a:t>
              </a:r>
              <a:r>
                <a:rPr lang="es-ES" sz="1600" b="1" dirty="0" smtClean="0"/>
                <a:t> </a:t>
              </a:r>
              <a:r>
                <a:rPr lang="es-ES" sz="1600" b="1" dirty="0" err="1" smtClean="0"/>
                <a:t>alignment</a:t>
              </a:r>
              <a:endParaRPr lang="es-ES" sz="1600" b="1" dirty="0"/>
            </a:p>
          </p:txBody>
        </p:sp>
        <p:sp>
          <p:nvSpPr>
            <p:cNvPr id="40" name="21 Rectángulo redondeado"/>
            <p:cNvSpPr/>
            <p:nvPr/>
          </p:nvSpPr>
          <p:spPr>
            <a:xfrm>
              <a:off x="4572000" y="2071678"/>
              <a:ext cx="1500198" cy="785818"/>
            </a:xfrm>
            <a:prstGeom prst="roundRect">
              <a:avLst/>
            </a:prstGeom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ES" sz="1600" b="1" dirty="0" smtClean="0"/>
                <a:t>GMM </a:t>
              </a:r>
              <a:r>
                <a:rPr lang="es-ES" sz="1600" b="1" dirty="0" err="1" smtClean="0"/>
                <a:t>learning</a:t>
              </a:r>
              <a:endParaRPr lang="es-ES" sz="1600" b="1" dirty="0"/>
            </a:p>
          </p:txBody>
        </p:sp>
        <p:sp>
          <p:nvSpPr>
            <p:cNvPr id="41" name="27 Rectángulo redondeado"/>
            <p:cNvSpPr/>
            <p:nvPr/>
          </p:nvSpPr>
          <p:spPr>
            <a:xfrm>
              <a:off x="6429388" y="2071678"/>
              <a:ext cx="1500198" cy="785818"/>
            </a:xfrm>
            <a:prstGeom prst="roundRect">
              <a:avLst/>
            </a:prstGeom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ES" sz="1600" b="1" dirty="0" err="1" smtClean="0"/>
                <a:t>Probabilistic</a:t>
              </a:r>
              <a:r>
                <a:rPr lang="es-ES" sz="1600" b="1" dirty="0" smtClean="0"/>
                <a:t> DTW</a:t>
              </a:r>
              <a:endParaRPr lang="es-ES" sz="1600" b="1" dirty="0"/>
            </a:p>
          </p:txBody>
        </p:sp>
        <p:sp>
          <p:nvSpPr>
            <p:cNvPr id="42" name="29 Flecha derecha"/>
            <p:cNvSpPr/>
            <p:nvPr/>
          </p:nvSpPr>
          <p:spPr>
            <a:xfrm>
              <a:off x="2462198" y="2338380"/>
              <a:ext cx="285752" cy="285752"/>
            </a:xfrm>
            <a:prstGeom prst="rightArrow">
              <a:avLst/>
            </a:prstGeom>
          </p:spPr>
          <p:style>
            <a:lnRef idx="1">
              <a:schemeClr val="dk1"/>
            </a:lnRef>
            <a:fillRef idx="3">
              <a:schemeClr val="dk1"/>
            </a:fillRef>
            <a:effectRef idx="2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sz="1600" b="1"/>
            </a:p>
          </p:txBody>
        </p:sp>
        <p:sp>
          <p:nvSpPr>
            <p:cNvPr id="43" name="32 Flecha derecha"/>
            <p:cNvSpPr/>
            <p:nvPr/>
          </p:nvSpPr>
          <p:spPr>
            <a:xfrm>
              <a:off x="4286248" y="2352667"/>
              <a:ext cx="285752" cy="285752"/>
            </a:xfrm>
            <a:prstGeom prst="rightArrow">
              <a:avLst/>
            </a:prstGeom>
          </p:spPr>
          <p:style>
            <a:lnRef idx="1">
              <a:schemeClr val="dk1"/>
            </a:lnRef>
            <a:fillRef idx="3">
              <a:schemeClr val="dk1"/>
            </a:fillRef>
            <a:effectRef idx="2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sz="1600" b="1"/>
            </a:p>
          </p:txBody>
        </p:sp>
        <p:sp>
          <p:nvSpPr>
            <p:cNvPr id="44" name="33 Flecha derecha"/>
            <p:cNvSpPr/>
            <p:nvPr/>
          </p:nvSpPr>
          <p:spPr>
            <a:xfrm>
              <a:off x="6081723" y="2357430"/>
              <a:ext cx="285752" cy="285752"/>
            </a:xfrm>
            <a:prstGeom prst="rightArrow">
              <a:avLst/>
            </a:prstGeom>
          </p:spPr>
          <p:style>
            <a:lnRef idx="1">
              <a:schemeClr val="dk1"/>
            </a:lnRef>
            <a:fillRef idx="3">
              <a:schemeClr val="dk1"/>
            </a:fillRef>
            <a:effectRef idx="2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sz="1600" b="1"/>
            </a:p>
          </p:txBody>
        </p:sp>
      </p:grpSp>
      <p:grpSp>
        <p:nvGrpSpPr>
          <p:cNvPr id="53" name="Group 52"/>
          <p:cNvGrpSpPr/>
          <p:nvPr/>
        </p:nvGrpSpPr>
        <p:grpSpPr>
          <a:xfrm>
            <a:off x="1152134" y="2168353"/>
            <a:ext cx="1141049" cy="1430664"/>
            <a:chOff x="1152134" y="2168353"/>
            <a:chExt cx="1141049" cy="1430664"/>
          </a:xfrm>
        </p:grpSpPr>
        <p:cxnSp>
          <p:nvCxnSpPr>
            <p:cNvPr id="46" name="Curved Connector 45"/>
            <p:cNvCxnSpPr>
              <a:stCxn id="38" idx="2"/>
              <a:endCxn id="19" idx="3"/>
            </p:cNvCxnSpPr>
            <p:nvPr/>
          </p:nvCxnSpPr>
          <p:spPr>
            <a:xfrm rot="16200000" flipH="1">
              <a:off x="801068" y="2519419"/>
              <a:ext cx="1430664" cy="728531"/>
            </a:xfrm>
            <a:prstGeom prst="curvedConnector3">
              <a:avLst>
                <a:gd name="adj1" fmla="val 82287"/>
              </a:avLst>
            </a:prstGeom>
            <a:ln w="38100">
              <a:tailEnd type="triangle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47" name="Curved Connector 46"/>
            <p:cNvCxnSpPr>
              <a:stCxn id="38" idx="2"/>
              <a:endCxn id="12" idx="1"/>
            </p:cNvCxnSpPr>
            <p:nvPr/>
          </p:nvCxnSpPr>
          <p:spPr>
            <a:xfrm rot="16200000" flipH="1">
              <a:off x="1313436" y="2007052"/>
              <a:ext cx="818446" cy="1141048"/>
            </a:xfrm>
            <a:prstGeom prst="curvedConnector2">
              <a:avLst/>
            </a:prstGeom>
            <a:ln w="38100">
              <a:tailEnd type="triangle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  <p:cxnSp>
        <p:nvCxnSpPr>
          <p:cNvPr id="54" name="Curved Connector 53"/>
          <p:cNvCxnSpPr>
            <a:stCxn id="39" idx="2"/>
            <a:endCxn id="15" idx="3"/>
          </p:cNvCxnSpPr>
          <p:nvPr/>
        </p:nvCxnSpPr>
        <p:spPr>
          <a:xfrm rot="5400000">
            <a:off x="2028405" y="2068708"/>
            <a:ext cx="1332900" cy="1532191"/>
          </a:xfrm>
          <a:prstGeom prst="curvedConnector3">
            <a:avLst>
              <a:gd name="adj1" fmla="val 50000"/>
            </a:avLst>
          </a:prstGeom>
          <a:ln w="38100"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57" name="Curved Connector 56"/>
          <p:cNvCxnSpPr>
            <a:stCxn id="40" idx="2"/>
            <a:endCxn id="21" idx="0"/>
          </p:cNvCxnSpPr>
          <p:nvPr/>
        </p:nvCxnSpPr>
        <p:spPr>
          <a:xfrm rot="16200000" flipH="1">
            <a:off x="5828220" y="2021097"/>
            <a:ext cx="1511175" cy="1805685"/>
          </a:xfrm>
          <a:prstGeom prst="curvedConnector3">
            <a:avLst>
              <a:gd name="adj1" fmla="val 50000"/>
            </a:avLst>
          </a:prstGeom>
          <a:ln w="38100"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60" name="Curved Connector 59"/>
          <p:cNvCxnSpPr>
            <a:stCxn id="41" idx="2"/>
            <a:endCxn id="12" idx="2"/>
          </p:cNvCxnSpPr>
          <p:nvPr/>
        </p:nvCxnSpPr>
        <p:spPr>
          <a:xfrm rot="5400000">
            <a:off x="5702894" y="1112511"/>
            <a:ext cx="1231044" cy="3342729"/>
          </a:xfrm>
          <a:prstGeom prst="curvedConnector3">
            <a:avLst>
              <a:gd name="adj1" fmla="val 42760"/>
            </a:avLst>
          </a:prstGeom>
          <a:ln w="38100"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3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860AB8-BB39-4E0E-8905-3E931B52FC0E}" type="slidenum">
              <a:rPr lang="es-ES" smtClean="0"/>
              <a:pPr/>
              <a:t>71</a:t>
            </a:fld>
            <a:r>
              <a:rPr lang="es-ES" smtClean="0"/>
              <a:t> / 84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9058200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000"/>
                            </p:stCondLst>
                            <p:childTnLst>
                              <p:par>
                                <p:cTn id="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</p:bld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28 Imagen" descr="degradado diapo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32" y="5888673"/>
            <a:ext cx="9144000" cy="978892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684227"/>
            <a:ext cx="7886700" cy="4351338"/>
          </a:xfrm>
        </p:spPr>
        <p:txBody>
          <a:bodyPr/>
          <a:lstStyle/>
          <a:p>
            <a:r>
              <a:rPr lang="es-ES" dirty="0" err="1" smtClean="0"/>
              <a:t>Alignment</a:t>
            </a:r>
            <a:r>
              <a:rPr lang="es-ES" dirty="0" smtClean="0"/>
              <a:t> of training </a:t>
            </a:r>
            <a:r>
              <a:rPr lang="es-ES" dirty="0" err="1" smtClean="0"/>
              <a:t>samples</a:t>
            </a:r>
            <a:endParaRPr lang="es-ES" dirty="0"/>
          </a:p>
        </p:txBody>
      </p:sp>
      <p:sp>
        <p:nvSpPr>
          <p:cNvPr id="5" name="Rectangle 4"/>
          <p:cNvSpPr/>
          <p:nvPr/>
        </p:nvSpPr>
        <p:spPr>
          <a:xfrm>
            <a:off x="-32" y="0"/>
            <a:ext cx="2216567" cy="199766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1200" dirty="0" err="1"/>
              <a:t>Part</a:t>
            </a:r>
            <a:r>
              <a:rPr lang="es-ES" sz="1200" dirty="0"/>
              <a:t> I</a:t>
            </a:r>
          </a:p>
        </p:txBody>
      </p:sp>
      <p:sp>
        <p:nvSpPr>
          <p:cNvPr id="6" name="Rectangle 5"/>
          <p:cNvSpPr/>
          <p:nvPr/>
        </p:nvSpPr>
        <p:spPr>
          <a:xfrm>
            <a:off x="2281647" y="0"/>
            <a:ext cx="2224199" cy="200797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1200" dirty="0" err="1"/>
              <a:t>Part</a:t>
            </a:r>
            <a:r>
              <a:rPr lang="es-ES" sz="1200" dirty="0"/>
              <a:t> II</a:t>
            </a:r>
          </a:p>
        </p:txBody>
      </p:sp>
      <p:sp>
        <p:nvSpPr>
          <p:cNvPr id="7" name="Rectangle 6"/>
          <p:cNvSpPr/>
          <p:nvPr/>
        </p:nvSpPr>
        <p:spPr>
          <a:xfrm>
            <a:off x="4570958" y="0"/>
            <a:ext cx="2226044" cy="200797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1200" dirty="0" err="1"/>
              <a:t>Part</a:t>
            </a:r>
            <a:r>
              <a:rPr lang="es-ES" sz="1200" dirty="0"/>
              <a:t> III</a:t>
            </a:r>
          </a:p>
        </p:txBody>
      </p:sp>
      <p:sp>
        <p:nvSpPr>
          <p:cNvPr id="8" name="Rectangle 7"/>
          <p:cNvSpPr/>
          <p:nvPr/>
        </p:nvSpPr>
        <p:spPr>
          <a:xfrm>
            <a:off x="6862114" y="1"/>
            <a:ext cx="2281854" cy="199766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1200" dirty="0" err="1"/>
              <a:t>Conclusions</a:t>
            </a:r>
            <a:endParaRPr lang="es-ES" sz="1200" dirty="0"/>
          </a:p>
        </p:txBody>
      </p:sp>
      <p:sp>
        <p:nvSpPr>
          <p:cNvPr id="11" name="Rectangle 10"/>
          <p:cNvSpPr/>
          <p:nvPr/>
        </p:nvSpPr>
        <p:spPr>
          <a:xfrm>
            <a:off x="3076866" y="240176"/>
            <a:ext cx="2988184" cy="203948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1200" dirty="0" smtClean="0"/>
              <a:t>Bag-of-Visual-and-</a:t>
            </a:r>
            <a:r>
              <a:rPr lang="es-ES" sz="1200" dirty="0" err="1" smtClean="0"/>
              <a:t>Depth</a:t>
            </a:r>
            <a:r>
              <a:rPr lang="es-ES" sz="1200" dirty="0" smtClean="0"/>
              <a:t>-</a:t>
            </a:r>
            <a:r>
              <a:rPr lang="es-ES" sz="1200" dirty="0" err="1" smtClean="0"/>
              <a:t>Words</a:t>
            </a:r>
            <a:endParaRPr lang="es-ES" sz="1200" dirty="0"/>
          </a:p>
        </p:txBody>
      </p:sp>
      <p:sp>
        <p:nvSpPr>
          <p:cNvPr id="13" name="Rectangle 12"/>
          <p:cNvSpPr/>
          <p:nvPr/>
        </p:nvSpPr>
        <p:spPr>
          <a:xfrm>
            <a:off x="6121052" y="239614"/>
            <a:ext cx="3022948" cy="200947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1200" dirty="0" err="1" smtClean="0"/>
              <a:t>Probabilistic</a:t>
            </a:r>
            <a:r>
              <a:rPr lang="es-ES" sz="1200" dirty="0" smtClean="0"/>
              <a:t> </a:t>
            </a:r>
            <a:r>
              <a:rPr lang="es-ES" sz="1200" dirty="0" err="1" smtClean="0"/>
              <a:t>Dynamic</a:t>
            </a:r>
            <a:r>
              <a:rPr lang="es-ES" sz="1200" dirty="0" smtClean="0"/>
              <a:t> Time </a:t>
            </a:r>
            <a:r>
              <a:rPr lang="es-ES" sz="1200" dirty="0" err="1" smtClean="0"/>
              <a:t>Waping</a:t>
            </a:r>
            <a:endParaRPr lang="es-ES" sz="1200" dirty="0"/>
          </a:p>
        </p:txBody>
      </p:sp>
      <p:sp>
        <p:nvSpPr>
          <p:cNvPr id="14" name="Rectangle 13"/>
          <p:cNvSpPr/>
          <p:nvPr/>
        </p:nvSpPr>
        <p:spPr>
          <a:xfrm>
            <a:off x="0" y="239615"/>
            <a:ext cx="3029439" cy="200947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1200" dirty="0" err="1" smtClean="0"/>
              <a:t>Gesture</a:t>
            </a:r>
            <a:r>
              <a:rPr lang="es-ES" sz="1200" dirty="0" smtClean="0"/>
              <a:t> </a:t>
            </a:r>
            <a:r>
              <a:rPr lang="es-ES" sz="1200" dirty="0" err="1" smtClean="0"/>
              <a:t>recognition</a:t>
            </a:r>
            <a:endParaRPr lang="es-ES" sz="1200" dirty="0"/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37369" y="2873787"/>
            <a:ext cx="2882978" cy="3043549"/>
          </a:xfrm>
          <a:prstGeom prst="rect">
            <a:avLst/>
          </a:prstGeom>
        </p:spPr>
      </p:pic>
      <p:sp>
        <p:nvSpPr>
          <p:cNvPr id="18" name="Rounded Rectangle 17"/>
          <p:cNvSpPr/>
          <p:nvPr/>
        </p:nvSpPr>
        <p:spPr>
          <a:xfrm>
            <a:off x="3956317" y="4072382"/>
            <a:ext cx="1263994" cy="641023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2800" b="1" dirty="0" smtClean="0"/>
              <a:t>DTW</a:t>
            </a:r>
            <a:endParaRPr lang="es-ES" sz="2800" b="1" dirty="0"/>
          </a:p>
        </p:txBody>
      </p:sp>
      <p:grpSp>
        <p:nvGrpSpPr>
          <p:cNvPr id="20" name="Group 19"/>
          <p:cNvGrpSpPr/>
          <p:nvPr/>
        </p:nvGrpSpPr>
        <p:grpSpPr>
          <a:xfrm>
            <a:off x="832381" y="2452214"/>
            <a:ext cx="2503955" cy="1129974"/>
            <a:chOff x="832381" y="2348517"/>
            <a:chExt cx="2503955" cy="1129974"/>
          </a:xfrm>
        </p:grpSpPr>
        <p:sp>
          <p:nvSpPr>
            <p:cNvPr id="17" name="Rounded Rectangle 16"/>
            <p:cNvSpPr/>
            <p:nvPr/>
          </p:nvSpPr>
          <p:spPr>
            <a:xfrm>
              <a:off x="970961" y="2770090"/>
              <a:ext cx="2187018" cy="708401"/>
            </a:xfrm>
            <a:prstGeom prst="roundRect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832381" y="2348517"/>
              <a:ext cx="250395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dirty="0" smtClean="0"/>
                <a:t>Median </a:t>
              </a:r>
              <a:r>
                <a:rPr lang="es-ES" dirty="0" err="1" smtClean="0"/>
                <a:t>length</a:t>
              </a:r>
              <a:r>
                <a:rPr lang="es-ES" dirty="0" smtClean="0"/>
                <a:t> </a:t>
              </a:r>
              <a:r>
                <a:rPr lang="es-ES" dirty="0" err="1" smtClean="0"/>
                <a:t>sequence</a:t>
              </a:r>
              <a:endParaRPr lang="es-ES" dirty="0"/>
            </a:p>
          </p:txBody>
        </p:sp>
      </p:grpSp>
      <p:cxnSp>
        <p:nvCxnSpPr>
          <p:cNvPr id="22" name="Elbow Connector 21"/>
          <p:cNvCxnSpPr>
            <a:stCxn id="17" idx="3"/>
            <a:endCxn id="18" idx="0"/>
          </p:cNvCxnSpPr>
          <p:nvPr/>
        </p:nvCxnSpPr>
        <p:spPr>
          <a:xfrm>
            <a:off x="3157979" y="3227988"/>
            <a:ext cx="1430335" cy="844394"/>
          </a:xfrm>
          <a:prstGeom prst="bentConnector2">
            <a:avLst/>
          </a:prstGeom>
          <a:ln w="28575"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4" name="Elbow Connector 23"/>
          <p:cNvCxnSpPr>
            <a:stCxn id="12" idx="3"/>
            <a:endCxn id="18" idx="1"/>
          </p:cNvCxnSpPr>
          <p:nvPr/>
        </p:nvCxnSpPr>
        <p:spPr>
          <a:xfrm flipV="1">
            <a:off x="3320347" y="4392894"/>
            <a:ext cx="635970" cy="2668"/>
          </a:xfrm>
          <a:prstGeom prst="bentConnector3">
            <a:avLst>
              <a:gd name="adj1" fmla="val 50000"/>
            </a:avLst>
          </a:prstGeom>
          <a:ln w="28575"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9" name="Elbow Connector 28"/>
          <p:cNvCxnSpPr>
            <a:stCxn id="18" idx="3"/>
          </p:cNvCxnSpPr>
          <p:nvPr/>
        </p:nvCxnSpPr>
        <p:spPr>
          <a:xfrm flipV="1">
            <a:off x="5220311" y="4392893"/>
            <a:ext cx="844739" cy="1"/>
          </a:xfrm>
          <a:prstGeom prst="bentConnector3">
            <a:avLst>
              <a:gd name="adj1" fmla="val 50000"/>
            </a:avLst>
          </a:prstGeom>
          <a:ln w="28575"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grpSp>
        <p:nvGrpSpPr>
          <p:cNvPr id="36" name="Group 35"/>
          <p:cNvGrpSpPr/>
          <p:nvPr/>
        </p:nvGrpSpPr>
        <p:grpSpPr>
          <a:xfrm>
            <a:off x="6018648" y="2355848"/>
            <a:ext cx="2737004" cy="3212039"/>
            <a:chOff x="6018648" y="2252151"/>
            <a:chExt cx="2737004" cy="3212039"/>
          </a:xfrm>
        </p:grpSpPr>
        <p:pic>
          <p:nvPicPr>
            <p:cNvPr id="16" name="Picture 15"/>
            <p:cNvPicPr>
              <a:picLocks noChangeAspect="1"/>
            </p:cNvPicPr>
            <p:nvPr/>
          </p:nvPicPr>
          <p:blipFill>
            <a:blip r:embed="rId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018648" y="2654199"/>
              <a:ext cx="2737004" cy="2809991"/>
            </a:xfrm>
            <a:prstGeom prst="rect">
              <a:avLst/>
            </a:prstGeom>
          </p:spPr>
        </p:pic>
        <p:sp>
          <p:nvSpPr>
            <p:cNvPr id="35" name="TextBox 34"/>
            <p:cNvSpPr txBox="1"/>
            <p:nvPr/>
          </p:nvSpPr>
          <p:spPr>
            <a:xfrm>
              <a:off x="6159348" y="2252151"/>
              <a:ext cx="197361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dirty="0" err="1" smtClean="0"/>
                <a:t>Warped</a:t>
              </a:r>
              <a:r>
                <a:rPr lang="es-ES" dirty="0" smtClean="0"/>
                <a:t> </a:t>
              </a:r>
              <a:r>
                <a:rPr lang="es-ES" dirty="0" err="1" smtClean="0"/>
                <a:t>sequences</a:t>
              </a:r>
              <a:endParaRPr lang="es-ES" dirty="0"/>
            </a:p>
          </p:txBody>
        </p:sp>
      </p:grpSp>
      <p:grpSp>
        <p:nvGrpSpPr>
          <p:cNvPr id="25" name="35 Grupo"/>
          <p:cNvGrpSpPr/>
          <p:nvPr/>
        </p:nvGrpSpPr>
        <p:grpSpPr>
          <a:xfrm>
            <a:off x="219729" y="722447"/>
            <a:ext cx="8702457" cy="568895"/>
            <a:chOff x="928662" y="2071678"/>
            <a:chExt cx="7000924" cy="785818"/>
          </a:xfrm>
        </p:grpSpPr>
        <p:sp>
          <p:nvSpPr>
            <p:cNvPr id="26" name="18 Rectángulo redondeado"/>
            <p:cNvSpPr/>
            <p:nvPr/>
          </p:nvSpPr>
          <p:spPr>
            <a:xfrm>
              <a:off x="928662" y="2071678"/>
              <a:ext cx="1500198" cy="785818"/>
            </a:xfrm>
            <a:prstGeom prst="roundRect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s-ES" sz="1600" dirty="0" err="1" smtClean="0">
                  <a:solidFill>
                    <a:schemeClr val="bg1"/>
                  </a:solidFill>
                </a:rPr>
                <a:t>Gesture</a:t>
              </a:r>
              <a:r>
                <a:rPr lang="es-ES" sz="1600" dirty="0" smtClean="0">
                  <a:solidFill>
                    <a:schemeClr val="bg1"/>
                  </a:solidFill>
                </a:rPr>
                <a:t> </a:t>
              </a:r>
              <a:r>
                <a:rPr lang="es-ES" sz="1600" dirty="0" err="1" smtClean="0">
                  <a:solidFill>
                    <a:schemeClr val="bg1"/>
                  </a:solidFill>
                </a:rPr>
                <a:t>description</a:t>
              </a:r>
              <a:endParaRPr lang="es-ES" sz="1600" dirty="0">
                <a:solidFill>
                  <a:schemeClr val="bg1"/>
                </a:solidFill>
              </a:endParaRPr>
            </a:p>
          </p:txBody>
        </p:sp>
        <p:sp>
          <p:nvSpPr>
            <p:cNvPr id="27" name="20 Rectángulo redondeado"/>
            <p:cNvSpPr/>
            <p:nvPr/>
          </p:nvSpPr>
          <p:spPr>
            <a:xfrm>
              <a:off x="2786050" y="2071678"/>
              <a:ext cx="1500198" cy="785818"/>
            </a:xfrm>
            <a:prstGeom prst="roundRect">
              <a:avLst/>
            </a:prstGeom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ES" sz="1600" b="1" dirty="0" err="1" smtClean="0"/>
                <a:t>Gesture</a:t>
              </a:r>
              <a:r>
                <a:rPr lang="es-ES" sz="1600" b="1" dirty="0" smtClean="0"/>
                <a:t> </a:t>
              </a:r>
              <a:r>
                <a:rPr lang="es-ES" sz="1600" b="1" dirty="0" err="1" smtClean="0"/>
                <a:t>alignment</a:t>
              </a:r>
              <a:endParaRPr lang="es-ES" sz="1600" b="1" dirty="0"/>
            </a:p>
          </p:txBody>
        </p:sp>
        <p:sp>
          <p:nvSpPr>
            <p:cNvPr id="28" name="21 Rectángulo redondeado"/>
            <p:cNvSpPr/>
            <p:nvPr/>
          </p:nvSpPr>
          <p:spPr>
            <a:xfrm>
              <a:off x="4572000" y="2071678"/>
              <a:ext cx="1500198" cy="785818"/>
            </a:xfrm>
            <a:prstGeom prst="roundRect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s-ES" sz="1600" dirty="0" smtClean="0">
                  <a:solidFill>
                    <a:schemeClr val="bg1"/>
                  </a:solidFill>
                </a:rPr>
                <a:t>GMM </a:t>
              </a:r>
              <a:r>
                <a:rPr lang="es-ES" sz="1600" dirty="0" err="1" smtClean="0">
                  <a:solidFill>
                    <a:schemeClr val="bg1"/>
                  </a:solidFill>
                </a:rPr>
                <a:t>learning</a:t>
              </a:r>
              <a:endParaRPr lang="es-ES" sz="1600" dirty="0">
                <a:solidFill>
                  <a:schemeClr val="bg1"/>
                </a:solidFill>
              </a:endParaRPr>
            </a:p>
          </p:txBody>
        </p:sp>
        <p:sp>
          <p:nvSpPr>
            <p:cNvPr id="30" name="27 Rectángulo redondeado"/>
            <p:cNvSpPr/>
            <p:nvPr/>
          </p:nvSpPr>
          <p:spPr>
            <a:xfrm>
              <a:off x="6429388" y="2071678"/>
              <a:ext cx="1500198" cy="785818"/>
            </a:xfrm>
            <a:prstGeom prst="roundRect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s-ES" sz="1600" dirty="0" err="1" smtClean="0">
                  <a:solidFill>
                    <a:schemeClr val="bg1"/>
                  </a:solidFill>
                </a:rPr>
                <a:t>Probabilistic</a:t>
              </a:r>
              <a:r>
                <a:rPr lang="es-ES" sz="1600" dirty="0" smtClean="0">
                  <a:solidFill>
                    <a:schemeClr val="bg1"/>
                  </a:solidFill>
                </a:rPr>
                <a:t> DTW</a:t>
              </a:r>
              <a:endParaRPr lang="es-ES" sz="1600" dirty="0">
                <a:solidFill>
                  <a:schemeClr val="bg1"/>
                </a:solidFill>
              </a:endParaRPr>
            </a:p>
          </p:txBody>
        </p:sp>
        <p:sp>
          <p:nvSpPr>
            <p:cNvPr id="31" name="29 Flecha derecha"/>
            <p:cNvSpPr/>
            <p:nvPr/>
          </p:nvSpPr>
          <p:spPr>
            <a:xfrm>
              <a:off x="2462198" y="2338380"/>
              <a:ext cx="285752" cy="285752"/>
            </a:xfrm>
            <a:prstGeom prst="rightArrow">
              <a:avLst/>
            </a:prstGeom>
          </p:spPr>
          <p:style>
            <a:lnRef idx="1">
              <a:schemeClr val="dk1"/>
            </a:lnRef>
            <a:fillRef idx="3">
              <a:schemeClr val="dk1"/>
            </a:fillRef>
            <a:effectRef idx="2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sz="1600" b="1"/>
            </a:p>
          </p:txBody>
        </p:sp>
        <p:sp>
          <p:nvSpPr>
            <p:cNvPr id="32" name="32 Flecha derecha"/>
            <p:cNvSpPr/>
            <p:nvPr/>
          </p:nvSpPr>
          <p:spPr>
            <a:xfrm>
              <a:off x="4286248" y="2352667"/>
              <a:ext cx="285752" cy="285752"/>
            </a:xfrm>
            <a:prstGeom prst="rightArrow">
              <a:avLst/>
            </a:prstGeom>
          </p:spPr>
          <p:style>
            <a:lnRef idx="1">
              <a:schemeClr val="dk1"/>
            </a:lnRef>
            <a:fillRef idx="3">
              <a:schemeClr val="dk1"/>
            </a:fillRef>
            <a:effectRef idx="2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sz="1600" b="1"/>
            </a:p>
          </p:txBody>
        </p:sp>
        <p:sp>
          <p:nvSpPr>
            <p:cNvPr id="33" name="33 Flecha derecha"/>
            <p:cNvSpPr/>
            <p:nvPr/>
          </p:nvSpPr>
          <p:spPr>
            <a:xfrm>
              <a:off x="6081723" y="2357430"/>
              <a:ext cx="285752" cy="285752"/>
            </a:xfrm>
            <a:prstGeom prst="rightArrow">
              <a:avLst/>
            </a:prstGeom>
          </p:spPr>
          <p:style>
            <a:lnRef idx="1">
              <a:schemeClr val="dk1"/>
            </a:lnRef>
            <a:fillRef idx="3">
              <a:schemeClr val="dk1"/>
            </a:fillRef>
            <a:effectRef idx="2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sz="1600" b="1"/>
            </a:p>
          </p:txBody>
        </p:sp>
      </p:grpSp>
      <p:sp>
        <p:nvSpPr>
          <p:cNvPr id="21" name="Slide Number Placeholder 2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860AB8-BB39-4E0E-8905-3E931B52FC0E}" type="slidenum">
              <a:rPr lang="es-ES" smtClean="0"/>
              <a:pPr/>
              <a:t>72</a:t>
            </a:fld>
            <a:r>
              <a:rPr lang="es-ES" smtClean="0"/>
              <a:t> / 84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28912441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28 Imagen" descr="degradado diapo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32" y="5888673"/>
            <a:ext cx="9144000" cy="978892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580530"/>
            <a:ext cx="7886700" cy="4351338"/>
          </a:xfrm>
        </p:spPr>
        <p:txBody>
          <a:bodyPr/>
          <a:lstStyle/>
          <a:p>
            <a:r>
              <a:rPr lang="es-ES" dirty="0" err="1" smtClean="0"/>
              <a:t>Gaussian</a:t>
            </a:r>
            <a:r>
              <a:rPr lang="es-ES" dirty="0" smtClean="0"/>
              <a:t> Mixture </a:t>
            </a:r>
            <a:r>
              <a:rPr lang="es-ES" dirty="0" err="1" smtClean="0"/>
              <a:t>Models</a:t>
            </a:r>
            <a:endParaRPr lang="es-ES" dirty="0"/>
          </a:p>
        </p:txBody>
      </p:sp>
      <p:sp>
        <p:nvSpPr>
          <p:cNvPr id="5" name="Rectangle 4"/>
          <p:cNvSpPr/>
          <p:nvPr/>
        </p:nvSpPr>
        <p:spPr>
          <a:xfrm>
            <a:off x="-32" y="0"/>
            <a:ext cx="2216567" cy="199766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1200" dirty="0" err="1"/>
              <a:t>Part</a:t>
            </a:r>
            <a:r>
              <a:rPr lang="es-ES" sz="1200" dirty="0"/>
              <a:t> I</a:t>
            </a:r>
          </a:p>
        </p:txBody>
      </p:sp>
      <p:sp>
        <p:nvSpPr>
          <p:cNvPr id="6" name="Rectangle 5"/>
          <p:cNvSpPr/>
          <p:nvPr/>
        </p:nvSpPr>
        <p:spPr>
          <a:xfrm>
            <a:off x="2281647" y="0"/>
            <a:ext cx="2224199" cy="200797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1200" dirty="0" err="1"/>
              <a:t>Part</a:t>
            </a:r>
            <a:r>
              <a:rPr lang="es-ES" sz="1200" dirty="0"/>
              <a:t> II</a:t>
            </a:r>
          </a:p>
        </p:txBody>
      </p:sp>
      <p:sp>
        <p:nvSpPr>
          <p:cNvPr id="7" name="Rectangle 6"/>
          <p:cNvSpPr/>
          <p:nvPr/>
        </p:nvSpPr>
        <p:spPr>
          <a:xfrm>
            <a:off x="4570958" y="0"/>
            <a:ext cx="2226044" cy="200797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1200" dirty="0" err="1"/>
              <a:t>Part</a:t>
            </a:r>
            <a:r>
              <a:rPr lang="es-ES" sz="1200" dirty="0"/>
              <a:t> III</a:t>
            </a:r>
          </a:p>
        </p:txBody>
      </p:sp>
      <p:sp>
        <p:nvSpPr>
          <p:cNvPr id="8" name="Rectangle 7"/>
          <p:cNvSpPr/>
          <p:nvPr/>
        </p:nvSpPr>
        <p:spPr>
          <a:xfrm>
            <a:off x="6862114" y="1"/>
            <a:ext cx="2281854" cy="199766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1200" dirty="0" err="1"/>
              <a:t>Conclusions</a:t>
            </a:r>
            <a:endParaRPr lang="es-ES" sz="1200" dirty="0"/>
          </a:p>
        </p:txBody>
      </p:sp>
      <p:sp>
        <p:nvSpPr>
          <p:cNvPr id="11" name="Rectangle 10"/>
          <p:cNvSpPr/>
          <p:nvPr/>
        </p:nvSpPr>
        <p:spPr>
          <a:xfrm>
            <a:off x="3076866" y="240176"/>
            <a:ext cx="2988184" cy="203948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1200" dirty="0" smtClean="0"/>
              <a:t>Bag-of-Visual-and-</a:t>
            </a:r>
            <a:r>
              <a:rPr lang="es-ES" sz="1200" dirty="0" err="1" smtClean="0"/>
              <a:t>Depth</a:t>
            </a:r>
            <a:r>
              <a:rPr lang="es-ES" sz="1200" dirty="0" smtClean="0"/>
              <a:t>-</a:t>
            </a:r>
            <a:r>
              <a:rPr lang="es-ES" sz="1200" dirty="0" err="1" smtClean="0"/>
              <a:t>Words</a:t>
            </a:r>
            <a:endParaRPr lang="es-ES" sz="1200" dirty="0"/>
          </a:p>
        </p:txBody>
      </p:sp>
      <p:sp>
        <p:nvSpPr>
          <p:cNvPr id="13" name="Rectangle 12"/>
          <p:cNvSpPr/>
          <p:nvPr/>
        </p:nvSpPr>
        <p:spPr>
          <a:xfrm>
            <a:off x="6121052" y="239614"/>
            <a:ext cx="3022948" cy="200947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1200" dirty="0" err="1" smtClean="0"/>
              <a:t>Probabilistic</a:t>
            </a:r>
            <a:r>
              <a:rPr lang="es-ES" sz="1200" dirty="0" smtClean="0"/>
              <a:t> </a:t>
            </a:r>
            <a:r>
              <a:rPr lang="es-ES" sz="1200" dirty="0" err="1" smtClean="0"/>
              <a:t>Dynamic</a:t>
            </a:r>
            <a:r>
              <a:rPr lang="es-ES" sz="1200" dirty="0" smtClean="0"/>
              <a:t> Time </a:t>
            </a:r>
            <a:r>
              <a:rPr lang="es-ES" sz="1200" dirty="0" err="1" smtClean="0"/>
              <a:t>Waping</a:t>
            </a:r>
            <a:endParaRPr lang="es-ES" sz="1200" dirty="0"/>
          </a:p>
        </p:txBody>
      </p:sp>
      <p:sp>
        <p:nvSpPr>
          <p:cNvPr id="14" name="Rectangle 13"/>
          <p:cNvSpPr/>
          <p:nvPr/>
        </p:nvSpPr>
        <p:spPr>
          <a:xfrm>
            <a:off x="0" y="239615"/>
            <a:ext cx="3029439" cy="200947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1200" dirty="0" err="1" smtClean="0"/>
              <a:t>Gesture</a:t>
            </a:r>
            <a:r>
              <a:rPr lang="es-ES" sz="1200" dirty="0" smtClean="0"/>
              <a:t> </a:t>
            </a:r>
            <a:r>
              <a:rPr lang="es-ES" sz="1200" dirty="0" err="1" smtClean="0"/>
              <a:t>recognition</a:t>
            </a:r>
            <a:endParaRPr lang="es-ES" sz="1200" dirty="0"/>
          </a:p>
        </p:txBody>
      </p:sp>
      <p:grpSp>
        <p:nvGrpSpPr>
          <p:cNvPr id="28" name="Group 27"/>
          <p:cNvGrpSpPr/>
          <p:nvPr/>
        </p:nvGrpSpPr>
        <p:grpSpPr>
          <a:xfrm>
            <a:off x="470228" y="2260062"/>
            <a:ext cx="3622837" cy="3383568"/>
            <a:chOff x="326994" y="2415053"/>
            <a:chExt cx="3834860" cy="3674008"/>
          </a:xfrm>
        </p:grpSpPr>
        <p:pic>
          <p:nvPicPr>
            <p:cNvPr id="26" name="Picture 25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26994" y="2906093"/>
              <a:ext cx="3594558" cy="3182968"/>
            </a:xfrm>
            <a:prstGeom prst="rect">
              <a:avLst/>
            </a:prstGeom>
          </p:spPr>
        </p:pic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7" name="TextBox 26"/>
                <p:cNvSpPr txBox="1"/>
                <p:nvPr/>
              </p:nvSpPr>
              <p:spPr>
                <a:xfrm>
                  <a:off x="801278" y="2459182"/>
                  <a:ext cx="389657" cy="407356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s-ES" sz="2600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acc>
                              <m:accPr>
                                <m:chr m:val="̃"/>
                                <m:ctrlPr>
                                  <a:rPr lang="es-ES" sz="2600" b="0" i="1" smtClean="0">
                                    <a:latin typeface="Cambria Math" panose="02040503050406030204" pitchFamily="18" charset="0"/>
                                  </a:rPr>
                                </m:ctrlPr>
                              </m:accPr>
                              <m:e>
                                <m:r>
                                  <a:rPr lang="es-ES" sz="2600" b="0" i="1" smtClean="0">
                                    <a:latin typeface="Cambria Math" panose="02040503050406030204" pitchFamily="18" charset="0"/>
                                  </a:rPr>
                                  <m:t>𝐹</m:t>
                                </m:r>
                              </m:e>
                            </m:acc>
                          </m:e>
                          <m:sub>
                            <m:r>
                              <a:rPr lang="es-ES" sz="2600" b="0" i="1" smtClean="0"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</m:oMath>
                    </m:oMathPara>
                  </a14:m>
                  <a:endParaRPr lang="es-ES" sz="2600" dirty="0"/>
                </a:p>
              </p:txBody>
            </p:sp>
          </mc:Choice>
          <mc:Fallback xmlns="">
            <p:sp>
              <p:nvSpPr>
                <p:cNvPr id="27" name="TextBox 26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801278" y="2459182"/>
                  <a:ext cx="389657" cy="407356"/>
                </a:xfrm>
                <a:prstGeom prst="rect">
                  <a:avLst/>
                </a:prstGeom>
                <a:blipFill rotWithShape="0">
                  <a:blip r:embed="rId5"/>
                  <a:stretch>
                    <a:fillRect b="-3226"/>
                  </a:stretch>
                </a:blipFill>
              </p:spPr>
              <p:txBody>
                <a:bodyPr/>
                <a:lstStyle/>
                <a:p>
                  <a:r>
                    <a:rPr lang="es-E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1" name="TextBox 30"/>
                <p:cNvSpPr txBox="1"/>
                <p:nvPr/>
              </p:nvSpPr>
              <p:spPr>
                <a:xfrm>
                  <a:off x="3420817" y="2415053"/>
                  <a:ext cx="741037" cy="749564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s-ES" sz="2600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acc>
                              <m:accPr>
                                <m:chr m:val="̃"/>
                                <m:ctrlPr>
                                  <a:rPr lang="es-ES" sz="2600" b="0" i="1" smtClean="0">
                                    <a:latin typeface="Cambria Math" panose="02040503050406030204" pitchFamily="18" charset="0"/>
                                  </a:rPr>
                                </m:ctrlPr>
                              </m:accPr>
                              <m:e>
                                <m:r>
                                  <a:rPr lang="es-ES" sz="2600" b="0" i="1" smtClean="0">
                                    <a:latin typeface="Cambria Math" panose="02040503050406030204" pitchFamily="18" charset="0"/>
                                  </a:rPr>
                                  <m:t>𝐹</m:t>
                                </m:r>
                              </m:e>
                            </m:acc>
                          </m:e>
                          <m:sub>
                            <m:sSub>
                              <m:sSubPr>
                                <m:ctrlPr>
                                  <a:rPr lang="es-ES" sz="2600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s-ES" sz="2600" i="1">
                                    <a:latin typeface="Cambria Math" panose="02040503050406030204" pitchFamily="18" charset="0"/>
                                  </a:rPr>
                                  <m:t>𝐿</m:t>
                                </m:r>
                              </m:e>
                              <m:sub>
                                <m:d>
                                  <m:dPr>
                                    <m:begChr m:val="⌈"/>
                                    <m:endChr m:val="⌉"/>
                                    <m:ctrlPr>
                                      <a:rPr lang="es-ES" sz="2600" i="1"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box>
                                      <m:boxPr>
                                        <m:ctrlPr>
                                          <a:rPr lang="es-ES" sz="2600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boxPr>
                                      <m:e>
                                        <m:argPr>
                                          <m:argSz m:val="-1"/>
                                        </m:argPr>
                                        <m:f>
                                          <m:fPr>
                                            <m:ctrlPr>
                                              <a:rPr lang="es-ES" sz="2600" i="1"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fPr>
                                          <m:num>
                                            <m:r>
                                              <a:rPr lang="es-ES" sz="2600" i="1">
                                                <a:latin typeface="Cambria Math" panose="02040503050406030204" pitchFamily="18" charset="0"/>
                                              </a:rPr>
                                              <m:t>𝑁</m:t>
                                            </m:r>
                                          </m:num>
                                          <m:den>
                                            <m:r>
                                              <a:rPr lang="es-ES" sz="2600" i="1">
                                                <a:latin typeface="Cambria Math" panose="02040503050406030204" pitchFamily="18" charset="0"/>
                                              </a:rPr>
                                              <m:t>2</m:t>
                                            </m:r>
                                          </m:den>
                                        </m:f>
                                      </m:e>
                                    </m:box>
                                  </m:e>
                                </m:d>
                              </m:sub>
                            </m:sSub>
                          </m:sub>
                        </m:sSub>
                      </m:oMath>
                    </m:oMathPara>
                  </a14:m>
                  <a:endParaRPr lang="es-ES" sz="2600" dirty="0"/>
                </a:p>
              </p:txBody>
            </p:sp>
          </mc:Choice>
          <mc:Fallback xmlns="">
            <p:sp>
              <p:nvSpPr>
                <p:cNvPr id="31" name="TextBox 30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420817" y="2415053"/>
                  <a:ext cx="741037" cy="749564"/>
                </a:xfrm>
                <a:prstGeom prst="rect">
                  <a:avLst/>
                </a:prstGeom>
                <a:blipFill rotWithShape="0">
                  <a:blip r:embed="rId6"/>
                  <a:stretch>
                    <a:fillRect b="-7965"/>
                  </a:stretch>
                </a:blipFill>
              </p:spPr>
              <p:txBody>
                <a:bodyPr/>
                <a:lstStyle/>
                <a:p>
                  <a:r>
                    <a:rPr lang="es-ES">
                      <a:noFill/>
                    </a:rPr>
                    <a:t> </a:t>
                  </a:r>
                </a:p>
              </p:txBody>
            </p:sp>
          </mc:Fallback>
        </mc:AlternateContent>
      </p:grpSp>
      <p:cxnSp>
        <p:nvCxnSpPr>
          <p:cNvPr id="34" name="Elbow Connector 33"/>
          <p:cNvCxnSpPr>
            <a:endCxn id="30" idx="1"/>
          </p:cNvCxnSpPr>
          <p:nvPr/>
        </p:nvCxnSpPr>
        <p:spPr>
          <a:xfrm flipV="1">
            <a:off x="3582186" y="2874083"/>
            <a:ext cx="1650175" cy="485806"/>
          </a:xfrm>
          <a:prstGeom prst="bentConnector3">
            <a:avLst/>
          </a:prstGeom>
          <a:ln w="38100"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9" name="Elbow Connector 38"/>
          <p:cNvCxnSpPr>
            <a:stCxn id="59" idx="2"/>
            <a:endCxn id="32" idx="1"/>
          </p:cNvCxnSpPr>
          <p:nvPr/>
        </p:nvCxnSpPr>
        <p:spPr>
          <a:xfrm rot="5400000" flipH="1" flipV="1">
            <a:off x="2937301" y="3350301"/>
            <a:ext cx="460694" cy="4129425"/>
          </a:xfrm>
          <a:prstGeom prst="bentConnector4">
            <a:avLst>
              <a:gd name="adj1" fmla="val -49621"/>
              <a:gd name="adj2" fmla="val 82303"/>
            </a:avLst>
          </a:prstGeom>
          <a:ln w="38100"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59" name="Rectangle 58"/>
          <p:cNvSpPr/>
          <p:nvPr/>
        </p:nvSpPr>
        <p:spPr>
          <a:xfrm>
            <a:off x="999241" y="5552223"/>
            <a:ext cx="207390" cy="931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grpSp>
        <p:nvGrpSpPr>
          <p:cNvPr id="67" name="Group 66"/>
          <p:cNvGrpSpPr/>
          <p:nvPr/>
        </p:nvGrpSpPr>
        <p:grpSpPr>
          <a:xfrm>
            <a:off x="5232361" y="1855018"/>
            <a:ext cx="2848903" cy="2038130"/>
            <a:chOff x="5232361" y="1855018"/>
            <a:chExt cx="2848903" cy="2038130"/>
          </a:xfrm>
        </p:grpSpPr>
        <p:pic>
          <p:nvPicPr>
            <p:cNvPr id="30" name="Picture 29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5232361" y="1855018"/>
              <a:ext cx="2848903" cy="2038130"/>
            </a:xfrm>
            <a:prstGeom prst="rect">
              <a:avLst/>
            </a:prstGeom>
          </p:spPr>
        </p:pic>
        <mc:AlternateContent xmlns:mc="http://schemas.openxmlformats.org/markup-compatibility/2006" xmlns:a14="http://schemas.microsoft.com/office/drawing/2010/main">
          <mc:Choice Requires="a14">
            <p:sp>
              <p:nvSpPr>
                <p:cNvPr id="66" name="TextBox 65"/>
                <p:cNvSpPr txBox="1"/>
                <p:nvPr/>
              </p:nvSpPr>
              <p:spPr>
                <a:xfrm>
                  <a:off x="5403317" y="2088881"/>
                  <a:ext cx="365887" cy="288092"/>
                </a:xfrm>
                <a:prstGeom prst="rect">
                  <a:avLst/>
                </a:prstGeom>
                <a:solidFill>
                  <a:schemeClr val="bg1"/>
                </a:solidFill>
              </p:spPr>
              <p:txBody>
                <a:bodyPr wrap="squar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Sup>
                          <m:sSubSupPr>
                            <m:ctrlPr>
                              <a:rPr lang="es-ES" b="0" i="1" smtClean="0">
                                <a:latin typeface="Cambria Math" panose="02040503050406030204" pitchFamily="18" charset="0"/>
                              </a:rPr>
                            </m:ctrlPr>
                          </m:sSubSupPr>
                          <m:e>
                            <m:r>
                              <a:rPr lang="es-ES" b="0" i="1" smtClean="0">
                                <a:latin typeface="Cambria Math" panose="02040503050406030204" pitchFamily="18" charset="0"/>
                              </a:rPr>
                              <m:t>𝛼</m:t>
                            </m:r>
                          </m:e>
                          <m:sub>
                            <m:r>
                              <a:rPr lang="es-ES" b="0" i="1" smtClean="0">
                                <a:latin typeface="Cambria Math" panose="02040503050406030204" pitchFamily="18" charset="0"/>
                              </a:rPr>
                              <m:t>𝑘</m:t>
                            </m:r>
                          </m:sub>
                          <m:sup>
                            <m:r>
                              <a:rPr lang="es-ES" b="0" i="1" smtClean="0">
                                <a:latin typeface="Cambria Math" panose="02040503050406030204" pitchFamily="18" charset="0"/>
                              </a:rPr>
                              <m:t>𝑁</m:t>
                            </m:r>
                          </m:sup>
                        </m:sSubSup>
                      </m:oMath>
                    </m:oMathPara>
                  </a14:m>
                  <a:endParaRPr lang="es-ES" dirty="0"/>
                </a:p>
              </p:txBody>
            </p:sp>
          </mc:Choice>
          <mc:Fallback xmlns="">
            <p:sp>
              <p:nvSpPr>
                <p:cNvPr id="66" name="TextBox 65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403317" y="2088881"/>
                  <a:ext cx="365887" cy="288092"/>
                </a:xfrm>
                <a:prstGeom prst="rect">
                  <a:avLst/>
                </a:prstGeom>
                <a:blipFill rotWithShape="0">
                  <a:blip r:embed="rId8"/>
                  <a:stretch>
                    <a:fillRect l="-6667" t="-2128" r="-3333" b="-19149"/>
                  </a:stretch>
                </a:blipFill>
              </p:spPr>
              <p:txBody>
                <a:bodyPr/>
                <a:lstStyle/>
                <a:p>
                  <a:r>
                    <a:rPr lang="es-ES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71" name="Group 70"/>
          <p:cNvGrpSpPr/>
          <p:nvPr/>
        </p:nvGrpSpPr>
        <p:grpSpPr>
          <a:xfrm>
            <a:off x="5232361" y="4159072"/>
            <a:ext cx="2910780" cy="2051190"/>
            <a:chOff x="5232361" y="4159072"/>
            <a:chExt cx="2910780" cy="2051190"/>
          </a:xfrm>
        </p:grpSpPr>
        <p:pic>
          <p:nvPicPr>
            <p:cNvPr id="32" name="Picture 31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5232361" y="4159072"/>
              <a:ext cx="2910780" cy="2051190"/>
            </a:xfrm>
            <a:prstGeom prst="rect">
              <a:avLst/>
            </a:prstGeom>
          </p:spPr>
        </p:pic>
        <mc:AlternateContent xmlns:mc="http://schemas.openxmlformats.org/markup-compatibility/2006" xmlns:a14="http://schemas.microsoft.com/office/drawing/2010/main">
          <mc:Choice Requires="a14">
            <p:sp>
              <p:nvSpPr>
                <p:cNvPr id="68" name="TextBox 67"/>
                <p:cNvSpPr txBox="1"/>
                <p:nvPr/>
              </p:nvSpPr>
              <p:spPr>
                <a:xfrm>
                  <a:off x="5476973" y="4432553"/>
                  <a:ext cx="311086" cy="287386"/>
                </a:xfrm>
                <a:prstGeom prst="rect">
                  <a:avLst/>
                </a:prstGeom>
                <a:solidFill>
                  <a:schemeClr val="bg1"/>
                </a:solidFill>
              </p:spPr>
              <p:txBody>
                <a:bodyPr wrap="squar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Sup>
                          <m:sSubSupPr>
                            <m:ctrlPr>
                              <a:rPr lang="es-ES" b="0" i="1" smtClean="0">
                                <a:latin typeface="Cambria Math" panose="02040503050406030204" pitchFamily="18" charset="0"/>
                              </a:rPr>
                            </m:ctrlPr>
                          </m:sSubSupPr>
                          <m:e>
                            <m:r>
                              <a:rPr lang="es-ES" b="0" i="1" smtClean="0">
                                <a:latin typeface="Cambria Math" panose="02040503050406030204" pitchFamily="18" charset="0"/>
                              </a:rPr>
                              <m:t>𝛼</m:t>
                            </m:r>
                          </m:e>
                          <m:sub>
                            <m:r>
                              <a:rPr lang="es-ES" b="0" i="1" smtClean="0">
                                <a:latin typeface="Cambria Math" panose="02040503050406030204" pitchFamily="18" charset="0"/>
                              </a:rPr>
                              <m:t>𝑘</m:t>
                            </m:r>
                          </m:sub>
                          <m:sup>
                            <m:r>
                              <a:rPr lang="es-ES" b="0" i="1" smtClean="0">
                                <a:latin typeface="Cambria Math" panose="02040503050406030204" pitchFamily="18" charset="0"/>
                              </a:rPr>
                              <m:t>1</m:t>
                            </m:r>
                          </m:sup>
                        </m:sSubSup>
                      </m:oMath>
                    </m:oMathPara>
                  </a14:m>
                  <a:endParaRPr lang="es-ES" dirty="0"/>
                </a:p>
              </p:txBody>
            </p:sp>
          </mc:Choice>
          <mc:Fallback xmlns="">
            <p:sp>
              <p:nvSpPr>
                <p:cNvPr id="68" name="TextBox 67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476973" y="4432553"/>
                  <a:ext cx="311086" cy="287386"/>
                </a:xfrm>
                <a:prstGeom prst="rect">
                  <a:avLst/>
                </a:prstGeom>
                <a:blipFill rotWithShape="0">
                  <a:blip r:embed="rId10"/>
                  <a:stretch>
                    <a:fillRect l="-9804" t="-2128" r="-7843" b="-19149"/>
                  </a:stretch>
                </a:blipFill>
              </p:spPr>
              <p:txBody>
                <a:bodyPr/>
                <a:lstStyle/>
                <a:p>
                  <a:r>
                    <a:rPr lang="es-ES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29" name="35 Grupo"/>
          <p:cNvGrpSpPr/>
          <p:nvPr/>
        </p:nvGrpSpPr>
        <p:grpSpPr>
          <a:xfrm>
            <a:off x="219729" y="722447"/>
            <a:ext cx="8702457" cy="568895"/>
            <a:chOff x="928662" y="2071678"/>
            <a:chExt cx="7000924" cy="785818"/>
          </a:xfrm>
        </p:grpSpPr>
        <p:sp>
          <p:nvSpPr>
            <p:cNvPr id="33" name="18 Rectángulo redondeado"/>
            <p:cNvSpPr/>
            <p:nvPr/>
          </p:nvSpPr>
          <p:spPr>
            <a:xfrm>
              <a:off x="928662" y="2071678"/>
              <a:ext cx="1500198" cy="785818"/>
            </a:xfrm>
            <a:prstGeom prst="roundRect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s-ES" sz="1600" dirty="0" err="1" smtClean="0">
                  <a:solidFill>
                    <a:schemeClr val="bg1"/>
                  </a:solidFill>
                </a:rPr>
                <a:t>Gesture</a:t>
              </a:r>
              <a:r>
                <a:rPr lang="es-ES" sz="1600" dirty="0" smtClean="0">
                  <a:solidFill>
                    <a:schemeClr val="bg1"/>
                  </a:solidFill>
                </a:rPr>
                <a:t> </a:t>
              </a:r>
              <a:r>
                <a:rPr lang="es-ES" sz="1600" dirty="0" err="1" smtClean="0">
                  <a:solidFill>
                    <a:schemeClr val="bg1"/>
                  </a:solidFill>
                </a:rPr>
                <a:t>description</a:t>
              </a:r>
              <a:endParaRPr lang="es-ES" sz="1600" dirty="0">
                <a:solidFill>
                  <a:schemeClr val="bg1"/>
                </a:solidFill>
              </a:endParaRPr>
            </a:p>
          </p:txBody>
        </p:sp>
        <p:sp>
          <p:nvSpPr>
            <p:cNvPr id="35" name="20 Rectángulo redondeado"/>
            <p:cNvSpPr/>
            <p:nvPr/>
          </p:nvSpPr>
          <p:spPr>
            <a:xfrm>
              <a:off x="2786050" y="2071678"/>
              <a:ext cx="1500198" cy="785818"/>
            </a:xfrm>
            <a:prstGeom prst="roundRect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s-ES" sz="1600" dirty="0" err="1" smtClean="0">
                  <a:solidFill>
                    <a:schemeClr val="bg1"/>
                  </a:solidFill>
                </a:rPr>
                <a:t>Gesture</a:t>
              </a:r>
              <a:r>
                <a:rPr lang="es-ES" sz="1600" b="1" dirty="0" smtClean="0">
                  <a:solidFill>
                    <a:schemeClr val="bg1"/>
                  </a:solidFill>
                </a:rPr>
                <a:t> </a:t>
              </a:r>
              <a:r>
                <a:rPr lang="es-ES" sz="1600" b="1" dirty="0" err="1" smtClean="0">
                  <a:solidFill>
                    <a:schemeClr val="bg1"/>
                  </a:solidFill>
                </a:rPr>
                <a:t>alignment</a:t>
              </a:r>
              <a:endParaRPr lang="es-ES" sz="1600" b="1" dirty="0">
                <a:solidFill>
                  <a:schemeClr val="bg1"/>
                </a:solidFill>
              </a:endParaRPr>
            </a:p>
          </p:txBody>
        </p:sp>
        <p:sp>
          <p:nvSpPr>
            <p:cNvPr id="36" name="21 Rectángulo redondeado"/>
            <p:cNvSpPr/>
            <p:nvPr/>
          </p:nvSpPr>
          <p:spPr>
            <a:xfrm>
              <a:off x="4572000" y="2071678"/>
              <a:ext cx="1500198" cy="785818"/>
            </a:xfrm>
            <a:prstGeom prst="roundRect">
              <a:avLst/>
            </a:prstGeom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ES" sz="1600" b="1" dirty="0" smtClean="0">
                  <a:solidFill>
                    <a:schemeClr val="bg1"/>
                  </a:solidFill>
                </a:rPr>
                <a:t>GMM </a:t>
              </a:r>
              <a:r>
                <a:rPr lang="es-ES" sz="1600" b="1" dirty="0" err="1" smtClean="0">
                  <a:solidFill>
                    <a:schemeClr val="bg1"/>
                  </a:solidFill>
                </a:rPr>
                <a:t>learning</a:t>
              </a:r>
              <a:endParaRPr lang="es-ES" sz="1600" b="1" dirty="0">
                <a:solidFill>
                  <a:schemeClr val="bg1"/>
                </a:solidFill>
              </a:endParaRPr>
            </a:p>
          </p:txBody>
        </p:sp>
        <p:sp>
          <p:nvSpPr>
            <p:cNvPr id="37" name="27 Rectángulo redondeado"/>
            <p:cNvSpPr/>
            <p:nvPr/>
          </p:nvSpPr>
          <p:spPr>
            <a:xfrm>
              <a:off x="6429388" y="2071678"/>
              <a:ext cx="1500198" cy="785818"/>
            </a:xfrm>
            <a:prstGeom prst="roundRect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s-ES" sz="1600" dirty="0" err="1" smtClean="0">
                  <a:solidFill>
                    <a:schemeClr val="bg1"/>
                  </a:solidFill>
                </a:rPr>
                <a:t>Probabilistic</a:t>
              </a:r>
              <a:r>
                <a:rPr lang="es-ES" sz="1600" dirty="0" smtClean="0">
                  <a:solidFill>
                    <a:schemeClr val="bg1"/>
                  </a:solidFill>
                </a:rPr>
                <a:t> DTW</a:t>
              </a:r>
              <a:endParaRPr lang="es-ES" sz="1600" dirty="0">
                <a:solidFill>
                  <a:schemeClr val="bg1"/>
                </a:solidFill>
              </a:endParaRPr>
            </a:p>
          </p:txBody>
        </p:sp>
        <p:sp>
          <p:nvSpPr>
            <p:cNvPr id="38" name="29 Flecha derecha"/>
            <p:cNvSpPr/>
            <p:nvPr/>
          </p:nvSpPr>
          <p:spPr>
            <a:xfrm>
              <a:off x="2462198" y="2338380"/>
              <a:ext cx="285752" cy="285752"/>
            </a:xfrm>
            <a:prstGeom prst="rightArrow">
              <a:avLst/>
            </a:prstGeom>
          </p:spPr>
          <p:style>
            <a:lnRef idx="1">
              <a:schemeClr val="dk1"/>
            </a:lnRef>
            <a:fillRef idx="3">
              <a:schemeClr val="dk1"/>
            </a:fillRef>
            <a:effectRef idx="2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sz="1600" b="1"/>
            </a:p>
          </p:txBody>
        </p:sp>
        <p:sp>
          <p:nvSpPr>
            <p:cNvPr id="40" name="32 Flecha derecha"/>
            <p:cNvSpPr/>
            <p:nvPr/>
          </p:nvSpPr>
          <p:spPr>
            <a:xfrm>
              <a:off x="4286248" y="2352667"/>
              <a:ext cx="285752" cy="285752"/>
            </a:xfrm>
            <a:prstGeom prst="rightArrow">
              <a:avLst/>
            </a:prstGeom>
          </p:spPr>
          <p:style>
            <a:lnRef idx="1">
              <a:schemeClr val="dk1"/>
            </a:lnRef>
            <a:fillRef idx="3">
              <a:schemeClr val="dk1"/>
            </a:fillRef>
            <a:effectRef idx="2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sz="1600" b="1"/>
            </a:p>
          </p:txBody>
        </p:sp>
        <p:sp>
          <p:nvSpPr>
            <p:cNvPr id="41" name="33 Flecha derecha"/>
            <p:cNvSpPr/>
            <p:nvPr/>
          </p:nvSpPr>
          <p:spPr>
            <a:xfrm>
              <a:off x="6081723" y="2357430"/>
              <a:ext cx="285752" cy="285752"/>
            </a:xfrm>
            <a:prstGeom prst="rightArrow">
              <a:avLst/>
            </a:prstGeom>
          </p:spPr>
          <p:style>
            <a:lnRef idx="1">
              <a:schemeClr val="dk1"/>
            </a:lnRef>
            <a:fillRef idx="3">
              <a:schemeClr val="dk1"/>
            </a:fillRef>
            <a:effectRef idx="2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sz="1600" b="1"/>
            </a:p>
          </p:txBody>
        </p:sp>
      </p:grpSp>
      <p:sp>
        <p:nvSpPr>
          <p:cNvPr id="15" name="Slide Number Placeholder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860AB8-BB39-4E0E-8905-3E931B52FC0E}" type="slidenum">
              <a:rPr lang="es-ES" smtClean="0"/>
              <a:pPr/>
              <a:t>73</a:t>
            </a:fld>
            <a:r>
              <a:rPr lang="es-ES" smtClean="0"/>
              <a:t> / 84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570980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28 Imagen" descr="degradado diapo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32" y="5888673"/>
            <a:ext cx="9144000" cy="978892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580530"/>
            <a:ext cx="7886700" cy="4351338"/>
          </a:xfrm>
        </p:spPr>
        <p:txBody>
          <a:bodyPr/>
          <a:lstStyle/>
          <a:p>
            <a:r>
              <a:rPr lang="es-ES" dirty="0" err="1" smtClean="0"/>
              <a:t>Matching</a:t>
            </a:r>
            <a:r>
              <a:rPr lang="es-ES" dirty="0" smtClean="0"/>
              <a:t> </a:t>
            </a:r>
            <a:r>
              <a:rPr lang="es-ES" dirty="0" err="1" smtClean="0"/>
              <a:t>algorithm</a:t>
            </a:r>
            <a:endParaRPr lang="es-ES" dirty="0"/>
          </a:p>
        </p:txBody>
      </p:sp>
      <p:sp>
        <p:nvSpPr>
          <p:cNvPr id="5" name="Rectangle 4"/>
          <p:cNvSpPr/>
          <p:nvPr/>
        </p:nvSpPr>
        <p:spPr>
          <a:xfrm>
            <a:off x="-32" y="0"/>
            <a:ext cx="2216567" cy="199766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1200" dirty="0" err="1"/>
              <a:t>Part</a:t>
            </a:r>
            <a:r>
              <a:rPr lang="es-ES" sz="1200" dirty="0"/>
              <a:t> I</a:t>
            </a:r>
          </a:p>
        </p:txBody>
      </p:sp>
      <p:sp>
        <p:nvSpPr>
          <p:cNvPr id="6" name="Rectangle 5"/>
          <p:cNvSpPr/>
          <p:nvPr/>
        </p:nvSpPr>
        <p:spPr>
          <a:xfrm>
            <a:off x="2281647" y="0"/>
            <a:ext cx="2224199" cy="200797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1200" dirty="0" err="1"/>
              <a:t>Part</a:t>
            </a:r>
            <a:r>
              <a:rPr lang="es-ES" sz="1200" dirty="0"/>
              <a:t> II</a:t>
            </a:r>
          </a:p>
        </p:txBody>
      </p:sp>
      <p:sp>
        <p:nvSpPr>
          <p:cNvPr id="7" name="Rectangle 6"/>
          <p:cNvSpPr/>
          <p:nvPr/>
        </p:nvSpPr>
        <p:spPr>
          <a:xfrm>
            <a:off x="4570958" y="0"/>
            <a:ext cx="2226044" cy="200797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1200" dirty="0" err="1"/>
              <a:t>Part</a:t>
            </a:r>
            <a:r>
              <a:rPr lang="es-ES" sz="1200" dirty="0"/>
              <a:t> III</a:t>
            </a:r>
          </a:p>
        </p:txBody>
      </p:sp>
      <p:sp>
        <p:nvSpPr>
          <p:cNvPr id="8" name="Rectangle 7"/>
          <p:cNvSpPr/>
          <p:nvPr/>
        </p:nvSpPr>
        <p:spPr>
          <a:xfrm>
            <a:off x="6862114" y="1"/>
            <a:ext cx="2281854" cy="199766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1200" dirty="0" err="1"/>
              <a:t>Conclusions</a:t>
            </a:r>
            <a:endParaRPr lang="es-ES" sz="1200" dirty="0"/>
          </a:p>
        </p:txBody>
      </p:sp>
      <p:sp>
        <p:nvSpPr>
          <p:cNvPr id="11" name="Rectangle 10"/>
          <p:cNvSpPr/>
          <p:nvPr/>
        </p:nvSpPr>
        <p:spPr>
          <a:xfrm>
            <a:off x="3076866" y="240176"/>
            <a:ext cx="2988184" cy="203948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1200" dirty="0" smtClean="0"/>
              <a:t>Bag-of-Visual-and-</a:t>
            </a:r>
            <a:r>
              <a:rPr lang="es-ES" sz="1200" dirty="0" err="1" smtClean="0"/>
              <a:t>Depth</a:t>
            </a:r>
            <a:r>
              <a:rPr lang="es-ES" sz="1200" dirty="0" smtClean="0"/>
              <a:t>-</a:t>
            </a:r>
            <a:r>
              <a:rPr lang="es-ES" sz="1200" dirty="0" err="1" smtClean="0"/>
              <a:t>Words</a:t>
            </a:r>
            <a:endParaRPr lang="es-ES" sz="1200" dirty="0"/>
          </a:p>
        </p:txBody>
      </p:sp>
      <p:sp>
        <p:nvSpPr>
          <p:cNvPr id="13" name="Rectangle 12"/>
          <p:cNvSpPr/>
          <p:nvPr/>
        </p:nvSpPr>
        <p:spPr>
          <a:xfrm>
            <a:off x="6121052" y="239614"/>
            <a:ext cx="3022948" cy="200947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1200" dirty="0" err="1" smtClean="0"/>
              <a:t>Probabilistic</a:t>
            </a:r>
            <a:r>
              <a:rPr lang="es-ES" sz="1200" dirty="0" smtClean="0"/>
              <a:t> </a:t>
            </a:r>
            <a:r>
              <a:rPr lang="es-ES" sz="1200" dirty="0" err="1" smtClean="0"/>
              <a:t>Dynamic</a:t>
            </a:r>
            <a:r>
              <a:rPr lang="es-ES" sz="1200" dirty="0" smtClean="0"/>
              <a:t> Time </a:t>
            </a:r>
            <a:r>
              <a:rPr lang="es-ES" sz="1200" dirty="0" err="1" smtClean="0"/>
              <a:t>Waping</a:t>
            </a:r>
            <a:endParaRPr lang="es-ES" sz="1200" dirty="0"/>
          </a:p>
        </p:txBody>
      </p:sp>
      <p:sp>
        <p:nvSpPr>
          <p:cNvPr id="14" name="Rectangle 13"/>
          <p:cNvSpPr/>
          <p:nvPr/>
        </p:nvSpPr>
        <p:spPr>
          <a:xfrm>
            <a:off x="0" y="239615"/>
            <a:ext cx="3029439" cy="200947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1200" dirty="0" err="1" smtClean="0"/>
              <a:t>Gesture</a:t>
            </a:r>
            <a:r>
              <a:rPr lang="es-ES" sz="1200" dirty="0" smtClean="0"/>
              <a:t> </a:t>
            </a:r>
            <a:r>
              <a:rPr lang="es-ES" sz="1200" dirty="0" err="1" smtClean="0"/>
              <a:t>recognition</a:t>
            </a:r>
            <a:endParaRPr lang="es-ES" sz="1200" dirty="0"/>
          </a:p>
        </p:txBody>
      </p:sp>
      <p:sp>
        <p:nvSpPr>
          <p:cNvPr id="59" name="Rectangle 58"/>
          <p:cNvSpPr/>
          <p:nvPr/>
        </p:nvSpPr>
        <p:spPr>
          <a:xfrm>
            <a:off x="999241" y="5552223"/>
            <a:ext cx="207390" cy="931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grpSp>
        <p:nvGrpSpPr>
          <p:cNvPr id="18" name="Group 17"/>
          <p:cNvGrpSpPr/>
          <p:nvPr/>
        </p:nvGrpSpPr>
        <p:grpSpPr>
          <a:xfrm>
            <a:off x="1097508" y="3649437"/>
            <a:ext cx="3473450" cy="2101905"/>
            <a:chOff x="5586662" y="3046714"/>
            <a:chExt cx="3473450" cy="2101905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2" name="TextBox 11"/>
                <p:cNvSpPr txBox="1"/>
                <p:nvPr/>
              </p:nvSpPr>
              <p:spPr>
                <a:xfrm>
                  <a:off x="6266058" y="3046714"/>
                  <a:ext cx="2140651" cy="355931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s-ES" b="0" i="1" smtClean="0">
                            <a:latin typeface="Cambria Math" panose="02040503050406030204" pitchFamily="18" charset="0"/>
                          </a:rPr>
                          <m:t>𝐷</m:t>
                        </m:r>
                        <m:d>
                          <m:dPr>
                            <m:ctrlPr>
                              <a:rPr lang="es-ES" b="0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es-ES" b="0" i="1" smtClean="0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s-ES" b="0" i="1" smtClean="0">
                                    <a:latin typeface="Cambria Math" panose="02040503050406030204" pitchFamily="18" charset="0"/>
                                  </a:rPr>
                                  <m:t>𝑞</m:t>
                                </m:r>
                              </m:e>
                              <m:sub>
                                <m:r>
                                  <a:rPr lang="es-ES" b="0" i="1" smtClean="0">
                                    <a:latin typeface="Cambria Math" panose="02040503050406030204" pitchFamily="18" charset="0"/>
                                  </a:rPr>
                                  <m:t>𝑗</m:t>
                                </m:r>
                              </m:sub>
                            </m:sSub>
                            <m:r>
                              <a:rPr lang="es-ES" b="0" i="1" smtClean="0">
                                <a:latin typeface="Cambria Math" panose="02040503050406030204" pitchFamily="18" charset="0"/>
                              </a:rPr>
                              <m:t>,</m:t>
                            </m:r>
                            <m:sSub>
                              <m:sSubPr>
                                <m:ctrlPr>
                                  <a:rPr lang="es-ES" b="0" i="1" smtClean="0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s-ES" b="0" i="1" smtClean="0">
                                    <a:latin typeface="Cambria Math" panose="02040503050406030204" pitchFamily="18" charset="0"/>
                                  </a:rPr>
                                  <m:t>𝜆</m:t>
                                </m:r>
                              </m:e>
                              <m:sub>
                                <m:r>
                                  <a:rPr lang="es-ES" b="0" i="1" smtClean="0">
                                    <a:latin typeface="Cambria Math" panose="02040503050406030204" pitchFamily="18" charset="0"/>
                                  </a:rPr>
                                  <m:t>𝑡</m:t>
                                </m:r>
                              </m:sub>
                            </m:sSub>
                          </m:e>
                        </m:d>
                        <m:r>
                          <a:rPr lang="es-ES" b="0" i="1" smtClean="0">
                            <a:latin typeface="Cambria Math" panose="02040503050406030204" pitchFamily="18" charset="0"/>
                          </a:rPr>
                          <m:t>=</m:t>
                        </m:r>
                        <m:sSup>
                          <m:sSupPr>
                            <m:ctrlPr>
                              <a:rPr lang="es-ES" b="0" i="1" smtClean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s-ES" b="0" i="1" smtClean="0">
                                <a:latin typeface="Cambria Math" panose="02040503050406030204" pitchFamily="18" charset="0"/>
                              </a:rPr>
                              <m:t>𝑒</m:t>
                            </m:r>
                          </m:e>
                          <m:sup>
                            <m:r>
                              <a:rPr lang="es-ES" b="0" i="1" smtClean="0">
                                <a:latin typeface="Cambria Math" panose="02040503050406030204" pitchFamily="18" charset="0"/>
                              </a:rPr>
                              <m:t>−</m:t>
                            </m:r>
                            <m:r>
                              <a:rPr lang="es-ES" i="1">
                                <a:latin typeface="Cambria Math" panose="02040503050406030204" pitchFamily="18" charset="0"/>
                              </a:rPr>
                              <m:t>𝑃</m:t>
                            </m:r>
                            <m:d>
                              <m:dPr>
                                <m:ctrlPr>
                                  <a:rPr lang="es-ES" i="1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sSub>
                                  <m:sSubPr>
                                    <m:ctrlPr>
                                      <a:rPr lang="es-ES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s-ES" i="1">
                                        <a:latin typeface="Cambria Math" panose="02040503050406030204" pitchFamily="18" charset="0"/>
                                      </a:rPr>
                                      <m:t>𝑞</m:t>
                                    </m:r>
                                  </m:e>
                                  <m:sub>
                                    <m:r>
                                      <a:rPr lang="es-ES" i="1">
                                        <a:latin typeface="Cambria Math" panose="02040503050406030204" pitchFamily="18" charset="0"/>
                                      </a:rPr>
                                      <m:t>𝑗</m:t>
                                    </m:r>
                                  </m:sub>
                                </m:sSub>
                                <m:r>
                                  <a:rPr lang="es-ES" i="1">
                                    <a:latin typeface="Cambria Math" panose="02040503050406030204" pitchFamily="18" charset="0"/>
                                  </a:rPr>
                                  <m:t>,</m:t>
                                </m:r>
                                <m:sSub>
                                  <m:sSubPr>
                                    <m:ctrlPr>
                                      <a:rPr lang="es-ES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s-ES" i="1">
                                        <a:latin typeface="Cambria Math" panose="02040503050406030204" pitchFamily="18" charset="0"/>
                                      </a:rPr>
                                      <m:t>𝜆</m:t>
                                    </m:r>
                                  </m:e>
                                  <m:sub>
                                    <m:r>
                                      <a:rPr lang="es-ES" i="1">
                                        <a:latin typeface="Cambria Math" panose="02040503050406030204" pitchFamily="18" charset="0"/>
                                      </a:rPr>
                                      <m:t>𝑡</m:t>
                                    </m:r>
                                  </m:sub>
                                </m:sSub>
                              </m:e>
                            </m:d>
                          </m:sup>
                        </m:sSup>
                      </m:oMath>
                    </m:oMathPara>
                  </a14:m>
                  <a:endParaRPr lang="es-ES" dirty="0"/>
                </a:p>
              </p:txBody>
            </p:sp>
          </mc:Choice>
          <mc:Fallback xmlns="">
            <p:sp>
              <p:nvSpPr>
                <p:cNvPr id="12" name="TextBox 11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266058" y="3046714"/>
                  <a:ext cx="2140651" cy="355931"/>
                </a:xfrm>
                <a:prstGeom prst="rect">
                  <a:avLst/>
                </a:prstGeom>
                <a:blipFill rotWithShape="0">
                  <a:blip r:embed="rId4"/>
                  <a:stretch>
                    <a:fillRect l="-1989" b="-22414"/>
                  </a:stretch>
                </a:blipFill>
              </p:spPr>
              <p:txBody>
                <a:bodyPr/>
                <a:lstStyle/>
                <a:p>
                  <a:r>
                    <a:rPr lang="es-E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9" name="TextBox 28"/>
                <p:cNvSpPr txBox="1"/>
                <p:nvPr/>
              </p:nvSpPr>
              <p:spPr>
                <a:xfrm>
                  <a:off x="5857829" y="3645588"/>
                  <a:ext cx="2781211" cy="780470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s-ES" b="0" i="1" smtClean="0">
                            <a:latin typeface="Cambria Math" panose="02040503050406030204" pitchFamily="18" charset="0"/>
                          </a:rPr>
                          <m:t>𝑃</m:t>
                        </m:r>
                        <m:d>
                          <m:dPr>
                            <m:ctrlPr>
                              <a:rPr lang="es-ES" b="0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es-ES" b="0" i="1" smtClean="0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s-ES" b="0" i="1" smtClean="0">
                                    <a:latin typeface="Cambria Math" panose="02040503050406030204" pitchFamily="18" charset="0"/>
                                  </a:rPr>
                                  <m:t>𝑞</m:t>
                                </m:r>
                              </m:e>
                              <m:sub>
                                <m:r>
                                  <a:rPr lang="es-ES" b="0" i="1" smtClean="0">
                                    <a:latin typeface="Cambria Math" panose="02040503050406030204" pitchFamily="18" charset="0"/>
                                  </a:rPr>
                                  <m:t>𝑗</m:t>
                                </m:r>
                              </m:sub>
                            </m:sSub>
                            <m:r>
                              <a:rPr lang="es-ES" b="0" i="1" smtClean="0">
                                <a:latin typeface="Cambria Math" panose="02040503050406030204" pitchFamily="18" charset="0"/>
                              </a:rPr>
                              <m:t>,</m:t>
                            </m:r>
                            <m:sSub>
                              <m:sSubPr>
                                <m:ctrlPr>
                                  <a:rPr lang="es-ES" b="0" i="1" smtClean="0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s-ES" b="0" i="1" smtClean="0">
                                    <a:latin typeface="Cambria Math" panose="02040503050406030204" pitchFamily="18" charset="0"/>
                                  </a:rPr>
                                  <m:t>𝜆</m:t>
                                </m:r>
                              </m:e>
                              <m:sub>
                                <m:r>
                                  <a:rPr lang="es-ES" b="0" i="1" smtClean="0">
                                    <a:latin typeface="Cambria Math" panose="02040503050406030204" pitchFamily="18" charset="0"/>
                                  </a:rPr>
                                  <m:t>𝑡</m:t>
                                </m:r>
                              </m:sub>
                            </m:sSub>
                          </m:e>
                        </m:d>
                        <m:r>
                          <a:rPr lang="es-ES" b="0" i="1" smtClean="0">
                            <a:latin typeface="Cambria Math" panose="02040503050406030204" pitchFamily="18" charset="0"/>
                          </a:rPr>
                          <m:t>=</m:t>
                        </m:r>
                        <m:nary>
                          <m:naryPr>
                            <m:chr m:val="∑"/>
                            <m:ctrlPr>
                              <a:rPr lang="es-ES" b="0" i="1" smtClean="0">
                                <a:latin typeface="Cambria Math" panose="02040503050406030204" pitchFamily="18" charset="0"/>
                              </a:rPr>
                            </m:ctrlPr>
                          </m:naryPr>
                          <m:sub>
                            <m:r>
                              <m:rPr>
                                <m:brk m:alnAt="23"/>
                              </m:rPr>
                              <a:rPr lang="es-ES" b="0" i="1" smtClean="0">
                                <a:latin typeface="Cambria Math" panose="02040503050406030204" pitchFamily="18" charset="0"/>
                              </a:rPr>
                              <m:t>𝑘</m:t>
                            </m:r>
                            <m:r>
                              <a:rPr lang="es-ES" b="0" i="1" smtClean="0">
                                <a:latin typeface="Cambria Math" panose="02040503050406030204" pitchFamily="18" charset="0"/>
                              </a:rPr>
                              <m:t>=1</m:t>
                            </m:r>
                          </m:sub>
                          <m:sup>
                            <m:r>
                              <a:rPr lang="es-ES" b="0" i="1" smtClean="0">
                                <a:latin typeface="Cambria Math" panose="02040503050406030204" pitchFamily="18" charset="0"/>
                              </a:rPr>
                              <m:t>𝐺</m:t>
                            </m:r>
                          </m:sup>
                          <m:e>
                            <m:sSubSup>
                              <m:sSubSupPr>
                                <m:ctrlPr>
                                  <a:rPr lang="es-ES" b="0" i="1" smtClean="0">
                                    <a:latin typeface="Cambria Math" panose="02040503050406030204" pitchFamily="18" charset="0"/>
                                  </a:rPr>
                                </m:ctrlPr>
                              </m:sSubSupPr>
                              <m:e>
                                <m:r>
                                  <a:rPr lang="es-ES" b="0" i="1" smtClean="0">
                                    <a:latin typeface="Cambria Math" panose="02040503050406030204" pitchFamily="18" charset="0"/>
                                  </a:rPr>
                                  <m:t>𝛼</m:t>
                                </m:r>
                              </m:e>
                              <m:sub>
                                <m:r>
                                  <a:rPr lang="es-ES" b="0" i="1" smtClean="0">
                                    <a:latin typeface="Cambria Math" panose="02040503050406030204" pitchFamily="18" charset="0"/>
                                  </a:rPr>
                                  <m:t>𝑘</m:t>
                                </m:r>
                              </m:sub>
                              <m:sup>
                                <m:r>
                                  <a:rPr lang="es-ES" b="0" i="1" smtClean="0">
                                    <a:latin typeface="Cambria Math" panose="02040503050406030204" pitchFamily="18" charset="0"/>
                                  </a:rPr>
                                  <m:t>𝑡</m:t>
                                </m:r>
                              </m:sup>
                            </m:sSubSup>
                            <m:r>
                              <a:rPr lang="es-ES" b="0" i="1" smtClean="0">
                                <a:latin typeface="Cambria Math" panose="02040503050406030204" pitchFamily="18" charset="0"/>
                              </a:rPr>
                              <m:t>⋅</m:t>
                            </m:r>
                            <m:r>
                              <a:rPr lang="es-ES" b="0" i="1" smtClean="0">
                                <a:latin typeface="Cambria Math" panose="02040503050406030204" pitchFamily="18" charset="0"/>
                              </a:rPr>
                              <m:t>𝑃</m:t>
                            </m:r>
                            <m:sSub>
                              <m:sSubPr>
                                <m:ctrlPr>
                                  <a:rPr lang="es-ES" b="0" i="1" smtClean="0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d>
                                  <m:dPr>
                                    <m:ctrlPr>
                                      <a:rPr lang="es-ES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sSub>
                                      <m:sSubPr>
                                        <m:ctrlPr>
                                          <a:rPr lang="es-ES" b="0" i="1" smtClean="0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s-ES" b="0" i="1" smtClean="0">
                                            <a:latin typeface="Cambria Math" panose="02040503050406030204" pitchFamily="18" charset="0"/>
                                          </a:rPr>
                                          <m:t>𝑞</m:t>
                                        </m:r>
                                      </m:e>
                                      <m:sub>
                                        <m:r>
                                          <a:rPr lang="es-ES" b="0" i="1" smtClean="0">
                                            <a:latin typeface="Cambria Math" panose="02040503050406030204" pitchFamily="18" charset="0"/>
                                          </a:rPr>
                                          <m:t>𝑗</m:t>
                                        </m:r>
                                      </m:sub>
                                    </m:sSub>
                                  </m:e>
                                </m:d>
                              </m:e>
                              <m:sub>
                                <m:r>
                                  <a:rPr lang="es-ES" b="0" i="1" smtClean="0">
                                    <a:latin typeface="Cambria Math" panose="02040503050406030204" pitchFamily="18" charset="0"/>
                                  </a:rPr>
                                  <m:t>𝑘</m:t>
                                </m:r>
                              </m:sub>
                            </m:sSub>
                          </m:e>
                        </m:nary>
                        <m:r>
                          <a:rPr lang="es-ES" b="0" i="1" smtClean="0">
                            <a:latin typeface="Cambria Math" panose="02040503050406030204" pitchFamily="18" charset="0"/>
                          </a:rPr>
                          <m:t>,</m:t>
                        </m:r>
                      </m:oMath>
                    </m:oMathPara>
                  </a14:m>
                  <a:endParaRPr lang="es-ES" dirty="0"/>
                </a:p>
              </p:txBody>
            </p:sp>
          </mc:Choice>
          <mc:Fallback xmlns="">
            <p:sp>
              <p:nvSpPr>
                <p:cNvPr id="29" name="TextBox 28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857829" y="3645588"/>
                  <a:ext cx="2781211" cy="780470"/>
                </a:xfrm>
                <a:prstGeom prst="rect">
                  <a:avLst/>
                </a:prstGeom>
                <a:blipFill rotWithShape="0">
                  <a:blip r:embed="rId5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s-E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3" name="TextBox 32"/>
                <p:cNvSpPr txBox="1"/>
                <p:nvPr/>
              </p:nvSpPr>
              <p:spPr>
                <a:xfrm>
                  <a:off x="5586662" y="4669001"/>
                  <a:ext cx="3473450" cy="479618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s-ES" b="0" i="1" smtClean="0">
                            <a:latin typeface="Cambria Math" panose="02040503050406030204" pitchFamily="18" charset="0"/>
                          </a:rPr>
                          <m:t>𝑃</m:t>
                        </m:r>
                        <m:sSub>
                          <m:sSubPr>
                            <m:ctrlPr>
                              <a:rPr lang="es-ES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d>
                              <m:dPr>
                                <m:ctrlPr>
                                  <a:rPr lang="es-ES" b="0" i="1" smtClean="0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sSub>
                                  <m:sSubPr>
                                    <m:ctrlPr>
                                      <a:rPr lang="es-ES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s-ES" b="0" i="1" smtClean="0">
                                        <a:latin typeface="Cambria Math" panose="02040503050406030204" pitchFamily="18" charset="0"/>
                                      </a:rPr>
                                      <m:t>𝑞</m:t>
                                    </m:r>
                                  </m:e>
                                  <m:sub>
                                    <m:r>
                                      <a:rPr lang="es-ES" b="0" i="1" smtClean="0">
                                        <a:latin typeface="Cambria Math" panose="02040503050406030204" pitchFamily="18" charset="0"/>
                                      </a:rPr>
                                      <m:t>𝑗</m:t>
                                    </m:r>
                                  </m:sub>
                                </m:sSub>
                              </m:e>
                            </m:d>
                          </m:e>
                          <m:sub>
                            <m:r>
                              <a:rPr lang="es-ES" b="0" i="1" smtClean="0">
                                <a:latin typeface="Cambria Math" panose="02040503050406030204" pitchFamily="18" charset="0"/>
                              </a:rPr>
                              <m:t>𝑘</m:t>
                            </m:r>
                          </m:sub>
                        </m:sSub>
                        <m:r>
                          <a:rPr lang="es-ES" b="0" i="1" smtClean="0">
                            <a:latin typeface="Cambria Math" panose="02040503050406030204" pitchFamily="18" charset="0"/>
                          </a:rPr>
                          <m:t>=</m:t>
                        </m:r>
                        <m:sSup>
                          <m:sSupPr>
                            <m:ctrlPr>
                              <a:rPr lang="es-ES" b="0" i="1" smtClean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s-ES" b="0" i="1" smtClean="0">
                                <a:latin typeface="Cambria Math" panose="02040503050406030204" pitchFamily="18" charset="0"/>
                              </a:rPr>
                              <m:t>𝑒</m:t>
                            </m:r>
                          </m:e>
                          <m:sup>
                            <m:r>
                              <a:rPr lang="es-ES" b="0" i="1" smtClean="0">
                                <a:latin typeface="Cambria Math" panose="02040503050406030204" pitchFamily="18" charset="0"/>
                              </a:rPr>
                              <m:t>−</m:t>
                            </m:r>
                            <m:box>
                              <m:boxPr>
                                <m:ctrlPr>
                                  <a:rPr lang="es-ES" b="0" i="1" smtClean="0">
                                    <a:latin typeface="Cambria Math" panose="02040503050406030204" pitchFamily="18" charset="0"/>
                                  </a:rPr>
                                </m:ctrlPr>
                              </m:boxPr>
                              <m:e>
                                <m:argPr>
                                  <m:argSz m:val="-1"/>
                                </m:argPr>
                                <m:f>
                                  <m:fPr>
                                    <m:ctrlPr>
                                      <a:rPr lang="es-ES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s-ES" b="0" i="1" smtClean="0"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num>
                                  <m:den>
                                    <m:r>
                                      <a:rPr lang="es-ES" b="0" i="1" smtClean="0"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den>
                                </m:f>
                              </m:e>
                            </m:box>
                            <m:r>
                              <a:rPr lang="es-ES" b="0" i="1" smtClean="0">
                                <a:latin typeface="Cambria Math" panose="02040503050406030204" pitchFamily="18" charset="0"/>
                              </a:rPr>
                              <m:t> </m:t>
                            </m:r>
                            <m:sSup>
                              <m:sSupPr>
                                <m:ctrlPr>
                                  <a:rPr lang="es-ES" b="0" i="1" smtClean="0"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d>
                                  <m:dPr>
                                    <m:ctrlPr>
                                      <a:rPr lang="es-ES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sSub>
                                      <m:sSubPr>
                                        <m:ctrlPr>
                                          <a:rPr lang="es-ES" b="0" i="1" smtClean="0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s-ES" b="0" i="1" smtClean="0">
                                            <a:latin typeface="Cambria Math" panose="02040503050406030204" pitchFamily="18" charset="0"/>
                                          </a:rPr>
                                          <m:t>𝑞</m:t>
                                        </m:r>
                                      </m:e>
                                      <m:sub>
                                        <m:r>
                                          <a:rPr lang="es-ES" b="0" i="1" smtClean="0">
                                            <a:latin typeface="Cambria Math" panose="02040503050406030204" pitchFamily="18" charset="0"/>
                                          </a:rPr>
                                          <m:t>𝑗</m:t>
                                        </m:r>
                                      </m:sub>
                                    </m:sSub>
                                    <m:r>
                                      <a:rPr lang="es-ES" b="0" i="1" smtClean="0">
                                        <a:latin typeface="Cambria Math" panose="02040503050406030204" pitchFamily="18" charset="0"/>
                                      </a:rPr>
                                      <m:t>−</m:t>
                                    </m:r>
                                    <m:sSubSup>
                                      <m:sSubSupPr>
                                        <m:ctrlPr>
                                          <a:rPr lang="es-ES" b="0" i="1" smtClean="0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SupPr>
                                      <m:e>
                                        <m:r>
                                          <a:rPr lang="es-ES" b="0" i="1" smtClean="0">
                                            <a:latin typeface="Cambria Math" panose="02040503050406030204" pitchFamily="18" charset="0"/>
                                          </a:rPr>
                                          <m:t>𝜇</m:t>
                                        </m:r>
                                      </m:e>
                                      <m:sub>
                                        <m:r>
                                          <a:rPr lang="es-ES" b="0" i="1" smtClean="0">
                                            <a:latin typeface="Cambria Math" panose="02040503050406030204" pitchFamily="18" charset="0"/>
                                          </a:rPr>
                                          <m:t>𝑘</m:t>
                                        </m:r>
                                      </m:sub>
                                      <m:sup>
                                        <m:r>
                                          <a:rPr lang="es-ES" b="0" i="1" smtClean="0">
                                            <a:latin typeface="Cambria Math" panose="02040503050406030204" pitchFamily="18" charset="0"/>
                                          </a:rPr>
                                          <m:t>𝑡</m:t>
                                        </m:r>
                                      </m:sup>
                                    </m:sSubSup>
                                  </m:e>
                                </m:d>
                              </m:e>
                              <m:sup>
                                <m:r>
                                  <a:rPr lang="es-ES" b="0" i="1" smtClean="0">
                                    <a:latin typeface="Cambria Math" panose="02040503050406030204" pitchFamily="18" charset="0"/>
                                  </a:rPr>
                                  <m:t>𝑇</m:t>
                                </m:r>
                              </m:sup>
                            </m:sSup>
                            <m:r>
                              <a:rPr lang="es-ES" b="0" i="1" smtClean="0">
                                <a:latin typeface="Cambria Math" panose="02040503050406030204" pitchFamily="18" charset="0"/>
                              </a:rPr>
                              <m:t>⋅</m:t>
                            </m:r>
                            <m:sSup>
                              <m:sSupPr>
                                <m:ctrlPr>
                                  <a:rPr lang="es-ES" b="0" i="1" smtClean="0"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d>
                                  <m:dPr>
                                    <m:ctrlPr>
                                      <a:rPr lang="es-ES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sSubSup>
                                      <m:sSubSupPr>
                                        <m:ctrlPr>
                                          <a:rPr lang="es-ES" b="0" i="1" smtClean="0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SupPr>
                                      <m:e>
                                        <m:r>
                                          <m:rPr>
                                            <m:sty m:val="p"/>
                                          </m:rPr>
                                          <a:rPr lang="es-ES" b="0" i="0" smtClean="0">
                                            <a:latin typeface="Cambria Math" panose="02040503050406030204" pitchFamily="18" charset="0"/>
                                          </a:rPr>
                                          <m:t>Σ</m:t>
                                        </m:r>
                                      </m:e>
                                      <m:sub>
                                        <m:r>
                                          <a:rPr lang="es-ES" b="0" i="1" smtClean="0">
                                            <a:latin typeface="Cambria Math" panose="02040503050406030204" pitchFamily="18" charset="0"/>
                                          </a:rPr>
                                          <m:t>𝑘</m:t>
                                        </m:r>
                                      </m:sub>
                                      <m:sup>
                                        <m:r>
                                          <a:rPr lang="es-ES" b="0" i="1" smtClean="0">
                                            <a:latin typeface="Cambria Math" panose="02040503050406030204" pitchFamily="18" charset="0"/>
                                          </a:rPr>
                                          <m:t>𝑡</m:t>
                                        </m:r>
                                      </m:sup>
                                    </m:sSubSup>
                                  </m:e>
                                </m:d>
                              </m:e>
                              <m:sup>
                                <m:r>
                                  <a:rPr lang="es-ES" b="0" i="1" smtClean="0">
                                    <a:latin typeface="Cambria Math" panose="02040503050406030204" pitchFamily="18" charset="0"/>
                                  </a:rPr>
                                  <m:t>−1</m:t>
                                </m:r>
                              </m:sup>
                            </m:sSup>
                            <m:r>
                              <a:rPr lang="es-ES" b="0" i="1" smtClean="0">
                                <a:latin typeface="Cambria Math" panose="02040503050406030204" pitchFamily="18" charset="0"/>
                              </a:rPr>
                              <m:t>⋅(</m:t>
                            </m:r>
                            <m:sSub>
                              <m:sSubPr>
                                <m:ctrlPr>
                                  <a:rPr lang="es-ES" b="0" i="1" smtClean="0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s-ES" b="0" i="1" smtClean="0">
                                    <a:latin typeface="Cambria Math" panose="02040503050406030204" pitchFamily="18" charset="0"/>
                                  </a:rPr>
                                  <m:t>𝑞</m:t>
                                </m:r>
                              </m:e>
                              <m:sub>
                                <m:r>
                                  <a:rPr lang="es-ES" b="0" i="1" smtClean="0">
                                    <a:latin typeface="Cambria Math" panose="02040503050406030204" pitchFamily="18" charset="0"/>
                                  </a:rPr>
                                  <m:t>𝑗</m:t>
                                </m:r>
                              </m:sub>
                            </m:sSub>
                            <m:r>
                              <a:rPr lang="es-ES" b="0" i="1" smtClean="0">
                                <a:latin typeface="Cambria Math" panose="02040503050406030204" pitchFamily="18" charset="0"/>
                              </a:rPr>
                              <m:t>−</m:t>
                            </m:r>
                            <m:sSubSup>
                              <m:sSubSupPr>
                                <m:ctrlPr>
                                  <a:rPr lang="es-ES" b="0" i="1" smtClean="0">
                                    <a:latin typeface="Cambria Math" panose="02040503050406030204" pitchFamily="18" charset="0"/>
                                  </a:rPr>
                                </m:ctrlPr>
                              </m:sSubSupPr>
                              <m:e>
                                <m:r>
                                  <a:rPr lang="es-ES" b="0" i="1" smtClean="0">
                                    <a:latin typeface="Cambria Math" panose="02040503050406030204" pitchFamily="18" charset="0"/>
                                  </a:rPr>
                                  <m:t>𝜇</m:t>
                                </m:r>
                              </m:e>
                              <m:sub>
                                <m:r>
                                  <a:rPr lang="es-ES" b="0" i="1" smtClean="0">
                                    <a:latin typeface="Cambria Math" panose="02040503050406030204" pitchFamily="18" charset="0"/>
                                  </a:rPr>
                                  <m:t>𝑘</m:t>
                                </m:r>
                              </m:sub>
                              <m:sup>
                                <m:r>
                                  <a:rPr lang="es-ES" b="0" i="1" smtClean="0">
                                    <a:latin typeface="Cambria Math" panose="02040503050406030204" pitchFamily="18" charset="0"/>
                                  </a:rPr>
                                  <m:t>𝑡</m:t>
                                </m:r>
                              </m:sup>
                            </m:sSubSup>
                            <m:r>
                              <a:rPr lang="es-ES" b="0" i="1" smtClean="0">
                                <a:latin typeface="Cambria Math" panose="02040503050406030204" pitchFamily="18" charset="0"/>
                              </a:rPr>
                              <m:t>)</m:t>
                            </m:r>
                          </m:sup>
                        </m:sSup>
                      </m:oMath>
                    </m:oMathPara>
                  </a14:m>
                  <a:endParaRPr lang="es-ES" dirty="0"/>
                </a:p>
              </p:txBody>
            </p:sp>
          </mc:Choice>
          <mc:Fallback xmlns="">
            <p:sp>
              <p:nvSpPr>
                <p:cNvPr id="33" name="TextBox 32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586662" y="4669001"/>
                  <a:ext cx="3473450" cy="479618"/>
                </a:xfrm>
                <a:prstGeom prst="rect">
                  <a:avLst/>
                </a:prstGeom>
                <a:blipFill rotWithShape="0">
                  <a:blip r:embed="rId6"/>
                  <a:stretch>
                    <a:fillRect b="-1282"/>
                  </a:stretch>
                </a:blipFill>
              </p:spPr>
              <p:txBody>
                <a:bodyPr/>
                <a:lstStyle/>
                <a:p>
                  <a:r>
                    <a:rPr lang="es-ES">
                      <a:noFill/>
                    </a:rPr>
                    <a:t> </a:t>
                  </a:r>
                </a:p>
              </p:txBody>
            </p:sp>
          </mc:Fallback>
        </mc:AlternateContent>
      </p:grpSp>
      <p:pic>
        <p:nvPicPr>
          <p:cNvPr id="15" name="Picture 14"/>
          <p:cNvPicPr>
            <a:picLocks noChangeAspect="1"/>
          </p:cNvPicPr>
          <p:nvPr/>
        </p:nvPicPr>
        <p:blipFill rotWithShape="1">
          <a:blip r:embed="rId7"/>
          <a:srcRect t="20220" r="46616"/>
          <a:stretch/>
        </p:blipFill>
        <p:spPr>
          <a:xfrm>
            <a:off x="5492557" y="1766131"/>
            <a:ext cx="3411987" cy="4135078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7" name="TextBox 16"/>
              <p:cNvSpPr txBox="1"/>
              <p:nvPr/>
            </p:nvSpPr>
            <p:spPr>
              <a:xfrm>
                <a:off x="468947" y="2274210"/>
                <a:ext cx="4687905" cy="94820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s-ES" b="1" dirty="0" smtClean="0"/>
                  <a:t>Input</a:t>
                </a:r>
                <a:r>
                  <a:rPr lang="es-ES" dirty="0" smtClean="0"/>
                  <a:t>: GMM </a:t>
                </a:r>
                <a:r>
                  <a:rPr lang="es-ES" dirty="0" err="1" smtClean="0"/>
                  <a:t>models</a:t>
                </a:r>
                <a:r>
                  <a:rPr lang="es-ES" dirty="0" smtClean="0"/>
                  <a:t> </a:t>
                </a:r>
                <a14:m>
                  <m:oMath xmlns:m="http://schemas.openxmlformats.org/officeDocument/2006/math">
                    <m:r>
                      <a:rPr lang="es-ES" b="0" i="1" smtClean="0">
                        <a:latin typeface="Cambria Math" panose="02040503050406030204" pitchFamily="18" charset="0"/>
                      </a:rPr>
                      <m:t>𝜆</m:t>
                    </m:r>
                    <m:r>
                      <a:rPr lang="es-ES" b="0" i="1" smtClean="0">
                        <a:latin typeface="Cambria Math" panose="02040503050406030204" pitchFamily="18" charset="0"/>
                      </a:rPr>
                      <m:t>={</m:t>
                    </m:r>
                    <m:sSub>
                      <m:sSubPr>
                        <m:ctrlPr>
                          <a:rPr lang="es-E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s-ES" b="0" i="1" smtClean="0">
                            <a:latin typeface="Cambria Math" panose="02040503050406030204" pitchFamily="18" charset="0"/>
                          </a:rPr>
                          <m:t>𝜆</m:t>
                        </m:r>
                      </m:e>
                      <m:sub>
                        <m:r>
                          <a:rPr lang="es-ES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es-ES" b="0" i="1" smtClean="0">
                        <a:latin typeface="Cambria Math" panose="02040503050406030204" pitchFamily="18" charset="0"/>
                      </a:rPr>
                      <m:t>,…,</m:t>
                    </m:r>
                    <m:sSub>
                      <m:sSubPr>
                        <m:ctrlPr>
                          <a:rPr lang="es-E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s-ES" b="0" i="1" smtClean="0">
                            <a:latin typeface="Cambria Math" panose="02040503050406030204" pitchFamily="18" charset="0"/>
                          </a:rPr>
                          <m:t>𝜆</m:t>
                        </m:r>
                      </m:e>
                      <m:sub>
                        <m:r>
                          <a:rPr lang="es-ES" b="0" i="1" smtClean="0">
                            <a:latin typeface="Cambria Math" panose="02040503050406030204" pitchFamily="18" charset="0"/>
                          </a:rPr>
                          <m:t>𝑚</m:t>
                        </m:r>
                      </m:sub>
                    </m:sSub>
                    <m:r>
                      <a:rPr lang="es-ES" b="0" i="1" smtClean="0">
                        <a:latin typeface="Cambria Math" panose="02040503050406030204" pitchFamily="18" charset="0"/>
                      </a:rPr>
                      <m:t>}</m:t>
                    </m:r>
                  </m:oMath>
                </a14:m>
                <a:r>
                  <a:rPr lang="es-ES" dirty="0" smtClean="0"/>
                  <a:t>, </a:t>
                </a:r>
                <a:r>
                  <a:rPr lang="es-ES" dirty="0" err="1" smtClean="0"/>
                  <a:t>threshold</a:t>
                </a:r>
                <a:r>
                  <a:rPr lang="es-ES" dirty="0" smtClean="0"/>
                  <a:t> </a:t>
                </a:r>
                <a14:m>
                  <m:oMath xmlns:m="http://schemas.openxmlformats.org/officeDocument/2006/math">
                    <m:r>
                      <a:rPr lang="es-ES" b="0" i="1" smtClean="0">
                        <a:latin typeface="Cambria Math" panose="02040503050406030204" pitchFamily="18" charset="0"/>
                      </a:rPr>
                      <m:t>𝜃</m:t>
                    </m:r>
                  </m:oMath>
                </a14:m>
                <a:r>
                  <a:rPr lang="es-ES" dirty="0" smtClean="0"/>
                  <a:t>, </a:t>
                </a:r>
                <a:r>
                  <a:rPr lang="es-ES" dirty="0" err="1" smtClean="0"/>
                  <a:t>streaming</a:t>
                </a:r>
                <a:r>
                  <a:rPr lang="es-ES" dirty="0" smtClean="0"/>
                  <a:t> </a:t>
                </a:r>
                <a:r>
                  <a:rPr lang="es-ES" dirty="0" err="1" smtClean="0"/>
                  <a:t>sequence</a:t>
                </a:r>
                <a:r>
                  <a:rPr lang="es-ES" dirty="0" smtClean="0"/>
                  <a:t> </a:t>
                </a:r>
                <a14:m>
                  <m:oMath xmlns:m="http://schemas.openxmlformats.org/officeDocument/2006/math">
                    <m:r>
                      <a:rPr lang="es-ES" b="0" i="1" smtClean="0">
                        <a:latin typeface="Cambria Math" panose="02040503050406030204" pitchFamily="18" charset="0"/>
                      </a:rPr>
                      <m:t>𝑄</m:t>
                    </m:r>
                    <m:r>
                      <a:rPr lang="es-ES" b="0" i="1" smtClean="0">
                        <a:latin typeface="Cambria Math" panose="02040503050406030204" pitchFamily="18" charset="0"/>
                      </a:rPr>
                      <m:t>={</m:t>
                    </m:r>
                    <m:sSub>
                      <m:sSubPr>
                        <m:ctrlPr>
                          <a:rPr lang="es-E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s-ES" b="0" i="1" smtClean="0">
                            <a:latin typeface="Cambria Math" panose="02040503050406030204" pitchFamily="18" charset="0"/>
                          </a:rPr>
                          <m:t>𝑞</m:t>
                        </m:r>
                      </m:e>
                      <m:sub>
                        <m:r>
                          <a:rPr lang="es-ES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es-ES" b="0" i="1" smtClean="0">
                        <a:latin typeface="Cambria Math" panose="02040503050406030204" pitchFamily="18" charset="0"/>
                      </a:rPr>
                      <m:t>,…,</m:t>
                    </m:r>
                    <m:sSub>
                      <m:sSubPr>
                        <m:ctrlPr>
                          <a:rPr lang="es-E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s-ES" b="0" i="1" smtClean="0">
                            <a:latin typeface="Cambria Math" panose="02040503050406030204" pitchFamily="18" charset="0"/>
                          </a:rPr>
                          <m:t>𝑞</m:t>
                        </m:r>
                      </m:e>
                      <m:sub>
                        <m:r>
                          <a:rPr lang="es-ES" b="0" i="1" smtClean="0">
                            <a:latin typeface="Cambria Math" panose="02040503050406030204" pitchFamily="18" charset="0"/>
                          </a:rPr>
                          <m:t>∞</m:t>
                        </m:r>
                      </m:sub>
                    </m:sSub>
                    <m:r>
                      <a:rPr lang="es-ES" b="0" i="1" smtClean="0">
                        <a:latin typeface="Cambria Math" panose="02040503050406030204" pitchFamily="18" charset="0"/>
                      </a:rPr>
                      <m:t>}</m:t>
                    </m:r>
                  </m:oMath>
                </a14:m>
                <a:r>
                  <a:rPr lang="es-ES" dirty="0" smtClean="0"/>
                  <a:t> </a:t>
                </a:r>
              </a:p>
              <a:p>
                <a:r>
                  <a:rPr lang="es-ES" b="1" dirty="0" smtClean="0"/>
                  <a:t>Output</a:t>
                </a:r>
                <a:r>
                  <a:rPr lang="es-ES" dirty="0" smtClean="0"/>
                  <a:t>: </a:t>
                </a:r>
                <a:r>
                  <a:rPr lang="es-ES" dirty="0" err="1" smtClean="0"/>
                  <a:t>Warping</a:t>
                </a:r>
                <a:r>
                  <a:rPr lang="es-ES" dirty="0" smtClean="0"/>
                  <a:t> </a:t>
                </a:r>
                <a:r>
                  <a:rPr lang="es-ES" dirty="0" err="1" smtClean="0"/>
                  <a:t>path</a:t>
                </a:r>
                <a:r>
                  <a:rPr lang="es-ES" dirty="0" smtClean="0"/>
                  <a:t> </a:t>
                </a:r>
                <a14:m>
                  <m:oMath xmlns:m="http://schemas.openxmlformats.org/officeDocument/2006/math">
                    <m:r>
                      <a:rPr lang="es-ES" b="0" i="1" smtClean="0">
                        <a:latin typeface="Cambria Math" panose="02040503050406030204" pitchFamily="18" charset="0"/>
                      </a:rPr>
                      <m:t>𝑊</m:t>
                    </m:r>
                  </m:oMath>
                </a14:m>
                <a:r>
                  <a:rPr lang="es-ES" dirty="0" smtClean="0"/>
                  <a:t>, </a:t>
                </a:r>
                <a:r>
                  <a:rPr lang="es-ES" dirty="0" err="1" smtClean="0"/>
                  <a:t>if</a:t>
                </a:r>
                <a:r>
                  <a:rPr lang="es-ES" dirty="0" smtClean="0"/>
                  <a:t> </a:t>
                </a:r>
                <a:r>
                  <a:rPr lang="es-ES" dirty="0" err="1" smtClean="0"/>
                  <a:t>any</a:t>
                </a:r>
                <a:endParaRPr lang="es-ES" dirty="0"/>
              </a:p>
            </p:txBody>
          </p:sp>
        </mc:Choice>
        <mc:Fallback xmlns="">
          <p:sp>
            <p:nvSpPr>
              <p:cNvPr id="17" name="TextBox 1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8947" y="2274210"/>
                <a:ext cx="4687905" cy="948208"/>
              </a:xfrm>
              <a:prstGeom prst="rect">
                <a:avLst/>
              </a:prstGeom>
              <a:blipFill rotWithShape="0">
                <a:blip r:embed="rId8"/>
                <a:stretch>
                  <a:fillRect l="-1170" t="-3205" b="-6410"/>
                </a:stretch>
              </a:blipFill>
            </p:spPr>
            <p:txBody>
              <a:bodyPr/>
              <a:lstStyle/>
              <a:p>
                <a:r>
                  <a:rPr lang="es-E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21" name="35 Grupo"/>
          <p:cNvGrpSpPr/>
          <p:nvPr/>
        </p:nvGrpSpPr>
        <p:grpSpPr>
          <a:xfrm>
            <a:off x="219729" y="722447"/>
            <a:ext cx="8702457" cy="568895"/>
            <a:chOff x="928662" y="2071678"/>
            <a:chExt cx="7000924" cy="785818"/>
          </a:xfrm>
        </p:grpSpPr>
        <p:sp>
          <p:nvSpPr>
            <p:cNvPr id="22" name="18 Rectángulo redondeado"/>
            <p:cNvSpPr/>
            <p:nvPr/>
          </p:nvSpPr>
          <p:spPr>
            <a:xfrm>
              <a:off x="928662" y="2071678"/>
              <a:ext cx="1500198" cy="785818"/>
            </a:xfrm>
            <a:prstGeom prst="roundRect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s-ES" sz="1600" dirty="0" err="1" smtClean="0">
                  <a:solidFill>
                    <a:schemeClr val="bg1"/>
                  </a:solidFill>
                </a:rPr>
                <a:t>Gesture</a:t>
              </a:r>
              <a:r>
                <a:rPr lang="es-ES" sz="1600" dirty="0" smtClean="0">
                  <a:solidFill>
                    <a:schemeClr val="bg1"/>
                  </a:solidFill>
                </a:rPr>
                <a:t> </a:t>
              </a:r>
              <a:r>
                <a:rPr lang="es-ES" sz="1600" dirty="0" err="1" smtClean="0">
                  <a:solidFill>
                    <a:schemeClr val="bg1"/>
                  </a:solidFill>
                </a:rPr>
                <a:t>description</a:t>
              </a:r>
              <a:endParaRPr lang="es-ES" sz="1600" dirty="0">
                <a:solidFill>
                  <a:schemeClr val="bg1"/>
                </a:solidFill>
              </a:endParaRPr>
            </a:p>
          </p:txBody>
        </p:sp>
        <p:sp>
          <p:nvSpPr>
            <p:cNvPr id="23" name="20 Rectángulo redondeado"/>
            <p:cNvSpPr/>
            <p:nvPr/>
          </p:nvSpPr>
          <p:spPr>
            <a:xfrm>
              <a:off x="2786050" y="2071678"/>
              <a:ext cx="1500198" cy="785818"/>
            </a:xfrm>
            <a:prstGeom prst="roundRect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s-ES" sz="1600" dirty="0" err="1" smtClean="0">
                  <a:solidFill>
                    <a:schemeClr val="bg1"/>
                  </a:solidFill>
                </a:rPr>
                <a:t>Gesture</a:t>
              </a:r>
              <a:r>
                <a:rPr lang="es-ES" sz="1600" b="1" dirty="0" smtClean="0">
                  <a:solidFill>
                    <a:schemeClr val="bg1"/>
                  </a:solidFill>
                </a:rPr>
                <a:t> </a:t>
              </a:r>
              <a:r>
                <a:rPr lang="es-ES" sz="1600" b="1" dirty="0" err="1" smtClean="0">
                  <a:solidFill>
                    <a:schemeClr val="bg1"/>
                  </a:solidFill>
                </a:rPr>
                <a:t>alignment</a:t>
              </a:r>
              <a:endParaRPr lang="es-ES" sz="1600" b="1" dirty="0">
                <a:solidFill>
                  <a:schemeClr val="bg1"/>
                </a:solidFill>
              </a:endParaRPr>
            </a:p>
          </p:txBody>
        </p:sp>
        <p:sp>
          <p:nvSpPr>
            <p:cNvPr id="24" name="21 Rectángulo redondeado"/>
            <p:cNvSpPr/>
            <p:nvPr/>
          </p:nvSpPr>
          <p:spPr>
            <a:xfrm>
              <a:off x="4572000" y="2071678"/>
              <a:ext cx="1500198" cy="785818"/>
            </a:xfrm>
            <a:prstGeom prst="roundRect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s-ES" sz="1600" dirty="0" smtClean="0">
                  <a:solidFill>
                    <a:schemeClr val="bg1"/>
                  </a:solidFill>
                </a:rPr>
                <a:t>GMM </a:t>
              </a:r>
              <a:r>
                <a:rPr lang="es-ES" sz="1600" dirty="0" err="1" smtClean="0">
                  <a:solidFill>
                    <a:schemeClr val="bg1"/>
                  </a:solidFill>
                </a:rPr>
                <a:t>learning</a:t>
              </a:r>
              <a:endParaRPr lang="es-ES" sz="1600" dirty="0">
                <a:solidFill>
                  <a:schemeClr val="bg1"/>
                </a:solidFill>
              </a:endParaRPr>
            </a:p>
          </p:txBody>
        </p:sp>
        <p:sp>
          <p:nvSpPr>
            <p:cNvPr id="25" name="27 Rectángulo redondeado"/>
            <p:cNvSpPr/>
            <p:nvPr/>
          </p:nvSpPr>
          <p:spPr>
            <a:xfrm>
              <a:off x="6429388" y="2071678"/>
              <a:ext cx="1500198" cy="785818"/>
            </a:xfrm>
            <a:prstGeom prst="roundRect">
              <a:avLst/>
            </a:prstGeom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ES" sz="1600" b="1" dirty="0" err="1" smtClean="0">
                  <a:solidFill>
                    <a:schemeClr val="bg1"/>
                  </a:solidFill>
                </a:rPr>
                <a:t>Probabilistic</a:t>
              </a:r>
              <a:r>
                <a:rPr lang="es-ES" sz="1600" b="1" dirty="0" smtClean="0">
                  <a:solidFill>
                    <a:schemeClr val="bg1"/>
                  </a:solidFill>
                </a:rPr>
                <a:t> DTW</a:t>
              </a:r>
              <a:endParaRPr lang="es-ES" sz="1600" b="1" dirty="0">
                <a:solidFill>
                  <a:schemeClr val="bg1"/>
                </a:solidFill>
              </a:endParaRPr>
            </a:p>
          </p:txBody>
        </p:sp>
        <p:sp>
          <p:nvSpPr>
            <p:cNvPr id="26" name="29 Flecha derecha"/>
            <p:cNvSpPr/>
            <p:nvPr/>
          </p:nvSpPr>
          <p:spPr>
            <a:xfrm>
              <a:off x="2462198" y="2338380"/>
              <a:ext cx="285752" cy="285752"/>
            </a:xfrm>
            <a:prstGeom prst="rightArrow">
              <a:avLst/>
            </a:prstGeom>
          </p:spPr>
          <p:style>
            <a:lnRef idx="1">
              <a:schemeClr val="dk1"/>
            </a:lnRef>
            <a:fillRef idx="3">
              <a:schemeClr val="dk1"/>
            </a:fillRef>
            <a:effectRef idx="2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sz="1600" b="1"/>
            </a:p>
          </p:txBody>
        </p:sp>
        <p:sp>
          <p:nvSpPr>
            <p:cNvPr id="27" name="32 Flecha derecha"/>
            <p:cNvSpPr/>
            <p:nvPr/>
          </p:nvSpPr>
          <p:spPr>
            <a:xfrm>
              <a:off x="4286248" y="2352667"/>
              <a:ext cx="285752" cy="285752"/>
            </a:xfrm>
            <a:prstGeom prst="rightArrow">
              <a:avLst/>
            </a:prstGeom>
          </p:spPr>
          <p:style>
            <a:lnRef idx="1">
              <a:schemeClr val="dk1"/>
            </a:lnRef>
            <a:fillRef idx="3">
              <a:schemeClr val="dk1"/>
            </a:fillRef>
            <a:effectRef idx="2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sz="1600" b="1"/>
            </a:p>
          </p:txBody>
        </p:sp>
        <p:sp>
          <p:nvSpPr>
            <p:cNvPr id="28" name="33 Flecha derecha"/>
            <p:cNvSpPr/>
            <p:nvPr/>
          </p:nvSpPr>
          <p:spPr>
            <a:xfrm>
              <a:off x="6081723" y="2357430"/>
              <a:ext cx="285752" cy="285752"/>
            </a:xfrm>
            <a:prstGeom prst="rightArrow">
              <a:avLst/>
            </a:prstGeom>
          </p:spPr>
          <p:style>
            <a:lnRef idx="1">
              <a:schemeClr val="dk1"/>
            </a:lnRef>
            <a:fillRef idx="3">
              <a:schemeClr val="dk1"/>
            </a:fillRef>
            <a:effectRef idx="2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sz="1600" b="1"/>
            </a:p>
          </p:txBody>
        </p:sp>
      </p:grpSp>
      <p:sp>
        <p:nvSpPr>
          <p:cNvPr id="19" name="Slide Number Placeholder 1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860AB8-BB39-4E0E-8905-3E931B52FC0E}" type="slidenum">
              <a:rPr lang="es-ES" smtClean="0"/>
              <a:pPr/>
              <a:t>74</a:t>
            </a:fld>
            <a:r>
              <a:rPr lang="es-ES" smtClean="0"/>
              <a:t> / 84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3833125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28 Imagen" descr="degradado diapo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-32" y="5888673"/>
            <a:ext cx="9144000" cy="97889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8367304" cy="1325563"/>
          </a:xfrm>
        </p:spPr>
        <p:txBody>
          <a:bodyPr/>
          <a:lstStyle/>
          <a:p>
            <a:r>
              <a:rPr lang="es-ES" dirty="0" err="1" smtClean="0"/>
              <a:t>Experiments</a:t>
            </a:r>
            <a:endParaRPr lang="es-E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ES" b="1" dirty="0" err="1" smtClean="0"/>
              <a:t>ChaLearn</a:t>
            </a:r>
            <a:r>
              <a:rPr lang="es-ES" dirty="0" smtClean="0"/>
              <a:t> </a:t>
            </a:r>
            <a:r>
              <a:rPr lang="es-ES" dirty="0" err="1" smtClean="0"/>
              <a:t>Gesture</a:t>
            </a:r>
            <a:r>
              <a:rPr lang="es-ES" dirty="0" smtClean="0"/>
              <a:t> </a:t>
            </a:r>
            <a:r>
              <a:rPr lang="es-ES" dirty="0" err="1" smtClean="0"/>
              <a:t>recognition</a:t>
            </a:r>
            <a:endParaRPr lang="es-ES" dirty="0"/>
          </a:p>
          <a:p>
            <a:r>
              <a:rPr lang="es-ES" dirty="0" err="1" smtClean="0"/>
              <a:t>Detection</a:t>
            </a:r>
            <a:r>
              <a:rPr lang="es-ES" dirty="0" smtClean="0"/>
              <a:t> of “idle” </a:t>
            </a:r>
            <a:r>
              <a:rPr lang="es-ES" dirty="0" err="1" smtClean="0"/>
              <a:t>gesture</a:t>
            </a:r>
            <a:endParaRPr lang="es-ES" dirty="0" smtClean="0"/>
          </a:p>
          <a:p>
            <a:pPr lvl="1"/>
            <a:r>
              <a:rPr lang="es-ES" dirty="0" err="1" smtClean="0"/>
              <a:t>Gesture</a:t>
            </a:r>
            <a:r>
              <a:rPr lang="es-ES" dirty="0" smtClean="0"/>
              <a:t> </a:t>
            </a:r>
            <a:r>
              <a:rPr lang="es-ES" dirty="0" err="1" smtClean="0"/>
              <a:t>segmentation</a:t>
            </a:r>
            <a:endParaRPr lang="es-ES" dirty="0"/>
          </a:p>
          <a:p>
            <a:pPr marL="457200" lvl="1" indent="0">
              <a:buNone/>
            </a:pPr>
            <a:endParaRPr lang="es-ES" dirty="0" smtClean="0"/>
          </a:p>
          <a:p>
            <a:r>
              <a:rPr lang="es-ES" dirty="0" err="1" smtClean="0"/>
              <a:t>Feature</a:t>
            </a:r>
            <a:r>
              <a:rPr lang="es-ES" dirty="0" smtClean="0"/>
              <a:t> </a:t>
            </a:r>
            <a:r>
              <a:rPr lang="es-ES" dirty="0" err="1" smtClean="0"/>
              <a:t>description</a:t>
            </a:r>
            <a:endParaRPr lang="es-ES" dirty="0"/>
          </a:p>
        </p:txBody>
      </p:sp>
      <p:sp>
        <p:nvSpPr>
          <p:cNvPr id="5" name="Rectangle 4"/>
          <p:cNvSpPr/>
          <p:nvPr/>
        </p:nvSpPr>
        <p:spPr>
          <a:xfrm>
            <a:off x="-32" y="0"/>
            <a:ext cx="2216567" cy="199766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1200" dirty="0" err="1"/>
              <a:t>Part</a:t>
            </a:r>
            <a:r>
              <a:rPr lang="es-ES" sz="1200" dirty="0"/>
              <a:t> I</a:t>
            </a:r>
          </a:p>
        </p:txBody>
      </p:sp>
      <p:sp>
        <p:nvSpPr>
          <p:cNvPr id="6" name="Rectangle 5"/>
          <p:cNvSpPr/>
          <p:nvPr/>
        </p:nvSpPr>
        <p:spPr>
          <a:xfrm>
            <a:off x="2281647" y="0"/>
            <a:ext cx="2224199" cy="200797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1200" dirty="0" err="1"/>
              <a:t>Part</a:t>
            </a:r>
            <a:r>
              <a:rPr lang="es-ES" sz="1200" dirty="0"/>
              <a:t> II</a:t>
            </a:r>
          </a:p>
        </p:txBody>
      </p:sp>
      <p:sp>
        <p:nvSpPr>
          <p:cNvPr id="7" name="Rectangle 6"/>
          <p:cNvSpPr/>
          <p:nvPr/>
        </p:nvSpPr>
        <p:spPr>
          <a:xfrm>
            <a:off x="4570958" y="0"/>
            <a:ext cx="2226044" cy="200797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1200" dirty="0" err="1"/>
              <a:t>Part</a:t>
            </a:r>
            <a:r>
              <a:rPr lang="es-ES" sz="1200" dirty="0"/>
              <a:t> III</a:t>
            </a:r>
          </a:p>
        </p:txBody>
      </p:sp>
      <p:sp>
        <p:nvSpPr>
          <p:cNvPr id="8" name="Rectangle 7"/>
          <p:cNvSpPr/>
          <p:nvPr/>
        </p:nvSpPr>
        <p:spPr>
          <a:xfrm>
            <a:off x="6862114" y="1"/>
            <a:ext cx="2281854" cy="199766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1200" dirty="0" err="1"/>
              <a:t>Conclusions</a:t>
            </a:r>
            <a:endParaRPr lang="es-ES" sz="1200" dirty="0"/>
          </a:p>
        </p:txBody>
      </p:sp>
      <p:sp>
        <p:nvSpPr>
          <p:cNvPr id="11" name="Rectangle 10"/>
          <p:cNvSpPr/>
          <p:nvPr/>
        </p:nvSpPr>
        <p:spPr>
          <a:xfrm>
            <a:off x="3076866" y="240176"/>
            <a:ext cx="2988184" cy="203948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1200" dirty="0" smtClean="0"/>
              <a:t>Bag-of-Visual-and-</a:t>
            </a:r>
            <a:r>
              <a:rPr lang="es-ES" sz="1200" dirty="0" err="1" smtClean="0"/>
              <a:t>Depth</a:t>
            </a:r>
            <a:r>
              <a:rPr lang="es-ES" sz="1200" dirty="0" smtClean="0"/>
              <a:t>-</a:t>
            </a:r>
            <a:r>
              <a:rPr lang="es-ES" sz="1200" dirty="0" err="1" smtClean="0"/>
              <a:t>Words</a:t>
            </a:r>
            <a:endParaRPr lang="es-ES" sz="1200" dirty="0"/>
          </a:p>
        </p:txBody>
      </p:sp>
      <p:sp>
        <p:nvSpPr>
          <p:cNvPr id="13" name="Rectangle 12"/>
          <p:cNvSpPr/>
          <p:nvPr/>
        </p:nvSpPr>
        <p:spPr>
          <a:xfrm>
            <a:off x="6121052" y="239614"/>
            <a:ext cx="3022948" cy="200947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1200" dirty="0" err="1" smtClean="0"/>
              <a:t>Probabilistic</a:t>
            </a:r>
            <a:r>
              <a:rPr lang="es-ES" sz="1200" dirty="0" smtClean="0"/>
              <a:t> </a:t>
            </a:r>
            <a:r>
              <a:rPr lang="es-ES" sz="1200" dirty="0" err="1" smtClean="0"/>
              <a:t>Dynamic</a:t>
            </a:r>
            <a:r>
              <a:rPr lang="es-ES" sz="1200" dirty="0" smtClean="0"/>
              <a:t> Time </a:t>
            </a:r>
            <a:r>
              <a:rPr lang="es-ES" sz="1200" dirty="0" err="1" smtClean="0"/>
              <a:t>Waping</a:t>
            </a:r>
            <a:endParaRPr lang="es-ES" sz="1200" dirty="0"/>
          </a:p>
        </p:txBody>
      </p:sp>
      <p:sp>
        <p:nvSpPr>
          <p:cNvPr id="14" name="Rectangle 13"/>
          <p:cNvSpPr/>
          <p:nvPr/>
        </p:nvSpPr>
        <p:spPr>
          <a:xfrm>
            <a:off x="0" y="239615"/>
            <a:ext cx="3029439" cy="200947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1200" dirty="0" err="1" smtClean="0"/>
              <a:t>Gesture</a:t>
            </a:r>
            <a:r>
              <a:rPr lang="es-ES" sz="1200" dirty="0" smtClean="0"/>
              <a:t> </a:t>
            </a:r>
            <a:r>
              <a:rPr lang="es-ES" sz="1200" dirty="0" err="1" smtClean="0"/>
              <a:t>recognition</a:t>
            </a:r>
            <a:endParaRPr lang="es-ES" sz="1200" dirty="0"/>
          </a:p>
        </p:txBody>
      </p:sp>
      <p:pic>
        <p:nvPicPr>
          <p:cNvPr id="19" name="M_16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5895959" y="1163598"/>
            <a:ext cx="3048000" cy="2286000"/>
          </a:xfrm>
          <a:prstGeom prst="rect">
            <a:avLst/>
          </a:prstGeom>
        </p:spPr>
      </p:pic>
      <p:pic>
        <p:nvPicPr>
          <p:cNvPr id="20" name="M_15">
            <a:hlinkClick r:id="" action="ppaction://media"/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5895959" y="3635711"/>
            <a:ext cx="3048000" cy="2286000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06800" y="4280366"/>
            <a:ext cx="1938574" cy="1862026"/>
          </a:xfrm>
          <a:prstGeom prst="rect">
            <a:avLst/>
          </a:prstGeom>
        </p:spPr>
      </p:pic>
      <p:grpSp>
        <p:nvGrpSpPr>
          <p:cNvPr id="22" name="Group 21"/>
          <p:cNvGrpSpPr/>
          <p:nvPr/>
        </p:nvGrpSpPr>
        <p:grpSpPr>
          <a:xfrm>
            <a:off x="2752182" y="4195937"/>
            <a:ext cx="2842297" cy="1918574"/>
            <a:chOff x="3300118" y="2856850"/>
            <a:chExt cx="4707363" cy="2812960"/>
          </a:xfrm>
        </p:grpSpPr>
        <p:pic>
          <p:nvPicPr>
            <p:cNvPr id="23" name="Picture 22"/>
            <p:cNvPicPr>
              <a:picLocks noChangeAspect="1"/>
            </p:cNvPicPr>
            <p:nvPr/>
          </p:nvPicPr>
          <p:blipFill>
            <a:blip r:embed="rId1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300118" y="2857880"/>
              <a:ext cx="1996009" cy="2811930"/>
            </a:xfrm>
            <a:prstGeom prst="rect">
              <a:avLst/>
            </a:prstGeom>
          </p:spPr>
        </p:pic>
        <p:pic>
          <p:nvPicPr>
            <p:cNvPr id="24" name="Picture 23"/>
            <p:cNvPicPr>
              <a:picLocks noChangeAspect="1"/>
            </p:cNvPicPr>
            <p:nvPr/>
          </p:nvPicPr>
          <p:blipFill>
            <a:blip r:embed="rId12"/>
            <a:stretch>
              <a:fillRect/>
            </a:stretch>
          </p:blipFill>
          <p:spPr>
            <a:xfrm>
              <a:off x="5865727" y="2856850"/>
              <a:ext cx="2141754" cy="2811930"/>
            </a:xfrm>
            <a:prstGeom prst="rect">
              <a:avLst/>
            </a:prstGeom>
          </p:spPr>
        </p:pic>
        <p:sp>
          <p:nvSpPr>
            <p:cNvPr id="25" name="Cross 24"/>
            <p:cNvSpPr/>
            <p:nvPr/>
          </p:nvSpPr>
          <p:spPr>
            <a:xfrm>
              <a:off x="5338404" y="4001294"/>
              <a:ext cx="533400" cy="502315"/>
            </a:xfrm>
            <a:prstGeom prst="plus">
              <a:avLst>
                <a:gd name="adj" fmla="val 40170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sp>
        <p:nvSpPr>
          <p:cNvPr id="26" name="Right Arrow 25"/>
          <p:cNvSpPr/>
          <p:nvPr/>
        </p:nvSpPr>
        <p:spPr>
          <a:xfrm>
            <a:off x="2292983" y="4956332"/>
            <a:ext cx="411325" cy="39708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860AB8-BB39-4E0E-8905-3E931B52FC0E}" type="slidenum">
              <a:rPr lang="es-ES" smtClean="0"/>
              <a:pPr/>
              <a:t>75</a:t>
            </a:fld>
            <a:r>
              <a:rPr lang="es-ES" smtClean="0"/>
              <a:t> / 84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9793018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28" fill="hold" display="0">
                  <p:stCondLst>
                    <p:cond delay="indefinite"/>
                  </p:stCondLst>
                </p:cTn>
                <p:tgtEl>
                  <p:spTgt spid="19"/>
                </p:tgtEl>
              </p:cMediaNode>
            </p:video>
            <p:video>
              <p:cMediaNode vol="80000">
                <p:cTn id="29" fill="hold" display="0">
                  <p:stCondLst>
                    <p:cond delay="indefinite"/>
                  </p:stCondLst>
                </p:cTn>
                <p:tgtEl>
                  <p:spTgt spid="20"/>
                </p:tgtEl>
              </p:cMediaNode>
            </p:video>
          </p:childTnLst>
        </p:cTn>
      </p:par>
    </p:tnLst>
    <p:bldLst>
      <p:bldP spid="3" grpId="0" uiExpand="1" build="p"/>
      <p:bldP spid="26" grpId="0" animBg="1"/>
    </p:bld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28 Imagen" descr="degradado diapo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32" y="5888673"/>
            <a:ext cx="9144000" cy="97889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8367304" cy="1325563"/>
          </a:xfrm>
        </p:spPr>
        <p:txBody>
          <a:bodyPr/>
          <a:lstStyle/>
          <a:p>
            <a:r>
              <a:rPr lang="es-ES" dirty="0" err="1" smtClean="0"/>
              <a:t>Results</a:t>
            </a:r>
            <a:endParaRPr lang="es-ES" dirty="0"/>
          </a:p>
        </p:txBody>
      </p:sp>
      <p:sp>
        <p:nvSpPr>
          <p:cNvPr id="5" name="Rectangle 4"/>
          <p:cNvSpPr/>
          <p:nvPr/>
        </p:nvSpPr>
        <p:spPr>
          <a:xfrm>
            <a:off x="-32" y="0"/>
            <a:ext cx="2216567" cy="199766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1200" dirty="0" err="1"/>
              <a:t>Part</a:t>
            </a:r>
            <a:r>
              <a:rPr lang="es-ES" sz="1200" dirty="0"/>
              <a:t> I</a:t>
            </a:r>
          </a:p>
        </p:txBody>
      </p:sp>
      <p:sp>
        <p:nvSpPr>
          <p:cNvPr id="6" name="Rectangle 5"/>
          <p:cNvSpPr/>
          <p:nvPr/>
        </p:nvSpPr>
        <p:spPr>
          <a:xfrm>
            <a:off x="2281647" y="0"/>
            <a:ext cx="2224199" cy="200797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1200" dirty="0" err="1"/>
              <a:t>Part</a:t>
            </a:r>
            <a:r>
              <a:rPr lang="es-ES" sz="1200" dirty="0"/>
              <a:t> II</a:t>
            </a:r>
          </a:p>
        </p:txBody>
      </p:sp>
      <p:sp>
        <p:nvSpPr>
          <p:cNvPr id="7" name="Rectangle 6"/>
          <p:cNvSpPr/>
          <p:nvPr/>
        </p:nvSpPr>
        <p:spPr>
          <a:xfrm>
            <a:off x="4570958" y="0"/>
            <a:ext cx="2226044" cy="200797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1200" dirty="0" err="1"/>
              <a:t>Part</a:t>
            </a:r>
            <a:r>
              <a:rPr lang="es-ES" sz="1200" dirty="0"/>
              <a:t> III</a:t>
            </a:r>
          </a:p>
        </p:txBody>
      </p:sp>
      <p:sp>
        <p:nvSpPr>
          <p:cNvPr id="8" name="Rectangle 7"/>
          <p:cNvSpPr/>
          <p:nvPr/>
        </p:nvSpPr>
        <p:spPr>
          <a:xfrm>
            <a:off x="6862114" y="1"/>
            <a:ext cx="2281854" cy="199766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1200" dirty="0" err="1"/>
              <a:t>Conclusions</a:t>
            </a:r>
            <a:endParaRPr lang="es-ES" sz="1200" dirty="0"/>
          </a:p>
        </p:txBody>
      </p:sp>
      <p:sp>
        <p:nvSpPr>
          <p:cNvPr id="11" name="Rectangle 10"/>
          <p:cNvSpPr/>
          <p:nvPr/>
        </p:nvSpPr>
        <p:spPr>
          <a:xfrm>
            <a:off x="3076866" y="240176"/>
            <a:ext cx="2988184" cy="203948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1200" dirty="0" smtClean="0"/>
              <a:t>Bag-of-Visual-and-</a:t>
            </a:r>
            <a:r>
              <a:rPr lang="es-ES" sz="1200" dirty="0" err="1" smtClean="0"/>
              <a:t>Depth</a:t>
            </a:r>
            <a:r>
              <a:rPr lang="es-ES" sz="1200" dirty="0" smtClean="0"/>
              <a:t>-</a:t>
            </a:r>
            <a:r>
              <a:rPr lang="es-ES" sz="1200" dirty="0" err="1" smtClean="0"/>
              <a:t>Words</a:t>
            </a:r>
            <a:endParaRPr lang="es-ES" sz="1200" dirty="0"/>
          </a:p>
        </p:txBody>
      </p:sp>
      <p:sp>
        <p:nvSpPr>
          <p:cNvPr id="13" name="Rectangle 12"/>
          <p:cNvSpPr/>
          <p:nvPr/>
        </p:nvSpPr>
        <p:spPr>
          <a:xfrm>
            <a:off x="6121052" y="239614"/>
            <a:ext cx="3022948" cy="200947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1200" dirty="0" err="1" smtClean="0"/>
              <a:t>Probabilistic</a:t>
            </a:r>
            <a:r>
              <a:rPr lang="es-ES" sz="1200" dirty="0" smtClean="0"/>
              <a:t> </a:t>
            </a:r>
            <a:r>
              <a:rPr lang="es-ES" sz="1200" dirty="0" err="1" smtClean="0"/>
              <a:t>Dynamic</a:t>
            </a:r>
            <a:r>
              <a:rPr lang="es-ES" sz="1200" dirty="0" smtClean="0"/>
              <a:t> Time </a:t>
            </a:r>
            <a:r>
              <a:rPr lang="es-ES" sz="1200" dirty="0" err="1" smtClean="0"/>
              <a:t>Waping</a:t>
            </a:r>
            <a:endParaRPr lang="es-ES" sz="1200" dirty="0"/>
          </a:p>
        </p:txBody>
      </p:sp>
      <p:sp>
        <p:nvSpPr>
          <p:cNvPr id="14" name="Rectangle 13"/>
          <p:cNvSpPr/>
          <p:nvPr/>
        </p:nvSpPr>
        <p:spPr>
          <a:xfrm>
            <a:off x="0" y="239615"/>
            <a:ext cx="3029439" cy="200947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1200" dirty="0" err="1" smtClean="0"/>
              <a:t>Gesture</a:t>
            </a:r>
            <a:r>
              <a:rPr lang="es-ES" sz="1200" dirty="0" smtClean="0"/>
              <a:t> </a:t>
            </a:r>
            <a:r>
              <a:rPr lang="es-ES" sz="1200" dirty="0" err="1" smtClean="0"/>
              <a:t>recognition</a:t>
            </a:r>
            <a:endParaRPr lang="es-ES" sz="1200" dirty="0"/>
          </a:p>
        </p:txBody>
      </p:sp>
      <p:grpSp>
        <p:nvGrpSpPr>
          <p:cNvPr id="88" name="Group 87"/>
          <p:cNvGrpSpPr/>
          <p:nvPr/>
        </p:nvGrpSpPr>
        <p:grpSpPr>
          <a:xfrm>
            <a:off x="710" y="3987656"/>
            <a:ext cx="6169528" cy="2553519"/>
            <a:chOff x="1640973" y="3867914"/>
            <a:chExt cx="6169528" cy="2670682"/>
          </a:xfrm>
        </p:grpSpPr>
        <p:sp>
          <p:nvSpPr>
            <p:cNvPr id="84" name="TextBox 83"/>
            <p:cNvSpPr txBox="1"/>
            <p:nvPr/>
          </p:nvSpPr>
          <p:spPr>
            <a:xfrm>
              <a:off x="3773521" y="3867914"/>
              <a:ext cx="1904432" cy="38627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b="1" dirty="0" err="1" smtClean="0"/>
                <a:t>Accuracy</a:t>
              </a:r>
              <a:r>
                <a:rPr lang="es-ES" b="1" dirty="0" smtClean="0"/>
                <a:t> (O &gt; 0.6)</a:t>
              </a:r>
              <a:endParaRPr lang="es-ES" b="1" dirty="0"/>
            </a:p>
          </p:txBody>
        </p:sp>
        <p:pic>
          <p:nvPicPr>
            <p:cNvPr id="87" name="Picture 86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640973" y="4061053"/>
              <a:ext cx="6169528" cy="2477543"/>
            </a:xfrm>
            <a:prstGeom prst="rect">
              <a:avLst/>
            </a:prstGeom>
          </p:spPr>
        </p:pic>
      </p:grpSp>
      <p:grpSp>
        <p:nvGrpSpPr>
          <p:cNvPr id="90" name="Group 89"/>
          <p:cNvGrpSpPr/>
          <p:nvPr/>
        </p:nvGrpSpPr>
        <p:grpSpPr>
          <a:xfrm>
            <a:off x="-20715" y="1405654"/>
            <a:ext cx="6190953" cy="2442636"/>
            <a:chOff x="1659635" y="1029188"/>
            <a:chExt cx="6150866" cy="2702896"/>
          </a:xfrm>
        </p:grpSpPr>
        <p:sp>
          <p:nvSpPr>
            <p:cNvPr id="81" name="TextBox 80"/>
            <p:cNvSpPr txBox="1"/>
            <p:nvPr/>
          </p:nvSpPr>
          <p:spPr>
            <a:xfrm>
              <a:off x="3023898" y="1029188"/>
              <a:ext cx="376910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b="1" dirty="0" err="1" smtClean="0"/>
                <a:t>Overlapping</a:t>
              </a:r>
              <a:r>
                <a:rPr lang="es-ES" b="1" dirty="0" smtClean="0"/>
                <a:t> (</a:t>
              </a:r>
              <a:r>
                <a:rPr lang="es-ES" b="1" dirty="0" err="1" smtClean="0"/>
                <a:t>Intersection</a:t>
              </a:r>
              <a:r>
                <a:rPr lang="es-ES" b="1" dirty="0" smtClean="0"/>
                <a:t> </a:t>
              </a:r>
              <a:r>
                <a:rPr lang="es-ES" b="1" dirty="0" err="1" smtClean="0"/>
                <a:t>over</a:t>
              </a:r>
              <a:r>
                <a:rPr lang="es-ES" b="1" dirty="0" smtClean="0"/>
                <a:t> </a:t>
              </a:r>
              <a:r>
                <a:rPr lang="es-ES" b="1" dirty="0" err="1" smtClean="0"/>
                <a:t>union</a:t>
              </a:r>
              <a:r>
                <a:rPr lang="es-ES" b="1" dirty="0" smtClean="0"/>
                <a:t>)</a:t>
              </a:r>
              <a:endParaRPr lang="es-ES" b="1" dirty="0"/>
            </a:p>
          </p:txBody>
        </p:sp>
        <p:pic>
          <p:nvPicPr>
            <p:cNvPr id="89" name="Picture 88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659635" y="1262035"/>
              <a:ext cx="6150866" cy="2470049"/>
            </a:xfrm>
            <a:prstGeom prst="rect">
              <a:avLst/>
            </a:prstGeom>
          </p:spPr>
        </p:pic>
      </p:grpSp>
      <p:graphicFrame>
        <p:nvGraphicFramePr>
          <p:cNvPr id="31" name="Table 3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79199120"/>
              </p:ext>
            </p:extLst>
          </p:nvPr>
        </p:nvGraphicFramePr>
        <p:xfrm>
          <a:off x="5910414" y="1824264"/>
          <a:ext cx="3085540" cy="1483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49883"/>
                <a:gridCol w="1435657"/>
              </a:tblGrid>
              <a:tr h="370840">
                <a:tc>
                  <a:txBody>
                    <a:bodyPr/>
                    <a:lstStyle/>
                    <a:p>
                      <a:r>
                        <a:rPr lang="es-ES" dirty="0" err="1" smtClean="0"/>
                        <a:t>Methodology</a:t>
                      </a:r>
                      <a:endParaRPr lang="es-E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dirty="0" smtClean="0"/>
                        <a:t>Mean </a:t>
                      </a:r>
                      <a:r>
                        <a:rPr lang="es-ES" dirty="0" err="1" smtClean="0"/>
                        <a:t>Ov</a:t>
                      </a:r>
                      <a:r>
                        <a:rPr lang="es-ES" dirty="0" smtClean="0"/>
                        <a:t>.</a:t>
                      </a:r>
                      <a:endParaRPr lang="es-E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s-ES" dirty="0" smtClean="0"/>
                        <a:t>P-DTW</a:t>
                      </a:r>
                      <a:endParaRPr lang="es-E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b="1" dirty="0" smtClean="0"/>
                        <a:t>0.3908</a:t>
                      </a:r>
                      <a:endParaRPr lang="es-ES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s-ES" dirty="0" err="1" smtClean="0"/>
                        <a:t>Euclidean</a:t>
                      </a:r>
                      <a:r>
                        <a:rPr lang="es-ES" dirty="0" smtClean="0"/>
                        <a:t> DTW</a:t>
                      </a:r>
                      <a:endParaRPr lang="es-E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dirty="0" smtClean="0"/>
                        <a:t>0.3003</a:t>
                      </a:r>
                      <a:endParaRPr lang="es-E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s-ES" dirty="0" smtClean="0"/>
                        <a:t>HMM</a:t>
                      </a:r>
                      <a:endParaRPr lang="es-E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dirty="0" smtClean="0"/>
                        <a:t>0.2851</a:t>
                      </a:r>
                      <a:endParaRPr lang="es-ES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32" name="Table 3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37024515"/>
              </p:ext>
            </p:extLst>
          </p:nvPr>
        </p:nvGraphicFramePr>
        <p:xfrm>
          <a:off x="5910414" y="4521900"/>
          <a:ext cx="3085540" cy="1483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49883"/>
                <a:gridCol w="1435657"/>
              </a:tblGrid>
              <a:tr h="370840">
                <a:tc>
                  <a:txBody>
                    <a:bodyPr/>
                    <a:lstStyle/>
                    <a:p>
                      <a:r>
                        <a:rPr lang="es-ES" dirty="0" err="1" smtClean="0"/>
                        <a:t>Methodology</a:t>
                      </a:r>
                      <a:endParaRPr lang="es-E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dirty="0" smtClean="0"/>
                        <a:t>Mean </a:t>
                      </a:r>
                      <a:r>
                        <a:rPr lang="es-ES" dirty="0" err="1" smtClean="0"/>
                        <a:t>Acc</a:t>
                      </a:r>
                      <a:r>
                        <a:rPr lang="es-ES" dirty="0" smtClean="0"/>
                        <a:t>.</a:t>
                      </a:r>
                      <a:endParaRPr lang="es-E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s-ES" dirty="0" smtClean="0"/>
                        <a:t>P-DTW</a:t>
                      </a:r>
                      <a:endParaRPr lang="es-E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b="1" dirty="0" smtClean="0"/>
                        <a:t>0.6781</a:t>
                      </a:r>
                      <a:endParaRPr lang="es-ES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s-ES" dirty="0" err="1" smtClean="0"/>
                        <a:t>Euclidean</a:t>
                      </a:r>
                      <a:r>
                        <a:rPr lang="es-ES" dirty="0" smtClean="0"/>
                        <a:t> DTW</a:t>
                      </a:r>
                      <a:endParaRPr lang="es-E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dirty="0" smtClean="0"/>
                        <a:t>0.6043</a:t>
                      </a:r>
                      <a:endParaRPr lang="es-E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s-ES" dirty="0" smtClean="0"/>
                        <a:t>HMM</a:t>
                      </a:r>
                      <a:endParaRPr lang="es-E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dirty="0" smtClean="0"/>
                        <a:t>0.5328</a:t>
                      </a:r>
                      <a:endParaRPr lang="es-E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5" name="Slide Number Placeholder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860AB8-BB39-4E0E-8905-3E931B52FC0E}" type="slidenum">
              <a:rPr lang="es-ES" smtClean="0"/>
              <a:pPr/>
              <a:t>76</a:t>
            </a:fld>
            <a:r>
              <a:rPr lang="es-ES" smtClean="0"/>
              <a:t> / 84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976890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28 Imagen" descr="degradado diapo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32" y="5888673"/>
            <a:ext cx="9144000" cy="97889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8367304" cy="1325563"/>
          </a:xfrm>
        </p:spPr>
        <p:txBody>
          <a:bodyPr/>
          <a:lstStyle/>
          <a:p>
            <a:r>
              <a:rPr lang="es-ES" dirty="0" err="1" smtClean="0"/>
              <a:t>Discussion</a:t>
            </a:r>
            <a:endParaRPr lang="es-ES" dirty="0"/>
          </a:p>
        </p:txBody>
      </p:sp>
      <p:sp>
        <p:nvSpPr>
          <p:cNvPr id="5" name="Rectangle 4"/>
          <p:cNvSpPr/>
          <p:nvPr/>
        </p:nvSpPr>
        <p:spPr>
          <a:xfrm>
            <a:off x="-32" y="0"/>
            <a:ext cx="2216567" cy="199766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1200" dirty="0" err="1"/>
              <a:t>Part</a:t>
            </a:r>
            <a:r>
              <a:rPr lang="es-ES" sz="1200" dirty="0"/>
              <a:t> I</a:t>
            </a:r>
          </a:p>
        </p:txBody>
      </p:sp>
      <p:sp>
        <p:nvSpPr>
          <p:cNvPr id="6" name="Rectangle 5"/>
          <p:cNvSpPr/>
          <p:nvPr/>
        </p:nvSpPr>
        <p:spPr>
          <a:xfrm>
            <a:off x="2281647" y="0"/>
            <a:ext cx="2224199" cy="200797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1200" dirty="0" err="1"/>
              <a:t>Part</a:t>
            </a:r>
            <a:r>
              <a:rPr lang="es-ES" sz="1200" dirty="0"/>
              <a:t> II</a:t>
            </a:r>
          </a:p>
        </p:txBody>
      </p:sp>
      <p:sp>
        <p:nvSpPr>
          <p:cNvPr id="7" name="Rectangle 6"/>
          <p:cNvSpPr/>
          <p:nvPr/>
        </p:nvSpPr>
        <p:spPr>
          <a:xfrm>
            <a:off x="4570958" y="0"/>
            <a:ext cx="2226044" cy="200797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1200" dirty="0" err="1"/>
              <a:t>Part</a:t>
            </a:r>
            <a:r>
              <a:rPr lang="es-ES" sz="1200" dirty="0"/>
              <a:t> III</a:t>
            </a:r>
          </a:p>
        </p:txBody>
      </p:sp>
      <p:sp>
        <p:nvSpPr>
          <p:cNvPr id="8" name="Rectangle 7"/>
          <p:cNvSpPr/>
          <p:nvPr/>
        </p:nvSpPr>
        <p:spPr>
          <a:xfrm>
            <a:off x="6862114" y="1"/>
            <a:ext cx="2281854" cy="199766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1200" dirty="0" err="1"/>
              <a:t>Conclusions</a:t>
            </a:r>
            <a:endParaRPr lang="es-ES" sz="1200" dirty="0"/>
          </a:p>
        </p:txBody>
      </p:sp>
      <p:sp>
        <p:nvSpPr>
          <p:cNvPr id="11" name="Rectangle 10"/>
          <p:cNvSpPr/>
          <p:nvPr/>
        </p:nvSpPr>
        <p:spPr>
          <a:xfrm>
            <a:off x="3076866" y="240176"/>
            <a:ext cx="2988184" cy="203948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1200" dirty="0" smtClean="0"/>
              <a:t>Bag-of-Visual-and-</a:t>
            </a:r>
            <a:r>
              <a:rPr lang="es-ES" sz="1200" dirty="0" err="1" smtClean="0"/>
              <a:t>Depth</a:t>
            </a:r>
            <a:r>
              <a:rPr lang="es-ES" sz="1200" dirty="0" smtClean="0"/>
              <a:t>-</a:t>
            </a:r>
            <a:r>
              <a:rPr lang="es-ES" sz="1200" dirty="0" err="1" smtClean="0"/>
              <a:t>Words</a:t>
            </a:r>
            <a:endParaRPr lang="es-ES" sz="1200" dirty="0"/>
          </a:p>
        </p:txBody>
      </p:sp>
      <p:sp>
        <p:nvSpPr>
          <p:cNvPr id="13" name="Rectangle 12"/>
          <p:cNvSpPr/>
          <p:nvPr/>
        </p:nvSpPr>
        <p:spPr>
          <a:xfrm>
            <a:off x="6121052" y="239614"/>
            <a:ext cx="3022948" cy="200947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1200" dirty="0" err="1" smtClean="0"/>
              <a:t>Probabilistic</a:t>
            </a:r>
            <a:r>
              <a:rPr lang="es-ES" sz="1200" dirty="0" smtClean="0"/>
              <a:t> </a:t>
            </a:r>
            <a:r>
              <a:rPr lang="es-ES" sz="1200" dirty="0" err="1" smtClean="0"/>
              <a:t>Dynamic</a:t>
            </a:r>
            <a:r>
              <a:rPr lang="es-ES" sz="1200" dirty="0" smtClean="0"/>
              <a:t> Time </a:t>
            </a:r>
            <a:r>
              <a:rPr lang="es-ES" sz="1200" dirty="0" err="1" smtClean="0"/>
              <a:t>Waping</a:t>
            </a:r>
            <a:endParaRPr lang="es-ES" sz="1200" dirty="0"/>
          </a:p>
        </p:txBody>
      </p:sp>
      <p:sp>
        <p:nvSpPr>
          <p:cNvPr id="14" name="Rectangle 13"/>
          <p:cNvSpPr/>
          <p:nvPr/>
        </p:nvSpPr>
        <p:spPr>
          <a:xfrm>
            <a:off x="0" y="239615"/>
            <a:ext cx="3029439" cy="200947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1200" dirty="0" err="1" smtClean="0"/>
              <a:t>Gesture</a:t>
            </a:r>
            <a:r>
              <a:rPr lang="es-ES" sz="1200" dirty="0" smtClean="0"/>
              <a:t> </a:t>
            </a:r>
            <a:r>
              <a:rPr lang="es-ES" sz="1200" dirty="0" err="1" smtClean="0"/>
              <a:t>recognition</a:t>
            </a:r>
            <a:endParaRPr lang="es-ES" sz="1200" dirty="0"/>
          </a:p>
        </p:txBody>
      </p:sp>
      <p:sp>
        <p:nvSpPr>
          <p:cNvPr id="18" name="Content Placeholder 2"/>
          <p:cNvSpPr>
            <a:spLocks noGrp="1"/>
          </p:cNvSpPr>
          <p:nvPr>
            <p:ph idx="1"/>
          </p:nvPr>
        </p:nvSpPr>
        <p:spPr>
          <a:xfrm>
            <a:off x="628650" y="1580530"/>
            <a:ext cx="7886700" cy="4351338"/>
          </a:xfrm>
        </p:spPr>
        <p:txBody>
          <a:bodyPr/>
          <a:lstStyle/>
          <a:p>
            <a:r>
              <a:rPr lang="es-ES" b="1" dirty="0" smtClean="0"/>
              <a:t>P-DTW</a:t>
            </a:r>
            <a:r>
              <a:rPr lang="es-ES" dirty="0" smtClean="0"/>
              <a:t> </a:t>
            </a:r>
            <a:r>
              <a:rPr lang="es-ES" dirty="0" err="1" smtClean="0"/>
              <a:t>improves</a:t>
            </a:r>
            <a:r>
              <a:rPr lang="es-ES" dirty="0" smtClean="0"/>
              <a:t> w.r.t. DTW and HMM </a:t>
            </a:r>
            <a:r>
              <a:rPr lang="es-ES" dirty="0" err="1" smtClean="0"/>
              <a:t>baseline</a:t>
            </a:r>
            <a:endParaRPr lang="es-ES" dirty="0" smtClean="0"/>
          </a:p>
          <a:p>
            <a:r>
              <a:rPr lang="es-ES" dirty="0"/>
              <a:t>P-DTW </a:t>
            </a:r>
            <a:r>
              <a:rPr lang="es-ES" dirty="0" err="1"/>
              <a:t>is</a:t>
            </a:r>
            <a:r>
              <a:rPr lang="es-ES" dirty="0"/>
              <a:t> </a:t>
            </a:r>
            <a:r>
              <a:rPr lang="es-ES" dirty="0" err="1"/>
              <a:t>able</a:t>
            </a:r>
            <a:r>
              <a:rPr lang="es-ES" dirty="0"/>
              <a:t> to capture </a:t>
            </a:r>
            <a:r>
              <a:rPr lang="es-ES" b="1" dirty="0" err="1"/>
              <a:t>spatial</a:t>
            </a:r>
            <a:r>
              <a:rPr lang="es-ES" dirty="0"/>
              <a:t> (</a:t>
            </a:r>
            <a:r>
              <a:rPr lang="es-ES" dirty="0" err="1"/>
              <a:t>feature-related</a:t>
            </a:r>
            <a:r>
              <a:rPr lang="es-ES" dirty="0"/>
              <a:t>) </a:t>
            </a:r>
            <a:r>
              <a:rPr lang="es-ES" b="1" dirty="0" err="1"/>
              <a:t>variations</a:t>
            </a:r>
            <a:r>
              <a:rPr lang="es-ES" dirty="0"/>
              <a:t>, as </a:t>
            </a:r>
            <a:r>
              <a:rPr lang="es-ES" dirty="0" err="1"/>
              <a:t>well</a:t>
            </a:r>
            <a:r>
              <a:rPr lang="es-ES" dirty="0"/>
              <a:t> as temporal </a:t>
            </a:r>
            <a:r>
              <a:rPr lang="es-ES" dirty="0" err="1" smtClean="0"/>
              <a:t>shifts</a:t>
            </a:r>
            <a:endParaRPr lang="es-ES" dirty="0" smtClean="0"/>
          </a:p>
          <a:p>
            <a:r>
              <a:rPr lang="es-ES" b="1" dirty="0" err="1" smtClean="0"/>
              <a:t>Future</a:t>
            </a:r>
            <a:r>
              <a:rPr lang="es-ES" b="1" dirty="0" smtClean="0"/>
              <a:t> </a:t>
            </a:r>
            <a:r>
              <a:rPr lang="es-ES" b="1" dirty="0" err="1" smtClean="0"/>
              <a:t>work</a:t>
            </a:r>
            <a:r>
              <a:rPr lang="es-ES" dirty="0" smtClean="0"/>
              <a:t>:</a:t>
            </a:r>
          </a:p>
          <a:p>
            <a:pPr lvl="1"/>
            <a:r>
              <a:rPr lang="es-ES" dirty="0" smtClean="0"/>
              <a:t>More </a:t>
            </a:r>
            <a:r>
              <a:rPr lang="es-ES" dirty="0" err="1" smtClean="0"/>
              <a:t>complex</a:t>
            </a:r>
            <a:r>
              <a:rPr lang="es-ES" dirty="0" smtClean="0"/>
              <a:t> </a:t>
            </a:r>
            <a:r>
              <a:rPr lang="es-ES" dirty="0" err="1" smtClean="0"/>
              <a:t>feature</a:t>
            </a:r>
            <a:r>
              <a:rPr lang="es-ES" dirty="0" smtClean="0"/>
              <a:t> </a:t>
            </a:r>
            <a:r>
              <a:rPr lang="es-ES" dirty="0" err="1" smtClean="0"/>
              <a:t>extraction</a:t>
            </a:r>
            <a:r>
              <a:rPr lang="es-ES" dirty="0" smtClean="0"/>
              <a:t>:</a:t>
            </a:r>
          </a:p>
          <a:p>
            <a:pPr lvl="1"/>
            <a:r>
              <a:rPr lang="es-ES" dirty="0" err="1" smtClean="0"/>
              <a:t>Body</a:t>
            </a:r>
            <a:r>
              <a:rPr lang="es-ES" dirty="0" smtClean="0"/>
              <a:t> </a:t>
            </a:r>
            <a:r>
              <a:rPr lang="es-ES" dirty="0" err="1" smtClean="0"/>
              <a:t>limb</a:t>
            </a:r>
            <a:r>
              <a:rPr lang="es-ES" dirty="0" smtClean="0"/>
              <a:t> </a:t>
            </a:r>
            <a:r>
              <a:rPr lang="es-ES" dirty="0" err="1" smtClean="0"/>
              <a:t>segmentation</a:t>
            </a:r>
            <a:r>
              <a:rPr lang="es-ES" dirty="0" smtClean="0"/>
              <a:t> </a:t>
            </a:r>
            <a:r>
              <a:rPr lang="es-ES" dirty="0" err="1" smtClean="0"/>
              <a:t>masks</a:t>
            </a:r>
            <a:r>
              <a:rPr lang="es-ES" dirty="0" smtClean="0"/>
              <a:t> (</a:t>
            </a:r>
            <a:r>
              <a:rPr lang="es-ES" dirty="0" err="1" smtClean="0"/>
              <a:t>Part</a:t>
            </a:r>
            <a:r>
              <a:rPr lang="es-ES" dirty="0" smtClean="0"/>
              <a:t> I)</a:t>
            </a:r>
          </a:p>
          <a:p>
            <a:pPr lvl="1"/>
            <a:r>
              <a:rPr lang="es-ES" dirty="0" err="1" smtClean="0"/>
              <a:t>Skeletal</a:t>
            </a:r>
            <a:r>
              <a:rPr lang="es-ES" dirty="0" smtClean="0"/>
              <a:t> </a:t>
            </a:r>
            <a:r>
              <a:rPr lang="es-ES" dirty="0" err="1" smtClean="0"/>
              <a:t>models</a:t>
            </a:r>
            <a:r>
              <a:rPr lang="es-ES" dirty="0" smtClean="0"/>
              <a:t> (</a:t>
            </a:r>
            <a:r>
              <a:rPr lang="es-ES" dirty="0" err="1" smtClean="0"/>
              <a:t>Part</a:t>
            </a:r>
            <a:r>
              <a:rPr lang="es-ES" dirty="0" smtClean="0"/>
              <a:t> II)</a:t>
            </a:r>
            <a:endParaRPr lang="es-ES" dirty="0"/>
          </a:p>
        </p:txBody>
      </p:sp>
      <p:sp>
        <p:nvSpPr>
          <p:cNvPr id="20" name="Content Placeholder 2"/>
          <p:cNvSpPr txBox="1">
            <a:spLocks/>
          </p:cNvSpPr>
          <p:nvPr/>
        </p:nvSpPr>
        <p:spPr>
          <a:xfrm>
            <a:off x="0" y="5286376"/>
            <a:ext cx="9144032" cy="147641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" sz="1400" b="1" dirty="0"/>
              <a:t>A. </a:t>
            </a:r>
            <a:r>
              <a:rPr lang="es-ES" sz="1400" b="1" dirty="0" smtClean="0"/>
              <a:t>Hernández-Vela</a:t>
            </a:r>
            <a:r>
              <a:rPr lang="es-ES" sz="1400" dirty="0"/>
              <a:t>, M.A. Bautista, X. </a:t>
            </a:r>
            <a:r>
              <a:rPr lang="es-ES" sz="1400" dirty="0" smtClean="0"/>
              <a:t>Pérez-Sala</a:t>
            </a:r>
            <a:r>
              <a:rPr lang="es-ES" sz="1400" dirty="0"/>
              <a:t>, V. </a:t>
            </a:r>
            <a:r>
              <a:rPr lang="es-ES" sz="1400" dirty="0" smtClean="0"/>
              <a:t>Ponce-López</a:t>
            </a:r>
            <a:r>
              <a:rPr lang="es-ES" sz="1400" dirty="0"/>
              <a:t>, S. Escalera, </a:t>
            </a:r>
            <a:r>
              <a:rPr lang="es-ES" sz="1400" dirty="0" smtClean="0"/>
              <a:t>X. </a:t>
            </a:r>
            <a:r>
              <a:rPr lang="en-US" sz="1400" dirty="0" err="1" smtClean="0"/>
              <a:t>Baró</a:t>
            </a:r>
            <a:r>
              <a:rPr lang="en-US" sz="1400" dirty="0" smtClean="0"/>
              <a:t>, </a:t>
            </a:r>
            <a:r>
              <a:rPr lang="en-US" sz="1400" dirty="0"/>
              <a:t>O. </a:t>
            </a:r>
            <a:r>
              <a:rPr lang="en-US" sz="1400" dirty="0" err="1"/>
              <a:t>Pujol</a:t>
            </a:r>
            <a:r>
              <a:rPr lang="en-US" sz="1400" dirty="0"/>
              <a:t> and C. Angulo. Probability-based Dynamic Time Warping and </a:t>
            </a:r>
            <a:r>
              <a:rPr lang="en-US" sz="1400" dirty="0" smtClean="0"/>
              <a:t>Bag-of-Visual-and-Depth-Words </a:t>
            </a:r>
            <a:r>
              <a:rPr lang="en-US" sz="1400" dirty="0"/>
              <a:t>for Human Gesture Recognition in RGB-D. </a:t>
            </a:r>
            <a:r>
              <a:rPr lang="en-US" sz="1400" i="1" dirty="0"/>
              <a:t>Pattern </a:t>
            </a:r>
            <a:r>
              <a:rPr lang="en-US" sz="1400" i="1" dirty="0" err="1" smtClean="0"/>
              <a:t>Recog</a:t>
            </a:r>
            <a:r>
              <a:rPr lang="es-ES" sz="1400" i="1" dirty="0" err="1" smtClean="0"/>
              <a:t>nition</a:t>
            </a:r>
            <a:r>
              <a:rPr lang="es-ES" sz="1400" i="1" dirty="0" smtClean="0"/>
              <a:t> </a:t>
            </a:r>
            <a:r>
              <a:rPr lang="es-ES" sz="1400" i="1" dirty="0" err="1"/>
              <a:t>Letters</a:t>
            </a:r>
            <a:r>
              <a:rPr lang="es-ES" sz="1400" dirty="0"/>
              <a:t>, 2013</a:t>
            </a:r>
            <a:r>
              <a:rPr lang="es-ES" sz="1400" dirty="0" smtClean="0"/>
              <a:t>.</a:t>
            </a:r>
          </a:p>
          <a:p>
            <a:r>
              <a:rPr lang="es-ES" sz="1400" dirty="0"/>
              <a:t>M.A. Bautista, </a:t>
            </a:r>
            <a:r>
              <a:rPr lang="es-ES" sz="1400" b="1" dirty="0"/>
              <a:t>A. </a:t>
            </a:r>
            <a:r>
              <a:rPr lang="es-ES" sz="1400" b="1" dirty="0" smtClean="0"/>
              <a:t>Hernández-Vela</a:t>
            </a:r>
            <a:r>
              <a:rPr lang="es-ES" sz="1400" dirty="0"/>
              <a:t>, V. Ponce, X. </a:t>
            </a:r>
            <a:r>
              <a:rPr lang="es-ES" sz="1400" dirty="0" smtClean="0"/>
              <a:t>Pérez-Sala</a:t>
            </a:r>
            <a:r>
              <a:rPr lang="es-ES" sz="1400" dirty="0"/>
              <a:t>, X. </a:t>
            </a:r>
            <a:r>
              <a:rPr lang="es-ES" sz="1400" dirty="0" err="1" smtClean="0"/>
              <a:t>Bar</a:t>
            </a:r>
            <a:r>
              <a:rPr lang="es-ES" sz="1400" dirty="0" err="1"/>
              <a:t>ó</a:t>
            </a:r>
            <a:r>
              <a:rPr lang="es-ES" sz="1400" dirty="0" smtClean="0"/>
              <a:t>, </a:t>
            </a:r>
            <a:r>
              <a:rPr lang="es-ES" sz="1400" dirty="0"/>
              <a:t>O. Pujol, </a:t>
            </a:r>
            <a:r>
              <a:rPr lang="es-ES" sz="1400" dirty="0" smtClean="0"/>
              <a:t>C. </a:t>
            </a:r>
            <a:r>
              <a:rPr lang="en-US" sz="1400" dirty="0" smtClean="0"/>
              <a:t>Angulo </a:t>
            </a:r>
            <a:r>
              <a:rPr lang="en-US" sz="1400" dirty="0"/>
              <a:t>and S. </a:t>
            </a:r>
            <a:r>
              <a:rPr lang="en-US" sz="1400" dirty="0" err="1"/>
              <a:t>Escalera</a:t>
            </a:r>
            <a:r>
              <a:rPr lang="en-US" sz="1400" dirty="0"/>
              <a:t>. Probability-based Dynamic Time Warping for Gesture </a:t>
            </a:r>
            <a:r>
              <a:rPr lang="en-US" sz="1400" dirty="0" smtClean="0"/>
              <a:t>Recognition on </a:t>
            </a:r>
            <a:r>
              <a:rPr lang="en-US" sz="1400" dirty="0"/>
              <a:t>RGB-D data. In </a:t>
            </a:r>
            <a:r>
              <a:rPr lang="en-US" sz="1400" i="1" dirty="0"/>
              <a:t>International Workshop on Depth Image Analysis</a:t>
            </a:r>
            <a:r>
              <a:rPr lang="en-US" sz="1400" dirty="0"/>
              <a:t>, 2012</a:t>
            </a:r>
            <a:r>
              <a:rPr lang="en-US" sz="1400" dirty="0" smtClean="0"/>
              <a:t>.</a:t>
            </a:r>
            <a:endParaRPr lang="es-ES" sz="1400" dirty="0"/>
          </a:p>
        </p:txBody>
      </p:sp>
      <p:cxnSp>
        <p:nvCxnSpPr>
          <p:cNvPr id="21" name="Straight Connector 20"/>
          <p:cNvCxnSpPr/>
          <p:nvPr/>
        </p:nvCxnSpPr>
        <p:spPr>
          <a:xfrm>
            <a:off x="32" y="5176401"/>
            <a:ext cx="9143968" cy="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12" name="Slide Number Placeholder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860AB8-BB39-4E0E-8905-3E931B52FC0E}" type="slidenum">
              <a:rPr lang="es-ES" smtClean="0"/>
              <a:pPr/>
              <a:t>77</a:t>
            </a:fld>
            <a:r>
              <a:rPr lang="es-ES" smtClean="0"/>
              <a:t> / 84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2286808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uiExpand="1" build="p"/>
    </p:bld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3308214"/>
            <a:ext cx="7772400" cy="2387600"/>
          </a:xfrm>
        </p:spPr>
        <p:txBody>
          <a:bodyPr>
            <a:normAutofit/>
          </a:bodyPr>
          <a:lstStyle/>
          <a:p>
            <a:pPr algn="r"/>
            <a:r>
              <a:rPr lang="es-ES" dirty="0" err="1" smtClean="0"/>
              <a:t>Conclusions</a:t>
            </a:r>
            <a:r>
              <a:rPr lang="es-ES" dirty="0"/>
              <a:t/>
            </a:r>
            <a:br>
              <a:rPr lang="es-ES" dirty="0"/>
            </a:br>
            <a:endParaRPr lang="es-ES" sz="4000" dirty="0"/>
          </a:p>
        </p:txBody>
      </p:sp>
      <p:pic>
        <p:nvPicPr>
          <p:cNvPr id="4" name="28 Imagen" descr="degradado diapo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5884467"/>
            <a:ext cx="9144000" cy="9788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88564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28 Imagen" descr="degradado diapo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32" y="5888673"/>
            <a:ext cx="9144000" cy="97889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err="1" smtClean="0"/>
              <a:t>Conclusions</a:t>
            </a:r>
            <a:endParaRPr lang="es-E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ES" dirty="0" err="1" smtClean="0"/>
              <a:t>We</a:t>
            </a:r>
            <a:r>
              <a:rPr lang="es-ES" dirty="0" smtClean="0"/>
              <a:t> </a:t>
            </a:r>
            <a:r>
              <a:rPr lang="es-ES" dirty="0" err="1" smtClean="0"/>
              <a:t>have</a:t>
            </a:r>
            <a:r>
              <a:rPr lang="es-ES" dirty="0" smtClean="0"/>
              <a:t> </a:t>
            </a:r>
            <a:r>
              <a:rPr lang="es-ES" dirty="0" err="1" smtClean="0"/>
              <a:t>used</a:t>
            </a:r>
            <a:r>
              <a:rPr lang="es-ES" dirty="0" smtClean="0"/>
              <a:t> and </a:t>
            </a:r>
            <a:r>
              <a:rPr lang="es-ES" dirty="0" err="1" smtClean="0"/>
              <a:t>compared</a:t>
            </a:r>
            <a:r>
              <a:rPr lang="es-ES" dirty="0" smtClean="0"/>
              <a:t> RGB and </a:t>
            </a:r>
            <a:r>
              <a:rPr lang="es-ES" dirty="0" err="1" smtClean="0"/>
              <a:t>Depth</a:t>
            </a:r>
            <a:r>
              <a:rPr lang="es-ES" dirty="0" smtClean="0"/>
              <a:t> data </a:t>
            </a:r>
            <a:r>
              <a:rPr lang="es-ES" dirty="0" err="1" smtClean="0"/>
              <a:t>modalities</a:t>
            </a:r>
            <a:r>
              <a:rPr lang="es-ES" dirty="0" smtClean="0"/>
              <a:t>:</a:t>
            </a:r>
          </a:p>
          <a:p>
            <a:pPr lvl="1"/>
            <a:r>
              <a:rPr lang="es-ES" dirty="0" err="1" smtClean="0"/>
              <a:t>Depth</a:t>
            </a:r>
            <a:r>
              <a:rPr lang="es-ES" dirty="0" smtClean="0"/>
              <a:t>/</a:t>
            </a:r>
            <a:r>
              <a:rPr lang="es-ES" dirty="0" err="1" smtClean="0"/>
              <a:t>range</a:t>
            </a:r>
            <a:r>
              <a:rPr lang="es-ES" dirty="0" smtClean="0"/>
              <a:t> </a:t>
            </a:r>
            <a:r>
              <a:rPr lang="es-ES" dirty="0" err="1" smtClean="0"/>
              <a:t>images</a:t>
            </a:r>
            <a:r>
              <a:rPr lang="es-ES" dirty="0" smtClean="0"/>
              <a:t> </a:t>
            </a:r>
            <a:r>
              <a:rPr lang="es-ES" dirty="0" err="1" smtClean="0"/>
              <a:t>provide</a:t>
            </a:r>
            <a:r>
              <a:rPr lang="es-ES" dirty="0" smtClean="0"/>
              <a:t> </a:t>
            </a:r>
            <a:r>
              <a:rPr lang="es-ES" dirty="0" err="1" smtClean="0"/>
              <a:t>relevant</a:t>
            </a:r>
            <a:r>
              <a:rPr lang="es-ES" dirty="0" smtClean="0"/>
              <a:t> </a:t>
            </a:r>
            <a:r>
              <a:rPr lang="es-ES" dirty="0" err="1" smtClean="0"/>
              <a:t>information</a:t>
            </a:r>
            <a:r>
              <a:rPr lang="es-ES" dirty="0" smtClean="0"/>
              <a:t> </a:t>
            </a:r>
            <a:r>
              <a:rPr lang="es-ES" dirty="0" err="1" smtClean="0"/>
              <a:t>about</a:t>
            </a:r>
            <a:r>
              <a:rPr lang="es-ES" dirty="0" smtClean="0"/>
              <a:t> </a:t>
            </a:r>
            <a:r>
              <a:rPr lang="es-ES" dirty="0" err="1" smtClean="0"/>
              <a:t>the</a:t>
            </a:r>
            <a:r>
              <a:rPr lang="es-ES" dirty="0" smtClean="0"/>
              <a:t> </a:t>
            </a:r>
            <a:r>
              <a:rPr lang="es-ES" dirty="0" err="1" smtClean="0"/>
              <a:t>shape</a:t>
            </a:r>
            <a:r>
              <a:rPr lang="es-ES" dirty="0" smtClean="0"/>
              <a:t> and </a:t>
            </a:r>
            <a:r>
              <a:rPr lang="es-ES" dirty="0" err="1" smtClean="0"/>
              <a:t>geometry</a:t>
            </a:r>
            <a:r>
              <a:rPr lang="es-ES" dirty="0" smtClean="0"/>
              <a:t> of </a:t>
            </a:r>
            <a:r>
              <a:rPr lang="es-ES" dirty="0" err="1" smtClean="0"/>
              <a:t>objects</a:t>
            </a:r>
            <a:endParaRPr lang="es-ES" dirty="0" smtClean="0"/>
          </a:p>
          <a:p>
            <a:pPr lvl="1"/>
            <a:r>
              <a:rPr lang="es-ES" dirty="0" smtClean="0"/>
              <a:t>RGB </a:t>
            </a:r>
            <a:r>
              <a:rPr lang="es-ES" dirty="0" err="1" smtClean="0"/>
              <a:t>images</a:t>
            </a:r>
            <a:r>
              <a:rPr lang="es-ES" smtClean="0"/>
              <a:t> to capture </a:t>
            </a:r>
            <a:r>
              <a:rPr lang="es-ES" dirty="0" smtClean="0"/>
              <a:t>color and </a:t>
            </a:r>
            <a:r>
              <a:rPr lang="es-ES" dirty="0" err="1" smtClean="0"/>
              <a:t>texture</a:t>
            </a:r>
            <a:r>
              <a:rPr lang="es-ES" dirty="0" smtClean="0"/>
              <a:t> </a:t>
            </a:r>
            <a:r>
              <a:rPr lang="es-ES" dirty="0" err="1" smtClean="0"/>
              <a:t>features</a:t>
            </a:r>
            <a:endParaRPr lang="es-ES" dirty="0" smtClean="0"/>
          </a:p>
          <a:p>
            <a:pPr lvl="1"/>
            <a:r>
              <a:rPr lang="es-ES" dirty="0" err="1" smtClean="0"/>
              <a:t>The</a:t>
            </a:r>
            <a:r>
              <a:rPr lang="es-ES" dirty="0" smtClean="0"/>
              <a:t> </a:t>
            </a:r>
            <a:r>
              <a:rPr lang="es-ES" dirty="0" err="1" smtClean="0"/>
              <a:t>combination</a:t>
            </a:r>
            <a:r>
              <a:rPr lang="es-ES" dirty="0" smtClean="0"/>
              <a:t> of </a:t>
            </a:r>
            <a:r>
              <a:rPr lang="es-ES" dirty="0" err="1" smtClean="0"/>
              <a:t>both</a:t>
            </a:r>
            <a:r>
              <a:rPr lang="es-ES" dirty="0" smtClean="0"/>
              <a:t> </a:t>
            </a:r>
            <a:r>
              <a:rPr lang="es-ES" dirty="0" err="1" smtClean="0"/>
              <a:t>image</a:t>
            </a:r>
            <a:r>
              <a:rPr lang="es-ES" dirty="0" smtClean="0"/>
              <a:t> </a:t>
            </a:r>
            <a:r>
              <a:rPr lang="es-ES" dirty="0" err="1" smtClean="0"/>
              <a:t>modalities</a:t>
            </a:r>
            <a:r>
              <a:rPr lang="es-ES" dirty="0" smtClean="0"/>
              <a:t> </a:t>
            </a:r>
            <a:r>
              <a:rPr lang="es-ES" dirty="0" err="1" smtClean="0"/>
              <a:t>benefits</a:t>
            </a:r>
            <a:r>
              <a:rPr lang="es-ES" dirty="0" smtClean="0"/>
              <a:t> </a:t>
            </a:r>
            <a:r>
              <a:rPr lang="es-ES" dirty="0" err="1" smtClean="0"/>
              <a:t>from</a:t>
            </a:r>
            <a:r>
              <a:rPr lang="es-ES" dirty="0" smtClean="0"/>
              <a:t> </a:t>
            </a:r>
            <a:r>
              <a:rPr lang="es-ES" dirty="0" err="1" smtClean="0"/>
              <a:t>their</a:t>
            </a:r>
            <a:r>
              <a:rPr lang="es-ES" dirty="0" smtClean="0"/>
              <a:t> </a:t>
            </a:r>
            <a:r>
              <a:rPr lang="es-ES" dirty="0" err="1" smtClean="0"/>
              <a:t>respective</a:t>
            </a:r>
            <a:r>
              <a:rPr lang="es-ES" dirty="0" smtClean="0"/>
              <a:t> </a:t>
            </a:r>
            <a:r>
              <a:rPr lang="es-ES" dirty="0" err="1" smtClean="0"/>
              <a:t>advantages</a:t>
            </a:r>
            <a:endParaRPr lang="es-ES" dirty="0" smtClean="0"/>
          </a:p>
          <a:p>
            <a:pPr marL="457200" lvl="1" indent="0">
              <a:buNone/>
            </a:pPr>
            <a:endParaRPr lang="es-ES" dirty="0" smtClean="0"/>
          </a:p>
          <a:p>
            <a:r>
              <a:rPr lang="es-ES" dirty="0" err="1" smtClean="0"/>
              <a:t>We</a:t>
            </a:r>
            <a:r>
              <a:rPr lang="es-ES" dirty="0" smtClean="0"/>
              <a:t> </a:t>
            </a:r>
            <a:r>
              <a:rPr lang="es-ES" dirty="0" err="1" smtClean="0"/>
              <a:t>have</a:t>
            </a:r>
            <a:r>
              <a:rPr lang="es-ES" dirty="0" smtClean="0"/>
              <a:t> </a:t>
            </a:r>
            <a:r>
              <a:rPr lang="es-ES" dirty="0" err="1" smtClean="0"/>
              <a:t>presented</a:t>
            </a:r>
            <a:r>
              <a:rPr lang="es-ES" dirty="0" smtClean="0"/>
              <a:t> </a:t>
            </a:r>
            <a:r>
              <a:rPr lang="es-ES" dirty="0" err="1" smtClean="0"/>
              <a:t>different</a:t>
            </a:r>
            <a:r>
              <a:rPr lang="es-ES" dirty="0" smtClean="0"/>
              <a:t> visual </a:t>
            </a:r>
            <a:r>
              <a:rPr lang="es-ES" dirty="0" err="1" smtClean="0"/>
              <a:t>representations</a:t>
            </a:r>
            <a:r>
              <a:rPr lang="es-ES" dirty="0" smtClean="0"/>
              <a:t> </a:t>
            </a:r>
            <a:r>
              <a:rPr lang="es-ES" dirty="0" err="1" smtClean="0"/>
              <a:t>for</a:t>
            </a:r>
            <a:r>
              <a:rPr lang="es-ES" dirty="0" smtClean="0"/>
              <a:t> human </a:t>
            </a:r>
            <a:r>
              <a:rPr lang="es-ES" dirty="0" err="1" smtClean="0"/>
              <a:t>analysis</a:t>
            </a:r>
            <a:r>
              <a:rPr lang="es-ES" dirty="0" smtClean="0"/>
              <a:t> at </a:t>
            </a:r>
            <a:r>
              <a:rPr lang="es-ES" dirty="0" err="1" smtClean="0"/>
              <a:t>three</a:t>
            </a:r>
            <a:r>
              <a:rPr lang="es-ES" dirty="0" smtClean="0"/>
              <a:t> </a:t>
            </a:r>
            <a:r>
              <a:rPr lang="es-ES" dirty="0" err="1" smtClean="0"/>
              <a:t>levels</a:t>
            </a:r>
            <a:r>
              <a:rPr lang="es-ES" dirty="0" smtClean="0"/>
              <a:t> of </a:t>
            </a:r>
            <a:r>
              <a:rPr lang="es-ES" dirty="0" err="1" smtClean="0"/>
              <a:t>abstraction</a:t>
            </a:r>
            <a:r>
              <a:rPr lang="es-ES" dirty="0" smtClean="0"/>
              <a:t>:</a:t>
            </a:r>
          </a:p>
        </p:txBody>
      </p:sp>
      <p:sp>
        <p:nvSpPr>
          <p:cNvPr id="5" name="Rectangle 4"/>
          <p:cNvSpPr/>
          <p:nvPr/>
        </p:nvSpPr>
        <p:spPr>
          <a:xfrm>
            <a:off x="-32" y="0"/>
            <a:ext cx="2216567" cy="199766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1200" dirty="0" err="1"/>
              <a:t>Part</a:t>
            </a:r>
            <a:r>
              <a:rPr lang="es-ES" sz="1200" dirty="0"/>
              <a:t> I</a:t>
            </a:r>
          </a:p>
        </p:txBody>
      </p:sp>
      <p:sp>
        <p:nvSpPr>
          <p:cNvPr id="6" name="Rectangle 5"/>
          <p:cNvSpPr/>
          <p:nvPr/>
        </p:nvSpPr>
        <p:spPr>
          <a:xfrm>
            <a:off x="2281647" y="0"/>
            <a:ext cx="2224199" cy="200797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1200" dirty="0" err="1"/>
              <a:t>Part</a:t>
            </a:r>
            <a:r>
              <a:rPr lang="es-ES" sz="1200" dirty="0"/>
              <a:t> II</a:t>
            </a:r>
          </a:p>
        </p:txBody>
      </p:sp>
      <p:sp>
        <p:nvSpPr>
          <p:cNvPr id="7" name="Rectangle 6"/>
          <p:cNvSpPr/>
          <p:nvPr/>
        </p:nvSpPr>
        <p:spPr>
          <a:xfrm>
            <a:off x="4570958" y="0"/>
            <a:ext cx="2226044" cy="200797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1200" dirty="0" err="1"/>
              <a:t>Part</a:t>
            </a:r>
            <a:r>
              <a:rPr lang="es-ES" sz="1200" dirty="0"/>
              <a:t> III</a:t>
            </a:r>
          </a:p>
        </p:txBody>
      </p:sp>
      <p:sp>
        <p:nvSpPr>
          <p:cNvPr id="8" name="Rectangle 7"/>
          <p:cNvSpPr/>
          <p:nvPr/>
        </p:nvSpPr>
        <p:spPr>
          <a:xfrm>
            <a:off x="6862114" y="1"/>
            <a:ext cx="2281854" cy="199766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1200" dirty="0" err="1"/>
              <a:t>Conclusions</a:t>
            </a:r>
            <a:endParaRPr lang="es-ES" sz="1200" dirty="0"/>
          </a:p>
        </p:txBody>
      </p:sp>
      <p:sp>
        <p:nvSpPr>
          <p:cNvPr id="10" name="Rectangle 9"/>
          <p:cNvSpPr/>
          <p:nvPr/>
        </p:nvSpPr>
        <p:spPr>
          <a:xfrm>
            <a:off x="0" y="233966"/>
            <a:ext cx="4505846" cy="192754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1200" dirty="0" err="1" smtClean="0"/>
              <a:t>Conclusions</a:t>
            </a:r>
            <a:endParaRPr lang="es-ES" sz="1200" dirty="0"/>
          </a:p>
        </p:txBody>
      </p:sp>
      <p:sp>
        <p:nvSpPr>
          <p:cNvPr id="12" name="Rectangle 11"/>
          <p:cNvSpPr/>
          <p:nvPr/>
        </p:nvSpPr>
        <p:spPr>
          <a:xfrm>
            <a:off x="4570958" y="225789"/>
            <a:ext cx="4573042" cy="200931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1200" dirty="0" err="1" smtClean="0"/>
              <a:t>List</a:t>
            </a:r>
            <a:r>
              <a:rPr lang="es-ES" sz="1200" dirty="0" smtClean="0"/>
              <a:t> of </a:t>
            </a:r>
            <a:r>
              <a:rPr lang="es-ES" sz="1200" dirty="0" err="1" smtClean="0"/>
              <a:t>publications</a:t>
            </a:r>
            <a:endParaRPr lang="es-ES" sz="1200" dirty="0"/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860AB8-BB39-4E0E-8905-3E931B52FC0E}" type="slidenum">
              <a:rPr lang="es-ES" smtClean="0"/>
              <a:pPr/>
              <a:t>79</a:t>
            </a:fld>
            <a:r>
              <a:rPr lang="es-ES" smtClean="0"/>
              <a:t> / 84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37801479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 bldLvl="2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2" descr="http://images.gizmag.com/hero/kinect-sensor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736317" y="906640"/>
            <a:ext cx="3407683" cy="1916019"/>
          </a:xfrm>
          <a:prstGeom prst="rect">
            <a:avLst/>
          </a:prstGeom>
          <a:noFill/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0388" y="2973935"/>
            <a:ext cx="3106016" cy="2516507"/>
          </a:xfrm>
          <a:prstGeom prst="rect">
            <a:avLst/>
          </a:prstGeom>
          <a:scene3d>
            <a:camera prst="isometricTopUp">
              <a:rot lat="19200000" lon="18600000" rev="2910000"/>
            </a:camera>
            <a:lightRig rig="threePt" dir="t"/>
          </a:scene3d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506531"/>
            <a:ext cx="7886700" cy="1325563"/>
          </a:xfrm>
        </p:spPr>
        <p:txBody>
          <a:bodyPr/>
          <a:lstStyle/>
          <a:p>
            <a:r>
              <a:rPr lang="es-ES" dirty="0" err="1" smtClean="0"/>
              <a:t>Multi</a:t>
            </a:r>
            <a:r>
              <a:rPr lang="es-ES" dirty="0" smtClean="0"/>
              <a:t>-modal data</a:t>
            </a:r>
            <a:endParaRPr lang="es-ES" dirty="0"/>
          </a:p>
        </p:txBody>
      </p:sp>
      <p:sp>
        <p:nvSpPr>
          <p:cNvPr id="1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ES" dirty="0" smtClean="0"/>
              <a:t>RGB vs. </a:t>
            </a:r>
            <a:r>
              <a:rPr lang="es-ES" dirty="0" err="1" smtClean="0"/>
              <a:t>Depth</a:t>
            </a:r>
            <a:r>
              <a:rPr lang="es-ES" dirty="0" smtClean="0"/>
              <a:t> </a:t>
            </a:r>
            <a:r>
              <a:rPr lang="es-ES" dirty="0" err="1" smtClean="0"/>
              <a:t>maps</a:t>
            </a:r>
            <a:endParaRPr lang="es-ES" dirty="0" smtClean="0"/>
          </a:p>
        </p:txBody>
      </p:sp>
      <p:pic>
        <p:nvPicPr>
          <p:cNvPr id="10" name="28 Imagen" descr="degradado diapo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0" y="5884467"/>
            <a:ext cx="9144000" cy="978892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>
          <a:xfrm>
            <a:off x="0" y="-1"/>
            <a:ext cx="9144000" cy="693227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  <a:effectLst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s-ES" dirty="0" smtClean="0">
              <a:solidFill>
                <a:schemeClr val="tx1"/>
              </a:solidFill>
            </a:endParaRPr>
          </a:p>
          <a:p>
            <a:pPr algn="ctr"/>
            <a:r>
              <a:rPr lang="es-ES" dirty="0" err="1" smtClean="0">
                <a:solidFill>
                  <a:schemeClr val="bg1"/>
                </a:solidFill>
              </a:rPr>
              <a:t>From</a:t>
            </a:r>
            <a:r>
              <a:rPr lang="es-ES" dirty="0" smtClean="0">
                <a:solidFill>
                  <a:schemeClr val="bg1"/>
                </a:solidFill>
              </a:rPr>
              <a:t> </a:t>
            </a:r>
            <a:r>
              <a:rPr lang="es-ES" dirty="0" err="1">
                <a:solidFill>
                  <a:schemeClr val="bg1"/>
                </a:solidFill>
              </a:rPr>
              <a:t>pixels</a:t>
            </a:r>
            <a:r>
              <a:rPr lang="es-ES" dirty="0">
                <a:solidFill>
                  <a:schemeClr val="bg1"/>
                </a:solidFill>
              </a:rPr>
              <a:t> to </a:t>
            </a:r>
            <a:r>
              <a:rPr lang="es-ES" dirty="0" err="1">
                <a:solidFill>
                  <a:schemeClr val="bg1"/>
                </a:solidFill>
              </a:rPr>
              <a:t>gestures</a:t>
            </a:r>
            <a:r>
              <a:rPr lang="es-ES" dirty="0">
                <a:solidFill>
                  <a:schemeClr val="bg1"/>
                </a:solidFill>
              </a:rPr>
              <a:t>:</a:t>
            </a:r>
          </a:p>
          <a:p>
            <a:pPr algn="ctr"/>
            <a:r>
              <a:rPr lang="es-ES" dirty="0" err="1" smtClean="0">
                <a:solidFill>
                  <a:schemeClr val="bg1"/>
                </a:solidFill>
              </a:rPr>
              <a:t>learning</a:t>
            </a:r>
            <a:r>
              <a:rPr lang="es-ES" dirty="0" smtClean="0">
                <a:solidFill>
                  <a:schemeClr val="bg1"/>
                </a:solidFill>
              </a:rPr>
              <a:t> </a:t>
            </a:r>
            <a:r>
              <a:rPr lang="es-ES" dirty="0">
                <a:solidFill>
                  <a:schemeClr val="bg1"/>
                </a:solidFill>
              </a:rPr>
              <a:t>visual </a:t>
            </a:r>
            <a:r>
              <a:rPr lang="es-ES" dirty="0" err="1">
                <a:solidFill>
                  <a:schemeClr val="bg1"/>
                </a:solidFill>
              </a:rPr>
              <a:t>representations</a:t>
            </a:r>
            <a:r>
              <a:rPr lang="es-ES" dirty="0">
                <a:solidFill>
                  <a:schemeClr val="bg1"/>
                </a:solidFill>
              </a:rPr>
              <a:t> </a:t>
            </a:r>
            <a:r>
              <a:rPr lang="es-ES" dirty="0" err="1">
                <a:solidFill>
                  <a:schemeClr val="bg1"/>
                </a:solidFill>
              </a:rPr>
              <a:t>for</a:t>
            </a:r>
            <a:r>
              <a:rPr lang="es-ES" dirty="0">
                <a:solidFill>
                  <a:schemeClr val="tx1"/>
                </a:solidFill>
              </a:rPr>
              <a:t> </a:t>
            </a:r>
            <a:r>
              <a:rPr lang="es-ES" dirty="0">
                <a:solidFill>
                  <a:schemeClr val="bg1"/>
                </a:solidFill>
              </a:rPr>
              <a:t>human </a:t>
            </a:r>
            <a:r>
              <a:rPr lang="es-ES" dirty="0" err="1">
                <a:solidFill>
                  <a:schemeClr val="bg1"/>
                </a:solidFill>
              </a:rPr>
              <a:t>analysis</a:t>
            </a:r>
            <a:r>
              <a:rPr lang="es-ES" b="1" dirty="0">
                <a:solidFill>
                  <a:schemeClr val="tx1"/>
                </a:solidFill>
              </a:rPr>
              <a:t> </a:t>
            </a:r>
            <a:r>
              <a:rPr lang="es-ES" dirty="0">
                <a:solidFill>
                  <a:schemeClr val="bg1"/>
                </a:solidFill>
              </a:rPr>
              <a:t>in </a:t>
            </a:r>
            <a:r>
              <a:rPr lang="es-ES" b="1" dirty="0">
                <a:solidFill>
                  <a:schemeClr val="tx1"/>
                </a:solidFill>
              </a:rPr>
              <a:t>color and </a:t>
            </a:r>
            <a:r>
              <a:rPr lang="es-ES" b="1" dirty="0" err="1">
                <a:solidFill>
                  <a:schemeClr val="tx1"/>
                </a:solidFill>
              </a:rPr>
              <a:t>depth</a:t>
            </a:r>
            <a:r>
              <a:rPr lang="es-ES" b="1" dirty="0">
                <a:solidFill>
                  <a:schemeClr val="tx1"/>
                </a:solidFill>
              </a:rPr>
              <a:t> </a:t>
            </a:r>
            <a:r>
              <a:rPr lang="es-ES" dirty="0">
                <a:solidFill>
                  <a:schemeClr val="bg1"/>
                </a:solidFill>
              </a:rPr>
              <a:t>data </a:t>
            </a:r>
            <a:r>
              <a:rPr lang="es-ES" dirty="0" err="1">
                <a:solidFill>
                  <a:schemeClr val="bg1"/>
                </a:solidFill>
              </a:rPr>
              <a:t>sequences</a:t>
            </a:r>
            <a:endParaRPr lang="es-ES" dirty="0">
              <a:solidFill>
                <a:schemeClr val="bg1"/>
              </a:solidFill>
            </a:endParaRPr>
          </a:p>
          <a:p>
            <a:pPr algn="ctr"/>
            <a:endParaRPr lang="es-ES" dirty="0">
              <a:solidFill>
                <a:schemeClr val="tx1"/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6">
            <a:clrChange>
              <a:clrFrom>
                <a:srgbClr val="CCCCCC"/>
              </a:clrFrom>
              <a:clrTo>
                <a:srgbClr val="CCCCCC">
                  <a:alpha val="0"/>
                </a:srgbClr>
              </a:clrTo>
            </a:clrChange>
          </a:blip>
          <a:srcRect l="5072" t="9554" r="-5490" b="7354"/>
          <a:stretch/>
        </p:blipFill>
        <p:spPr>
          <a:xfrm>
            <a:off x="4416218" y="2741319"/>
            <a:ext cx="4832285" cy="2899954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1576249" y="5562053"/>
            <a:ext cx="2048574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2500" dirty="0" smtClean="0"/>
              <a:t>2-D </a:t>
            </a:r>
            <a:r>
              <a:rPr lang="es-ES" sz="2500" dirty="0" err="1" smtClean="0"/>
              <a:t>projection</a:t>
            </a:r>
            <a:endParaRPr lang="es-ES" sz="2500" dirty="0"/>
          </a:p>
        </p:txBody>
      </p:sp>
      <p:sp>
        <p:nvSpPr>
          <p:cNvPr id="15" name="TextBox 14"/>
          <p:cNvSpPr txBox="1"/>
          <p:nvPr/>
        </p:nvSpPr>
        <p:spPr>
          <a:xfrm>
            <a:off x="5670147" y="5559932"/>
            <a:ext cx="2290627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2500" dirty="0" smtClean="0"/>
              <a:t>2.5-D </a:t>
            </a:r>
            <a:r>
              <a:rPr lang="es-ES" sz="2500" dirty="0" err="1" smtClean="0"/>
              <a:t>projection</a:t>
            </a:r>
            <a:endParaRPr lang="es-ES" sz="2500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860AB8-BB39-4E0E-8905-3E931B52FC0E}" type="slidenum">
              <a:rPr lang="es-ES" smtClean="0"/>
              <a:pPr/>
              <a:t>8</a:t>
            </a:fld>
            <a:r>
              <a:rPr lang="es-ES" smtClean="0"/>
              <a:t> / 84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36639625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28 Imagen" descr="degradado diapo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32" y="5888673"/>
            <a:ext cx="9144000" cy="97889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err="1" smtClean="0"/>
              <a:t>Conclusions</a:t>
            </a:r>
            <a:r>
              <a:rPr lang="es-ES" dirty="0" smtClean="0"/>
              <a:t>: </a:t>
            </a:r>
            <a:r>
              <a:rPr lang="es-ES" sz="4000" dirty="0" smtClean="0"/>
              <a:t>Human </a:t>
            </a:r>
            <a:r>
              <a:rPr lang="es-ES" sz="4000" dirty="0" err="1" smtClean="0"/>
              <a:t>segmentation</a:t>
            </a:r>
            <a:endParaRPr lang="es-E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ES" dirty="0" err="1" smtClean="0"/>
              <a:t>Removes</a:t>
            </a:r>
            <a:r>
              <a:rPr lang="es-ES" dirty="0" smtClean="0"/>
              <a:t> </a:t>
            </a:r>
            <a:r>
              <a:rPr lang="es-ES" b="1" dirty="0" err="1" smtClean="0"/>
              <a:t>background</a:t>
            </a:r>
            <a:r>
              <a:rPr lang="es-ES" b="1" dirty="0" smtClean="0"/>
              <a:t> </a:t>
            </a:r>
            <a:r>
              <a:rPr lang="es-ES" b="1" dirty="0" err="1" smtClean="0"/>
              <a:t>clutter</a:t>
            </a:r>
            <a:r>
              <a:rPr lang="es-ES" dirty="0" smtClean="0"/>
              <a:t>:</a:t>
            </a:r>
          </a:p>
          <a:p>
            <a:pPr lvl="1"/>
            <a:r>
              <a:rPr lang="es-ES" dirty="0" err="1" smtClean="0"/>
              <a:t>Improves</a:t>
            </a:r>
            <a:r>
              <a:rPr lang="es-ES" dirty="0" smtClean="0"/>
              <a:t> performance of </a:t>
            </a:r>
            <a:r>
              <a:rPr lang="es-ES" dirty="0" err="1" smtClean="0"/>
              <a:t>other</a:t>
            </a:r>
            <a:r>
              <a:rPr lang="es-ES" dirty="0" smtClean="0"/>
              <a:t> visual </a:t>
            </a:r>
            <a:r>
              <a:rPr lang="es-ES" dirty="0" err="1" smtClean="0"/>
              <a:t>tasks</a:t>
            </a:r>
            <a:r>
              <a:rPr lang="es-ES" dirty="0" smtClean="0"/>
              <a:t> </a:t>
            </a:r>
            <a:r>
              <a:rPr lang="es-ES" dirty="0" err="1" smtClean="0"/>
              <a:t>like</a:t>
            </a:r>
            <a:r>
              <a:rPr lang="es-ES" dirty="0"/>
              <a:t> </a:t>
            </a:r>
            <a:r>
              <a:rPr lang="es-ES" dirty="0" smtClean="0"/>
              <a:t>Human pose </a:t>
            </a:r>
            <a:r>
              <a:rPr lang="es-ES" dirty="0" err="1" smtClean="0"/>
              <a:t>estimation</a:t>
            </a:r>
            <a:r>
              <a:rPr lang="es-ES" dirty="0" smtClean="0"/>
              <a:t> </a:t>
            </a:r>
            <a:r>
              <a:rPr lang="es-ES" dirty="0" err="1" smtClean="0"/>
              <a:t>or</a:t>
            </a:r>
            <a:r>
              <a:rPr lang="es-ES" dirty="0" smtClean="0"/>
              <a:t> </a:t>
            </a:r>
            <a:r>
              <a:rPr lang="es-ES" dirty="0" err="1" smtClean="0"/>
              <a:t>Face</a:t>
            </a:r>
            <a:r>
              <a:rPr lang="es-ES" dirty="0" smtClean="0"/>
              <a:t> </a:t>
            </a:r>
            <a:r>
              <a:rPr lang="es-ES" dirty="0" err="1" smtClean="0"/>
              <a:t>alignment</a:t>
            </a:r>
            <a:endParaRPr lang="es-ES" dirty="0" smtClean="0"/>
          </a:p>
          <a:p>
            <a:pPr lvl="1"/>
            <a:endParaRPr lang="es-ES" dirty="0" smtClean="0"/>
          </a:p>
          <a:p>
            <a:r>
              <a:rPr lang="es-ES" dirty="0" err="1" smtClean="0"/>
              <a:t>Exploiting</a:t>
            </a:r>
            <a:r>
              <a:rPr lang="es-ES" dirty="0" smtClean="0"/>
              <a:t> </a:t>
            </a:r>
            <a:r>
              <a:rPr lang="es-ES" dirty="0" err="1" smtClean="0"/>
              <a:t>the</a:t>
            </a:r>
            <a:r>
              <a:rPr lang="es-ES" dirty="0" smtClean="0"/>
              <a:t> </a:t>
            </a:r>
            <a:r>
              <a:rPr lang="es-ES" b="1" dirty="0" err="1" smtClean="0"/>
              <a:t>spatio</a:t>
            </a:r>
            <a:r>
              <a:rPr lang="es-ES" b="1" dirty="0" smtClean="0"/>
              <a:t>-temporal</a:t>
            </a:r>
            <a:r>
              <a:rPr lang="es-ES" dirty="0" smtClean="0"/>
              <a:t> </a:t>
            </a:r>
            <a:r>
              <a:rPr lang="es-ES" dirty="0" err="1" smtClean="0"/>
              <a:t>coherence</a:t>
            </a:r>
            <a:r>
              <a:rPr lang="es-ES" dirty="0" smtClean="0"/>
              <a:t> of video </a:t>
            </a:r>
            <a:r>
              <a:rPr lang="es-ES" dirty="0" err="1" smtClean="0"/>
              <a:t>sequences</a:t>
            </a:r>
            <a:r>
              <a:rPr lang="es-ES" dirty="0" smtClean="0"/>
              <a:t> </a:t>
            </a:r>
            <a:r>
              <a:rPr lang="es-ES" dirty="0" err="1" smtClean="0"/>
              <a:t>yields</a:t>
            </a:r>
            <a:r>
              <a:rPr lang="es-ES" dirty="0" smtClean="0"/>
              <a:t> </a:t>
            </a:r>
            <a:r>
              <a:rPr lang="es-ES" dirty="0" err="1" smtClean="0"/>
              <a:t>great</a:t>
            </a:r>
            <a:r>
              <a:rPr lang="es-ES" dirty="0" smtClean="0"/>
              <a:t> </a:t>
            </a:r>
            <a:r>
              <a:rPr lang="es-ES" dirty="0" err="1" smtClean="0"/>
              <a:t>improvements</a:t>
            </a:r>
            <a:r>
              <a:rPr lang="es-ES" dirty="0" smtClean="0"/>
              <a:t> in performance</a:t>
            </a:r>
          </a:p>
          <a:p>
            <a:endParaRPr lang="es-ES" dirty="0" smtClean="0"/>
          </a:p>
          <a:p>
            <a:r>
              <a:rPr lang="es-ES" b="1" dirty="0" err="1" smtClean="0"/>
              <a:t>Graph</a:t>
            </a:r>
            <a:r>
              <a:rPr lang="es-ES" b="1" dirty="0" smtClean="0"/>
              <a:t> </a:t>
            </a:r>
            <a:r>
              <a:rPr lang="es-ES" b="1" dirty="0" err="1" smtClean="0"/>
              <a:t>cuts</a:t>
            </a:r>
            <a:r>
              <a:rPr lang="es-ES" b="1" dirty="0" smtClean="0"/>
              <a:t> </a:t>
            </a:r>
            <a:r>
              <a:rPr lang="es-ES" dirty="0" err="1" smtClean="0"/>
              <a:t>optimization</a:t>
            </a:r>
            <a:r>
              <a:rPr lang="es-ES" dirty="0" smtClean="0"/>
              <a:t> </a:t>
            </a:r>
            <a:r>
              <a:rPr lang="es-ES" dirty="0" err="1" smtClean="0"/>
              <a:t>provides</a:t>
            </a:r>
            <a:r>
              <a:rPr lang="es-ES" dirty="0" smtClean="0"/>
              <a:t> </a:t>
            </a:r>
            <a:r>
              <a:rPr lang="es-ES" dirty="0" err="1" smtClean="0"/>
              <a:t>the</a:t>
            </a:r>
            <a:r>
              <a:rPr lang="es-ES" dirty="0" smtClean="0"/>
              <a:t> </a:t>
            </a:r>
            <a:r>
              <a:rPr lang="es-ES" dirty="0" err="1" smtClean="0"/>
              <a:t>appropriate</a:t>
            </a:r>
            <a:r>
              <a:rPr lang="es-ES" dirty="0" smtClean="0"/>
              <a:t> </a:t>
            </a:r>
            <a:r>
              <a:rPr lang="es-ES" dirty="0" err="1" smtClean="0"/>
              <a:t>tools</a:t>
            </a:r>
            <a:r>
              <a:rPr lang="es-ES" dirty="0" smtClean="0"/>
              <a:t> to </a:t>
            </a:r>
            <a:r>
              <a:rPr lang="es-ES" dirty="0" err="1" smtClean="0"/>
              <a:t>impose</a:t>
            </a:r>
            <a:r>
              <a:rPr lang="es-ES" dirty="0" smtClean="0"/>
              <a:t> </a:t>
            </a:r>
            <a:r>
              <a:rPr lang="es-ES" dirty="0" err="1" smtClean="0"/>
              <a:t>such</a:t>
            </a:r>
            <a:r>
              <a:rPr lang="es-ES" dirty="0" smtClean="0"/>
              <a:t> </a:t>
            </a:r>
            <a:r>
              <a:rPr lang="es-ES" dirty="0" err="1" smtClean="0"/>
              <a:t>spatio</a:t>
            </a:r>
            <a:r>
              <a:rPr lang="es-ES" dirty="0" smtClean="0"/>
              <a:t>-temporal </a:t>
            </a:r>
            <a:r>
              <a:rPr lang="es-ES" dirty="0" err="1" smtClean="0"/>
              <a:t>constraints</a:t>
            </a:r>
            <a:endParaRPr lang="es-ES" dirty="0" smtClean="0"/>
          </a:p>
        </p:txBody>
      </p:sp>
      <p:sp>
        <p:nvSpPr>
          <p:cNvPr id="5" name="Rectangle 4"/>
          <p:cNvSpPr/>
          <p:nvPr/>
        </p:nvSpPr>
        <p:spPr>
          <a:xfrm>
            <a:off x="-32" y="0"/>
            <a:ext cx="2216567" cy="199766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1200" dirty="0" err="1"/>
              <a:t>Part</a:t>
            </a:r>
            <a:r>
              <a:rPr lang="es-ES" sz="1200" dirty="0"/>
              <a:t> I</a:t>
            </a:r>
          </a:p>
        </p:txBody>
      </p:sp>
      <p:sp>
        <p:nvSpPr>
          <p:cNvPr id="6" name="Rectangle 5"/>
          <p:cNvSpPr/>
          <p:nvPr/>
        </p:nvSpPr>
        <p:spPr>
          <a:xfrm>
            <a:off x="2281647" y="0"/>
            <a:ext cx="2224199" cy="200797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1200" dirty="0" err="1"/>
              <a:t>Part</a:t>
            </a:r>
            <a:r>
              <a:rPr lang="es-ES" sz="1200" dirty="0"/>
              <a:t> II</a:t>
            </a:r>
          </a:p>
        </p:txBody>
      </p:sp>
      <p:sp>
        <p:nvSpPr>
          <p:cNvPr id="7" name="Rectangle 6"/>
          <p:cNvSpPr/>
          <p:nvPr/>
        </p:nvSpPr>
        <p:spPr>
          <a:xfrm>
            <a:off x="4570958" y="0"/>
            <a:ext cx="2226044" cy="200797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1200" dirty="0" err="1"/>
              <a:t>Part</a:t>
            </a:r>
            <a:r>
              <a:rPr lang="es-ES" sz="1200" dirty="0"/>
              <a:t> III</a:t>
            </a:r>
          </a:p>
        </p:txBody>
      </p:sp>
      <p:sp>
        <p:nvSpPr>
          <p:cNvPr id="8" name="Rectangle 7"/>
          <p:cNvSpPr/>
          <p:nvPr/>
        </p:nvSpPr>
        <p:spPr>
          <a:xfrm>
            <a:off x="6862114" y="1"/>
            <a:ext cx="2281854" cy="199766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1200" dirty="0" err="1"/>
              <a:t>Conclusions</a:t>
            </a:r>
            <a:endParaRPr lang="es-ES" sz="1200" dirty="0"/>
          </a:p>
        </p:txBody>
      </p:sp>
      <p:sp>
        <p:nvSpPr>
          <p:cNvPr id="10" name="Rectangle 9"/>
          <p:cNvSpPr/>
          <p:nvPr/>
        </p:nvSpPr>
        <p:spPr>
          <a:xfrm>
            <a:off x="0" y="233966"/>
            <a:ext cx="4505846" cy="192754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1200" dirty="0" err="1" smtClean="0"/>
              <a:t>Conclusions</a:t>
            </a:r>
            <a:endParaRPr lang="es-ES" sz="1200" dirty="0"/>
          </a:p>
        </p:txBody>
      </p:sp>
      <p:sp>
        <p:nvSpPr>
          <p:cNvPr id="12" name="Rectangle 11"/>
          <p:cNvSpPr/>
          <p:nvPr/>
        </p:nvSpPr>
        <p:spPr>
          <a:xfrm>
            <a:off x="4570958" y="225789"/>
            <a:ext cx="4573042" cy="200931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1200" dirty="0" err="1" smtClean="0"/>
              <a:t>List</a:t>
            </a:r>
            <a:r>
              <a:rPr lang="es-ES" sz="1200" dirty="0" smtClean="0"/>
              <a:t> of </a:t>
            </a:r>
            <a:r>
              <a:rPr lang="es-ES" sz="1200" dirty="0" err="1" smtClean="0"/>
              <a:t>publications</a:t>
            </a:r>
            <a:endParaRPr lang="es-ES" sz="1200" dirty="0"/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860AB8-BB39-4E0E-8905-3E931B52FC0E}" type="slidenum">
              <a:rPr lang="es-ES" smtClean="0"/>
              <a:pPr/>
              <a:t>80</a:t>
            </a:fld>
            <a:r>
              <a:rPr lang="es-ES" smtClean="0"/>
              <a:t> / 84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2619811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28 Imagen" descr="degradado diapo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32" y="5888673"/>
            <a:ext cx="9144000" cy="97889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8020050" cy="1325563"/>
          </a:xfrm>
        </p:spPr>
        <p:txBody>
          <a:bodyPr/>
          <a:lstStyle/>
          <a:p>
            <a:r>
              <a:rPr lang="es-ES" dirty="0" err="1" smtClean="0"/>
              <a:t>Conclusions</a:t>
            </a:r>
            <a:r>
              <a:rPr lang="es-ES" dirty="0" smtClean="0"/>
              <a:t>: </a:t>
            </a:r>
            <a:r>
              <a:rPr lang="es-ES" sz="4000" dirty="0" smtClean="0"/>
              <a:t>Human pose </a:t>
            </a:r>
            <a:r>
              <a:rPr lang="es-ES" sz="4000" dirty="0" err="1" smtClean="0"/>
              <a:t>estimation</a:t>
            </a:r>
            <a:endParaRPr lang="es-E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715680"/>
            <a:ext cx="7886700" cy="4555553"/>
          </a:xfrm>
        </p:spPr>
        <p:txBody>
          <a:bodyPr>
            <a:normAutofit/>
          </a:bodyPr>
          <a:lstStyle/>
          <a:p>
            <a:r>
              <a:rPr lang="es-ES" dirty="0" err="1" smtClean="0"/>
              <a:t>Tree-shaped</a:t>
            </a:r>
            <a:r>
              <a:rPr lang="es-ES" dirty="0" smtClean="0"/>
              <a:t> </a:t>
            </a:r>
            <a:r>
              <a:rPr lang="es-ES" dirty="0" err="1" smtClean="0"/>
              <a:t>CRFs</a:t>
            </a:r>
            <a:r>
              <a:rPr lang="es-ES" dirty="0" smtClean="0"/>
              <a:t> </a:t>
            </a:r>
            <a:r>
              <a:rPr lang="es-ES" dirty="0" err="1" smtClean="0"/>
              <a:t>lack</a:t>
            </a:r>
            <a:r>
              <a:rPr lang="es-ES" dirty="0" smtClean="0"/>
              <a:t> </a:t>
            </a:r>
            <a:r>
              <a:rPr lang="es-ES" dirty="0" err="1" smtClean="0"/>
              <a:t>expresiveness</a:t>
            </a:r>
            <a:r>
              <a:rPr lang="es-ES" dirty="0" smtClean="0"/>
              <a:t> </a:t>
            </a:r>
            <a:r>
              <a:rPr lang="es-ES" dirty="0" err="1" smtClean="0"/>
              <a:t>for</a:t>
            </a:r>
            <a:r>
              <a:rPr lang="es-ES" dirty="0" smtClean="0"/>
              <a:t> HPE </a:t>
            </a:r>
            <a:r>
              <a:rPr lang="es-ES" dirty="0" smtClean="0">
                <a:sym typeface="Wingdings" panose="05000000000000000000" pitchFamily="2" charset="2"/>
              </a:rPr>
              <a:t> “</a:t>
            </a:r>
            <a:r>
              <a:rPr lang="es-ES" dirty="0" err="1" smtClean="0">
                <a:sym typeface="Wingdings" panose="05000000000000000000" pitchFamily="2" charset="2"/>
              </a:rPr>
              <a:t>double</a:t>
            </a:r>
            <a:r>
              <a:rPr lang="es-ES" dirty="0" smtClean="0">
                <a:sym typeface="Wingdings" panose="05000000000000000000" pitchFamily="2" charset="2"/>
              </a:rPr>
              <a:t> </a:t>
            </a:r>
            <a:r>
              <a:rPr lang="es-ES" dirty="0" err="1" smtClean="0">
                <a:sym typeface="Wingdings" panose="05000000000000000000" pitchFamily="2" charset="2"/>
              </a:rPr>
              <a:t>counting</a:t>
            </a:r>
            <a:r>
              <a:rPr lang="es-ES" dirty="0" smtClean="0">
                <a:sym typeface="Wingdings" panose="05000000000000000000" pitchFamily="2" charset="2"/>
              </a:rPr>
              <a:t>” </a:t>
            </a:r>
            <a:r>
              <a:rPr lang="es-ES" dirty="0" err="1" smtClean="0">
                <a:sym typeface="Wingdings" panose="05000000000000000000" pitchFamily="2" charset="2"/>
              </a:rPr>
              <a:t>problem</a:t>
            </a:r>
            <a:endParaRPr lang="es-ES" dirty="0" smtClean="0"/>
          </a:p>
          <a:p>
            <a:pPr marL="0" indent="0">
              <a:buNone/>
            </a:pPr>
            <a:endParaRPr lang="es-ES" dirty="0" smtClean="0"/>
          </a:p>
          <a:p>
            <a:r>
              <a:rPr lang="es-ES" b="1" dirty="0" err="1" smtClean="0"/>
              <a:t>Poselets</a:t>
            </a:r>
            <a:r>
              <a:rPr lang="es-ES" dirty="0" smtClean="0"/>
              <a:t> </a:t>
            </a:r>
            <a:r>
              <a:rPr lang="es-ES" dirty="0" err="1" smtClean="0"/>
              <a:t>provide</a:t>
            </a:r>
            <a:r>
              <a:rPr lang="es-ES" dirty="0" smtClean="0"/>
              <a:t> </a:t>
            </a:r>
            <a:r>
              <a:rPr lang="es-ES" dirty="0" err="1" smtClean="0"/>
              <a:t>trustful</a:t>
            </a:r>
            <a:r>
              <a:rPr lang="es-ES" dirty="0" smtClean="0"/>
              <a:t> </a:t>
            </a:r>
            <a:r>
              <a:rPr lang="es-ES" dirty="0" err="1" smtClean="0"/>
              <a:t>information</a:t>
            </a:r>
            <a:r>
              <a:rPr lang="es-ES" dirty="0" smtClean="0"/>
              <a:t> </a:t>
            </a:r>
            <a:r>
              <a:rPr lang="es-ES" dirty="0" err="1" smtClean="0"/>
              <a:t>about</a:t>
            </a:r>
            <a:r>
              <a:rPr lang="es-ES" dirty="0" smtClean="0"/>
              <a:t> </a:t>
            </a:r>
            <a:r>
              <a:rPr lang="es-ES" dirty="0" err="1" smtClean="0"/>
              <a:t>the</a:t>
            </a:r>
            <a:r>
              <a:rPr lang="es-ES" dirty="0" smtClean="0"/>
              <a:t> </a:t>
            </a:r>
            <a:r>
              <a:rPr lang="es-ES" dirty="0" err="1" smtClean="0"/>
              <a:t>location</a:t>
            </a:r>
            <a:r>
              <a:rPr lang="es-ES" dirty="0" smtClean="0"/>
              <a:t> of </a:t>
            </a:r>
            <a:r>
              <a:rPr lang="es-ES" dirty="0" err="1" smtClean="0"/>
              <a:t>body</a:t>
            </a:r>
            <a:r>
              <a:rPr lang="es-ES" dirty="0" smtClean="0"/>
              <a:t> </a:t>
            </a:r>
            <a:r>
              <a:rPr lang="es-ES" dirty="0" err="1" smtClean="0"/>
              <a:t>joints</a:t>
            </a:r>
            <a:r>
              <a:rPr lang="es-ES" dirty="0" smtClean="0"/>
              <a:t> </a:t>
            </a:r>
            <a:r>
              <a:rPr lang="es-ES" dirty="0" err="1" smtClean="0"/>
              <a:t>that</a:t>
            </a:r>
            <a:r>
              <a:rPr lang="es-ES" dirty="0" smtClean="0"/>
              <a:t> </a:t>
            </a:r>
            <a:r>
              <a:rPr lang="es-ES" dirty="0" err="1" smtClean="0"/>
              <a:t>complements</a:t>
            </a:r>
            <a:r>
              <a:rPr lang="es-ES" dirty="0" smtClean="0"/>
              <a:t> CRF </a:t>
            </a:r>
            <a:r>
              <a:rPr lang="es-ES" dirty="0" err="1" smtClean="0"/>
              <a:t>inference</a:t>
            </a:r>
            <a:endParaRPr lang="es-ES" dirty="0" smtClean="0"/>
          </a:p>
          <a:p>
            <a:pPr marL="0" indent="0">
              <a:buNone/>
            </a:pPr>
            <a:endParaRPr lang="es-ES" dirty="0" smtClean="0"/>
          </a:p>
          <a:p>
            <a:r>
              <a:rPr lang="es-ES" b="1" dirty="0" err="1" smtClean="0"/>
              <a:t>SetBoost</a:t>
            </a:r>
            <a:r>
              <a:rPr lang="es-ES" dirty="0" smtClean="0"/>
              <a:t> </a:t>
            </a:r>
            <a:r>
              <a:rPr lang="es-ES" dirty="0" err="1" smtClean="0"/>
              <a:t>is</a:t>
            </a:r>
            <a:r>
              <a:rPr lang="es-ES" dirty="0" smtClean="0"/>
              <a:t> </a:t>
            </a:r>
            <a:r>
              <a:rPr lang="es-ES" dirty="0" err="1" smtClean="0"/>
              <a:t>able</a:t>
            </a:r>
            <a:r>
              <a:rPr lang="es-ES" dirty="0" smtClean="0"/>
              <a:t> to transfer </a:t>
            </a:r>
            <a:r>
              <a:rPr lang="es-ES" dirty="0" err="1" smtClean="0"/>
              <a:t>higher-order</a:t>
            </a:r>
            <a:r>
              <a:rPr lang="es-ES" dirty="0" smtClean="0"/>
              <a:t> </a:t>
            </a:r>
            <a:r>
              <a:rPr lang="es-ES" dirty="0" err="1" smtClean="0"/>
              <a:t>body</a:t>
            </a:r>
            <a:r>
              <a:rPr lang="es-ES" dirty="0" smtClean="0"/>
              <a:t> </a:t>
            </a:r>
            <a:r>
              <a:rPr lang="es-ES" dirty="0" err="1" smtClean="0"/>
              <a:t>part</a:t>
            </a:r>
            <a:r>
              <a:rPr lang="es-ES" dirty="0" smtClean="0"/>
              <a:t> </a:t>
            </a:r>
            <a:r>
              <a:rPr lang="es-ES" dirty="0" err="1" smtClean="0"/>
              <a:t>dependencies</a:t>
            </a:r>
            <a:r>
              <a:rPr lang="es-ES" dirty="0" smtClean="0"/>
              <a:t> </a:t>
            </a:r>
            <a:r>
              <a:rPr lang="es-ES" dirty="0" err="1" smtClean="0"/>
              <a:t>from</a:t>
            </a:r>
            <a:r>
              <a:rPr lang="es-ES" dirty="0" smtClean="0"/>
              <a:t> </a:t>
            </a:r>
            <a:r>
              <a:rPr lang="es-ES" dirty="0" err="1" smtClean="0"/>
              <a:t>Poselet</a:t>
            </a:r>
            <a:r>
              <a:rPr lang="es-ES" dirty="0" smtClean="0"/>
              <a:t> </a:t>
            </a:r>
            <a:r>
              <a:rPr lang="es-ES" dirty="0" err="1" smtClean="0"/>
              <a:t>detectors</a:t>
            </a:r>
            <a:r>
              <a:rPr lang="es-ES" dirty="0" smtClean="0"/>
              <a:t> to </a:t>
            </a:r>
            <a:r>
              <a:rPr lang="es-ES" dirty="0" err="1" smtClean="0"/>
              <a:t>tree-shaped</a:t>
            </a:r>
            <a:r>
              <a:rPr lang="es-ES" dirty="0" smtClean="0"/>
              <a:t> </a:t>
            </a:r>
            <a:r>
              <a:rPr lang="es-ES" dirty="0" err="1" smtClean="0"/>
              <a:t>CRFs</a:t>
            </a:r>
            <a:r>
              <a:rPr lang="es-ES" dirty="0" smtClean="0"/>
              <a:t>, </a:t>
            </a:r>
            <a:r>
              <a:rPr lang="es-ES" dirty="0" err="1" smtClean="0"/>
              <a:t>keeping</a:t>
            </a:r>
            <a:r>
              <a:rPr lang="es-ES" dirty="0" smtClean="0"/>
              <a:t> </a:t>
            </a:r>
            <a:r>
              <a:rPr lang="es-ES" dirty="0" err="1" smtClean="0"/>
              <a:t>low</a:t>
            </a:r>
            <a:r>
              <a:rPr lang="es-ES" dirty="0" smtClean="0"/>
              <a:t> </a:t>
            </a:r>
            <a:r>
              <a:rPr lang="es-ES" dirty="0" err="1" smtClean="0"/>
              <a:t>the</a:t>
            </a:r>
            <a:r>
              <a:rPr lang="es-ES" dirty="0" smtClean="0"/>
              <a:t> </a:t>
            </a:r>
            <a:r>
              <a:rPr lang="es-ES" dirty="0" err="1" smtClean="0"/>
              <a:t>number</a:t>
            </a:r>
            <a:r>
              <a:rPr lang="es-ES" dirty="0" smtClean="0"/>
              <a:t> of </a:t>
            </a:r>
            <a:r>
              <a:rPr lang="es-ES" dirty="0" err="1" smtClean="0"/>
              <a:t>detectors</a:t>
            </a:r>
            <a:endParaRPr lang="es-ES" dirty="0" smtClean="0"/>
          </a:p>
        </p:txBody>
      </p:sp>
      <p:sp>
        <p:nvSpPr>
          <p:cNvPr id="5" name="Rectangle 4"/>
          <p:cNvSpPr/>
          <p:nvPr/>
        </p:nvSpPr>
        <p:spPr>
          <a:xfrm>
            <a:off x="-32" y="0"/>
            <a:ext cx="2216567" cy="199766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1200" dirty="0" err="1"/>
              <a:t>Part</a:t>
            </a:r>
            <a:r>
              <a:rPr lang="es-ES" sz="1200" dirty="0"/>
              <a:t> I</a:t>
            </a:r>
          </a:p>
        </p:txBody>
      </p:sp>
      <p:sp>
        <p:nvSpPr>
          <p:cNvPr id="6" name="Rectangle 5"/>
          <p:cNvSpPr/>
          <p:nvPr/>
        </p:nvSpPr>
        <p:spPr>
          <a:xfrm>
            <a:off x="2281647" y="0"/>
            <a:ext cx="2224199" cy="200797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1200" dirty="0" err="1"/>
              <a:t>Part</a:t>
            </a:r>
            <a:r>
              <a:rPr lang="es-ES" sz="1200" dirty="0"/>
              <a:t> II</a:t>
            </a:r>
          </a:p>
        </p:txBody>
      </p:sp>
      <p:sp>
        <p:nvSpPr>
          <p:cNvPr id="7" name="Rectangle 6"/>
          <p:cNvSpPr/>
          <p:nvPr/>
        </p:nvSpPr>
        <p:spPr>
          <a:xfrm>
            <a:off x="4570958" y="0"/>
            <a:ext cx="2226044" cy="200797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1200" dirty="0" err="1"/>
              <a:t>Part</a:t>
            </a:r>
            <a:r>
              <a:rPr lang="es-ES" sz="1200" dirty="0"/>
              <a:t> III</a:t>
            </a:r>
          </a:p>
        </p:txBody>
      </p:sp>
      <p:sp>
        <p:nvSpPr>
          <p:cNvPr id="8" name="Rectangle 7"/>
          <p:cNvSpPr/>
          <p:nvPr/>
        </p:nvSpPr>
        <p:spPr>
          <a:xfrm>
            <a:off x="6862114" y="1"/>
            <a:ext cx="2281854" cy="199766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1200" dirty="0" err="1"/>
              <a:t>Conclusions</a:t>
            </a:r>
            <a:endParaRPr lang="es-ES" sz="1200" dirty="0"/>
          </a:p>
        </p:txBody>
      </p:sp>
      <p:sp>
        <p:nvSpPr>
          <p:cNvPr id="10" name="Rectangle 9"/>
          <p:cNvSpPr/>
          <p:nvPr/>
        </p:nvSpPr>
        <p:spPr>
          <a:xfrm>
            <a:off x="0" y="233966"/>
            <a:ext cx="4505846" cy="192754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1200" dirty="0" err="1" smtClean="0"/>
              <a:t>Conclusions</a:t>
            </a:r>
            <a:endParaRPr lang="es-ES" sz="1200" dirty="0"/>
          </a:p>
        </p:txBody>
      </p:sp>
      <p:sp>
        <p:nvSpPr>
          <p:cNvPr id="12" name="Rectangle 11"/>
          <p:cNvSpPr/>
          <p:nvPr/>
        </p:nvSpPr>
        <p:spPr>
          <a:xfrm>
            <a:off x="4570958" y="225789"/>
            <a:ext cx="4573042" cy="200931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1200" dirty="0" err="1" smtClean="0"/>
              <a:t>List</a:t>
            </a:r>
            <a:r>
              <a:rPr lang="es-ES" sz="1200" dirty="0" smtClean="0"/>
              <a:t> of </a:t>
            </a:r>
            <a:r>
              <a:rPr lang="es-ES" sz="1200" dirty="0" err="1" smtClean="0"/>
              <a:t>publications</a:t>
            </a:r>
            <a:endParaRPr lang="es-ES" sz="1200" dirty="0"/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860AB8-BB39-4E0E-8905-3E931B52FC0E}" type="slidenum">
              <a:rPr lang="es-ES" smtClean="0"/>
              <a:pPr/>
              <a:t>81</a:t>
            </a:fld>
            <a:r>
              <a:rPr lang="es-ES" smtClean="0"/>
              <a:t> / 84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26981727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28 Imagen" descr="degradado diapo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32" y="5888673"/>
            <a:ext cx="9144000" cy="97889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err="1" smtClean="0"/>
              <a:t>Conclusions</a:t>
            </a:r>
            <a:r>
              <a:rPr lang="es-ES" dirty="0" smtClean="0"/>
              <a:t>: </a:t>
            </a:r>
            <a:r>
              <a:rPr lang="es-ES" sz="4000" dirty="0" err="1" smtClean="0"/>
              <a:t>Gesture</a:t>
            </a:r>
            <a:r>
              <a:rPr lang="es-ES" sz="4000" dirty="0" smtClean="0"/>
              <a:t> </a:t>
            </a:r>
            <a:r>
              <a:rPr lang="es-ES" sz="4000" dirty="0" err="1" smtClean="0"/>
              <a:t>recognition</a:t>
            </a:r>
            <a:endParaRPr lang="es-E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797344"/>
            <a:ext cx="7886700" cy="4530726"/>
          </a:xfrm>
        </p:spPr>
        <p:txBody>
          <a:bodyPr>
            <a:normAutofit/>
          </a:bodyPr>
          <a:lstStyle/>
          <a:p>
            <a:r>
              <a:rPr lang="es-ES" dirty="0" err="1" smtClean="0"/>
              <a:t>Gestures</a:t>
            </a:r>
            <a:r>
              <a:rPr lang="es-ES" dirty="0" smtClean="0"/>
              <a:t> can </a:t>
            </a:r>
            <a:r>
              <a:rPr lang="es-ES" dirty="0" err="1" smtClean="0"/>
              <a:t>suffer</a:t>
            </a:r>
            <a:r>
              <a:rPr lang="es-ES" dirty="0" smtClean="0"/>
              <a:t> </a:t>
            </a:r>
            <a:r>
              <a:rPr lang="es-ES" dirty="0" err="1" smtClean="0"/>
              <a:t>not</a:t>
            </a:r>
            <a:r>
              <a:rPr lang="es-ES" dirty="0" smtClean="0"/>
              <a:t> </a:t>
            </a:r>
            <a:r>
              <a:rPr lang="es-ES" dirty="0" err="1" smtClean="0"/>
              <a:t>only</a:t>
            </a:r>
            <a:r>
              <a:rPr lang="es-ES" dirty="0" smtClean="0"/>
              <a:t> </a:t>
            </a:r>
            <a:r>
              <a:rPr lang="es-ES" dirty="0" err="1" smtClean="0"/>
              <a:t>variations</a:t>
            </a:r>
            <a:r>
              <a:rPr lang="es-ES" dirty="0" smtClean="0"/>
              <a:t> in </a:t>
            </a:r>
            <a:r>
              <a:rPr lang="es-ES" dirty="0" err="1" smtClean="0"/>
              <a:t>the</a:t>
            </a:r>
            <a:r>
              <a:rPr lang="es-ES" dirty="0" smtClean="0"/>
              <a:t> </a:t>
            </a:r>
            <a:r>
              <a:rPr lang="es-ES" dirty="0" err="1" smtClean="0"/>
              <a:t>spatial</a:t>
            </a:r>
            <a:r>
              <a:rPr lang="es-ES" dirty="0" smtClean="0"/>
              <a:t> </a:t>
            </a:r>
            <a:r>
              <a:rPr lang="es-ES" dirty="0" err="1" smtClean="0"/>
              <a:t>domain</a:t>
            </a:r>
            <a:r>
              <a:rPr lang="es-ES" dirty="0" smtClean="0"/>
              <a:t> </a:t>
            </a:r>
            <a:r>
              <a:rPr lang="es-ES" dirty="0" err="1" smtClean="0"/>
              <a:t>but</a:t>
            </a:r>
            <a:r>
              <a:rPr lang="es-ES" dirty="0" smtClean="0"/>
              <a:t> </a:t>
            </a:r>
            <a:r>
              <a:rPr lang="es-ES" dirty="0" err="1" smtClean="0"/>
              <a:t>also</a:t>
            </a:r>
            <a:r>
              <a:rPr lang="es-ES" dirty="0" smtClean="0"/>
              <a:t> </a:t>
            </a:r>
            <a:r>
              <a:rPr lang="es-ES" b="1" dirty="0" smtClean="0"/>
              <a:t>time </a:t>
            </a:r>
            <a:r>
              <a:rPr lang="es-ES" b="1" dirty="0" err="1" smtClean="0"/>
              <a:t>deformations</a:t>
            </a:r>
            <a:endParaRPr lang="es-ES" b="1" dirty="0" smtClean="0"/>
          </a:p>
          <a:p>
            <a:pPr marL="0" indent="0">
              <a:buNone/>
            </a:pPr>
            <a:endParaRPr lang="es-ES" dirty="0"/>
          </a:p>
          <a:p>
            <a:r>
              <a:rPr lang="es-ES" b="1" dirty="0" err="1" smtClean="0"/>
              <a:t>BoVDW</a:t>
            </a:r>
            <a:r>
              <a:rPr lang="es-ES" dirty="0" smtClean="0"/>
              <a:t> </a:t>
            </a:r>
            <a:r>
              <a:rPr lang="es-ES" dirty="0" err="1" smtClean="0"/>
              <a:t>provides</a:t>
            </a:r>
            <a:r>
              <a:rPr lang="es-ES" dirty="0" smtClean="0"/>
              <a:t> a </a:t>
            </a:r>
            <a:r>
              <a:rPr lang="es-ES" dirty="0" err="1" smtClean="0"/>
              <a:t>fixed-length</a:t>
            </a:r>
            <a:r>
              <a:rPr lang="es-ES" dirty="0" smtClean="0"/>
              <a:t> </a:t>
            </a:r>
            <a:r>
              <a:rPr lang="es-ES" dirty="0" err="1" smtClean="0"/>
              <a:t>description</a:t>
            </a:r>
            <a:r>
              <a:rPr lang="es-ES" dirty="0" smtClean="0"/>
              <a:t> </a:t>
            </a:r>
            <a:r>
              <a:rPr lang="es-ES" dirty="0" err="1" smtClean="0"/>
              <a:t>for</a:t>
            </a:r>
            <a:r>
              <a:rPr lang="es-ES" dirty="0" smtClean="0"/>
              <a:t> </a:t>
            </a:r>
            <a:r>
              <a:rPr lang="es-ES" dirty="0" err="1" smtClean="0"/>
              <a:t>gestures</a:t>
            </a:r>
            <a:endParaRPr lang="es-ES" dirty="0" smtClean="0"/>
          </a:p>
          <a:p>
            <a:pPr lvl="1"/>
            <a:r>
              <a:rPr lang="es-ES" dirty="0" smtClean="0"/>
              <a:t>Late </a:t>
            </a:r>
            <a:r>
              <a:rPr lang="es-ES" dirty="0" err="1" smtClean="0"/>
              <a:t>fusion</a:t>
            </a:r>
            <a:r>
              <a:rPr lang="es-ES" dirty="0" smtClean="0"/>
              <a:t> of RGB and </a:t>
            </a:r>
            <a:r>
              <a:rPr lang="es-ES" dirty="0" err="1" smtClean="0"/>
              <a:t>Depth</a:t>
            </a:r>
            <a:r>
              <a:rPr lang="es-ES" dirty="0" smtClean="0"/>
              <a:t> </a:t>
            </a:r>
            <a:r>
              <a:rPr lang="es-ES" dirty="0" err="1" smtClean="0"/>
              <a:t>features</a:t>
            </a:r>
            <a:r>
              <a:rPr lang="es-ES" dirty="0" smtClean="0"/>
              <a:t> </a:t>
            </a:r>
            <a:r>
              <a:rPr lang="es-ES" dirty="0" err="1" smtClean="0"/>
              <a:t>gets</a:t>
            </a:r>
            <a:r>
              <a:rPr lang="es-ES" dirty="0" smtClean="0"/>
              <a:t> </a:t>
            </a:r>
            <a:r>
              <a:rPr lang="es-ES" dirty="0" err="1" smtClean="0"/>
              <a:t>best</a:t>
            </a:r>
            <a:r>
              <a:rPr lang="es-ES" dirty="0" smtClean="0"/>
              <a:t> </a:t>
            </a:r>
            <a:r>
              <a:rPr lang="es-ES" dirty="0" err="1" smtClean="0"/>
              <a:t>results</a:t>
            </a:r>
            <a:endParaRPr lang="es-ES" dirty="0" smtClean="0"/>
          </a:p>
          <a:p>
            <a:endParaRPr lang="es-ES" dirty="0" smtClean="0"/>
          </a:p>
          <a:p>
            <a:r>
              <a:rPr lang="es-ES" b="1" dirty="0" smtClean="0"/>
              <a:t>P-DTW</a:t>
            </a:r>
            <a:r>
              <a:rPr lang="es-ES" dirty="0" smtClean="0"/>
              <a:t> </a:t>
            </a:r>
            <a:r>
              <a:rPr lang="es-ES" dirty="0" err="1" smtClean="0"/>
              <a:t>not</a:t>
            </a:r>
            <a:r>
              <a:rPr lang="es-ES" dirty="0" smtClean="0"/>
              <a:t> </a:t>
            </a:r>
            <a:r>
              <a:rPr lang="es-ES" dirty="0" err="1" smtClean="0"/>
              <a:t>only</a:t>
            </a:r>
            <a:r>
              <a:rPr lang="es-ES" dirty="0" smtClean="0"/>
              <a:t> </a:t>
            </a:r>
            <a:r>
              <a:rPr lang="es-ES" dirty="0" err="1" smtClean="0"/>
              <a:t>models</a:t>
            </a:r>
            <a:r>
              <a:rPr lang="es-ES" dirty="0" smtClean="0"/>
              <a:t> time </a:t>
            </a:r>
            <a:r>
              <a:rPr lang="es-ES" dirty="0" err="1" smtClean="0"/>
              <a:t>deformations</a:t>
            </a:r>
            <a:r>
              <a:rPr lang="es-ES" dirty="0" smtClean="0"/>
              <a:t> </a:t>
            </a:r>
            <a:r>
              <a:rPr lang="es-ES" dirty="0" err="1" smtClean="0"/>
              <a:t>but</a:t>
            </a:r>
            <a:r>
              <a:rPr lang="es-ES" dirty="0" smtClean="0"/>
              <a:t> </a:t>
            </a:r>
            <a:r>
              <a:rPr lang="es-ES" dirty="0" err="1" smtClean="0"/>
              <a:t>also</a:t>
            </a:r>
            <a:r>
              <a:rPr lang="es-ES" dirty="0" smtClean="0"/>
              <a:t> </a:t>
            </a:r>
            <a:r>
              <a:rPr lang="es-ES" dirty="0" err="1" smtClean="0"/>
              <a:t>variations</a:t>
            </a:r>
            <a:r>
              <a:rPr lang="es-ES" dirty="0" smtClean="0"/>
              <a:t> in </a:t>
            </a:r>
            <a:r>
              <a:rPr lang="es-ES" dirty="0" err="1" smtClean="0"/>
              <a:t>the</a:t>
            </a:r>
            <a:r>
              <a:rPr lang="es-ES" dirty="0" smtClean="0"/>
              <a:t> </a:t>
            </a:r>
            <a:r>
              <a:rPr lang="es-ES" dirty="0" err="1" smtClean="0"/>
              <a:t>features</a:t>
            </a:r>
            <a:r>
              <a:rPr lang="es-ES" dirty="0" smtClean="0"/>
              <a:t> (</a:t>
            </a:r>
            <a:r>
              <a:rPr lang="es-ES" dirty="0" err="1" smtClean="0"/>
              <a:t>spatial</a:t>
            </a:r>
            <a:r>
              <a:rPr lang="es-ES" dirty="0" smtClean="0"/>
              <a:t> </a:t>
            </a:r>
            <a:r>
              <a:rPr lang="es-ES" dirty="0" err="1" smtClean="0"/>
              <a:t>domain</a:t>
            </a:r>
            <a:r>
              <a:rPr lang="es-ES" dirty="0"/>
              <a:t>)</a:t>
            </a:r>
            <a:endParaRPr lang="es-ES" dirty="0" smtClean="0"/>
          </a:p>
        </p:txBody>
      </p:sp>
      <p:sp>
        <p:nvSpPr>
          <p:cNvPr id="5" name="Rectangle 4"/>
          <p:cNvSpPr/>
          <p:nvPr/>
        </p:nvSpPr>
        <p:spPr>
          <a:xfrm>
            <a:off x="-32" y="0"/>
            <a:ext cx="2216567" cy="199766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1200" dirty="0" err="1"/>
              <a:t>Part</a:t>
            </a:r>
            <a:r>
              <a:rPr lang="es-ES" sz="1200" dirty="0"/>
              <a:t> I</a:t>
            </a:r>
          </a:p>
        </p:txBody>
      </p:sp>
      <p:sp>
        <p:nvSpPr>
          <p:cNvPr id="6" name="Rectangle 5"/>
          <p:cNvSpPr/>
          <p:nvPr/>
        </p:nvSpPr>
        <p:spPr>
          <a:xfrm>
            <a:off x="2281647" y="0"/>
            <a:ext cx="2224199" cy="200797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1200" dirty="0" err="1"/>
              <a:t>Part</a:t>
            </a:r>
            <a:r>
              <a:rPr lang="es-ES" sz="1200" dirty="0"/>
              <a:t> II</a:t>
            </a:r>
          </a:p>
        </p:txBody>
      </p:sp>
      <p:sp>
        <p:nvSpPr>
          <p:cNvPr id="7" name="Rectangle 6"/>
          <p:cNvSpPr/>
          <p:nvPr/>
        </p:nvSpPr>
        <p:spPr>
          <a:xfrm>
            <a:off x="4570958" y="0"/>
            <a:ext cx="2226044" cy="200797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1200" dirty="0" err="1"/>
              <a:t>Part</a:t>
            </a:r>
            <a:r>
              <a:rPr lang="es-ES" sz="1200" dirty="0"/>
              <a:t> III</a:t>
            </a:r>
          </a:p>
        </p:txBody>
      </p:sp>
      <p:sp>
        <p:nvSpPr>
          <p:cNvPr id="8" name="Rectangle 7"/>
          <p:cNvSpPr/>
          <p:nvPr/>
        </p:nvSpPr>
        <p:spPr>
          <a:xfrm>
            <a:off x="6862114" y="1"/>
            <a:ext cx="2281854" cy="199766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1200" dirty="0" err="1"/>
              <a:t>Conclusions</a:t>
            </a:r>
            <a:endParaRPr lang="es-ES" sz="1200" dirty="0"/>
          </a:p>
        </p:txBody>
      </p:sp>
      <p:sp>
        <p:nvSpPr>
          <p:cNvPr id="10" name="Rectangle 9"/>
          <p:cNvSpPr/>
          <p:nvPr/>
        </p:nvSpPr>
        <p:spPr>
          <a:xfrm>
            <a:off x="0" y="233966"/>
            <a:ext cx="4505846" cy="192754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1200" dirty="0" err="1" smtClean="0"/>
              <a:t>Conclusions</a:t>
            </a:r>
            <a:endParaRPr lang="es-ES" sz="1200" dirty="0"/>
          </a:p>
        </p:txBody>
      </p:sp>
      <p:sp>
        <p:nvSpPr>
          <p:cNvPr id="12" name="Rectangle 11"/>
          <p:cNvSpPr/>
          <p:nvPr/>
        </p:nvSpPr>
        <p:spPr>
          <a:xfrm>
            <a:off x="4570958" y="225789"/>
            <a:ext cx="4573042" cy="200931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1200" dirty="0" err="1" smtClean="0"/>
              <a:t>List</a:t>
            </a:r>
            <a:r>
              <a:rPr lang="es-ES" sz="1200" dirty="0" smtClean="0"/>
              <a:t> of </a:t>
            </a:r>
            <a:r>
              <a:rPr lang="es-ES" sz="1200" dirty="0" err="1" smtClean="0"/>
              <a:t>publications</a:t>
            </a:r>
            <a:endParaRPr lang="es-ES" sz="1200" dirty="0"/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860AB8-BB39-4E0E-8905-3E931B52FC0E}" type="slidenum">
              <a:rPr lang="es-ES" smtClean="0"/>
              <a:pPr/>
              <a:t>82</a:t>
            </a:fld>
            <a:r>
              <a:rPr lang="es-ES" smtClean="0"/>
              <a:t> / 84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25923480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28 Imagen" descr="degradado diapo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32" y="5888673"/>
            <a:ext cx="9144000" cy="97889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9223" y="204867"/>
            <a:ext cx="7886700" cy="1325563"/>
          </a:xfrm>
        </p:spPr>
        <p:txBody>
          <a:bodyPr>
            <a:normAutofit/>
          </a:bodyPr>
          <a:lstStyle/>
          <a:p>
            <a:r>
              <a:rPr lang="es-ES" sz="4200" dirty="0" err="1" smtClean="0"/>
              <a:t>List</a:t>
            </a:r>
            <a:r>
              <a:rPr lang="es-ES" sz="4200" dirty="0" smtClean="0"/>
              <a:t> of </a:t>
            </a:r>
            <a:r>
              <a:rPr lang="es-ES" sz="4200" dirty="0" err="1" smtClean="0"/>
              <a:t>publications</a:t>
            </a:r>
            <a:endParaRPr lang="es-ES" sz="4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6557" y="1202232"/>
            <a:ext cx="3506807" cy="5394791"/>
          </a:xfrm>
        </p:spPr>
        <p:txBody>
          <a:bodyPr>
            <a:normAutofit fontScale="32500" lnSpcReduction="20000"/>
          </a:bodyPr>
          <a:lstStyle/>
          <a:p>
            <a:pPr marL="0" indent="0" algn="ctr">
              <a:lnSpc>
                <a:spcPct val="120000"/>
              </a:lnSpc>
              <a:buNone/>
            </a:pPr>
            <a:r>
              <a:rPr lang="es-ES" sz="3400" b="1" dirty="0" err="1" smtClean="0"/>
              <a:t>Journal</a:t>
            </a:r>
            <a:r>
              <a:rPr lang="es-ES" sz="3400" b="1" dirty="0" smtClean="0"/>
              <a:t> </a:t>
            </a:r>
            <a:r>
              <a:rPr lang="es-ES" sz="3400" b="1" dirty="0" err="1" smtClean="0"/>
              <a:t>papers</a:t>
            </a:r>
            <a:endParaRPr lang="es-ES" sz="3400" b="1" dirty="0" smtClean="0"/>
          </a:p>
          <a:p>
            <a:pPr>
              <a:lnSpc>
                <a:spcPct val="120000"/>
              </a:lnSpc>
            </a:pPr>
            <a:r>
              <a:rPr lang="es-ES" dirty="0" smtClean="0"/>
              <a:t>A</a:t>
            </a:r>
            <a:r>
              <a:rPr lang="es-ES" dirty="0"/>
              <a:t>. Hernández-Vela, S. </a:t>
            </a:r>
            <a:r>
              <a:rPr lang="es-ES" dirty="0" err="1"/>
              <a:t>Sclaroff</a:t>
            </a:r>
            <a:r>
              <a:rPr lang="es-ES" dirty="0"/>
              <a:t> and S. Escalera. </a:t>
            </a:r>
            <a:r>
              <a:rPr lang="es-ES" b="1" dirty="0" err="1"/>
              <a:t>Poselet-based</a:t>
            </a:r>
            <a:r>
              <a:rPr lang="es-ES" b="1" dirty="0"/>
              <a:t> Contextual </a:t>
            </a:r>
            <a:r>
              <a:rPr lang="es-ES" b="1" dirty="0" err="1"/>
              <a:t>Rescoring</a:t>
            </a:r>
            <a:r>
              <a:rPr lang="es-ES" b="1" dirty="0"/>
              <a:t> </a:t>
            </a:r>
            <a:r>
              <a:rPr lang="es-ES" b="1" dirty="0" err="1"/>
              <a:t>for</a:t>
            </a:r>
            <a:r>
              <a:rPr lang="es-ES" b="1" dirty="0"/>
              <a:t> Human Pose </a:t>
            </a:r>
            <a:r>
              <a:rPr lang="es-ES" b="1" dirty="0" err="1"/>
              <a:t>Estimation</a:t>
            </a:r>
            <a:r>
              <a:rPr lang="es-ES" b="1" dirty="0"/>
              <a:t> </a:t>
            </a:r>
            <a:r>
              <a:rPr lang="es-ES" b="1" dirty="0" err="1"/>
              <a:t>via</a:t>
            </a:r>
            <a:r>
              <a:rPr lang="es-ES" b="1" dirty="0"/>
              <a:t> </a:t>
            </a:r>
            <a:r>
              <a:rPr lang="es-ES" b="1" dirty="0" err="1"/>
              <a:t>Pictorial</a:t>
            </a:r>
            <a:r>
              <a:rPr lang="es-ES" b="1" dirty="0"/>
              <a:t> </a:t>
            </a:r>
            <a:r>
              <a:rPr lang="es-ES" b="1" dirty="0" err="1"/>
              <a:t>Structures</a:t>
            </a:r>
            <a:r>
              <a:rPr lang="es-ES" dirty="0"/>
              <a:t>. International </a:t>
            </a:r>
            <a:r>
              <a:rPr lang="es-ES" dirty="0" err="1"/>
              <a:t>Journal</a:t>
            </a:r>
            <a:r>
              <a:rPr lang="es-ES" dirty="0"/>
              <a:t> of </a:t>
            </a:r>
            <a:r>
              <a:rPr lang="es-ES" dirty="0" err="1"/>
              <a:t>Computer</a:t>
            </a:r>
            <a:r>
              <a:rPr lang="es-ES" dirty="0"/>
              <a:t> </a:t>
            </a:r>
            <a:r>
              <a:rPr lang="es-ES" dirty="0" err="1"/>
              <a:t>Vision</a:t>
            </a:r>
            <a:r>
              <a:rPr lang="es-ES" dirty="0"/>
              <a:t>, 2014, </a:t>
            </a:r>
            <a:r>
              <a:rPr lang="es-ES" u="sng" dirty="0" err="1"/>
              <a:t>Under</a:t>
            </a:r>
            <a:r>
              <a:rPr lang="es-ES" u="sng" dirty="0"/>
              <a:t> </a:t>
            </a:r>
            <a:r>
              <a:rPr lang="es-ES" u="sng" dirty="0" err="1"/>
              <a:t>review</a:t>
            </a:r>
            <a:r>
              <a:rPr lang="es-ES" dirty="0"/>
              <a:t>.</a:t>
            </a:r>
          </a:p>
          <a:p>
            <a:pPr lvl="1">
              <a:lnSpc>
                <a:spcPct val="120000"/>
              </a:lnSpc>
            </a:pPr>
            <a:endParaRPr lang="es-ES" dirty="0"/>
          </a:p>
          <a:p>
            <a:pPr>
              <a:lnSpc>
                <a:spcPct val="120000"/>
              </a:lnSpc>
            </a:pPr>
            <a:r>
              <a:rPr lang="es-ES" dirty="0"/>
              <a:t>A. Hernández-Vela, M.A. Bautista, X. Pérez-Sala, V. Ponce-López, S. Escalera, X. </a:t>
            </a:r>
            <a:r>
              <a:rPr lang="es-ES" dirty="0" err="1"/>
              <a:t>Baró</a:t>
            </a:r>
            <a:r>
              <a:rPr lang="es-ES" dirty="0"/>
              <a:t>, O. Pujol and C. Angulo. </a:t>
            </a:r>
            <a:r>
              <a:rPr lang="es-ES" b="1" dirty="0" err="1"/>
              <a:t>Probability-based</a:t>
            </a:r>
            <a:r>
              <a:rPr lang="es-ES" b="1" dirty="0"/>
              <a:t> </a:t>
            </a:r>
            <a:r>
              <a:rPr lang="es-ES" b="1" dirty="0" err="1"/>
              <a:t>Dynamic</a:t>
            </a:r>
            <a:r>
              <a:rPr lang="es-ES" b="1" dirty="0"/>
              <a:t> Time </a:t>
            </a:r>
            <a:r>
              <a:rPr lang="es-ES" b="1" dirty="0" err="1"/>
              <a:t>Warping</a:t>
            </a:r>
            <a:r>
              <a:rPr lang="es-ES" b="1" dirty="0"/>
              <a:t> and </a:t>
            </a:r>
            <a:r>
              <a:rPr lang="es-ES" b="1" dirty="0" err="1"/>
              <a:t>Bagof</a:t>
            </a:r>
            <a:r>
              <a:rPr lang="es-ES" b="1" dirty="0"/>
              <a:t>-Visual-and-</a:t>
            </a:r>
            <a:r>
              <a:rPr lang="es-ES" b="1" dirty="0" err="1"/>
              <a:t>Depth</a:t>
            </a:r>
            <a:r>
              <a:rPr lang="es-ES" b="1" dirty="0"/>
              <a:t>-</a:t>
            </a:r>
            <a:r>
              <a:rPr lang="es-ES" b="1" dirty="0" err="1"/>
              <a:t>Words</a:t>
            </a:r>
            <a:r>
              <a:rPr lang="es-ES" b="1" dirty="0"/>
              <a:t> </a:t>
            </a:r>
            <a:r>
              <a:rPr lang="es-ES" b="1" dirty="0" err="1"/>
              <a:t>for</a:t>
            </a:r>
            <a:r>
              <a:rPr lang="es-ES" b="1" dirty="0"/>
              <a:t> Human </a:t>
            </a:r>
            <a:r>
              <a:rPr lang="es-ES" b="1" dirty="0" err="1"/>
              <a:t>Gesture</a:t>
            </a:r>
            <a:r>
              <a:rPr lang="es-ES" b="1" dirty="0"/>
              <a:t> </a:t>
            </a:r>
            <a:r>
              <a:rPr lang="es-ES" b="1" dirty="0" err="1"/>
              <a:t>Recognition</a:t>
            </a:r>
            <a:r>
              <a:rPr lang="es-ES" b="1" dirty="0"/>
              <a:t> in RGB-D</a:t>
            </a:r>
            <a:r>
              <a:rPr lang="es-ES" dirty="0"/>
              <a:t>. </a:t>
            </a:r>
            <a:r>
              <a:rPr lang="es-ES" dirty="0" err="1"/>
              <a:t>Pattern</a:t>
            </a:r>
            <a:r>
              <a:rPr lang="es-ES" dirty="0"/>
              <a:t> </a:t>
            </a:r>
            <a:r>
              <a:rPr lang="es-ES" dirty="0" err="1"/>
              <a:t>Recognition</a:t>
            </a:r>
            <a:r>
              <a:rPr lang="es-ES" dirty="0"/>
              <a:t> </a:t>
            </a:r>
            <a:r>
              <a:rPr lang="es-ES" dirty="0" err="1"/>
              <a:t>Letters</a:t>
            </a:r>
            <a:r>
              <a:rPr lang="es-ES" dirty="0"/>
              <a:t>, 2013.</a:t>
            </a:r>
          </a:p>
          <a:p>
            <a:pPr lvl="1">
              <a:lnSpc>
                <a:spcPct val="120000"/>
              </a:lnSpc>
            </a:pPr>
            <a:endParaRPr lang="es-ES" dirty="0"/>
          </a:p>
          <a:p>
            <a:pPr>
              <a:lnSpc>
                <a:spcPct val="120000"/>
              </a:lnSpc>
            </a:pPr>
            <a:r>
              <a:rPr lang="es-ES" dirty="0"/>
              <a:t>A. Hernández-Vela, M. Reyes, </a:t>
            </a:r>
            <a:r>
              <a:rPr lang="es-ES" dirty="0" err="1"/>
              <a:t>V.Ponce</a:t>
            </a:r>
            <a:r>
              <a:rPr lang="es-ES" dirty="0"/>
              <a:t> and S. Escalera. </a:t>
            </a:r>
            <a:r>
              <a:rPr lang="es-ES" b="1" dirty="0" err="1"/>
              <a:t>GrabCut-Based</a:t>
            </a:r>
            <a:r>
              <a:rPr lang="es-ES" b="1" dirty="0"/>
              <a:t> Human </a:t>
            </a:r>
            <a:r>
              <a:rPr lang="es-ES" b="1" dirty="0" err="1"/>
              <a:t>Segmentation</a:t>
            </a:r>
            <a:r>
              <a:rPr lang="es-ES" b="1" dirty="0"/>
              <a:t> in Video </a:t>
            </a:r>
            <a:r>
              <a:rPr lang="es-ES" b="1" dirty="0" err="1"/>
              <a:t>Sequences</a:t>
            </a:r>
            <a:r>
              <a:rPr lang="es-ES" dirty="0"/>
              <a:t>. </a:t>
            </a:r>
            <a:r>
              <a:rPr lang="es-ES" dirty="0" err="1"/>
              <a:t>Sensors</a:t>
            </a:r>
            <a:r>
              <a:rPr lang="es-ES" dirty="0"/>
              <a:t>, 2012.</a:t>
            </a:r>
          </a:p>
          <a:p>
            <a:pPr lvl="1">
              <a:lnSpc>
                <a:spcPct val="120000"/>
              </a:lnSpc>
            </a:pPr>
            <a:endParaRPr lang="es-ES" dirty="0"/>
          </a:p>
          <a:p>
            <a:pPr>
              <a:lnSpc>
                <a:spcPct val="120000"/>
              </a:lnSpc>
            </a:pPr>
            <a:r>
              <a:rPr lang="es-ES" dirty="0"/>
              <a:t>A. Hernández-Vela, C. </a:t>
            </a:r>
            <a:r>
              <a:rPr lang="es-ES" dirty="0" err="1"/>
              <a:t>Gatta</a:t>
            </a:r>
            <a:r>
              <a:rPr lang="es-ES" dirty="0"/>
              <a:t>, S. Escalera, L. Igual, V. </a:t>
            </a:r>
            <a:r>
              <a:rPr lang="es-ES" dirty="0" smtClean="0"/>
              <a:t>Martín-Yuste</a:t>
            </a:r>
            <a:r>
              <a:rPr lang="es-ES" dirty="0"/>
              <a:t>, M. </a:t>
            </a:r>
            <a:r>
              <a:rPr lang="es-ES" dirty="0" err="1"/>
              <a:t>Sabaté</a:t>
            </a:r>
            <a:r>
              <a:rPr lang="es-ES" dirty="0"/>
              <a:t> and P. </a:t>
            </a:r>
            <a:r>
              <a:rPr lang="es-ES" dirty="0" err="1"/>
              <a:t>Radeva</a:t>
            </a:r>
            <a:r>
              <a:rPr lang="es-ES" dirty="0"/>
              <a:t>. </a:t>
            </a:r>
            <a:r>
              <a:rPr lang="es-ES" b="1" dirty="0" err="1"/>
              <a:t>Accurate</a:t>
            </a:r>
            <a:r>
              <a:rPr lang="es-ES" b="1" dirty="0"/>
              <a:t> </a:t>
            </a:r>
            <a:r>
              <a:rPr lang="es-ES" b="1" dirty="0" err="1"/>
              <a:t>coronary</a:t>
            </a:r>
            <a:r>
              <a:rPr lang="es-ES" b="1" dirty="0"/>
              <a:t> </a:t>
            </a:r>
            <a:r>
              <a:rPr lang="es-ES" b="1" dirty="0" err="1"/>
              <a:t>centerline</a:t>
            </a:r>
            <a:r>
              <a:rPr lang="es-ES" b="1" dirty="0"/>
              <a:t> </a:t>
            </a:r>
            <a:r>
              <a:rPr lang="es-ES" b="1" dirty="0" err="1"/>
              <a:t>extraction</a:t>
            </a:r>
            <a:r>
              <a:rPr lang="es-ES" b="1" dirty="0"/>
              <a:t>, </a:t>
            </a:r>
            <a:r>
              <a:rPr lang="es-ES" b="1" dirty="0" err="1"/>
              <a:t>caliber</a:t>
            </a:r>
            <a:r>
              <a:rPr lang="es-ES" b="1" dirty="0"/>
              <a:t> </a:t>
            </a:r>
            <a:r>
              <a:rPr lang="es-ES" b="1" dirty="0" err="1"/>
              <a:t>estimation</a:t>
            </a:r>
            <a:r>
              <a:rPr lang="es-ES" b="1" dirty="0"/>
              <a:t> and </a:t>
            </a:r>
            <a:r>
              <a:rPr lang="es-ES" b="1" dirty="0" err="1"/>
              <a:t>catheter</a:t>
            </a:r>
            <a:r>
              <a:rPr lang="es-ES" b="1" dirty="0"/>
              <a:t> </a:t>
            </a:r>
            <a:r>
              <a:rPr lang="es-ES" b="1" dirty="0" err="1"/>
              <a:t>detection</a:t>
            </a:r>
            <a:r>
              <a:rPr lang="es-ES" b="1" dirty="0"/>
              <a:t> in </a:t>
            </a:r>
            <a:r>
              <a:rPr lang="es-ES" b="1" dirty="0" err="1"/>
              <a:t>angiographies</a:t>
            </a:r>
            <a:r>
              <a:rPr lang="es-ES" dirty="0"/>
              <a:t>, IEEE </a:t>
            </a:r>
            <a:r>
              <a:rPr lang="es-ES" dirty="0" err="1"/>
              <a:t>Transactions</a:t>
            </a:r>
            <a:r>
              <a:rPr lang="es-ES" dirty="0"/>
              <a:t> </a:t>
            </a:r>
            <a:r>
              <a:rPr lang="es-ES" dirty="0" err="1"/>
              <a:t>on</a:t>
            </a:r>
            <a:r>
              <a:rPr lang="es-ES" dirty="0"/>
              <a:t> </a:t>
            </a:r>
            <a:r>
              <a:rPr lang="es-ES" dirty="0" err="1"/>
              <a:t>Information</a:t>
            </a:r>
            <a:r>
              <a:rPr lang="es-ES" dirty="0"/>
              <a:t> </a:t>
            </a:r>
            <a:r>
              <a:rPr lang="es-ES" dirty="0" err="1"/>
              <a:t>Technology</a:t>
            </a:r>
            <a:r>
              <a:rPr lang="es-ES" dirty="0"/>
              <a:t> in </a:t>
            </a:r>
            <a:r>
              <a:rPr lang="es-ES" dirty="0" err="1"/>
              <a:t>Biomedicine</a:t>
            </a:r>
            <a:r>
              <a:rPr lang="es-ES" dirty="0"/>
              <a:t>, 2012.</a:t>
            </a:r>
          </a:p>
          <a:p>
            <a:pPr>
              <a:lnSpc>
                <a:spcPct val="120000"/>
              </a:lnSpc>
            </a:pPr>
            <a:r>
              <a:rPr lang="es-ES" dirty="0"/>
              <a:t>A. Hernández-Vela, N. </a:t>
            </a:r>
            <a:r>
              <a:rPr lang="es-ES" dirty="0" err="1"/>
              <a:t>Zlateva</a:t>
            </a:r>
            <a:r>
              <a:rPr lang="es-ES" dirty="0"/>
              <a:t>, A. </a:t>
            </a:r>
            <a:r>
              <a:rPr lang="es-ES" dirty="0" err="1"/>
              <a:t>Marinov</a:t>
            </a:r>
            <a:r>
              <a:rPr lang="es-ES" dirty="0"/>
              <a:t>, M. Reyes, P. </a:t>
            </a:r>
            <a:r>
              <a:rPr lang="es-ES" dirty="0" err="1"/>
              <a:t>Radeva</a:t>
            </a:r>
            <a:r>
              <a:rPr lang="es-ES" dirty="0"/>
              <a:t>, D. </a:t>
            </a:r>
            <a:r>
              <a:rPr lang="es-ES" dirty="0" err="1"/>
              <a:t>Dimov</a:t>
            </a:r>
            <a:r>
              <a:rPr lang="es-ES" dirty="0"/>
              <a:t> and S. Escalera. </a:t>
            </a:r>
            <a:r>
              <a:rPr lang="es-ES" b="1" dirty="0"/>
              <a:t>Human </a:t>
            </a:r>
            <a:r>
              <a:rPr lang="es-ES" b="1" dirty="0" err="1"/>
              <a:t>Limb</a:t>
            </a:r>
            <a:r>
              <a:rPr lang="es-ES" b="1" dirty="0"/>
              <a:t> </a:t>
            </a:r>
            <a:r>
              <a:rPr lang="es-ES" b="1" dirty="0" err="1"/>
              <a:t>Segmentation</a:t>
            </a:r>
            <a:r>
              <a:rPr lang="es-ES" b="1" dirty="0"/>
              <a:t> in </a:t>
            </a:r>
            <a:r>
              <a:rPr lang="es-ES" b="1" dirty="0" err="1"/>
              <a:t>Depth</a:t>
            </a:r>
            <a:r>
              <a:rPr lang="es-ES" b="1" dirty="0"/>
              <a:t> </a:t>
            </a:r>
            <a:r>
              <a:rPr lang="es-ES" b="1" dirty="0" err="1"/>
              <a:t>Maps</a:t>
            </a:r>
            <a:r>
              <a:rPr lang="es-ES" b="1" dirty="0"/>
              <a:t> </a:t>
            </a:r>
            <a:r>
              <a:rPr lang="es-ES" b="1" dirty="0" err="1"/>
              <a:t>based</a:t>
            </a:r>
            <a:r>
              <a:rPr lang="es-ES" b="1" dirty="0"/>
              <a:t> </a:t>
            </a:r>
            <a:r>
              <a:rPr lang="es-ES" b="1" dirty="0" err="1"/>
              <a:t>on</a:t>
            </a:r>
            <a:r>
              <a:rPr lang="es-ES" b="1" dirty="0"/>
              <a:t> </a:t>
            </a:r>
            <a:r>
              <a:rPr lang="es-ES" b="1" dirty="0" err="1"/>
              <a:t>Spatio</a:t>
            </a:r>
            <a:r>
              <a:rPr lang="es-ES" b="1" dirty="0"/>
              <a:t>-Temporal </a:t>
            </a:r>
            <a:r>
              <a:rPr lang="es-ES" b="1" dirty="0" err="1"/>
              <a:t>Graph</a:t>
            </a:r>
            <a:r>
              <a:rPr lang="es-ES" b="1" dirty="0"/>
              <a:t> </a:t>
            </a:r>
            <a:r>
              <a:rPr lang="es-ES" b="1" dirty="0" err="1"/>
              <a:t>Cuts</a:t>
            </a:r>
            <a:r>
              <a:rPr lang="es-ES" b="1" dirty="0"/>
              <a:t> </a:t>
            </a:r>
            <a:r>
              <a:rPr lang="es-ES" b="1" dirty="0" err="1"/>
              <a:t>Optimization</a:t>
            </a:r>
            <a:r>
              <a:rPr lang="es-ES" dirty="0"/>
              <a:t>. </a:t>
            </a:r>
            <a:r>
              <a:rPr lang="es-ES" dirty="0" err="1"/>
              <a:t>Journal</a:t>
            </a:r>
            <a:r>
              <a:rPr lang="es-ES" dirty="0"/>
              <a:t> of </a:t>
            </a:r>
            <a:r>
              <a:rPr lang="es-ES" dirty="0" err="1"/>
              <a:t>Ambient</a:t>
            </a:r>
            <a:r>
              <a:rPr lang="es-ES" dirty="0"/>
              <a:t> </a:t>
            </a:r>
            <a:r>
              <a:rPr lang="es-ES" dirty="0" err="1"/>
              <a:t>Intelligence</a:t>
            </a:r>
            <a:r>
              <a:rPr lang="es-ES" dirty="0"/>
              <a:t> and Smart </a:t>
            </a:r>
            <a:r>
              <a:rPr lang="es-ES" dirty="0" err="1"/>
              <a:t>Environments</a:t>
            </a:r>
            <a:r>
              <a:rPr lang="es-ES" dirty="0"/>
              <a:t> (JAISE), 2012.</a:t>
            </a:r>
          </a:p>
          <a:p>
            <a:pPr lvl="1">
              <a:lnSpc>
                <a:spcPct val="120000"/>
              </a:lnSpc>
            </a:pPr>
            <a:endParaRPr lang="es-ES" dirty="0"/>
          </a:p>
          <a:p>
            <a:pPr>
              <a:lnSpc>
                <a:spcPct val="120000"/>
              </a:lnSpc>
            </a:pPr>
            <a:r>
              <a:rPr lang="es-ES" dirty="0"/>
              <a:t>L. Igual, J.C. </a:t>
            </a:r>
            <a:r>
              <a:rPr lang="es-ES" dirty="0" err="1"/>
              <a:t>Soliva</a:t>
            </a:r>
            <a:r>
              <a:rPr lang="es-ES" dirty="0"/>
              <a:t>, A. Hernández-Vela, S. Escalera, X. </a:t>
            </a:r>
            <a:r>
              <a:rPr lang="es-ES" dirty="0" err="1"/>
              <a:t>Jimenez</a:t>
            </a:r>
            <a:r>
              <a:rPr lang="es-ES" dirty="0"/>
              <a:t>, O. </a:t>
            </a:r>
            <a:r>
              <a:rPr lang="es-ES" dirty="0" err="1"/>
              <a:t>Vilarroya</a:t>
            </a:r>
            <a:r>
              <a:rPr lang="es-ES" dirty="0"/>
              <a:t> and P. </a:t>
            </a:r>
            <a:r>
              <a:rPr lang="es-ES" dirty="0" err="1"/>
              <a:t>Radeva</a:t>
            </a:r>
            <a:r>
              <a:rPr lang="es-ES" dirty="0"/>
              <a:t>. A </a:t>
            </a:r>
            <a:r>
              <a:rPr lang="es-ES" b="1" dirty="0" err="1"/>
              <a:t>Fully-Automatic</a:t>
            </a:r>
            <a:r>
              <a:rPr lang="es-ES" b="1" dirty="0"/>
              <a:t> </a:t>
            </a:r>
            <a:r>
              <a:rPr lang="es-ES" b="1" dirty="0" err="1"/>
              <a:t>Caudate</a:t>
            </a:r>
            <a:r>
              <a:rPr lang="es-ES" b="1" dirty="0"/>
              <a:t> </a:t>
            </a:r>
            <a:r>
              <a:rPr lang="es-ES" b="1" dirty="0" err="1"/>
              <a:t>Nucleus</a:t>
            </a:r>
            <a:r>
              <a:rPr lang="es-ES" b="1" dirty="0"/>
              <a:t> </a:t>
            </a:r>
            <a:r>
              <a:rPr lang="es-ES" b="1" dirty="0" err="1"/>
              <a:t>Segmentation</a:t>
            </a:r>
            <a:r>
              <a:rPr lang="es-ES" b="1" dirty="0"/>
              <a:t> of </a:t>
            </a:r>
            <a:r>
              <a:rPr lang="es-ES" b="1" dirty="0" err="1"/>
              <a:t>Brain</a:t>
            </a:r>
            <a:r>
              <a:rPr lang="es-ES" b="1" dirty="0"/>
              <a:t> MRI: </a:t>
            </a:r>
            <a:r>
              <a:rPr lang="es-ES" b="1" dirty="0" err="1"/>
              <a:t>Application</a:t>
            </a:r>
            <a:r>
              <a:rPr lang="es-ES" b="1" dirty="0"/>
              <a:t> in </a:t>
            </a:r>
            <a:r>
              <a:rPr lang="es-ES" b="1" dirty="0" err="1"/>
              <a:t>Volumetric</a:t>
            </a:r>
            <a:r>
              <a:rPr lang="es-ES" b="1" dirty="0"/>
              <a:t> </a:t>
            </a:r>
            <a:r>
              <a:rPr lang="es-ES" b="1" dirty="0" err="1"/>
              <a:t>Analysis</a:t>
            </a:r>
            <a:r>
              <a:rPr lang="es-ES" b="1" dirty="0"/>
              <a:t> of </a:t>
            </a:r>
            <a:r>
              <a:rPr lang="es-ES" b="1" dirty="0" err="1"/>
              <a:t>Pediatric</a:t>
            </a:r>
            <a:r>
              <a:rPr lang="es-ES" b="1" dirty="0"/>
              <a:t> </a:t>
            </a:r>
            <a:r>
              <a:rPr lang="es-ES" b="1" dirty="0" err="1"/>
              <a:t>Attention-Deficit</a:t>
            </a:r>
            <a:r>
              <a:rPr lang="es-ES" b="1" dirty="0"/>
              <a:t>/</a:t>
            </a:r>
            <a:r>
              <a:rPr lang="es-ES" b="1" dirty="0" err="1"/>
              <a:t>Hyperactivity</a:t>
            </a:r>
            <a:r>
              <a:rPr lang="es-ES" b="1" dirty="0"/>
              <a:t> </a:t>
            </a:r>
            <a:r>
              <a:rPr lang="es-ES" b="1" dirty="0" err="1"/>
              <a:t>Disorder</a:t>
            </a:r>
            <a:r>
              <a:rPr lang="es-ES" dirty="0"/>
              <a:t>. </a:t>
            </a:r>
            <a:r>
              <a:rPr lang="es-ES" dirty="0" err="1"/>
              <a:t>BioMedical</a:t>
            </a:r>
            <a:r>
              <a:rPr lang="es-ES" dirty="0"/>
              <a:t> </a:t>
            </a:r>
            <a:r>
              <a:rPr lang="es-ES" dirty="0" err="1"/>
              <a:t>Engineering</a:t>
            </a:r>
            <a:r>
              <a:rPr lang="es-ES" dirty="0"/>
              <a:t> </a:t>
            </a:r>
            <a:r>
              <a:rPr lang="es-ES" dirty="0" err="1"/>
              <a:t>OnLine</a:t>
            </a:r>
            <a:r>
              <a:rPr lang="es-ES" dirty="0"/>
              <a:t>, 2011</a:t>
            </a:r>
            <a:r>
              <a:rPr lang="es-ES" dirty="0" smtClean="0"/>
              <a:t>.</a:t>
            </a:r>
            <a:endParaRPr lang="es-ES" dirty="0"/>
          </a:p>
        </p:txBody>
      </p:sp>
      <p:sp>
        <p:nvSpPr>
          <p:cNvPr id="5" name="Rectangle 4"/>
          <p:cNvSpPr/>
          <p:nvPr/>
        </p:nvSpPr>
        <p:spPr>
          <a:xfrm>
            <a:off x="-32" y="0"/>
            <a:ext cx="2216567" cy="199766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1200" dirty="0" err="1"/>
              <a:t>Part</a:t>
            </a:r>
            <a:r>
              <a:rPr lang="es-ES" sz="1200" dirty="0"/>
              <a:t> I</a:t>
            </a:r>
          </a:p>
        </p:txBody>
      </p:sp>
      <p:sp>
        <p:nvSpPr>
          <p:cNvPr id="6" name="Rectangle 5"/>
          <p:cNvSpPr/>
          <p:nvPr/>
        </p:nvSpPr>
        <p:spPr>
          <a:xfrm>
            <a:off x="2281647" y="0"/>
            <a:ext cx="2224199" cy="200797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1200" dirty="0" err="1"/>
              <a:t>Part</a:t>
            </a:r>
            <a:r>
              <a:rPr lang="es-ES" sz="1200" dirty="0"/>
              <a:t> II</a:t>
            </a:r>
          </a:p>
        </p:txBody>
      </p:sp>
      <p:sp>
        <p:nvSpPr>
          <p:cNvPr id="7" name="Rectangle 6"/>
          <p:cNvSpPr/>
          <p:nvPr/>
        </p:nvSpPr>
        <p:spPr>
          <a:xfrm>
            <a:off x="4570958" y="0"/>
            <a:ext cx="2226044" cy="200797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1200" dirty="0" err="1"/>
              <a:t>Part</a:t>
            </a:r>
            <a:r>
              <a:rPr lang="es-ES" sz="1200" dirty="0"/>
              <a:t> III</a:t>
            </a:r>
          </a:p>
        </p:txBody>
      </p:sp>
      <p:sp>
        <p:nvSpPr>
          <p:cNvPr id="8" name="Rectangle 7"/>
          <p:cNvSpPr/>
          <p:nvPr/>
        </p:nvSpPr>
        <p:spPr>
          <a:xfrm>
            <a:off x="6862114" y="1"/>
            <a:ext cx="2281854" cy="199766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1200" dirty="0" err="1"/>
              <a:t>Conclusions</a:t>
            </a:r>
            <a:endParaRPr lang="es-ES" sz="1200" dirty="0"/>
          </a:p>
        </p:txBody>
      </p:sp>
      <p:sp>
        <p:nvSpPr>
          <p:cNvPr id="10" name="Rectangle 9"/>
          <p:cNvSpPr/>
          <p:nvPr/>
        </p:nvSpPr>
        <p:spPr>
          <a:xfrm>
            <a:off x="0" y="233966"/>
            <a:ext cx="4505846" cy="192754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1200" dirty="0" err="1" smtClean="0"/>
              <a:t>Conclusions</a:t>
            </a:r>
            <a:endParaRPr lang="es-ES" sz="1200" dirty="0"/>
          </a:p>
        </p:txBody>
      </p:sp>
      <p:sp>
        <p:nvSpPr>
          <p:cNvPr id="12" name="Rectangle 11"/>
          <p:cNvSpPr/>
          <p:nvPr/>
        </p:nvSpPr>
        <p:spPr>
          <a:xfrm>
            <a:off x="4570958" y="225789"/>
            <a:ext cx="4573042" cy="200931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1200" dirty="0" err="1" smtClean="0"/>
              <a:t>List</a:t>
            </a:r>
            <a:r>
              <a:rPr lang="es-ES" sz="1200" dirty="0" smtClean="0"/>
              <a:t> of </a:t>
            </a:r>
            <a:r>
              <a:rPr lang="es-ES" sz="1200" dirty="0" err="1" smtClean="0"/>
              <a:t>publications</a:t>
            </a:r>
            <a:endParaRPr lang="es-ES" sz="1200" dirty="0"/>
          </a:p>
        </p:txBody>
      </p:sp>
      <p:sp>
        <p:nvSpPr>
          <p:cNvPr id="13" name="Content Placeholder 2"/>
          <p:cNvSpPr txBox="1">
            <a:spLocks/>
          </p:cNvSpPr>
          <p:nvPr/>
        </p:nvSpPr>
        <p:spPr>
          <a:xfrm>
            <a:off x="3487918" y="1202232"/>
            <a:ext cx="5590096" cy="5438947"/>
          </a:xfrm>
          <a:prstGeom prst="rect">
            <a:avLst/>
          </a:prstGeom>
        </p:spPr>
        <p:txBody>
          <a:bodyPr vert="horz" lIns="91440" tIns="45720" rIns="91440" bIns="45720" rtlCol="0">
            <a:normAutofit fontScale="3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20000"/>
              </a:lnSpc>
              <a:buNone/>
            </a:pPr>
            <a:r>
              <a:rPr lang="es-ES" sz="3400" b="1" dirty="0" smtClean="0"/>
              <a:t>International </a:t>
            </a:r>
            <a:r>
              <a:rPr lang="es-ES" sz="3400" b="1" dirty="0" err="1" smtClean="0"/>
              <a:t>Conferences</a:t>
            </a:r>
            <a:r>
              <a:rPr lang="es-ES" sz="3400" b="1" dirty="0" smtClean="0"/>
              <a:t> and Workshops</a:t>
            </a:r>
          </a:p>
          <a:p>
            <a:pPr>
              <a:lnSpc>
                <a:spcPct val="120000"/>
              </a:lnSpc>
            </a:pPr>
            <a:r>
              <a:rPr lang="es-ES" dirty="0" smtClean="0"/>
              <a:t>A. Hernández-Vela, S. </a:t>
            </a:r>
            <a:r>
              <a:rPr lang="es-ES" dirty="0" err="1" smtClean="0"/>
              <a:t>Sclaroff</a:t>
            </a:r>
            <a:r>
              <a:rPr lang="es-ES" dirty="0" smtClean="0"/>
              <a:t> and S. Escalera. </a:t>
            </a:r>
            <a:r>
              <a:rPr lang="es-ES" b="1" dirty="0" smtClean="0"/>
              <a:t>Contextual </a:t>
            </a:r>
            <a:r>
              <a:rPr lang="es-ES" b="1" dirty="0" err="1" smtClean="0"/>
              <a:t>Rescoring</a:t>
            </a:r>
            <a:r>
              <a:rPr lang="es-ES" b="1" dirty="0" smtClean="0"/>
              <a:t> </a:t>
            </a:r>
            <a:r>
              <a:rPr lang="es-ES" b="1" dirty="0" err="1" smtClean="0"/>
              <a:t>for</a:t>
            </a:r>
            <a:r>
              <a:rPr lang="es-ES" b="1" dirty="0" smtClean="0"/>
              <a:t> Human Pose </a:t>
            </a:r>
            <a:r>
              <a:rPr lang="es-ES" b="1" dirty="0" err="1" smtClean="0"/>
              <a:t>Estimation</a:t>
            </a:r>
            <a:r>
              <a:rPr lang="es-ES" dirty="0" smtClean="0"/>
              <a:t>. In British Machine </a:t>
            </a:r>
            <a:r>
              <a:rPr lang="es-ES" dirty="0" err="1" smtClean="0"/>
              <a:t>Vision</a:t>
            </a:r>
            <a:r>
              <a:rPr lang="es-ES" dirty="0" smtClean="0"/>
              <a:t> </a:t>
            </a:r>
            <a:r>
              <a:rPr lang="es-ES" dirty="0" err="1" smtClean="0"/>
              <a:t>Conference</a:t>
            </a:r>
            <a:r>
              <a:rPr lang="es-ES" dirty="0" smtClean="0"/>
              <a:t>, 2014.</a:t>
            </a:r>
          </a:p>
          <a:p>
            <a:pPr lvl="1">
              <a:lnSpc>
                <a:spcPct val="120000"/>
              </a:lnSpc>
            </a:pPr>
            <a:endParaRPr lang="es-ES" dirty="0" smtClean="0"/>
          </a:p>
          <a:p>
            <a:pPr>
              <a:lnSpc>
                <a:spcPct val="120000"/>
              </a:lnSpc>
            </a:pPr>
            <a:r>
              <a:rPr lang="es-ES" dirty="0" smtClean="0"/>
              <a:t>M.A. Bautista, A. Hernández-Vela, V. Ponce, X. Pérez-Sala, X. </a:t>
            </a:r>
            <a:r>
              <a:rPr lang="es-ES" dirty="0" err="1" smtClean="0"/>
              <a:t>Baró</a:t>
            </a:r>
            <a:r>
              <a:rPr lang="es-ES" dirty="0" smtClean="0"/>
              <a:t>, O. Pujol, C. Angulo and S. Escalera. </a:t>
            </a:r>
            <a:r>
              <a:rPr lang="es-ES" b="1" dirty="0" err="1" smtClean="0"/>
              <a:t>Probability-based</a:t>
            </a:r>
            <a:r>
              <a:rPr lang="es-ES" b="1" dirty="0" smtClean="0"/>
              <a:t> </a:t>
            </a:r>
            <a:r>
              <a:rPr lang="es-ES" b="1" dirty="0" err="1" smtClean="0"/>
              <a:t>Dynamic</a:t>
            </a:r>
            <a:r>
              <a:rPr lang="es-ES" b="1" dirty="0" smtClean="0"/>
              <a:t> Time </a:t>
            </a:r>
            <a:r>
              <a:rPr lang="es-ES" b="1" dirty="0" err="1" smtClean="0"/>
              <a:t>Warping</a:t>
            </a:r>
            <a:r>
              <a:rPr lang="es-ES" b="1" dirty="0" smtClean="0"/>
              <a:t> </a:t>
            </a:r>
            <a:r>
              <a:rPr lang="es-ES" b="1" dirty="0" err="1" smtClean="0"/>
              <a:t>for</a:t>
            </a:r>
            <a:r>
              <a:rPr lang="es-ES" b="1" dirty="0" smtClean="0"/>
              <a:t> </a:t>
            </a:r>
            <a:r>
              <a:rPr lang="es-ES" b="1" dirty="0" err="1" smtClean="0"/>
              <a:t>Gesture</a:t>
            </a:r>
            <a:r>
              <a:rPr lang="es-ES" b="1" dirty="0" smtClean="0"/>
              <a:t> </a:t>
            </a:r>
            <a:r>
              <a:rPr lang="es-ES" b="1" dirty="0" err="1" smtClean="0"/>
              <a:t>Recognition</a:t>
            </a:r>
            <a:r>
              <a:rPr lang="es-ES" b="1" dirty="0" smtClean="0"/>
              <a:t> </a:t>
            </a:r>
            <a:r>
              <a:rPr lang="es-ES" b="1" dirty="0" err="1" smtClean="0"/>
              <a:t>on</a:t>
            </a:r>
            <a:r>
              <a:rPr lang="es-ES" b="1" dirty="0" smtClean="0"/>
              <a:t> RGB-D data</a:t>
            </a:r>
            <a:r>
              <a:rPr lang="es-ES" dirty="0" smtClean="0"/>
              <a:t>. In International Workshop </a:t>
            </a:r>
            <a:r>
              <a:rPr lang="es-ES" dirty="0" err="1" smtClean="0"/>
              <a:t>on</a:t>
            </a:r>
            <a:r>
              <a:rPr lang="es-ES" dirty="0" smtClean="0"/>
              <a:t> </a:t>
            </a:r>
            <a:r>
              <a:rPr lang="es-ES" dirty="0" err="1" smtClean="0"/>
              <a:t>Depth</a:t>
            </a:r>
            <a:r>
              <a:rPr lang="es-ES" dirty="0" smtClean="0"/>
              <a:t> </a:t>
            </a:r>
            <a:r>
              <a:rPr lang="es-ES" dirty="0" err="1" smtClean="0"/>
              <a:t>Image</a:t>
            </a:r>
            <a:r>
              <a:rPr lang="es-ES" dirty="0" smtClean="0"/>
              <a:t> </a:t>
            </a:r>
            <a:r>
              <a:rPr lang="es-ES" dirty="0" err="1" smtClean="0"/>
              <a:t>Analysis</a:t>
            </a:r>
            <a:r>
              <a:rPr lang="es-ES" dirty="0" smtClean="0"/>
              <a:t>, 2012.</a:t>
            </a:r>
          </a:p>
          <a:p>
            <a:pPr lvl="1">
              <a:lnSpc>
                <a:spcPct val="120000"/>
              </a:lnSpc>
            </a:pPr>
            <a:endParaRPr lang="es-ES" dirty="0" smtClean="0"/>
          </a:p>
          <a:p>
            <a:pPr>
              <a:lnSpc>
                <a:spcPct val="120000"/>
              </a:lnSpc>
            </a:pPr>
            <a:r>
              <a:rPr lang="es-ES" dirty="0" smtClean="0"/>
              <a:t>A. Hernández-Vela, M.A. Bautista, V. Ponce, X. Pérez-Sala, X. </a:t>
            </a:r>
            <a:r>
              <a:rPr lang="es-ES" dirty="0" err="1" smtClean="0"/>
              <a:t>Baró</a:t>
            </a:r>
            <a:r>
              <a:rPr lang="es-ES" dirty="0" smtClean="0"/>
              <a:t>, O. Pujol, C. Angulo and S. Escalera. </a:t>
            </a:r>
            <a:r>
              <a:rPr lang="es-ES" b="1" dirty="0" err="1" smtClean="0"/>
              <a:t>BoVDW</a:t>
            </a:r>
            <a:r>
              <a:rPr lang="es-ES" b="1" dirty="0" smtClean="0"/>
              <a:t>: Bag-of-Visual-and-</a:t>
            </a:r>
            <a:r>
              <a:rPr lang="es-ES" b="1" dirty="0" err="1" smtClean="0"/>
              <a:t>Depth</a:t>
            </a:r>
            <a:r>
              <a:rPr lang="es-ES" b="1" dirty="0" smtClean="0"/>
              <a:t>-</a:t>
            </a:r>
            <a:r>
              <a:rPr lang="es-ES" b="1" dirty="0" err="1" smtClean="0"/>
              <a:t>Words</a:t>
            </a:r>
            <a:r>
              <a:rPr lang="es-ES" b="1" dirty="0" smtClean="0"/>
              <a:t> </a:t>
            </a:r>
            <a:r>
              <a:rPr lang="es-ES" b="1" dirty="0" err="1" smtClean="0"/>
              <a:t>for</a:t>
            </a:r>
            <a:r>
              <a:rPr lang="es-ES" b="1" dirty="0" smtClean="0"/>
              <a:t> </a:t>
            </a:r>
            <a:r>
              <a:rPr lang="es-ES" b="1" dirty="0" err="1" smtClean="0"/>
              <a:t>Gesture</a:t>
            </a:r>
            <a:r>
              <a:rPr lang="es-ES" b="1" dirty="0" smtClean="0"/>
              <a:t> </a:t>
            </a:r>
            <a:r>
              <a:rPr lang="es-ES" b="1" dirty="0" err="1" smtClean="0"/>
              <a:t>Recognition</a:t>
            </a:r>
            <a:r>
              <a:rPr lang="es-ES" dirty="0" smtClean="0"/>
              <a:t>. In International </a:t>
            </a:r>
            <a:r>
              <a:rPr lang="es-ES" dirty="0" err="1" smtClean="0"/>
              <a:t>Conference</a:t>
            </a:r>
            <a:r>
              <a:rPr lang="es-ES" dirty="0" smtClean="0"/>
              <a:t> </a:t>
            </a:r>
            <a:r>
              <a:rPr lang="es-ES" dirty="0" err="1" smtClean="0"/>
              <a:t>on</a:t>
            </a:r>
            <a:r>
              <a:rPr lang="es-ES" dirty="0" smtClean="0"/>
              <a:t> </a:t>
            </a:r>
            <a:r>
              <a:rPr lang="es-ES" dirty="0" err="1" smtClean="0"/>
              <a:t>Pattern</a:t>
            </a:r>
            <a:r>
              <a:rPr lang="es-ES" dirty="0" smtClean="0"/>
              <a:t> </a:t>
            </a:r>
            <a:r>
              <a:rPr lang="es-ES" dirty="0" err="1" smtClean="0"/>
              <a:t>Recognition</a:t>
            </a:r>
            <a:r>
              <a:rPr lang="es-ES" dirty="0" smtClean="0"/>
              <a:t>, 2012.</a:t>
            </a:r>
          </a:p>
          <a:p>
            <a:pPr lvl="1">
              <a:lnSpc>
                <a:spcPct val="120000"/>
              </a:lnSpc>
            </a:pPr>
            <a:endParaRPr lang="es-ES" dirty="0" smtClean="0"/>
          </a:p>
          <a:p>
            <a:pPr>
              <a:lnSpc>
                <a:spcPct val="120000"/>
              </a:lnSpc>
            </a:pPr>
            <a:r>
              <a:rPr lang="es-ES" dirty="0" smtClean="0"/>
              <a:t>L. Igual, J.C. </a:t>
            </a:r>
            <a:r>
              <a:rPr lang="es-ES" dirty="0" err="1" smtClean="0"/>
              <a:t>Soliva</a:t>
            </a:r>
            <a:r>
              <a:rPr lang="es-ES" dirty="0" smtClean="0"/>
              <a:t>, A. Hernández-Vela, S. Escalera, O. </a:t>
            </a:r>
            <a:r>
              <a:rPr lang="es-ES" dirty="0" err="1" smtClean="0"/>
              <a:t>Vilarroya</a:t>
            </a:r>
            <a:r>
              <a:rPr lang="es-ES" dirty="0" smtClean="0"/>
              <a:t> and P. </a:t>
            </a:r>
            <a:r>
              <a:rPr lang="es-ES" dirty="0" err="1" smtClean="0"/>
              <a:t>Radeva</a:t>
            </a:r>
            <a:r>
              <a:rPr lang="es-ES" dirty="0" smtClean="0"/>
              <a:t>. </a:t>
            </a:r>
            <a:r>
              <a:rPr lang="es-ES" b="1" dirty="0" err="1" smtClean="0"/>
              <a:t>Supervised</a:t>
            </a:r>
            <a:r>
              <a:rPr lang="es-ES" b="1" dirty="0" smtClean="0"/>
              <a:t> </a:t>
            </a:r>
            <a:r>
              <a:rPr lang="es-ES" b="1" dirty="0" err="1" smtClean="0"/>
              <a:t>Brain</a:t>
            </a:r>
            <a:r>
              <a:rPr lang="es-ES" b="1" dirty="0" smtClean="0"/>
              <a:t> </a:t>
            </a:r>
            <a:r>
              <a:rPr lang="es-ES" b="1" dirty="0" err="1" smtClean="0"/>
              <a:t>Segmentation</a:t>
            </a:r>
            <a:r>
              <a:rPr lang="es-ES" b="1" dirty="0" smtClean="0"/>
              <a:t> and </a:t>
            </a:r>
            <a:r>
              <a:rPr lang="es-ES" b="1" dirty="0" err="1" smtClean="0"/>
              <a:t>Classification</a:t>
            </a:r>
            <a:r>
              <a:rPr lang="es-ES" b="1" dirty="0" smtClean="0"/>
              <a:t> in </a:t>
            </a:r>
            <a:r>
              <a:rPr lang="es-ES" b="1" dirty="0" err="1" smtClean="0"/>
              <a:t>Diagnostic</a:t>
            </a:r>
            <a:r>
              <a:rPr lang="es-ES" b="1" dirty="0" smtClean="0"/>
              <a:t> of </a:t>
            </a:r>
            <a:r>
              <a:rPr lang="es-ES" b="1" dirty="0" err="1" smtClean="0"/>
              <a:t>Attention-Deficit</a:t>
            </a:r>
            <a:r>
              <a:rPr lang="es-ES" b="1" dirty="0" smtClean="0"/>
              <a:t>/</a:t>
            </a:r>
            <a:r>
              <a:rPr lang="es-ES" b="1" dirty="0" err="1" smtClean="0"/>
              <a:t>Hyperactivity</a:t>
            </a:r>
            <a:r>
              <a:rPr lang="es-ES" b="1" dirty="0" smtClean="0"/>
              <a:t> </a:t>
            </a:r>
            <a:r>
              <a:rPr lang="es-ES" b="1" dirty="0" err="1" smtClean="0"/>
              <a:t>Disorder</a:t>
            </a:r>
            <a:r>
              <a:rPr lang="es-ES" dirty="0" smtClean="0"/>
              <a:t>. In High Performance Computing &amp; </a:t>
            </a:r>
            <a:r>
              <a:rPr lang="es-ES" dirty="0" err="1" smtClean="0"/>
              <a:t>Simulation</a:t>
            </a:r>
            <a:r>
              <a:rPr lang="es-ES" dirty="0" smtClean="0"/>
              <a:t>, 2012.</a:t>
            </a:r>
          </a:p>
          <a:p>
            <a:pPr lvl="1">
              <a:lnSpc>
                <a:spcPct val="120000"/>
              </a:lnSpc>
            </a:pPr>
            <a:endParaRPr lang="es-ES" dirty="0" smtClean="0"/>
          </a:p>
          <a:p>
            <a:pPr>
              <a:lnSpc>
                <a:spcPct val="120000"/>
              </a:lnSpc>
            </a:pPr>
            <a:r>
              <a:rPr lang="es-ES" dirty="0" smtClean="0"/>
              <a:t>A. Hernández-Vela, N. </a:t>
            </a:r>
            <a:r>
              <a:rPr lang="es-ES" dirty="0" err="1" smtClean="0"/>
              <a:t>Zlateva</a:t>
            </a:r>
            <a:r>
              <a:rPr lang="es-ES" dirty="0" smtClean="0"/>
              <a:t>, A. </a:t>
            </a:r>
            <a:r>
              <a:rPr lang="es-ES" dirty="0" err="1" smtClean="0"/>
              <a:t>Marinov</a:t>
            </a:r>
            <a:r>
              <a:rPr lang="es-ES" dirty="0" smtClean="0"/>
              <a:t>, M. Reyes, P. </a:t>
            </a:r>
            <a:r>
              <a:rPr lang="es-ES" dirty="0" err="1" smtClean="0"/>
              <a:t>Radeva</a:t>
            </a:r>
            <a:r>
              <a:rPr lang="es-ES" dirty="0" smtClean="0"/>
              <a:t>, D. </a:t>
            </a:r>
            <a:r>
              <a:rPr lang="es-ES" dirty="0" err="1" smtClean="0"/>
              <a:t>Dimov</a:t>
            </a:r>
            <a:r>
              <a:rPr lang="es-ES" dirty="0" smtClean="0"/>
              <a:t> and S. Escalera. </a:t>
            </a:r>
            <a:r>
              <a:rPr lang="es-ES" b="1" dirty="0" err="1" smtClean="0"/>
              <a:t>Graph</a:t>
            </a:r>
            <a:r>
              <a:rPr lang="es-ES" b="1" dirty="0" smtClean="0"/>
              <a:t> </a:t>
            </a:r>
            <a:r>
              <a:rPr lang="es-ES" b="1" dirty="0" err="1" smtClean="0"/>
              <a:t>Cuts</a:t>
            </a:r>
            <a:r>
              <a:rPr lang="es-ES" b="1" dirty="0" smtClean="0"/>
              <a:t> </a:t>
            </a:r>
            <a:r>
              <a:rPr lang="es-ES" b="1" dirty="0" err="1" smtClean="0"/>
              <a:t>Optimization</a:t>
            </a:r>
            <a:r>
              <a:rPr lang="es-ES" b="1" dirty="0" smtClean="0"/>
              <a:t> </a:t>
            </a:r>
            <a:r>
              <a:rPr lang="es-ES" b="1" dirty="0" err="1" smtClean="0"/>
              <a:t>for</a:t>
            </a:r>
            <a:r>
              <a:rPr lang="es-ES" b="1" dirty="0" smtClean="0"/>
              <a:t> </a:t>
            </a:r>
            <a:r>
              <a:rPr lang="es-ES" b="1" dirty="0" err="1" smtClean="0"/>
              <a:t>Multi-Limb</a:t>
            </a:r>
            <a:r>
              <a:rPr lang="es-ES" b="1" dirty="0" smtClean="0"/>
              <a:t> Human </a:t>
            </a:r>
            <a:r>
              <a:rPr lang="es-ES" b="1" dirty="0" err="1" smtClean="0"/>
              <a:t>Segmentation</a:t>
            </a:r>
            <a:r>
              <a:rPr lang="es-ES" b="1" dirty="0" smtClean="0"/>
              <a:t> in </a:t>
            </a:r>
            <a:r>
              <a:rPr lang="es-ES" b="1" dirty="0" err="1" smtClean="0"/>
              <a:t>Depth</a:t>
            </a:r>
            <a:r>
              <a:rPr lang="es-ES" b="1" dirty="0" smtClean="0"/>
              <a:t> </a:t>
            </a:r>
            <a:r>
              <a:rPr lang="es-ES" b="1" dirty="0" err="1" smtClean="0"/>
              <a:t>Maps</a:t>
            </a:r>
            <a:r>
              <a:rPr lang="es-ES" dirty="0" smtClean="0"/>
              <a:t>. In IEEE </a:t>
            </a:r>
            <a:r>
              <a:rPr lang="es-ES" dirty="0" err="1" smtClean="0"/>
              <a:t>Computer</a:t>
            </a:r>
            <a:r>
              <a:rPr lang="es-ES" dirty="0" smtClean="0"/>
              <a:t> </a:t>
            </a:r>
            <a:r>
              <a:rPr lang="es-ES" dirty="0" err="1" smtClean="0"/>
              <a:t>Vision</a:t>
            </a:r>
            <a:r>
              <a:rPr lang="es-ES" dirty="0" smtClean="0"/>
              <a:t> and </a:t>
            </a:r>
            <a:r>
              <a:rPr lang="es-ES" dirty="0" err="1" smtClean="0"/>
              <a:t>Patern</a:t>
            </a:r>
            <a:r>
              <a:rPr lang="es-ES" dirty="0" smtClean="0"/>
              <a:t> </a:t>
            </a:r>
            <a:r>
              <a:rPr lang="es-ES" dirty="0" err="1" smtClean="0"/>
              <a:t>Recognition</a:t>
            </a:r>
            <a:r>
              <a:rPr lang="es-ES" dirty="0" smtClean="0"/>
              <a:t>, 2012.</a:t>
            </a:r>
          </a:p>
          <a:p>
            <a:pPr>
              <a:lnSpc>
                <a:spcPct val="120000"/>
              </a:lnSpc>
            </a:pPr>
            <a:r>
              <a:rPr lang="es-ES" dirty="0"/>
              <a:t>A. Hernández-Vela, C. Primo and S. Escalera. </a:t>
            </a:r>
            <a:r>
              <a:rPr lang="es-ES" b="1" dirty="0" err="1"/>
              <a:t>Automatic</a:t>
            </a:r>
            <a:r>
              <a:rPr lang="es-ES" b="1" dirty="0"/>
              <a:t> </a:t>
            </a:r>
            <a:r>
              <a:rPr lang="es-ES" b="1" dirty="0" err="1"/>
              <a:t>User</a:t>
            </a:r>
            <a:r>
              <a:rPr lang="es-ES" b="1" dirty="0"/>
              <a:t> </a:t>
            </a:r>
            <a:r>
              <a:rPr lang="es-ES" b="1" dirty="0" err="1"/>
              <a:t>Interaction</a:t>
            </a:r>
            <a:r>
              <a:rPr lang="es-ES" b="1" dirty="0"/>
              <a:t> </a:t>
            </a:r>
            <a:r>
              <a:rPr lang="es-ES" b="1" dirty="0" err="1"/>
              <a:t>Correctionvia</a:t>
            </a:r>
            <a:r>
              <a:rPr lang="es-ES" b="1" dirty="0"/>
              <a:t> </a:t>
            </a:r>
            <a:r>
              <a:rPr lang="es-ES" b="1" dirty="0" err="1"/>
              <a:t>Multi-label</a:t>
            </a:r>
            <a:r>
              <a:rPr lang="es-ES" b="1" dirty="0"/>
              <a:t> </a:t>
            </a:r>
            <a:r>
              <a:rPr lang="es-ES" b="1" dirty="0" err="1"/>
              <a:t>Graph</a:t>
            </a:r>
            <a:r>
              <a:rPr lang="es-ES" b="1" dirty="0"/>
              <a:t> </a:t>
            </a:r>
            <a:r>
              <a:rPr lang="es-ES" b="1" dirty="0" err="1"/>
              <a:t>Cuts</a:t>
            </a:r>
            <a:r>
              <a:rPr lang="es-ES" dirty="0"/>
              <a:t>. In Workshop </a:t>
            </a:r>
            <a:r>
              <a:rPr lang="es-ES" dirty="0" err="1"/>
              <a:t>on</a:t>
            </a:r>
            <a:r>
              <a:rPr lang="es-ES" dirty="0"/>
              <a:t> Human </a:t>
            </a:r>
            <a:r>
              <a:rPr lang="es-ES" dirty="0" err="1"/>
              <a:t>Interaction</a:t>
            </a:r>
            <a:r>
              <a:rPr lang="es-ES" dirty="0"/>
              <a:t> in </a:t>
            </a:r>
            <a:r>
              <a:rPr lang="es-ES" dirty="0" err="1"/>
              <a:t>Computer</a:t>
            </a:r>
            <a:r>
              <a:rPr lang="es-ES" dirty="0"/>
              <a:t> </a:t>
            </a:r>
            <a:r>
              <a:rPr lang="es-ES" dirty="0" err="1"/>
              <a:t>Vision</a:t>
            </a:r>
            <a:r>
              <a:rPr lang="es-ES" dirty="0"/>
              <a:t>, 2011.</a:t>
            </a:r>
          </a:p>
          <a:p>
            <a:pPr lvl="1">
              <a:lnSpc>
                <a:spcPct val="120000"/>
              </a:lnSpc>
            </a:pPr>
            <a:endParaRPr lang="es-ES" dirty="0"/>
          </a:p>
          <a:p>
            <a:pPr>
              <a:lnSpc>
                <a:spcPct val="120000"/>
              </a:lnSpc>
            </a:pPr>
            <a:r>
              <a:rPr lang="es-ES" dirty="0"/>
              <a:t>A. Hernández-Vela, C. </a:t>
            </a:r>
            <a:r>
              <a:rPr lang="es-ES" dirty="0" err="1"/>
              <a:t>Gatta</a:t>
            </a:r>
            <a:r>
              <a:rPr lang="es-ES" dirty="0"/>
              <a:t>, S. Escalera, L. Igual and P. </a:t>
            </a:r>
            <a:r>
              <a:rPr lang="es-ES" dirty="0" err="1"/>
              <a:t>Radeva</a:t>
            </a:r>
            <a:r>
              <a:rPr lang="es-ES" dirty="0"/>
              <a:t>. </a:t>
            </a:r>
            <a:r>
              <a:rPr lang="es-ES" b="1" dirty="0" err="1"/>
              <a:t>Accurate</a:t>
            </a:r>
            <a:r>
              <a:rPr lang="es-ES" b="1" dirty="0"/>
              <a:t> and </a:t>
            </a:r>
            <a:r>
              <a:rPr lang="es-ES" b="1" dirty="0" err="1"/>
              <a:t>robust</a:t>
            </a:r>
            <a:r>
              <a:rPr lang="es-ES" b="1" dirty="0"/>
              <a:t> </a:t>
            </a:r>
            <a:r>
              <a:rPr lang="es-ES" b="1" dirty="0" err="1"/>
              <a:t>fully-automatic</a:t>
            </a:r>
            <a:r>
              <a:rPr lang="es-ES" b="1" dirty="0"/>
              <a:t> QCA: </a:t>
            </a:r>
            <a:r>
              <a:rPr lang="es-ES" b="1" dirty="0" err="1"/>
              <a:t>Method</a:t>
            </a:r>
            <a:r>
              <a:rPr lang="es-ES" b="1" dirty="0"/>
              <a:t> and </a:t>
            </a:r>
            <a:r>
              <a:rPr lang="es-ES" b="1" dirty="0" err="1"/>
              <a:t>numerical</a:t>
            </a:r>
            <a:r>
              <a:rPr lang="es-ES" b="1" dirty="0"/>
              <a:t> </a:t>
            </a:r>
            <a:r>
              <a:rPr lang="es-ES" b="1" dirty="0" err="1"/>
              <a:t>validation</a:t>
            </a:r>
            <a:r>
              <a:rPr lang="es-ES" dirty="0"/>
              <a:t>. In International </a:t>
            </a:r>
            <a:r>
              <a:rPr lang="es-ES" dirty="0" err="1"/>
              <a:t>Conference</a:t>
            </a:r>
            <a:r>
              <a:rPr lang="es-ES" dirty="0"/>
              <a:t> </a:t>
            </a:r>
            <a:r>
              <a:rPr lang="es-ES" dirty="0" err="1"/>
              <a:t>on</a:t>
            </a:r>
            <a:r>
              <a:rPr lang="es-ES" dirty="0"/>
              <a:t> Medical </a:t>
            </a:r>
            <a:r>
              <a:rPr lang="es-ES" dirty="0" err="1"/>
              <a:t>Image</a:t>
            </a:r>
            <a:r>
              <a:rPr lang="es-ES" dirty="0"/>
              <a:t> Computing and </a:t>
            </a:r>
            <a:r>
              <a:rPr lang="es-ES" dirty="0" err="1"/>
              <a:t>Computer</a:t>
            </a:r>
            <a:r>
              <a:rPr lang="es-ES" dirty="0"/>
              <a:t> </a:t>
            </a:r>
            <a:r>
              <a:rPr lang="es-ES" dirty="0" err="1"/>
              <a:t>Assisted</a:t>
            </a:r>
            <a:r>
              <a:rPr lang="es-ES" dirty="0"/>
              <a:t> </a:t>
            </a:r>
            <a:r>
              <a:rPr lang="es-ES" dirty="0" err="1"/>
              <a:t>Intervention</a:t>
            </a:r>
            <a:r>
              <a:rPr lang="es-ES" dirty="0"/>
              <a:t> (MICCAI), 2011.</a:t>
            </a:r>
          </a:p>
          <a:p>
            <a:pPr lvl="1">
              <a:lnSpc>
                <a:spcPct val="120000"/>
              </a:lnSpc>
            </a:pPr>
            <a:endParaRPr lang="es-ES" dirty="0"/>
          </a:p>
          <a:p>
            <a:pPr>
              <a:lnSpc>
                <a:spcPct val="120000"/>
              </a:lnSpc>
            </a:pPr>
            <a:r>
              <a:rPr lang="es-ES" dirty="0"/>
              <a:t>A. Hernández, M. Reyes, S. Escalera and P. </a:t>
            </a:r>
            <a:r>
              <a:rPr lang="es-ES" dirty="0" err="1"/>
              <a:t>Radeva</a:t>
            </a:r>
            <a:r>
              <a:rPr lang="es-ES" dirty="0"/>
              <a:t>. </a:t>
            </a:r>
            <a:r>
              <a:rPr lang="es-ES" b="1" dirty="0" err="1"/>
              <a:t>Spatio</a:t>
            </a:r>
            <a:r>
              <a:rPr lang="es-ES" b="1" dirty="0"/>
              <a:t>-Temporal </a:t>
            </a:r>
            <a:r>
              <a:rPr lang="es-ES" b="1" dirty="0" err="1"/>
              <a:t>GrabCut</a:t>
            </a:r>
            <a:r>
              <a:rPr lang="es-ES" b="1" dirty="0"/>
              <a:t> Human </a:t>
            </a:r>
            <a:r>
              <a:rPr lang="es-ES" b="1" dirty="0" err="1"/>
              <a:t>Segmentation</a:t>
            </a:r>
            <a:r>
              <a:rPr lang="es-ES" b="1" dirty="0"/>
              <a:t> </a:t>
            </a:r>
            <a:r>
              <a:rPr lang="es-ES" b="1" dirty="0" err="1"/>
              <a:t>for</a:t>
            </a:r>
            <a:r>
              <a:rPr lang="es-ES" b="1" dirty="0"/>
              <a:t> </a:t>
            </a:r>
            <a:r>
              <a:rPr lang="es-ES" b="1" dirty="0" err="1"/>
              <a:t>Face</a:t>
            </a:r>
            <a:r>
              <a:rPr lang="es-ES" b="1" dirty="0"/>
              <a:t> and Pose </a:t>
            </a:r>
            <a:r>
              <a:rPr lang="es-ES" b="1" dirty="0" err="1"/>
              <a:t>Recovery</a:t>
            </a:r>
            <a:r>
              <a:rPr lang="es-ES" dirty="0"/>
              <a:t>. In IEEE International Workshop </a:t>
            </a:r>
            <a:r>
              <a:rPr lang="es-ES" dirty="0" err="1"/>
              <a:t>on</a:t>
            </a:r>
            <a:r>
              <a:rPr lang="es-ES" dirty="0"/>
              <a:t> </a:t>
            </a:r>
            <a:r>
              <a:rPr lang="es-ES" dirty="0" err="1"/>
              <a:t>Analysis</a:t>
            </a:r>
            <a:r>
              <a:rPr lang="es-ES" dirty="0"/>
              <a:t> and </a:t>
            </a:r>
            <a:r>
              <a:rPr lang="es-ES" dirty="0" err="1"/>
              <a:t>Modeling</a:t>
            </a:r>
            <a:r>
              <a:rPr lang="es-ES" dirty="0"/>
              <a:t> of Faces and </a:t>
            </a:r>
            <a:r>
              <a:rPr lang="es-ES" dirty="0" err="1"/>
              <a:t>Gestures</a:t>
            </a:r>
            <a:r>
              <a:rPr lang="es-ES" dirty="0"/>
              <a:t>, 2010.</a:t>
            </a:r>
          </a:p>
          <a:p>
            <a:pPr lvl="1">
              <a:lnSpc>
                <a:spcPct val="120000"/>
              </a:lnSpc>
            </a:pPr>
            <a:endParaRPr lang="es-ES" dirty="0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860AB8-BB39-4E0E-8905-3E931B52FC0E}" type="slidenum">
              <a:rPr lang="es-ES" smtClean="0"/>
              <a:pPr/>
              <a:t>83</a:t>
            </a:fld>
            <a:r>
              <a:rPr lang="es-ES" smtClean="0"/>
              <a:t> / 84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27836498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28 Imagen" descr="degradado diapo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10800000">
            <a:off x="0" y="0"/>
            <a:ext cx="9144000" cy="978892"/>
          </a:xfrm>
          <a:prstGeom prst="rect">
            <a:avLst/>
          </a:prstGeom>
        </p:spPr>
      </p:pic>
      <p:pic>
        <p:nvPicPr>
          <p:cNvPr id="6" name="28 Imagen" descr="degradado diapo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5884467"/>
            <a:ext cx="9144000" cy="97889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0099" y="318246"/>
            <a:ext cx="7312729" cy="1705540"/>
          </a:xfrm>
        </p:spPr>
        <p:txBody>
          <a:bodyPr>
            <a:normAutofit/>
          </a:bodyPr>
          <a:lstStyle/>
          <a:p>
            <a:r>
              <a:rPr lang="es-ES" sz="3000" dirty="0" err="1"/>
              <a:t>From</a:t>
            </a:r>
            <a:r>
              <a:rPr lang="es-ES" sz="3000" dirty="0"/>
              <a:t> </a:t>
            </a:r>
            <a:r>
              <a:rPr lang="es-ES" sz="3000" dirty="0" err="1"/>
              <a:t>pixels</a:t>
            </a:r>
            <a:r>
              <a:rPr lang="es-ES" sz="3000" dirty="0"/>
              <a:t> to </a:t>
            </a:r>
            <a:r>
              <a:rPr lang="es-ES" sz="3000" dirty="0" err="1"/>
              <a:t>gestures</a:t>
            </a:r>
            <a:r>
              <a:rPr lang="es-ES" sz="3000" dirty="0" smtClean="0"/>
              <a:t>:</a:t>
            </a:r>
            <a:br>
              <a:rPr lang="es-ES" sz="3000" dirty="0" smtClean="0"/>
            </a:br>
            <a:r>
              <a:rPr lang="es-ES" sz="2000" dirty="0"/>
              <a:t> </a:t>
            </a:r>
            <a:r>
              <a:rPr lang="es-ES" sz="2000" dirty="0" smtClean="0"/>
              <a:t/>
            </a:r>
            <a:br>
              <a:rPr lang="es-ES" sz="2000" dirty="0" smtClean="0"/>
            </a:br>
            <a:r>
              <a:rPr lang="es-ES" sz="2000" dirty="0" err="1"/>
              <a:t>learning</a:t>
            </a:r>
            <a:r>
              <a:rPr lang="es-ES" sz="2000" dirty="0"/>
              <a:t> visual </a:t>
            </a:r>
            <a:r>
              <a:rPr lang="es-ES" sz="2000" dirty="0" err="1"/>
              <a:t>representations</a:t>
            </a:r>
            <a:r>
              <a:rPr lang="es-ES" sz="2000" dirty="0"/>
              <a:t> </a:t>
            </a:r>
            <a:r>
              <a:rPr lang="es-ES" sz="2000" dirty="0" err="1"/>
              <a:t>for</a:t>
            </a:r>
            <a:r>
              <a:rPr lang="es-ES" sz="2000" dirty="0"/>
              <a:t> human </a:t>
            </a:r>
            <a:r>
              <a:rPr lang="es-ES" sz="2000" dirty="0" err="1"/>
              <a:t>analysis</a:t>
            </a:r>
            <a:r>
              <a:rPr lang="es-ES" sz="2000" dirty="0"/>
              <a:t> in color and </a:t>
            </a:r>
            <a:r>
              <a:rPr lang="es-ES" sz="2000" dirty="0" err="1"/>
              <a:t>depth</a:t>
            </a:r>
            <a:r>
              <a:rPr lang="es-ES" sz="2000" dirty="0"/>
              <a:t> data </a:t>
            </a:r>
            <a:r>
              <a:rPr lang="es-ES" sz="2000" dirty="0" err="1"/>
              <a:t>sequences</a:t>
            </a:r>
            <a:endParaRPr lang="es-ES" sz="2000" dirty="0"/>
          </a:p>
        </p:txBody>
      </p:sp>
      <p:sp>
        <p:nvSpPr>
          <p:cNvPr id="9" name="Title 1"/>
          <p:cNvSpPr txBox="1">
            <a:spLocks/>
          </p:cNvSpPr>
          <p:nvPr/>
        </p:nvSpPr>
        <p:spPr>
          <a:xfrm>
            <a:off x="915635" y="2440821"/>
            <a:ext cx="7312729" cy="883799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" sz="4000" dirty="0" err="1" smtClean="0"/>
              <a:t>Thank</a:t>
            </a:r>
            <a:r>
              <a:rPr lang="es-ES" sz="4000" dirty="0" smtClean="0"/>
              <a:t> </a:t>
            </a:r>
            <a:r>
              <a:rPr lang="es-ES" sz="4000" dirty="0" err="1" smtClean="0"/>
              <a:t>You</a:t>
            </a:r>
            <a:r>
              <a:rPr lang="es-ES" sz="4000" dirty="0" smtClean="0"/>
              <a:t>!</a:t>
            </a:r>
            <a:endParaRPr lang="es-ES" sz="4000" dirty="0"/>
          </a:p>
        </p:txBody>
      </p:sp>
      <p:sp>
        <p:nvSpPr>
          <p:cNvPr id="11" name="Subtitle 2"/>
          <p:cNvSpPr txBox="1">
            <a:spLocks/>
          </p:cNvSpPr>
          <p:nvPr/>
        </p:nvSpPr>
        <p:spPr>
          <a:xfrm>
            <a:off x="1317464" y="3855569"/>
            <a:ext cx="6858000" cy="193538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" sz="1800" dirty="0" smtClean="0"/>
              <a:t>Antonio Hernández Vela</a:t>
            </a:r>
          </a:p>
          <a:p>
            <a:endParaRPr lang="es-ES" sz="1400" dirty="0" smtClean="0"/>
          </a:p>
          <a:p>
            <a:r>
              <a:rPr lang="es-ES" sz="1400" b="1" dirty="0" err="1" smtClean="0"/>
              <a:t>Advisors</a:t>
            </a:r>
            <a:r>
              <a:rPr lang="es-ES" sz="1400" b="1" dirty="0" smtClean="0"/>
              <a:t>:</a:t>
            </a:r>
          </a:p>
          <a:p>
            <a:r>
              <a:rPr lang="es-ES" sz="1400" dirty="0" smtClean="0"/>
              <a:t>Sergio Escalera</a:t>
            </a:r>
          </a:p>
          <a:p>
            <a:r>
              <a:rPr lang="es-ES" sz="1400" dirty="0" smtClean="0"/>
              <a:t>Stan </a:t>
            </a:r>
            <a:r>
              <a:rPr lang="es-ES" sz="1400" dirty="0" err="1" smtClean="0"/>
              <a:t>Sclaroff</a:t>
            </a:r>
            <a:endParaRPr lang="es-ES" sz="1400" dirty="0"/>
          </a:p>
        </p:txBody>
      </p:sp>
      <p:pic>
        <p:nvPicPr>
          <p:cNvPr id="12" name="Picture 2" descr="http://www.ub.edu/web/ub/galeries/imatges/sala_premsa/marca/marca_pos_rgb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1461" y="5827447"/>
            <a:ext cx="2653749" cy="7167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12"/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888" t="18533" r="14558" b="14850"/>
          <a:stretch/>
        </p:blipFill>
        <p:spPr>
          <a:xfrm>
            <a:off x="7270277" y="5582152"/>
            <a:ext cx="1561076" cy="967770"/>
          </a:xfrm>
          <a:prstGeom prst="rect">
            <a:avLst/>
          </a:prstGeom>
        </p:spPr>
      </p:pic>
      <p:pic>
        <p:nvPicPr>
          <p:cNvPr id="14" name="Picture 2" descr="http://www.maia.ub.es/~sergio/images/soluciones2001004.jpg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6763" y="5759346"/>
            <a:ext cx="1409700" cy="790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2" descr="http://upload.wikimedia.org/wikipedia/commons/thumb/b/b1/Boston_University_Wordmark.svg/2000px-Boston_University_Wordmark.svg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08015" y="5799862"/>
            <a:ext cx="1600709" cy="7443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936115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28 Imagen" descr="degradado diapo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32" y="5888673"/>
            <a:ext cx="9144000" cy="97889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err="1" smtClean="0"/>
              <a:t>Method</a:t>
            </a:r>
            <a:endParaRPr lang="es-E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668864"/>
            <a:ext cx="7886700" cy="4351338"/>
          </a:xfrm>
        </p:spPr>
        <p:txBody>
          <a:bodyPr/>
          <a:lstStyle/>
          <a:p>
            <a:r>
              <a:rPr lang="es-ES" dirty="0" err="1" smtClean="0"/>
              <a:t>Random</a:t>
            </a:r>
            <a:r>
              <a:rPr lang="es-ES" dirty="0" smtClean="0"/>
              <a:t> </a:t>
            </a:r>
            <a:r>
              <a:rPr lang="es-ES" dirty="0" err="1" smtClean="0"/>
              <a:t>Forest</a:t>
            </a:r>
            <a:r>
              <a:rPr lang="es-ES" dirty="0" smtClean="0"/>
              <a:t> </a:t>
            </a:r>
            <a:r>
              <a:rPr lang="es-ES" dirty="0" err="1" smtClean="0"/>
              <a:t>body</a:t>
            </a:r>
            <a:r>
              <a:rPr lang="es-ES" dirty="0" smtClean="0"/>
              <a:t> </a:t>
            </a:r>
            <a:r>
              <a:rPr lang="es-ES" dirty="0" err="1" smtClean="0"/>
              <a:t>part</a:t>
            </a:r>
            <a:r>
              <a:rPr lang="es-ES" dirty="0" smtClean="0"/>
              <a:t> </a:t>
            </a:r>
            <a:r>
              <a:rPr lang="es-ES" dirty="0" err="1" smtClean="0"/>
              <a:t>classification</a:t>
            </a:r>
            <a:r>
              <a:rPr lang="es-ES" dirty="0" smtClean="0"/>
              <a:t> [5]</a:t>
            </a:r>
            <a:endParaRPr lang="es-ES" dirty="0"/>
          </a:p>
        </p:txBody>
      </p:sp>
      <p:sp>
        <p:nvSpPr>
          <p:cNvPr id="5" name="Rectangle 4"/>
          <p:cNvSpPr/>
          <p:nvPr/>
        </p:nvSpPr>
        <p:spPr>
          <a:xfrm>
            <a:off x="-32" y="0"/>
            <a:ext cx="2216567" cy="199766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1200" dirty="0" err="1"/>
              <a:t>Part</a:t>
            </a:r>
            <a:r>
              <a:rPr lang="es-ES" sz="1200" dirty="0"/>
              <a:t> I</a:t>
            </a:r>
          </a:p>
        </p:txBody>
      </p:sp>
      <p:sp>
        <p:nvSpPr>
          <p:cNvPr id="6" name="Rectangle 5"/>
          <p:cNvSpPr/>
          <p:nvPr/>
        </p:nvSpPr>
        <p:spPr>
          <a:xfrm>
            <a:off x="2281647" y="0"/>
            <a:ext cx="2224199" cy="200797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1200" dirty="0" err="1"/>
              <a:t>Part</a:t>
            </a:r>
            <a:r>
              <a:rPr lang="es-ES" sz="1200" dirty="0"/>
              <a:t> II</a:t>
            </a:r>
          </a:p>
        </p:txBody>
      </p:sp>
      <p:sp>
        <p:nvSpPr>
          <p:cNvPr id="7" name="Rectangle 6"/>
          <p:cNvSpPr/>
          <p:nvPr/>
        </p:nvSpPr>
        <p:spPr>
          <a:xfrm>
            <a:off x="4570958" y="0"/>
            <a:ext cx="2226044" cy="200797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1200" dirty="0" err="1"/>
              <a:t>Part</a:t>
            </a:r>
            <a:r>
              <a:rPr lang="es-ES" sz="1200" dirty="0"/>
              <a:t> III</a:t>
            </a:r>
          </a:p>
        </p:txBody>
      </p:sp>
      <p:sp>
        <p:nvSpPr>
          <p:cNvPr id="8" name="Rectangle 7"/>
          <p:cNvSpPr/>
          <p:nvPr/>
        </p:nvSpPr>
        <p:spPr>
          <a:xfrm>
            <a:off x="6862114" y="1"/>
            <a:ext cx="2281854" cy="199766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1200" dirty="0" err="1"/>
              <a:t>Conclusions</a:t>
            </a:r>
            <a:endParaRPr lang="es-ES" sz="12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860AB8-BB39-4E0E-8905-3E931B52FC0E}" type="slidenum">
              <a:rPr lang="es-ES" smtClean="0"/>
              <a:t>85</a:t>
            </a:fld>
            <a:endParaRPr lang="es-ES"/>
          </a:p>
        </p:txBody>
      </p:sp>
      <p:sp>
        <p:nvSpPr>
          <p:cNvPr id="15" name="Content Placeholder 2"/>
          <p:cNvSpPr txBox="1">
            <a:spLocks/>
          </p:cNvSpPr>
          <p:nvPr/>
        </p:nvSpPr>
        <p:spPr>
          <a:xfrm>
            <a:off x="0" y="6134065"/>
            <a:ext cx="9144032" cy="107155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es-ES" sz="1800" dirty="0"/>
          </a:p>
        </p:txBody>
      </p:sp>
      <p:sp>
        <p:nvSpPr>
          <p:cNvPr id="17" name="Content Placeholder 2"/>
          <p:cNvSpPr txBox="1">
            <a:spLocks/>
          </p:cNvSpPr>
          <p:nvPr/>
        </p:nvSpPr>
        <p:spPr>
          <a:xfrm>
            <a:off x="0" y="6193508"/>
            <a:ext cx="8011886" cy="10904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s-ES" sz="1600" dirty="0" smtClean="0"/>
              <a:t>[5] </a:t>
            </a:r>
            <a:r>
              <a:rPr lang="es-ES" sz="1600" dirty="0"/>
              <a:t>J. </a:t>
            </a:r>
            <a:r>
              <a:rPr lang="es-ES" sz="1600" dirty="0" err="1"/>
              <a:t>Shotton</a:t>
            </a:r>
            <a:r>
              <a:rPr lang="es-ES" sz="1600" dirty="0"/>
              <a:t> et al. Real-time human pose </a:t>
            </a:r>
            <a:r>
              <a:rPr lang="es-ES" sz="1600" dirty="0" err="1"/>
              <a:t>recognition</a:t>
            </a:r>
            <a:r>
              <a:rPr lang="es-ES" sz="1600" dirty="0"/>
              <a:t> in </a:t>
            </a:r>
            <a:r>
              <a:rPr lang="es-ES" sz="1600" dirty="0" err="1"/>
              <a:t>parts</a:t>
            </a:r>
            <a:r>
              <a:rPr lang="es-ES" sz="1600" dirty="0"/>
              <a:t> </a:t>
            </a:r>
            <a:r>
              <a:rPr lang="es-ES" sz="1600" dirty="0" err="1"/>
              <a:t>from</a:t>
            </a:r>
            <a:r>
              <a:rPr lang="es-ES" sz="1600" dirty="0"/>
              <a:t> single </a:t>
            </a:r>
            <a:r>
              <a:rPr lang="es-ES" sz="1600" dirty="0" err="1"/>
              <a:t>depth</a:t>
            </a:r>
            <a:r>
              <a:rPr lang="es-ES" sz="1600" dirty="0"/>
              <a:t> </a:t>
            </a:r>
            <a:r>
              <a:rPr lang="es-ES" sz="1600" dirty="0" err="1"/>
              <a:t>images</a:t>
            </a:r>
            <a:r>
              <a:rPr lang="es-ES" sz="1600" dirty="0"/>
              <a:t>. In CVPR, 2011.</a:t>
            </a:r>
          </a:p>
        </p:txBody>
      </p:sp>
      <p:cxnSp>
        <p:nvCxnSpPr>
          <p:cNvPr id="18" name="Straight Connector 17"/>
          <p:cNvCxnSpPr/>
          <p:nvPr/>
        </p:nvCxnSpPr>
        <p:spPr>
          <a:xfrm>
            <a:off x="0" y="6106854"/>
            <a:ext cx="9143968" cy="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pic>
        <p:nvPicPr>
          <p:cNvPr id="21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3440" y="2493537"/>
            <a:ext cx="8676456" cy="259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Rectangle 18"/>
          <p:cNvSpPr/>
          <p:nvPr/>
        </p:nvSpPr>
        <p:spPr>
          <a:xfrm>
            <a:off x="0" y="238452"/>
            <a:ext cx="4505846" cy="186224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1200" dirty="0" err="1" smtClean="0"/>
              <a:t>Binary</a:t>
            </a:r>
            <a:r>
              <a:rPr lang="es-ES" sz="1200" dirty="0" smtClean="0"/>
              <a:t> human </a:t>
            </a:r>
            <a:r>
              <a:rPr lang="es-ES" sz="1200" dirty="0" err="1" smtClean="0"/>
              <a:t>segmentation</a:t>
            </a:r>
            <a:endParaRPr lang="es-ES" sz="1200" dirty="0"/>
          </a:p>
        </p:txBody>
      </p:sp>
      <p:sp>
        <p:nvSpPr>
          <p:cNvPr id="20" name="Rectangle 19"/>
          <p:cNvSpPr/>
          <p:nvPr/>
        </p:nvSpPr>
        <p:spPr>
          <a:xfrm>
            <a:off x="4575609" y="238453"/>
            <a:ext cx="4573010" cy="186224"/>
          </a:xfrm>
          <a:prstGeom prst="rect">
            <a:avLst/>
          </a:prstGeom>
          <a:solidFill>
            <a:schemeClr val="accent1"/>
          </a:solidFill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1200" dirty="0" err="1" smtClean="0"/>
              <a:t>Multi-label</a:t>
            </a:r>
            <a:r>
              <a:rPr lang="es-ES" sz="1200" dirty="0" smtClean="0"/>
              <a:t> human </a:t>
            </a:r>
            <a:r>
              <a:rPr lang="es-ES" sz="1200" dirty="0" err="1" smtClean="0"/>
              <a:t>segmentation</a:t>
            </a:r>
            <a:endParaRPr lang="es-ES" sz="1200" dirty="0"/>
          </a:p>
        </p:txBody>
      </p:sp>
    </p:spTree>
    <p:extLst>
      <p:ext uri="{BB962C8B-B14F-4D97-AF65-F5344CB8AC3E}">
        <p14:creationId xmlns:p14="http://schemas.microsoft.com/office/powerpoint/2010/main" val="6220761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28 Imagen" descr="degradado diapo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32" y="5888673"/>
            <a:ext cx="9144000" cy="97889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err="1" smtClean="0"/>
              <a:t>Results</a:t>
            </a:r>
            <a:endParaRPr lang="es-ES" dirty="0"/>
          </a:p>
        </p:txBody>
      </p:sp>
      <p:sp>
        <p:nvSpPr>
          <p:cNvPr id="5" name="Rectangle 4"/>
          <p:cNvSpPr/>
          <p:nvPr/>
        </p:nvSpPr>
        <p:spPr>
          <a:xfrm>
            <a:off x="-32" y="0"/>
            <a:ext cx="2216567" cy="199766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1200" dirty="0" err="1"/>
              <a:t>Part</a:t>
            </a:r>
            <a:r>
              <a:rPr lang="es-ES" sz="1200" dirty="0"/>
              <a:t> I</a:t>
            </a:r>
          </a:p>
        </p:txBody>
      </p:sp>
      <p:sp>
        <p:nvSpPr>
          <p:cNvPr id="6" name="Rectangle 5"/>
          <p:cNvSpPr/>
          <p:nvPr/>
        </p:nvSpPr>
        <p:spPr>
          <a:xfrm>
            <a:off x="2281647" y="0"/>
            <a:ext cx="2224199" cy="200797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1200" dirty="0" err="1"/>
              <a:t>Part</a:t>
            </a:r>
            <a:r>
              <a:rPr lang="es-ES" sz="1200" dirty="0"/>
              <a:t> II</a:t>
            </a:r>
          </a:p>
        </p:txBody>
      </p:sp>
      <p:sp>
        <p:nvSpPr>
          <p:cNvPr id="7" name="Rectangle 6"/>
          <p:cNvSpPr/>
          <p:nvPr/>
        </p:nvSpPr>
        <p:spPr>
          <a:xfrm>
            <a:off x="4570958" y="0"/>
            <a:ext cx="2226044" cy="200797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1200" dirty="0" err="1"/>
              <a:t>Part</a:t>
            </a:r>
            <a:r>
              <a:rPr lang="es-ES" sz="1200" dirty="0"/>
              <a:t> III</a:t>
            </a:r>
          </a:p>
        </p:txBody>
      </p:sp>
      <p:sp>
        <p:nvSpPr>
          <p:cNvPr id="8" name="Rectangle 7"/>
          <p:cNvSpPr/>
          <p:nvPr/>
        </p:nvSpPr>
        <p:spPr>
          <a:xfrm>
            <a:off x="6862114" y="1"/>
            <a:ext cx="2281854" cy="199766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1200" dirty="0" err="1"/>
              <a:t>Conclusions</a:t>
            </a:r>
            <a:endParaRPr lang="es-ES" sz="1200" dirty="0"/>
          </a:p>
        </p:txBody>
      </p:sp>
      <p:sp>
        <p:nvSpPr>
          <p:cNvPr id="11" name="Rectangle 10"/>
          <p:cNvSpPr/>
          <p:nvPr/>
        </p:nvSpPr>
        <p:spPr>
          <a:xfrm>
            <a:off x="3076866" y="240176"/>
            <a:ext cx="2988184" cy="203948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1200" dirty="0" err="1" smtClean="0"/>
              <a:t>Binary</a:t>
            </a:r>
            <a:r>
              <a:rPr lang="es-ES" sz="1200" dirty="0" smtClean="0"/>
              <a:t> human </a:t>
            </a:r>
            <a:r>
              <a:rPr lang="es-ES" sz="1200" dirty="0" err="1" smtClean="0"/>
              <a:t>segmentation</a:t>
            </a:r>
            <a:endParaRPr lang="es-ES" sz="1200" dirty="0"/>
          </a:p>
        </p:txBody>
      </p:sp>
      <p:sp>
        <p:nvSpPr>
          <p:cNvPr id="13" name="Rectangle 12"/>
          <p:cNvSpPr/>
          <p:nvPr/>
        </p:nvSpPr>
        <p:spPr>
          <a:xfrm>
            <a:off x="6121052" y="239614"/>
            <a:ext cx="3022948" cy="200947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1200" dirty="0" err="1" smtClean="0"/>
              <a:t>Multi-label</a:t>
            </a:r>
            <a:r>
              <a:rPr lang="es-ES" sz="1200" dirty="0" smtClean="0"/>
              <a:t> human </a:t>
            </a:r>
            <a:r>
              <a:rPr lang="es-ES" sz="1200" dirty="0" err="1" smtClean="0"/>
              <a:t>segmentation</a:t>
            </a:r>
            <a:endParaRPr lang="es-ES" sz="1200" dirty="0"/>
          </a:p>
        </p:txBody>
      </p:sp>
      <p:sp>
        <p:nvSpPr>
          <p:cNvPr id="14" name="Rectangle 13"/>
          <p:cNvSpPr/>
          <p:nvPr/>
        </p:nvSpPr>
        <p:spPr>
          <a:xfrm>
            <a:off x="0" y="239615"/>
            <a:ext cx="3029439" cy="200947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1200" dirty="0" err="1" smtClean="0"/>
              <a:t>Graph</a:t>
            </a:r>
            <a:r>
              <a:rPr lang="es-ES" sz="1200" dirty="0" smtClean="0"/>
              <a:t> </a:t>
            </a:r>
            <a:r>
              <a:rPr lang="es-ES" sz="1200" dirty="0" err="1" smtClean="0"/>
              <a:t>cuts</a:t>
            </a:r>
            <a:r>
              <a:rPr lang="es-ES" sz="1200" dirty="0" smtClean="0"/>
              <a:t> </a:t>
            </a:r>
            <a:r>
              <a:rPr lang="es-ES" sz="1200" dirty="0" err="1" smtClean="0"/>
              <a:t>segmentation</a:t>
            </a:r>
            <a:endParaRPr lang="es-ES" sz="12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860AB8-BB39-4E0E-8905-3E931B52FC0E}" type="slidenum">
              <a:rPr lang="es-ES" smtClean="0"/>
              <a:t>86</a:t>
            </a:fld>
            <a:endParaRPr lang="es-ES" dirty="0"/>
          </a:p>
        </p:txBody>
      </p:sp>
      <p:grpSp>
        <p:nvGrpSpPr>
          <p:cNvPr id="12" name="Group 11"/>
          <p:cNvGrpSpPr/>
          <p:nvPr/>
        </p:nvGrpSpPr>
        <p:grpSpPr>
          <a:xfrm>
            <a:off x="1656892" y="1503568"/>
            <a:ext cx="5829758" cy="4874551"/>
            <a:chOff x="1979712" y="980728"/>
            <a:chExt cx="6316166" cy="5363264"/>
          </a:xfrm>
        </p:grpSpPr>
        <p:pic>
          <p:nvPicPr>
            <p:cNvPr id="15" name="Picture 5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979712" y="980728"/>
              <a:ext cx="6316166" cy="49242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6" name="17 CuadroTexto"/>
            <p:cNvSpPr txBox="1"/>
            <p:nvPr/>
          </p:nvSpPr>
          <p:spPr>
            <a:xfrm>
              <a:off x="2359726" y="5903768"/>
              <a:ext cx="47352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2000" b="1" dirty="0" smtClean="0"/>
                <a:t>GT</a:t>
              </a:r>
              <a:endParaRPr lang="es-ES" sz="2000" b="1" dirty="0"/>
            </a:p>
          </p:txBody>
        </p:sp>
        <p:sp>
          <p:nvSpPr>
            <p:cNvPr id="17" name="19 CuadroTexto"/>
            <p:cNvSpPr txBox="1"/>
            <p:nvPr/>
          </p:nvSpPr>
          <p:spPr>
            <a:xfrm>
              <a:off x="4059890" y="5909210"/>
              <a:ext cx="445956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2000" b="1" dirty="0" smtClean="0"/>
                <a:t>RF</a:t>
              </a:r>
              <a:endParaRPr lang="es-ES" sz="2000" b="1" dirty="0"/>
            </a:p>
          </p:txBody>
        </p:sp>
        <p:sp>
          <p:nvSpPr>
            <p:cNvPr id="18" name="20 CuadroTexto"/>
            <p:cNvSpPr txBox="1"/>
            <p:nvPr/>
          </p:nvSpPr>
          <p:spPr>
            <a:xfrm>
              <a:off x="5450685" y="5903768"/>
              <a:ext cx="1108985" cy="4402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ES" sz="2000" b="1" dirty="0" err="1" smtClean="0"/>
                <a:t>FbF</a:t>
              </a:r>
              <a:r>
                <a:rPr lang="es-ES" sz="2000" b="1" dirty="0" smtClean="0"/>
                <a:t> GC</a:t>
              </a:r>
              <a:endParaRPr lang="es-ES" sz="2000" b="1" dirty="0"/>
            </a:p>
          </p:txBody>
        </p:sp>
        <p:sp>
          <p:nvSpPr>
            <p:cNvPr id="19" name="21 CuadroTexto"/>
            <p:cNvSpPr txBox="1"/>
            <p:nvPr/>
          </p:nvSpPr>
          <p:spPr>
            <a:xfrm>
              <a:off x="7104391" y="5903768"/>
              <a:ext cx="995006" cy="4402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ES" sz="2000" b="1" dirty="0" smtClean="0"/>
                <a:t>TC GC</a:t>
              </a:r>
              <a:endParaRPr lang="es-ES" sz="2000" b="1" dirty="0"/>
            </a:p>
          </p:txBody>
        </p:sp>
      </p:grpSp>
    </p:spTree>
    <p:extLst>
      <p:ext uri="{BB962C8B-B14F-4D97-AF65-F5344CB8AC3E}">
        <p14:creationId xmlns:p14="http://schemas.microsoft.com/office/powerpoint/2010/main" val="40401272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28 Imagen" descr="degradado diapo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32" y="5888673"/>
            <a:ext cx="9144000" cy="97889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err="1" smtClean="0"/>
              <a:t>Results</a:t>
            </a:r>
            <a:endParaRPr lang="es-ES" dirty="0"/>
          </a:p>
        </p:txBody>
      </p:sp>
      <p:sp>
        <p:nvSpPr>
          <p:cNvPr id="5" name="Rectangle 4"/>
          <p:cNvSpPr/>
          <p:nvPr/>
        </p:nvSpPr>
        <p:spPr>
          <a:xfrm>
            <a:off x="-32" y="0"/>
            <a:ext cx="2216567" cy="199766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1200" dirty="0" err="1"/>
              <a:t>Part</a:t>
            </a:r>
            <a:r>
              <a:rPr lang="es-ES" sz="1200" dirty="0"/>
              <a:t> I</a:t>
            </a:r>
          </a:p>
        </p:txBody>
      </p:sp>
      <p:sp>
        <p:nvSpPr>
          <p:cNvPr id="6" name="Rectangle 5"/>
          <p:cNvSpPr/>
          <p:nvPr/>
        </p:nvSpPr>
        <p:spPr>
          <a:xfrm>
            <a:off x="2281647" y="0"/>
            <a:ext cx="2224199" cy="200797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1200" dirty="0" err="1"/>
              <a:t>Part</a:t>
            </a:r>
            <a:r>
              <a:rPr lang="es-ES" sz="1200" dirty="0"/>
              <a:t> II</a:t>
            </a:r>
          </a:p>
        </p:txBody>
      </p:sp>
      <p:sp>
        <p:nvSpPr>
          <p:cNvPr id="7" name="Rectangle 6"/>
          <p:cNvSpPr/>
          <p:nvPr/>
        </p:nvSpPr>
        <p:spPr>
          <a:xfrm>
            <a:off x="4570958" y="0"/>
            <a:ext cx="2226044" cy="200797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1200" dirty="0" err="1"/>
              <a:t>Part</a:t>
            </a:r>
            <a:r>
              <a:rPr lang="es-ES" sz="1200" dirty="0"/>
              <a:t> III</a:t>
            </a:r>
          </a:p>
        </p:txBody>
      </p:sp>
      <p:sp>
        <p:nvSpPr>
          <p:cNvPr id="8" name="Rectangle 7"/>
          <p:cNvSpPr/>
          <p:nvPr/>
        </p:nvSpPr>
        <p:spPr>
          <a:xfrm>
            <a:off x="6862114" y="1"/>
            <a:ext cx="2281854" cy="199766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1200" dirty="0" err="1"/>
              <a:t>Conclusions</a:t>
            </a:r>
            <a:endParaRPr lang="es-ES" sz="1200" dirty="0"/>
          </a:p>
        </p:txBody>
      </p:sp>
      <p:sp>
        <p:nvSpPr>
          <p:cNvPr id="10" name="Rectangle 9"/>
          <p:cNvSpPr/>
          <p:nvPr/>
        </p:nvSpPr>
        <p:spPr>
          <a:xfrm>
            <a:off x="0" y="233966"/>
            <a:ext cx="4505846" cy="192754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1200" dirty="0" err="1" smtClean="0"/>
              <a:t>Pictorial</a:t>
            </a:r>
            <a:r>
              <a:rPr lang="es-ES" sz="1200" dirty="0" smtClean="0"/>
              <a:t> </a:t>
            </a:r>
            <a:r>
              <a:rPr lang="es-ES" sz="1200" dirty="0" err="1" smtClean="0"/>
              <a:t>structures</a:t>
            </a:r>
            <a:endParaRPr lang="es-ES" sz="1200" dirty="0"/>
          </a:p>
        </p:txBody>
      </p:sp>
      <p:sp>
        <p:nvSpPr>
          <p:cNvPr id="12" name="Rectangle 11"/>
          <p:cNvSpPr/>
          <p:nvPr/>
        </p:nvSpPr>
        <p:spPr>
          <a:xfrm>
            <a:off x="4570958" y="225789"/>
            <a:ext cx="4573042" cy="200931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1200" dirty="0" smtClean="0"/>
              <a:t>Contextual </a:t>
            </a:r>
            <a:r>
              <a:rPr lang="es-ES" sz="1200" dirty="0" err="1" smtClean="0"/>
              <a:t>Rescoring</a:t>
            </a:r>
            <a:r>
              <a:rPr lang="es-ES" sz="1200" dirty="0" smtClean="0"/>
              <a:t> </a:t>
            </a:r>
            <a:r>
              <a:rPr lang="es-ES" sz="1200" dirty="0" err="1" smtClean="0"/>
              <a:t>for</a:t>
            </a:r>
            <a:r>
              <a:rPr lang="es-ES" sz="1200" dirty="0" smtClean="0"/>
              <a:t> Human Pose </a:t>
            </a:r>
            <a:r>
              <a:rPr lang="es-ES" sz="1200" dirty="0" err="1" smtClean="0"/>
              <a:t>Estimation</a:t>
            </a:r>
            <a:endParaRPr lang="es-ES" sz="12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860AB8-BB39-4E0E-8905-3E931B52FC0E}" type="slidenum">
              <a:rPr lang="es-ES" smtClean="0"/>
              <a:t>87</a:t>
            </a:fld>
            <a:endParaRPr lang="es-ES"/>
          </a:p>
        </p:txBody>
      </p:sp>
      <p:grpSp>
        <p:nvGrpSpPr>
          <p:cNvPr id="13" name="Group 12"/>
          <p:cNvGrpSpPr/>
          <p:nvPr/>
        </p:nvGrpSpPr>
        <p:grpSpPr>
          <a:xfrm>
            <a:off x="736806" y="1506772"/>
            <a:ext cx="7867642" cy="2360687"/>
            <a:chOff x="736806" y="1506772"/>
            <a:chExt cx="7867642" cy="2360687"/>
          </a:xfrm>
        </p:grpSpPr>
        <p:pic>
          <p:nvPicPr>
            <p:cNvPr id="14" name="Picture 2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736806" y="1506772"/>
              <a:ext cx="4771298" cy="23606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8" name="Rounded Rectangle 32"/>
            <p:cNvSpPr/>
            <p:nvPr/>
          </p:nvSpPr>
          <p:spPr>
            <a:xfrm>
              <a:off x="5868144" y="2298860"/>
              <a:ext cx="2736304" cy="720080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ES" b="1" dirty="0" smtClean="0"/>
                <a:t>Max. </a:t>
              </a:r>
              <a:r>
                <a:rPr lang="es-ES" b="1" dirty="0" err="1" smtClean="0"/>
                <a:t>Precision</a:t>
              </a:r>
              <a:r>
                <a:rPr lang="es-ES" b="1" dirty="0" smtClean="0"/>
                <a:t> </a:t>
              </a:r>
              <a:r>
                <a:rPr lang="es-ES" b="1" dirty="0" err="1" smtClean="0"/>
                <a:t>Poselets</a:t>
              </a:r>
              <a:endParaRPr lang="es-ES" b="1" dirty="0"/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755576" y="4099060"/>
            <a:ext cx="7848872" cy="2394595"/>
            <a:chOff x="755576" y="4099060"/>
            <a:chExt cx="7848872" cy="2394595"/>
          </a:xfrm>
        </p:grpSpPr>
        <p:pic>
          <p:nvPicPr>
            <p:cNvPr id="15" name="Picture 3"/>
            <p:cNvPicPr>
              <a:picLocks noChangeAspect="1" noChangeArrowheads="1"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755576" y="4099060"/>
              <a:ext cx="4825805" cy="239459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9" name="Rounded Rectangle 32"/>
            <p:cNvSpPr/>
            <p:nvPr/>
          </p:nvSpPr>
          <p:spPr>
            <a:xfrm>
              <a:off x="5868144" y="4891148"/>
              <a:ext cx="2736304" cy="720080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ES" b="1" dirty="0" smtClean="0"/>
                <a:t>Max. </a:t>
              </a:r>
              <a:r>
                <a:rPr lang="es-ES" b="1" dirty="0" err="1" smtClean="0"/>
                <a:t>Precision</a:t>
              </a:r>
              <a:r>
                <a:rPr lang="es-ES" b="1" dirty="0" smtClean="0"/>
                <a:t> + </a:t>
              </a:r>
              <a:r>
                <a:rPr lang="es-ES" b="1" dirty="0" err="1" smtClean="0"/>
                <a:t>covering</a:t>
              </a:r>
              <a:r>
                <a:rPr lang="es-ES" b="1" dirty="0" smtClean="0"/>
                <a:t> </a:t>
              </a:r>
              <a:r>
                <a:rPr lang="es-ES" b="1" dirty="0" err="1" smtClean="0"/>
                <a:t>selected</a:t>
              </a:r>
              <a:r>
                <a:rPr lang="es-ES" b="1" dirty="0" smtClean="0"/>
                <a:t> </a:t>
              </a:r>
              <a:r>
                <a:rPr lang="es-ES" b="1" dirty="0" err="1" smtClean="0"/>
                <a:t>Poselets</a:t>
              </a:r>
              <a:endParaRPr lang="es-ES" b="1" dirty="0"/>
            </a:p>
          </p:txBody>
        </p:sp>
      </p:grpSp>
    </p:spTree>
    <p:extLst>
      <p:ext uri="{BB962C8B-B14F-4D97-AF65-F5344CB8AC3E}">
        <p14:creationId xmlns:p14="http://schemas.microsoft.com/office/powerpoint/2010/main" val="14209343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28 Imagen" descr="degradado diapo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32" y="5888673"/>
            <a:ext cx="9144000" cy="97889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err="1" smtClean="0"/>
              <a:t>Results</a:t>
            </a:r>
            <a:endParaRPr lang="es-ES" dirty="0"/>
          </a:p>
        </p:txBody>
      </p:sp>
      <p:sp>
        <p:nvSpPr>
          <p:cNvPr id="5" name="Rectangle 4"/>
          <p:cNvSpPr/>
          <p:nvPr/>
        </p:nvSpPr>
        <p:spPr>
          <a:xfrm>
            <a:off x="-32" y="0"/>
            <a:ext cx="2216567" cy="199766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1200" dirty="0" err="1"/>
              <a:t>Part</a:t>
            </a:r>
            <a:r>
              <a:rPr lang="es-ES" sz="1200" dirty="0"/>
              <a:t> I</a:t>
            </a:r>
          </a:p>
        </p:txBody>
      </p:sp>
      <p:sp>
        <p:nvSpPr>
          <p:cNvPr id="6" name="Rectangle 5"/>
          <p:cNvSpPr/>
          <p:nvPr/>
        </p:nvSpPr>
        <p:spPr>
          <a:xfrm>
            <a:off x="2281647" y="0"/>
            <a:ext cx="2224199" cy="200797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1200" dirty="0" err="1"/>
              <a:t>Part</a:t>
            </a:r>
            <a:r>
              <a:rPr lang="es-ES" sz="1200" dirty="0"/>
              <a:t> II</a:t>
            </a:r>
          </a:p>
        </p:txBody>
      </p:sp>
      <p:sp>
        <p:nvSpPr>
          <p:cNvPr id="7" name="Rectangle 6"/>
          <p:cNvSpPr/>
          <p:nvPr/>
        </p:nvSpPr>
        <p:spPr>
          <a:xfrm>
            <a:off x="4570958" y="0"/>
            <a:ext cx="2226044" cy="200797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1200" dirty="0" err="1"/>
              <a:t>Part</a:t>
            </a:r>
            <a:r>
              <a:rPr lang="es-ES" sz="1200" dirty="0"/>
              <a:t> III</a:t>
            </a:r>
          </a:p>
        </p:txBody>
      </p:sp>
      <p:sp>
        <p:nvSpPr>
          <p:cNvPr id="8" name="Rectangle 7"/>
          <p:cNvSpPr/>
          <p:nvPr/>
        </p:nvSpPr>
        <p:spPr>
          <a:xfrm>
            <a:off x="6862114" y="1"/>
            <a:ext cx="2281854" cy="199766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1200" dirty="0" err="1"/>
              <a:t>Conclusions</a:t>
            </a:r>
            <a:endParaRPr lang="es-ES" sz="1200" dirty="0"/>
          </a:p>
        </p:txBody>
      </p:sp>
      <p:sp>
        <p:nvSpPr>
          <p:cNvPr id="10" name="Rectangle 9"/>
          <p:cNvSpPr/>
          <p:nvPr/>
        </p:nvSpPr>
        <p:spPr>
          <a:xfrm>
            <a:off x="0" y="233966"/>
            <a:ext cx="4505846" cy="192754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1200" dirty="0" err="1" smtClean="0"/>
              <a:t>Pictorial</a:t>
            </a:r>
            <a:r>
              <a:rPr lang="es-ES" sz="1200" dirty="0" smtClean="0"/>
              <a:t> </a:t>
            </a:r>
            <a:r>
              <a:rPr lang="es-ES" sz="1200" dirty="0" err="1" smtClean="0"/>
              <a:t>structures</a:t>
            </a:r>
            <a:endParaRPr lang="es-ES" sz="1200" dirty="0"/>
          </a:p>
        </p:txBody>
      </p:sp>
      <p:sp>
        <p:nvSpPr>
          <p:cNvPr id="12" name="Rectangle 11"/>
          <p:cNvSpPr/>
          <p:nvPr/>
        </p:nvSpPr>
        <p:spPr>
          <a:xfrm>
            <a:off x="4570958" y="225789"/>
            <a:ext cx="4573042" cy="200931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1200" dirty="0" smtClean="0"/>
              <a:t>Contextual </a:t>
            </a:r>
            <a:r>
              <a:rPr lang="es-ES" sz="1200" dirty="0" err="1" smtClean="0"/>
              <a:t>Rescoring</a:t>
            </a:r>
            <a:r>
              <a:rPr lang="es-ES" sz="1200" dirty="0" smtClean="0"/>
              <a:t> </a:t>
            </a:r>
            <a:r>
              <a:rPr lang="es-ES" sz="1200" dirty="0" err="1" smtClean="0"/>
              <a:t>for</a:t>
            </a:r>
            <a:r>
              <a:rPr lang="es-ES" sz="1200" dirty="0" smtClean="0"/>
              <a:t> Human Pose </a:t>
            </a:r>
            <a:r>
              <a:rPr lang="es-ES" sz="1200" dirty="0" err="1" smtClean="0"/>
              <a:t>Estimation</a:t>
            </a:r>
            <a:endParaRPr lang="es-ES" sz="12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860AB8-BB39-4E0E-8905-3E931B52FC0E}" type="slidenum">
              <a:rPr lang="es-ES" smtClean="0"/>
              <a:t>88</a:t>
            </a:fld>
            <a:endParaRPr lang="es-ES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57707" y="1821849"/>
            <a:ext cx="6645334" cy="3829897"/>
          </a:xfrm>
          <a:prstGeom prst="rect">
            <a:avLst/>
          </a:prstGeom>
        </p:spPr>
      </p:pic>
      <p:sp>
        <p:nvSpPr>
          <p:cNvPr id="13" name="Content Placeholder 2"/>
          <p:cNvSpPr>
            <a:spLocks noGrp="1"/>
          </p:cNvSpPr>
          <p:nvPr>
            <p:ph idx="1"/>
          </p:nvPr>
        </p:nvSpPr>
        <p:spPr>
          <a:xfrm>
            <a:off x="2982665" y="1425151"/>
            <a:ext cx="3475285" cy="531076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s-ES" sz="2000" dirty="0" smtClean="0"/>
              <a:t>Position </a:t>
            </a:r>
            <a:r>
              <a:rPr lang="es-ES" sz="2000" dirty="0" err="1" smtClean="0"/>
              <a:t>prediction</a:t>
            </a:r>
            <a:r>
              <a:rPr lang="es-ES" sz="2000" dirty="0" smtClean="0"/>
              <a:t>, LSP dataset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extBox 13"/>
              <p:cNvSpPr txBox="1"/>
              <p:nvPr/>
            </p:nvSpPr>
            <p:spPr>
              <a:xfrm>
                <a:off x="1289889" y="5827161"/>
                <a:ext cx="6562138" cy="319768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s-ES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s-ES" b="0" i="1" smtClean="0">
                              <a:latin typeface="Cambria Math" panose="02040503050406030204" pitchFamily="18" charset="0"/>
                            </a:rPr>
                            <m:t>𝐸</m:t>
                          </m:r>
                        </m:e>
                        <m:sup>
                          <m:r>
                            <a:rPr lang="es-ES" b="0" i="1" smtClean="0">
                              <a:latin typeface="Cambria Math" panose="02040503050406030204" pitchFamily="18" charset="0"/>
                            </a:rPr>
                            <m:t>𝑢</m:t>
                          </m:r>
                        </m:sup>
                      </m:sSup>
                      <m:d>
                        <m:dPr>
                          <m:ctrlPr>
                            <a:rPr lang="es-ES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s-ES" b="0" i="1" smtClean="0">
                              <a:latin typeface="Cambria Math" panose="02040503050406030204" pitchFamily="18" charset="0"/>
                            </a:rPr>
                            <m:t>𝐼</m:t>
                          </m:r>
                          <m:r>
                            <a:rPr lang="es-ES" b="0" i="1" smtClean="0">
                              <a:latin typeface="Cambria Math" panose="02040503050406030204" pitchFamily="18" charset="0"/>
                            </a:rPr>
                            <m:t>,</m:t>
                          </m:r>
                          <m:sSub>
                            <m:sSubPr>
                              <m:ctrlPr>
                                <a:rPr lang="es-ES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s-ES" b="0" i="1" smtClean="0">
                                  <a:latin typeface="Cambria Math" panose="02040503050406030204" pitchFamily="18" charset="0"/>
                                </a:rPr>
                                <m:t>𝑙</m:t>
                              </m:r>
                            </m:e>
                            <m:sub>
                              <m:r>
                                <a:rPr lang="es-ES" b="0" i="1" smtClean="0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</m:sub>
                          </m:sSub>
                          <m:r>
                            <a:rPr lang="es-ES" b="0" i="1" smtClean="0">
                              <a:latin typeface="Cambria Math" panose="02040503050406030204" pitchFamily="18" charset="0"/>
                            </a:rPr>
                            <m:t>,</m:t>
                          </m:r>
                          <m:sSup>
                            <m:sSupPr>
                              <m:ctrlPr>
                                <a:rPr lang="es-ES" b="0" i="1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s-ES" b="0" i="1" smtClean="0">
                                  <a:latin typeface="Cambria Math" panose="02040503050406030204" pitchFamily="18" charset="0"/>
                                </a:rPr>
                                <m:t>𝛽</m:t>
                              </m:r>
                            </m:e>
                            <m:sup>
                              <m:r>
                                <a:rPr lang="es-ES" b="0" i="1" smtClean="0">
                                  <a:latin typeface="Cambria Math" panose="02040503050406030204" pitchFamily="18" charset="0"/>
                                </a:rPr>
                                <m:t>𝑢</m:t>
                              </m:r>
                            </m:sup>
                          </m:sSup>
                          <m:r>
                            <a:rPr lang="es-ES" b="0" i="1" smtClean="0"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es-ES" b="0" i="1" smtClean="0">
                              <a:latin typeface="Cambria Math" panose="02040503050406030204" pitchFamily="18" charset="0"/>
                            </a:rPr>
                            <m:t>𝒫</m:t>
                          </m:r>
                        </m:e>
                      </m:d>
                      <m:r>
                        <a:rPr lang="es-ES" b="0" i="1" smtClean="0">
                          <a:latin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es-ES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s-ES" b="0" i="1" smtClean="0">
                              <a:latin typeface="Cambria Math" panose="02040503050406030204" pitchFamily="18" charset="0"/>
                            </a:rPr>
                            <m:t>𝐸</m:t>
                          </m:r>
                        </m:e>
                        <m:sup>
                          <m:r>
                            <a:rPr lang="es-ES" b="0" i="1" smtClean="0">
                              <a:latin typeface="Cambria Math" panose="02040503050406030204" pitchFamily="18" charset="0"/>
                            </a:rPr>
                            <m:t>𝑢</m:t>
                          </m:r>
                          <m:r>
                            <a:rPr lang="es-ES" b="0" i="1" smtClean="0"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es-ES" b="0" i="1" smtClean="0">
                              <a:latin typeface="Cambria Math" panose="02040503050406030204" pitchFamily="18" charset="0"/>
                            </a:rPr>
                            <m:t>𝑏𝑜𝑜𝑠𝑡</m:t>
                          </m:r>
                        </m:sup>
                      </m:sSup>
                      <m:d>
                        <m:dPr>
                          <m:ctrlPr>
                            <a:rPr lang="es-ES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s-ES" b="0" i="1" smtClean="0">
                              <a:latin typeface="Cambria Math" panose="02040503050406030204" pitchFamily="18" charset="0"/>
                            </a:rPr>
                            <m:t>𝐼</m:t>
                          </m:r>
                          <m:r>
                            <a:rPr lang="es-ES" b="0" i="1" smtClean="0">
                              <a:latin typeface="Cambria Math" panose="02040503050406030204" pitchFamily="18" charset="0"/>
                            </a:rPr>
                            <m:t>,</m:t>
                          </m:r>
                          <m:sSub>
                            <m:sSubPr>
                              <m:ctrlPr>
                                <a:rPr lang="es-ES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s-ES" b="0" i="1" smtClean="0">
                                  <a:latin typeface="Cambria Math" panose="02040503050406030204" pitchFamily="18" charset="0"/>
                                </a:rPr>
                                <m:t>𝑙</m:t>
                              </m:r>
                            </m:e>
                            <m:sub>
                              <m:r>
                                <a:rPr lang="es-ES" b="0" i="1" smtClean="0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</m:sub>
                          </m:sSub>
                          <m:r>
                            <a:rPr lang="es-ES" b="0" i="1" smtClean="0">
                              <a:latin typeface="Cambria Math" panose="02040503050406030204" pitchFamily="18" charset="0"/>
                            </a:rPr>
                            <m:t>, </m:t>
                          </m:r>
                          <m:sSubSup>
                            <m:sSubSupPr>
                              <m:ctrlPr>
                                <a:rPr lang="es-ES" b="0" i="1" smtClean="0">
                                  <a:latin typeface="Cambria Math" panose="02040503050406030204" pitchFamily="18" charset="0"/>
                                </a:rPr>
                              </m:ctrlPr>
                            </m:sSubSupPr>
                            <m:e>
                              <m:r>
                                <a:rPr lang="es-ES" b="0" i="1" smtClean="0">
                                  <a:latin typeface="Cambria Math" panose="02040503050406030204" pitchFamily="18" charset="0"/>
                                </a:rPr>
                                <m:t>𝛽</m:t>
                              </m:r>
                            </m:e>
                            <m:sub>
                              <m:r>
                                <a:rPr lang="es-ES" b="0" i="1" smtClean="0">
                                  <a:latin typeface="Cambria Math" panose="02040503050406030204" pitchFamily="18" charset="0"/>
                                </a:rPr>
                                <m:t>𝑎</m:t>
                              </m:r>
                            </m:sub>
                            <m:sup>
                              <m:r>
                                <a:rPr lang="es-ES" b="0" i="1" smtClean="0">
                                  <a:latin typeface="Cambria Math" panose="02040503050406030204" pitchFamily="18" charset="0"/>
                                </a:rPr>
                                <m:t>𝑢</m:t>
                              </m:r>
                            </m:sup>
                          </m:sSubSup>
                        </m:e>
                      </m:d>
                      <m:r>
                        <a:rPr lang="es-ES" b="0" i="1" smtClean="0">
                          <a:latin typeface="Cambria Math" panose="02040503050406030204" pitchFamily="18" charset="0"/>
                        </a:rPr>
                        <m:t> +</m:t>
                      </m:r>
                      <m:sSubSup>
                        <m:sSubSupPr>
                          <m:ctrlPr>
                            <a:rPr lang="es-ES" b="0" i="1" smtClean="0">
                              <a:latin typeface="Cambria Math" panose="02040503050406030204" pitchFamily="18" charset="0"/>
                            </a:rPr>
                          </m:ctrlPr>
                        </m:sSubSupPr>
                        <m:e>
                          <m:r>
                            <a:rPr lang="es-ES" b="0" i="1" smtClean="0">
                              <a:latin typeface="Cambria Math" panose="02040503050406030204" pitchFamily="18" charset="0"/>
                            </a:rPr>
                            <m:t>𝛽</m:t>
                          </m:r>
                        </m:e>
                        <m:sub>
                          <m:r>
                            <a:rPr lang="es-ES" b="0" i="1" smtClean="0">
                              <a:latin typeface="Cambria Math" panose="02040503050406030204" pitchFamily="18" charset="0"/>
                            </a:rPr>
                            <m:t>𝑝</m:t>
                          </m:r>
                        </m:sub>
                        <m:sup>
                          <m:r>
                            <a:rPr lang="es-ES" b="0" i="1" smtClean="0">
                              <a:latin typeface="Cambria Math" panose="02040503050406030204" pitchFamily="18" charset="0"/>
                            </a:rPr>
                            <m:t>𝑢</m:t>
                          </m:r>
                        </m:sup>
                      </m:sSubSup>
                      <m:r>
                        <a:rPr lang="es-ES" b="0" i="1" smtClean="0">
                          <a:latin typeface="Cambria Math" panose="02040503050406030204" pitchFamily="18" charset="0"/>
                        </a:rPr>
                        <m:t>⋅</m:t>
                      </m:r>
                      <m:sSup>
                        <m:sSupPr>
                          <m:ctrlPr>
                            <a:rPr lang="es-ES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s-ES" b="0" i="1" smtClean="0">
                              <a:latin typeface="Cambria Math" panose="02040503050406030204" pitchFamily="18" charset="0"/>
                            </a:rPr>
                            <m:t>𝐸</m:t>
                          </m:r>
                        </m:e>
                        <m:sup>
                          <m:r>
                            <a:rPr lang="es-ES" b="0" i="1" smtClean="0">
                              <a:latin typeface="Cambria Math" panose="02040503050406030204" pitchFamily="18" charset="0"/>
                            </a:rPr>
                            <m:t>𝑢</m:t>
                          </m:r>
                          <m:r>
                            <a:rPr lang="es-ES" b="0" i="1" smtClean="0"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es-ES" b="0" i="1" smtClean="0">
                              <a:latin typeface="Cambria Math" panose="02040503050406030204" pitchFamily="18" charset="0"/>
                            </a:rPr>
                            <m:t>𝑝𝑜𝑠𝑒𝑙𝑒𝑡𝑠</m:t>
                          </m:r>
                        </m:sup>
                      </m:sSup>
                      <m:r>
                        <a:rPr lang="es-ES" i="1">
                          <a:latin typeface="Cambria Math" panose="02040503050406030204" pitchFamily="18" charset="0"/>
                        </a:rPr>
                        <m:t>(</m:t>
                      </m:r>
                      <m:r>
                        <a:rPr lang="es-ES" i="1">
                          <a:latin typeface="Cambria Math" panose="02040503050406030204" pitchFamily="18" charset="0"/>
                        </a:rPr>
                        <m:t>𝐼</m:t>
                      </m:r>
                      <m:r>
                        <a:rPr lang="es-ES" i="1">
                          <a:latin typeface="Cambria Math" panose="02040503050406030204" pitchFamily="18" charset="0"/>
                        </a:rPr>
                        <m:t>,</m:t>
                      </m:r>
                      <m:sSub>
                        <m:sSubPr>
                          <m:ctrlPr>
                            <a:rPr lang="es-ES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s-ES" b="0" i="1" smtClean="0">
                              <a:latin typeface="Cambria Math" panose="02040503050406030204" pitchFamily="18" charset="0"/>
                            </a:rPr>
                            <m:t>𝑙</m:t>
                          </m:r>
                        </m:e>
                        <m:sub>
                          <m:r>
                            <a:rPr lang="es-ES" b="0" i="1" smtClean="0">
                              <a:latin typeface="Cambria Math" panose="02040503050406030204" pitchFamily="18" charset="0"/>
                            </a:rPr>
                            <m:t>𝑖</m:t>
                          </m:r>
                        </m:sub>
                      </m:sSub>
                      <m:r>
                        <a:rPr lang="es-ES" b="0" i="1" smtClean="0">
                          <a:latin typeface="Cambria Math" panose="02040503050406030204" pitchFamily="18" charset="0"/>
                        </a:rPr>
                        <m:t>,</m:t>
                      </m:r>
                      <m:r>
                        <a:rPr lang="es-ES" i="1">
                          <a:latin typeface="Cambria Math" panose="02040503050406030204" pitchFamily="18" charset="0"/>
                        </a:rPr>
                        <m:t>𝒫</m:t>
                      </m:r>
                      <m:r>
                        <a:rPr lang="es-ES" b="0" i="1" smtClean="0"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s-ES" b="1" dirty="0" smtClean="0"/>
              </a:p>
            </p:txBody>
          </p:sp>
        </mc:Choice>
        <mc:Fallback xmlns="">
          <p:sp>
            <p:nvSpPr>
              <p:cNvPr id="14" name="TextBox 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89889" y="5827161"/>
                <a:ext cx="6562138" cy="319768"/>
              </a:xfrm>
              <a:prstGeom prst="rect">
                <a:avLst/>
              </a:prstGeom>
              <a:blipFill rotWithShape="0">
                <a:blip r:embed="rId4"/>
                <a:stretch>
                  <a:fillRect t="-5769" b="-21154"/>
                </a:stretch>
              </a:blipFill>
            </p:spPr>
            <p:txBody>
              <a:bodyPr/>
              <a:lstStyle/>
              <a:p>
                <a:r>
                  <a:rPr lang="es-E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0145964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28 Imagen" descr="degradado diapo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32" y="5888673"/>
            <a:ext cx="9144000" cy="97889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err="1" smtClean="0"/>
              <a:t>Results</a:t>
            </a:r>
            <a:endParaRPr lang="es-ES" dirty="0"/>
          </a:p>
        </p:txBody>
      </p:sp>
      <p:sp>
        <p:nvSpPr>
          <p:cNvPr id="5" name="Rectangle 4"/>
          <p:cNvSpPr/>
          <p:nvPr/>
        </p:nvSpPr>
        <p:spPr>
          <a:xfrm>
            <a:off x="-32" y="0"/>
            <a:ext cx="2216567" cy="199766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1200" dirty="0" err="1"/>
              <a:t>Part</a:t>
            </a:r>
            <a:r>
              <a:rPr lang="es-ES" sz="1200" dirty="0"/>
              <a:t> I</a:t>
            </a:r>
          </a:p>
        </p:txBody>
      </p:sp>
      <p:sp>
        <p:nvSpPr>
          <p:cNvPr id="6" name="Rectangle 5"/>
          <p:cNvSpPr/>
          <p:nvPr/>
        </p:nvSpPr>
        <p:spPr>
          <a:xfrm>
            <a:off x="2281647" y="0"/>
            <a:ext cx="2224199" cy="200797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1200" dirty="0" err="1"/>
              <a:t>Part</a:t>
            </a:r>
            <a:r>
              <a:rPr lang="es-ES" sz="1200" dirty="0"/>
              <a:t> II</a:t>
            </a:r>
          </a:p>
        </p:txBody>
      </p:sp>
      <p:sp>
        <p:nvSpPr>
          <p:cNvPr id="7" name="Rectangle 6"/>
          <p:cNvSpPr/>
          <p:nvPr/>
        </p:nvSpPr>
        <p:spPr>
          <a:xfrm>
            <a:off x="4570958" y="0"/>
            <a:ext cx="2226044" cy="200797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1200" dirty="0" err="1"/>
              <a:t>Part</a:t>
            </a:r>
            <a:r>
              <a:rPr lang="es-ES" sz="1200" dirty="0"/>
              <a:t> III</a:t>
            </a:r>
          </a:p>
        </p:txBody>
      </p:sp>
      <p:sp>
        <p:nvSpPr>
          <p:cNvPr id="8" name="Rectangle 7"/>
          <p:cNvSpPr/>
          <p:nvPr/>
        </p:nvSpPr>
        <p:spPr>
          <a:xfrm>
            <a:off x="6862114" y="1"/>
            <a:ext cx="2281854" cy="199766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1200" dirty="0" err="1"/>
              <a:t>Conclusions</a:t>
            </a:r>
            <a:endParaRPr lang="es-ES" sz="1200" dirty="0"/>
          </a:p>
        </p:txBody>
      </p:sp>
      <p:sp>
        <p:nvSpPr>
          <p:cNvPr id="10" name="Rectangle 9"/>
          <p:cNvSpPr/>
          <p:nvPr/>
        </p:nvSpPr>
        <p:spPr>
          <a:xfrm>
            <a:off x="0" y="233966"/>
            <a:ext cx="4505846" cy="192754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1200" dirty="0" err="1" smtClean="0"/>
              <a:t>Pictorial</a:t>
            </a:r>
            <a:r>
              <a:rPr lang="es-ES" sz="1200" dirty="0" smtClean="0"/>
              <a:t> </a:t>
            </a:r>
            <a:r>
              <a:rPr lang="es-ES" sz="1200" dirty="0" err="1" smtClean="0"/>
              <a:t>structures</a:t>
            </a:r>
            <a:endParaRPr lang="es-ES" sz="1200" dirty="0"/>
          </a:p>
        </p:txBody>
      </p:sp>
      <p:sp>
        <p:nvSpPr>
          <p:cNvPr id="12" name="Rectangle 11"/>
          <p:cNvSpPr/>
          <p:nvPr/>
        </p:nvSpPr>
        <p:spPr>
          <a:xfrm>
            <a:off x="4570958" y="225789"/>
            <a:ext cx="4573042" cy="200931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1200" dirty="0" smtClean="0"/>
              <a:t>Contextual </a:t>
            </a:r>
            <a:r>
              <a:rPr lang="es-ES" sz="1200" dirty="0" err="1" smtClean="0"/>
              <a:t>Rescoring</a:t>
            </a:r>
            <a:r>
              <a:rPr lang="es-ES" sz="1200" dirty="0" smtClean="0"/>
              <a:t> </a:t>
            </a:r>
            <a:r>
              <a:rPr lang="es-ES" sz="1200" dirty="0" err="1" smtClean="0"/>
              <a:t>for</a:t>
            </a:r>
            <a:r>
              <a:rPr lang="es-ES" sz="1200" dirty="0" smtClean="0"/>
              <a:t> Human Pose </a:t>
            </a:r>
            <a:r>
              <a:rPr lang="es-ES" sz="1200" dirty="0" err="1" smtClean="0"/>
              <a:t>Estimation</a:t>
            </a:r>
            <a:endParaRPr lang="es-ES" sz="12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860AB8-BB39-4E0E-8905-3E931B52FC0E}" type="slidenum">
              <a:rPr lang="es-ES" smtClean="0"/>
              <a:t>89</a:t>
            </a:fld>
            <a:endParaRPr lang="es-ES"/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57708" y="1821849"/>
            <a:ext cx="6645333" cy="3794103"/>
          </a:xfrm>
          <a:prstGeom prst="rect">
            <a:avLst/>
          </a:prstGeom>
        </p:spPr>
      </p:pic>
      <p:sp>
        <p:nvSpPr>
          <p:cNvPr id="14" name="Content Placeholder 2"/>
          <p:cNvSpPr>
            <a:spLocks noGrp="1"/>
          </p:cNvSpPr>
          <p:nvPr>
            <p:ph idx="1"/>
          </p:nvPr>
        </p:nvSpPr>
        <p:spPr>
          <a:xfrm>
            <a:off x="2903457" y="1425151"/>
            <a:ext cx="3629318" cy="531076"/>
          </a:xfrm>
        </p:spPr>
        <p:txBody>
          <a:bodyPr>
            <a:normAutofit fontScale="92500"/>
          </a:bodyPr>
          <a:lstStyle/>
          <a:p>
            <a:pPr marL="0" indent="0" algn="ctr">
              <a:buNone/>
            </a:pPr>
            <a:r>
              <a:rPr lang="es-ES" sz="2000" dirty="0" smtClean="0"/>
              <a:t>Position </a:t>
            </a:r>
            <a:r>
              <a:rPr lang="es-ES" sz="2000" dirty="0" err="1" smtClean="0"/>
              <a:t>prediction</a:t>
            </a:r>
            <a:r>
              <a:rPr lang="es-ES" sz="2000" dirty="0" smtClean="0"/>
              <a:t>, PARSE dataset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xtBox 14"/>
              <p:cNvSpPr txBox="1"/>
              <p:nvPr/>
            </p:nvSpPr>
            <p:spPr>
              <a:xfrm>
                <a:off x="1289889" y="5827161"/>
                <a:ext cx="6562138" cy="319768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s-ES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s-ES" b="0" i="1" smtClean="0">
                              <a:latin typeface="Cambria Math" panose="02040503050406030204" pitchFamily="18" charset="0"/>
                            </a:rPr>
                            <m:t>𝐸</m:t>
                          </m:r>
                        </m:e>
                        <m:sup>
                          <m:r>
                            <a:rPr lang="es-ES" b="0" i="1" smtClean="0">
                              <a:latin typeface="Cambria Math" panose="02040503050406030204" pitchFamily="18" charset="0"/>
                            </a:rPr>
                            <m:t>𝑢</m:t>
                          </m:r>
                        </m:sup>
                      </m:sSup>
                      <m:d>
                        <m:dPr>
                          <m:ctrlPr>
                            <a:rPr lang="es-ES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s-ES" b="0" i="1" smtClean="0">
                              <a:latin typeface="Cambria Math" panose="02040503050406030204" pitchFamily="18" charset="0"/>
                            </a:rPr>
                            <m:t>𝐼</m:t>
                          </m:r>
                          <m:r>
                            <a:rPr lang="es-ES" b="0" i="1" smtClean="0">
                              <a:latin typeface="Cambria Math" panose="02040503050406030204" pitchFamily="18" charset="0"/>
                            </a:rPr>
                            <m:t>,</m:t>
                          </m:r>
                          <m:sSub>
                            <m:sSubPr>
                              <m:ctrlPr>
                                <a:rPr lang="es-ES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s-ES" b="0" i="1" smtClean="0">
                                  <a:latin typeface="Cambria Math" panose="02040503050406030204" pitchFamily="18" charset="0"/>
                                </a:rPr>
                                <m:t>𝑙</m:t>
                              </m:r>
                            </m:e>
                            <m:sub>
                              <m:r>
                                <a:rPr lang="es-ES" b="0" i="1" smtClean="0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</m:sub>
                          </m:sSub>
                          <m:r>
                            <a:rPr lang="es-ES" b="0" i="1" smtClean="0">
                              <a:latin typeface="Cambria Math" panose="02040503050406030204" pitchFamily="18" charset="0"/>
                            </a:rPr>
                            <m:t>,</m:t>
                          </m:r>
                          <m:sSup>
                            <m:sSupPr>
                              <m:ctrlPr>
                                <a:rPr lang="es-ES" b="0" i="1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s-ES" b="0" i="1" smtClean="0">
                                  <a:latin typeface="Cambria Math" panose="02040503050406030204" pitchFamily="18" charset="0"/>
                                </a:rPr>
                                <m:t>𝛽</m:t>
                              </m:r>
                            </m:e>
                            <m:sup>
                              <m:r>
                                <a:rPr lang="es-ES" b="0" i="1" smtClean="0">
                                  <a:latin typeface="Cambria Math" panose="02040503050406030204" pitchFamily="18" charset="0"/>
                                </a:rPr>
                                <m:t>𝑢</m:t>
                              </m:r>
                            </m:sup>
                          </m:sSup>
                          <m:r>
                            <a:rPr lang="es-ES" b="0" i="1" smtClean="0"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es-ES" b="0" i="1" smtClean="0">
                              <a:latin typeface="Cambria Math" panose="02040503050406030204" pitchFamily="18" charset="0"/>
                            </a:rPr>
                            <m:t>𝒫</m:t>
                          </m:r>
                        </m:e>
                      </m:d>
                      <m:r>
                        <a:rPr lang="es-ES" b="0" i="1" smtClean="0">
                          <a:latin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es-ES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s-ES" b="0" i="1" smtClean="0">
                              <a:latin typeface="Cambria Math" panose="02040503050406030204" pitchFamily="18" charset="0"/>
                            </a:rPr>
                            <m:t>𝐸</m:t>
                          </m:r>
                        </m:e>
                        <m:sup>
                          <m:r>
                            <a:rPr lang="es-ES" b="0" i="1" smtClean="0">
                              <a:latin typeface="Cambria Math" panose="02040503050406030204" pitchFamily="18" charset="0"/>
                            </a:rPr>
                            <m:t>𝑢</m:t>
                          </m:r>
                          <m:r>
                            <a:rPr lang="es-ES" b="0" i="1" smtClean="0"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es-ES" b="0" i="1" smtClean="0">
                              <a:latin typeface="Cambria Math" panose="02040503050406030204" pitchFamily="18" charset="0"/>
                            </a:rPr>
                            <m:t>𝑏𝑜𝑜𝑠𝑡</m:t>
                          </m:r>
                        </m:sup>
                      </m:sSup>
                      <m:d>
                        <m:dPr>
                          <m:ctrlPr>
                            <a:rPr lang="es-ES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s-ES" b="0" i="1" smtClean="0">
                              <a:latin typeface="Cambria Math" panose="02040503050406030204" pitchFamily="18" charset="0"/>
                            </a:rPr>
                            <m:t>𝐼</m:t>
                          </m:r>
                          <m:r>
                            <a:rPr lang="es-ES" b="0" i="1" smtClean="0">
                              <a:latin typeface="Cambria Math" panose="02040503050406030204" pitchFamily="18" charset="0"/>
                            </a:rPr>
                            <m:t>,</m:t>
                          </m:r>
                          <m:sSub>
                            <m:sSubPr>
                              <m:ctrlPr>
                                <a:rPr lang="es-ES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s-ES" b="0" i="1" smtClean="0">
                                  <a:latin typeface="Cambria Math" panose="02040503050406030204" pitchFamily="18" charset="0"/>
                                </a:rPr>
                                <m:t>𝑙</m:t>
                              </m:r>
                            </m:e>
                            <m:sub>
                              <m:r>
                                <a:rPr lang="es-ES" b="0" i="1" smtClean="0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</m:sub>
                          </m:sSub>
                          <m:r>
                            <a:rPr lang="es-ES" b="0" i="1" smtClean="0">
                              <a:latin typeface="Cambria Math" panose="02040503050406030204" pitchFamily="18" charset="0"/>
                            </a:rPr>
                            <m:t>, </m:t>
                          </m:r>
                          <m:sSubSup>
                            <m:sSubSupPr>
                              <m:ctrlPr>
                                <a:rPr lang="es-ES" b="0" i="1" smtClean="0">
                                  <a:latin typeface="Cambria Math" panose="02040503050406030204" pitchFamily="18" charset="0"/>
                                </a:rPr>
                              </m:ctrlPr>
                            </m:sSubSupPr>
                            <m:e>
                              <m:r>
                                <a:rPr lang="es-ES" b="0" i="1" smtClean="0">
                                  <a:latin typeface="Cambria Math" panose="02040503050406030204" pitchFamily="18" charset="0"/>
                                </a:rPr>
                                <m:t>𝛽</m:t>
                              </m:r>
                            </m:e>
                            <m:sub>
                              <m:r>
                                <a:rPr lang="es-ES" b="0" i="1" smtClean="0">
                                  <a:latin typeface="Cambria Math" panose="02040503050406030204" pitchFamily="18" charset="0"/>
                                </a:rPr>
                                <m:t>𝑎</m:t>
                              </m:r>
                            </m:sub>
                            <m:sup>
                              <m:r>
                                <a:rPr lang="es-ES" b="0" i="1" smtClean="0">
                                  <a:latin typeface="Cambria Math" panose="02040503050406030204" pitchFamily="18" charset="0"/>
                                </a:rPr>
                                <m:t>𝑢</m:t>
                              </m:r>
                            </m:sup>
                          </m:sSubSup>
                        </m:e>
                      </m:d>
                      <m:r>
                        <a:rPr lang="es-ES" b="0" i="1" smtClean="0">
                          <a:latin typeface="Cambria Math" panose="02040503050406030204" pitchFamily="18" charset="0"/>
                        </a:rPr>
                        <m:t> +</m:t>
                      </m:r>
                      <m:sSubSup>
                        <m:sSubSupPr>
                          <m:ctrlPr>
                            <a:rPr lang="es-ES" b="0" i="1" smtClean="0">
                              <a:latin typeface="Cambria Math" panose="02040503050406030204" pitchFamily="18" charset="0"/>
                            </a:rPr>
                          </m:ctrlPr>
                        </m:sSubSupPr>
                        <m:e>
                          <m:r>
                            <a:rPr lang="es-ES" b="0" i="1" smtClean="0">
                              <a:latin typeface="Cambria Math" panose="02040503050406030204" pitchFamily="18" charset="0"/>
                            </a:rPr>
                            <m:t>𝛽</m:t>
                          </m:r>
                        </m:e>
                        <m:sub>
                          <m:r>
                            <a:rPr lang="es-ES" b="0" i="1" smtClean="0">
                              <a:latin typeface="Cambria Math" panose="02040503050406030204" pitchFamily="18" charset="0"/>
                            </a:rPr>
                            <m:t>𝑝</m:t>
                          </m:r>
                        </m:sub>
                        <m:sup>
                          <m:r>
                            <a:rPr lang="es-ES" b="0" i="1" smtClean="0">
                              <a:latin typeface="Cambria Math" panose="02040503050406030204" pitchFamily="18" charset="0"/>
                            </a:rPr>
                            <m:t>𝑢</m:t>
                          </m:r>
                        </m:sup>
                      </m:sSubSup>
                      <m:r>
                        <a:rPr lang="es-ES" b="0" i="1" smtClean="0">
                          <a:latin typeface="Cambria Math" panose="02040503050406030204" pitchFamily="18" charset="0"/>
                        </a:rPr>
                        <m:t>⋅</m:t>
                      </m:r>
                      <m:sSup>
                        <m:sSupPr>
                          <m:ctrlPr>
                            <a:rPr lang="es-ES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s-ES" b="0" i="1" smtClean="0">
                              <a:latin typeface="Cambria Math" panose="02040503050406030204" pitchFamily="18" charset="0"/>
                            </a:rPr>
                            <m:t>𝐸</m:t>
                          </m:r>
                        </m:e>
                        <m:sup>
                          <m:r>
                            <a:rPr lang="es-ES" b="0" i="1" smtClean="0">
                              <a:latin typeface="Cambria Math" panose="02040503050406030204" pitchFamily="18" charset="0"/>
                            </a:rPr>
                            <m:t>𝑢</m:t>
                          </m:r>
                          <m:r>
                            <a:rPr lang="es-ES" b="0" i="1" smtClean="0"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es-ES" b="0" i="1" smtClean="0">
                              <a:latin typeface="Cambria Math" panose="02040503050406030204" pitchFamily="18" charset="0"/>
                            </a:rPr>
                            <m:t>𝑝𝑜𝑠𝑒𝑙𝑒𝑡𝑠</m:t>
                          </m:r>
                        </m:sup>
                      </m:sSup>
                      <m:r>
                        <a:rPr lang="es-ES" i="1">
                          <a:latin typeface="Cambria Math" panose="02040503050406030204" pitchFamily="18" charset="0"/>
                        </a:rPr>
                        <m:t>(</m:t>
                      </m:r>
                      <m:r>
                        <a:rPr lang="es-ES" i="1">
                          <a:latin typeface="Cambria Math" panose="02040503050406030204" pitchFamily="18" charset="0"/>
                        </a:rPr>
                        <m:t>𝐼</m:t>
                      </m:r>
                      <m:r>
                        <a:rPr lang="es-ES" i="1">
                          <a:latin typeface="Cambria Math" panose="02040503050406030204" pitchFamily="18" charset="0"/>
                        </a:rPr>
                        <m:t>,</m:t>
                      </m:r>
                      <m:sSub>
                        <m:sSubPr>
                          <m:ctrlPr>
                            <a:rPr lang="es-ES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s-ES" b="0" i="1" smtClean="0">
                              <a:latin typeface="Cambria Math" panose="02040503050406030204" pitchFamily="18" charset="0"/>
                            </a:rPr>
                            <m:t>𝑙</m:t>
                          </m:r>
                        </m:e>
                        <m:sub>
                          <m:r>
                            <a:rPr lang="es-ES" b="0" i="1" smtClean="0">
                              <a:latin typeface="Cambria Math" panose="02040503050406030204" pitchFamily="18" charset="0"/>
                            </a:rPr>
                            <m:t>𝑖</m:t>
                          </m:r>
                        </m:sub>
                      </m:sSub>
                      <m:r>
                        <a:rPr lang="es-ES" b="0" i="1" smtClean="0">
                          <a:latin typeface="Cambria Math" panose="02040503050406030204" pitchFamily="18" charset="0"/>
                        </a:rPr>
                        <m:t>,</m:t>
                      </m:r>
                      <m:r>
                        <a:rPr lang="es-ES" i="1">
                          <a:latin typeface="Cambria Math" panose="02040503050406030204" pitchFamily="18" charset="0"/>
                        </a:rPr>
                        <m:t>𝒫</m:t>
                      </m:r>
                      <m:r>
                        <a:rPr lang="es-ES" b="0" i="1" smtClean="0"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s-ES" b="1" dirty="0" smtClean="0"/>
              </a:p>
            </p:txBody>
          </p:sp>
        </mc:Choice>
        <mc:Fallback xmlns="">
          <p:sp>
            <p:nvSpPr>
              <p:cNvPr id="15" name="TextBox 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89889" y="5827161"/>
                <a:ext cx="6562138" cy="319768"/>
              </a:xfrm>
              <a:prstGeom prst="rect">
                <a:avLst/>
              </a:prstGeom>
              <a:blipFill rotWithShape="0">
                <a:blip r:embed="rId4"/>
                <a:stretch>
                  <a:fillRect t="-5769" b="-21154"/>
                </a:stretch>
              </a:blipFill>
            </p:spPr>
            <p:txBody>
              <a:bodyPr/>
              <a:lstStyle/>
              <a:p>
                <a:r>
                  <a:rPr lang="es-E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2164100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28 Imagen" descr="degradado diapo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5884467"/>
            <a:ext cx="9144000" cy="978892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068" y="4666394"/>
            <a:ext cx="2672589" cy="1778377"/>
          </a:xfrm>
          <a:prstGeom prst="rect">
            <a:avLst/>
          </a:prstGeom>
          <a:scene3d>
            <a:camera prst="isometricOffAxis2Top">
              <a:rot lat="18600000" lon="3000000" rev="18141450"/>
            </a:camera>
            <a:lightRig rig="threePt" dir="t"/>
          </a:scene3d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506531"/>
            <a:ext cx="7886700" cy="1325563"/>
          </a:xfrm>
        </p:spPr>
        <p:txBody>
          <a:bodyPr/>
          <a:lstStyle/>
          <a:p>
            <a:r>
              <a:rPr lang="es-ES" dirty="0" smtClean="0"/>
              <a:t>Human </a:t>
            </a:r>
            <a:r>
              <a:rPr lang="es-ES" dirty="0" err="1" smtClean="0"/>
              <a:t>analysis</a:t>
            </a:r>
            <a:endParaRPr lang="es-ES" dirty="0"/>
          </a:p>
        </p:txBody>
      </p:sp>
      <p:sp>
        <p:nvSpPr>
          <p:cNvPr id="11" name="Rectangle 10"/>
          <p:cNvSpPr/>
          <p:nvPr/>
        </p:nvSpPr>
        <p:spPr>
          <a:xfrm>
            <a:off x="0" y="-1"/>
            <a:ext cx="9144000" cy="693227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  <a:effectLst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s-ES" dirty="0" smtClean="0">
              <a:solidFill>
                <a:schemeClr val="tx1"/>
              </a:solidFill>
            </a:endParaRPr>
          </a:p>
          <a:p>
            <a:pPr algn="ctr"/>
            <a:r>
              <a:rPr lang="es-ES" dirty="0" err="1" smtClean="0">
                <a:solidFill>
                  <a:schemeClr val="bg1"/>
                </a:solidFill>
              </a:rPr>
              <a:t>From</a:t>
            </a:r>
            <a:r>
              <a:rPr lang="es-ES" dirty="0" smtClean="0">
                <a:solidFill>
                  <a:schemeClr val="bg1"/>
                </a:solidFill>
              </a:rPr>
              <a:t> </a:t>
            </a:r>
            <a:r>
              <a:rPr lang="es-ES" dirty="0" err="1">
                <a:solidFill>
                  <a:schemeClr val="bg1"/>
                </a:solidFill>
              </a:rPr>
              <a:t>pixels</a:t>
            </a:r>
            <a:r>
              <a:rPr lang="es-ES" dirty="0">
                <a:solidFill>
                  <a:schemeClr val="bg1"/>
                </a:solidFill>
              </a:rPr>
              <a:t> to </a:t>
            </a:r>
            <a:r>
              <a:rPr lang="es-ES" dirty="0" err="1">
                <a:solidFill>
                  <a:schemeClr val="bg1"/>
                </a:solidFill>
              </a:rPr>
              <a:t>gestures</a:t>
            </a:r>
            <a:r>
              <a:rPr lang="es-ES" dirty="0">
                <a:solidFill>
                  <a:schemeClr val="bg1"/>
                </a:solidFill>
              </a:rPr>
              <a:t>:</a:t>
            </a:r>
          </a:p>
          <a:p>
            <a:pPr algn="ctr"/>
            <a:r>
              <a:rPr lang="es-ES" dirty="0" err="1" smtClean="0">
                <a:solidFill>
                  <a:schemeClr val="bg1"/>
                </a:solidFill>
              </a:rPr>
              <a:t>learning</a:t>
            </a:r>
            <a:r>
              <a:rPr lang="es-ES" dirty="0" smtClean="0">
                <a:solidFill>
                  <a:schemeClr val="bg1"/>
                </a:solidFill>
              </a:rPr>
              <a:t> </a:t>
            </a:r>
            <a:r>
              <a:rPr lang="es-ES" dirty="0">
                <a:solidFill>
                  <a:schemeClr val="bg1"/>
                </a:solidFill>
              </a:rPr>
              <a:t>visual </a:t>
            </a:r>
            <a:r>
              <a:rPr lang="es-ES" dirty="0" err="1">
                <a:solidFill>
                  <a:schemeClr val="bg1"/>
                </a:solidFill>
              </a:rPr>
              <a:t>representations</a:t>
            </a:r>
            <a:r>
              <a:rPr lang="es-ES" dirty="0">
                <a:solidFill>
                  <a:schemeClr val="bg1"/>
                </a:solidFill>
              </a:rPr>
              <a:t> </a:t>
            </a:r>
            <a:r>
              <a:rPr lang="es-ES" dirty="0" err="1">
                <a:solidFill>
                  <a:schemeClr val="bg1"/>
                </a:solidFill>
              </a:rPr>
              <a:t>for</a:t>
            </a:r>
            <a:r>
              <a:rPr lang="es-ES" dirty="0">
                <a:solidFill>
                  <a:schemeClr val="tx1"/>
                </a:solidFill>
              </a:rPr>
              <a:t> </a:t>
            </a:r>
            <a:r>
              <a:rPr lang="es-ES" b="1" dirty="0">
                <a:solidFill>
                  <a:schemeClr val="tx1"/>
                </a:solidFill>
              </a:rPr>
              <a:t>human </a:t>
            </a:r>
            <a:r>
              <a:rPr lang="es-ES" b="1" dirty="0" err="1">
                <a:solidFill>
                  <a:schemeClr val="tx1"/>
                </a:solidFill>
              </a:rPr>
              <a:t>analysis</a:t>
            </a:r>
            <a:r>
              <a:rPr lang="es-ES" b="1" dirty="0">
                <a:solidFill>
                  <a:schemeClr val="tx1"/>
                </a:solidFill>
              </a:rPr>
              <a:t> </a:t>
            </a:r>
            <a:r>
              <a:rPr lang="es-ES" dirty="0">
                <a:solidFill>
                  <a:schemeClr val="bg1"/>
                </a:solidFill>
              </a:rPr>
              <a:t>in color and </a:t>
            </a:r>
            <a:r>
              <a:rPr lang="es-ES" dirty="0" err="1">
                <a:solidFill>
                  <a:schemeClr val="bg1"/>
                </a:solidFill>
              </a:rPr>
              <a:t>depth</a:t>
            </a:r>
            <a:r>
              <a:rPr lang="es-ES" dirty="0">
                <a:solidFill>
                  <a:schemeClr val="bg1"/>
                </a:solidFill>
              </a:rPr>
              <a:t> data </a:t>
            </a:r>
            <a:r>
              <a:rPr lang="es-ES" dirty="0" err="1">
                <a:solidFill>
                  <a:schemeClr val="bg1"/>
                </a:solidFill>
              </a:rPr>
              <a:t>sequences</a:t>
            </a:r>
            <a:endParaRPr lang="es-ES" dirty="0">
              <a:solidFill>
                <a:schemeClr val="bg1"/>
              </a:solidFill>
            </a:endParaRPr>
          </a:p>
          <a:p>
            <a:pPr algn="ctr"/>
            <a:endParaRPr lang="es-ES" dirty="0">
              <a:solidFill>
                <a:schemeClr val="tx1"/>
              </a:solidFill>
            </a:endParaRPr>
          </a:p>
        </p:txBody>
      </p:sp>
      <p:graphicFrame>
        <p:nvGraphicFramePr>
          <p:cNvPr id="3" name="Diagram 2"/>
          <p:cNvGraphicFramePr/>
          <p:nvPr>
            <p:extLst>
              <p:ext uri="{D42A27DB-BD31-4B8C-83A1-F6EECF244321}">
                <p14:modId xmlns:p14="http://schemas.microsoft.com/office/powerpoint/2010/main" val="2752652868"/>
              </p:ext>
            </p:extLst>
          </p:nvPr>
        </p:nvGraphicFramePr>
        <p:xfrm>
          <a:off x="952107" y="1602355"/>
          <a:ext cx="7239785" cy="382748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7418895" y="2052731"/>
            <a:ext cx="164969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b="1" dirty="0" err="1" smtClean="0"/>
              <a:t>Scene</a:t>
            </a:r>
            <a:r>
              <a:rPr lang="es-ES" b="1" dirty="0" smtClean="0"/>
              <a:t> </a:t>
            </a:r>
            <a:r>
              <a:rPr lang="es-ES" b="1" dirty="0" err="1" smtClean="0"/>
              <a:t>understanding</a:t>
            </a:r>
            <a:endParaRPr lang="es-ES" b="1" dirty="0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860AB8-BB39-4E0E-8905-3E931B52FC0E}" type="slidenum">
              <a:rPr lang="es-ES" smtClean="0"/>
              <a:pPr/>
              <a:t>9</a:t>
            </a:fld>
            <a:r>
              <a:rPr lang="es-ES" smtClean="0"/>
              <a:t> / 84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21678712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003A488F-4F49-480A-86A1-D2024FA5A6E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graphicEl>
                                              <a:dgm id="{003A488F-4F49-480A-86A1-D2024FA5A6E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29F6D71D-EA64-46D5-BCF7-D7676CD2863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graphicEl>
                                              <a:dgm id="{29F6D71D-EA64-46D5-BCF7-D7676CD2863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22EFE7EC-E79D-42B4-AD07-D0E4AA5328C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>
                                            <p:graphicEl>
                                              <a:dgm id="{22EFE7EC-E79D-42B4-AD07-D0E4AA5328C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62182385-D691-47D6-8273-5DF19F4609A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">
                                            <p:graphicEl>
                                              <a:dgm id="{62182385-D691-47D6-8273-5DF19F4609A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7BF6208A-BAE0-47D2-B706-1DB7C79394A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graphicEl>
                                              <a:dgm id="{7BF6208A-BAE0-47D2-B706-1DB7C79394A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690F975A-D399-4ACC-B4B8-63D03FA7730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graphicEl>
                                              <a:dgm id="{690F975A-D399-4ACC-B4B8-63D03FA7730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B20E585F-C5C3-4725-BC02-85D1F4D1D00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">
                                            <p:graphicEl>
                                              <a:dgm id="{B20E585F-C5C3-4725-BC02-85D1F4D1D00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3" grpId="0" uiExpand="1">
        <p:bldSub>
          <a:bldDgm bld="one"/>
        </p:bldSub>
      </p:bldGraphic>
      <p:bldP spid="4" grpId="0"/>
    </p:bld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28 Imagen" descr="degradado diapo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32" y="5888673"/>
            <a:ext cx="9144000" cy="97889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err="1" smtClean="0"/>
              <a:t>Results</a:t>
            </a:r>
            <a:endParaRPr lang="es-ES" dirty="0"/>
          </a:p>
        </p:txBody>
      </p:sp>
      <p:sp>
        <p:nvSpPr>
          <p:cNvPr id="5" name="Rectangle 4"/>
          <p:cNvSpPr/>
          <p:nvPr/>
        </p:nvSpPr>
        <p:spPr>
          <a:xfrm>
            <a:off x="-32" y="0"/>
            <a:ext cx="2216567" cy="199766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1200" dirty="0" err="1"/>
              <a:t>Part</a:t>
            </a:r>
            <a:r>
              <a:rPr lang="es-ES" sz="1200" dirty="0"/>
              <a:t> I</a:t>
            </a:r>
          </a:p>
        </p:txBody>
      </p:sp>
      <p:sp>
        <p:nvSpPr>
          <p:cNvPr id="6" name="Rectangle 5"/>
          <p:cNvSpPr/>
          <p:nvPr/>
        </p:nvSpPr>
        <p:spPr>
          <a:xfrm>
            <a:off x="2281647" y="0"/>
            <a:ext cx="2224199" cy="200797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1200" dirty="0" err="1"/>
              <a:t>Part</a:t>
            </a:r>
            <a:r>
              <a:rPr lang="es-ES" sz="1200" dirty="0"/>
              <a:t> II</a:t>
            </a:r>
          </a:p>
        </p:txBody>
      </p:sp>
      <p:sp>
        <p:nvSpPr>
          <p:cNvPr id="7" name="Rectangle 6"/>
          <p:cNvSpPr/>
          <p:nvPr/>
        </p:nvSpPr>
        <p:spPr>
          <a:xfrm>
            <a:off x="4570958" y="0"/>
            <a:ext cx="2226044" cy="200797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1200" dirty="0" err="1"/>
              <a:t>Part</a:t>
            </a:r>
            <a:r>
              <a:rPr lang="es-ES" sz="1200" dirty="0"/>
              <a:t> III</a:t>
            </a:r>
          </a:p>
        </p:txBody>
      </p:sp>
      <p:sp>
        <p:nvSpPr>
          <p:cNvPr id="8" name="Rectangle 7"/>
          <p:cNvSpPr/>
          <p:nvPr/>
        </p:nvSpPr>
        <p:spPr>
          <a:xfrm>
            <a:off x="6862114" y="1"/>
            <a:ext cx="2281854" cy="199766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1200" dirty="0" err="1"/>
              <a:t>Conclusions</a:t>
            </a:r>
            <a:endParaRPr lang="es-ES" sz="1200" dirty="0"/>
          </a:p>
        </p:txBody>
      </p:sp>
      <p:sp>
        <p:nvSpPr>
          <p:cNvPr id="10" name="Rectangle 9"/>
          <p:cNvSpPr/>
          <p:nvPr/>
        </p:nvSpPr>
        <p:spPr>
          <a:xfrm>
            <a:off x="0" y="233966"/>
            <a:ext cx="4505846" cy="192754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1200" dirty="0" err="1" smtClean="0"/>
              <a:t>Pictorial</a:t>
            </a:r>
            <a:r>
              <a:rPr lang="es-ES" sz="1200" dirty="0" smtClean="0"/>
              <a:t> </a:t>
            </a:r>
            <a:r>
              <a:rPr lang="es-ES" sz="1200" dirty="0" err="1" smtClean="0"/>
              <a:t>structures</a:t>
            </a:r>
            <a:endParaRPr lang="es-ES" sz="1200" dirty="0"/>
          </a:p>
        </p:txBody>
      </p:sp>
      <p:sp>
        <p:nvSpPr>
          <p:cNvPr id="12" name="Rectangle 11"/>
          <p:cNvSpPr/>
          <p:nvPr/>
        </p:nvSpPr>
        <p:spPr>
          <a:xfrm>
            <a:off x="4570958" y="225789"/>
            <a:ext cx="4573042" cy="200931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1200" dirty="0" smtClean="0"/>
              <a:t>Contextual </a:t>
            </a:r>
            <a:r>
              <a:rPr lang="es-ES" sz="1200" dirty="0" err="1" smtClean="0"/>
              <a:t>Rescoring</a:t>
            </a:r>
            <a:r>
              <a:rPr lang="es-ES" sz="1200" dirty="0" smtClean="0"/>
              <a:t> </a:t>
            </a:r>
            <a:r>
              <a:rPr lang="es-ES" sz="1200" dirty="0" err="1" smtClean="0"/>
              <a:t>for</a:t>
            </a:r>
            <a:r>
              <a:rPr lang="es-ES" sz="1200" dirty="0" smtClean="0"/>
              <a:t> Human Pose </a:t>
            </a:r>
            <a:r>
              <a:rPr lang="es-ES" sz="1200" dirty="0" err="1" smtClean="0"/>
              <a:t>Estimation</a:t>
            </a:r>
            <a:endParaRPr lang="es-ES" sz="12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860AB8-BB39-4E0E-8905-3E931B52FC0E}" type="slidenum">
              <a:rPr lang="es-ES" smtClean="0"/>
              <a:t>90</a:t>
            </a:fld>
            <a:endParaRPr lang="es-ES"/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28148" y="1725620"/>
            <a:ext cx="3487487" cy="2286245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925988" y="1720551"/>
            <a:ext cx="3497775" cy="2288535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691"/>
          <a:stretch/>
        </p:blipFill>
        <p:spPr>
          <a:xfrm>
            <a:off x="4853368" y="4227725"/>
            <a:ext cx="3497774" cy="2286355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 rotWithShape="1"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693"/>
          <a:stretch/>
        </p:blipFill>
        <p:spPr>
          <a:xfrm>
            <a:off x="869734" y="4255395"/>
            <a:ext cx="3487487" cy="2268113"/>
          </a:xfrm>
          <a:prstGeom prst="rect">
            <a:avLst/>
          </a:prstGeom>
        </p:spPr>
      </p:pic>
      <p:sp>
        <p:nvSpPr>
          <p:cNvPr id="20" name="Content Placeholder 2"/>
          <p:cNvSpPr>
            <a:spLocks noGrp="1"/>
          </p:cNvSpPr>
          <p:nvPr>
            <p:ph idx="1"/>
          </p:nvPr>
        </p:nvSpPr>
        <p:spPr>
          <a:xfrm>
            <a:off x="2982665" y="1321454"/>
            <a:ext cx="3475285" cy="531076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s-ES" sz="2000" dirty="0" err="1" smtClean="0"/>
              <a:t>Feature</a:t>
            </a:r>
            <a:r>
              <a:rPr lang="es-ES" sz="2000" dirty="0" smtClean="0"/>
              <a:t> </a:t>
            </a:r>
            <a:r>
              <a:rPr lang="es-ES" sz="2000" dirty="0" err="1" smtClean="0"/>
              <a:t>selection</a:t>
            </a:r>
            <a:r>
              <a:rPr lang="es-ES" sz="2000" dirty="0" smtClean="0"/>
              <a:t> </a:t>
            </a:r>
            <a:r>
              <a:rPr lang="es-ES" sz="2000" dirty="0" err="1" smtClean="0"/>
              <a:t>histograms</a:t>
            </a:r>
            <a:endParaRPr lang="es-ES" sz="2000" dirty="0" smtClean="0"/>
          </a:p>
        </p:txBody>
      </p:sp>
    </p:spTree>
    <p:extLst>
      <p:ext uri="{BB962C8B-B14F-4D97-AF65-F5344CB8AC3E}">
        <p14:creationId xmlns:p14="http://schemas.microsoft.com/office/powerpoint/2010/main" val="15431891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build="p"/>
    </p:bld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28 Imagen" descr="degradado diapo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32" y="5888673"/>
            <a:ext cx="9144000" cy="978892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59380" y="3293097"/>
            <a:ext cx="5058770" cy="249661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8367304" cy="1325563"/>
          </a:xfrm>
        </p:spPr>
        <p:txBody>
          <a:bodyPr/>
          <a:lstStyle/>
          <a:p>
            <a:r>
              <a:rPr lang="es-ES" dirty="0" err="1" smtClean="0"/>
              <a:t>Dynamic</a:t>
            </a:r>
            <a:r>
              <a:rPr lang="es-ES" dirty="0" smtClean="0"/>
              <a:t> Time </a:t>
            </a:r>
            <a:r>
              <a:rPr lang="es-ES" dirty="0" err="1" smtClean="0"/>
              <a:t>Warping</a:t>
            </a:r>
            <a:endParaRPr lang="es-ES" dirty="0"/>
          </a:p>
        </p:txBody>
      </p:sp>
      <p:sp>
        <p:nvSpPr>
          <p:cNvPr id="5" name="Rectangle 4"/>
          <p:cNvSpPr/>
          <p:nvPr/>
        </p:nvSpPr>
        <p:spPr>
          <a:xfrm>
            <a:off x="-32" y="0"/>
            <a:ext cx="2216567" cy="199766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1200" dirty="0" err="1"/>
              <a:t>Part</a:t>
            </a:r>
            <a:r>
              <a:rPr lang="es-ES" sz="1200" dirty="0"/>
              <a:t> I</a:t>
            </a:r>
          </a:p>
        </p:txBody>
      </p:sp>
      <p:sp>
        <p:nvSpPr>
          <p:cNvPr id="6" name="Rectangle 5"/>
          <p:cNvSpPr/>
          <p:nvPr/>
        </p:nvSpPr>
        <p:spPr>
          <a:xfrm>
            <a:off x="2281647" y="0"/>
            <a:ext cx="2224199" cy="200797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1200" dirty="0" err="1"/>
              <a:t>Part</a:t>
            </a:r>
            <a:r>
              <a:rPr lang="es-ES" sz="1200" dirty="0"/>
              <a:t> II</a:t>
            </a:r>
          </a:p>
        </p:txBody>
      </p:sp>
      <p:sp>
        <p:nvSpPr>
          <p:cNvPr id="7" name="Rectangle 6"/>
          <p:cNvSpPr/>
          <p:nvPr/>
        </p:nvSpPr>
        <p:spPr>
          <a:xfrm>
            <a:off x="4570958" y="0"/>
            <a:ext cx="2226044" cy="200797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1200" dirty="0" err="1"/>
              <a:t>Part</a:t>
            </a:r>
            <a:r>
              <a:rPr lang="es-ES" sz="1200" dirty="0"/>
              <a:t> III</a:t>
            </a:r>
          </a:p>
        </p:txBody>
      </p:sp>
      <p:sp>
        <p:nvSpPr>
          <p:cNvPr id="8" name="Rectangle 7"/>
          <p:cNvSpPr/>
          <p:nvPr/>
        </p:nvSpPr>
        <p:spPr>
          <a:xfrm>
            <a:off x="6862114" y="1"/>
            <a:ext cx="2281854" cy="199766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1200" dirty="0" err="1"/>
              <a:t>Conclusions</a:t>
            </a:r>
            <a:endParaRPr lang="es-ES" sz="1200" dirty="0"/>
          </a:p>
        </p:txBody>
      </p:sp>
      <p:sp>
        <p:nvSpPr>
          <p:cNvPr id="11" name="Rectangle 10"/>
          <p:cNvSpPr/>
          <p:nvPr/>
        </p:nvSpPr>
        <p:spPr>
          <a:xfrm>
            <a:off x="3076866" y="240176"/>
            <a:ext cx="2988184" cy="203948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1200" dirty="0" smtClean="0"/>
              <a:t>Bag-of-Visual-and-</a:t>
            </a:r>
            <a:r>
              <a:rPr lang="es-ES" sz="1200" dirty="0" err="1" smtClean="0"/>
              <a:t>Depth</a:t>
            </a:r>
            <a:r>
              <a:rPr lang="es-ES" sz="1200" dirty="0" smtClean="0"/>
              <a:t>-</a:t>
            </a:r>
            <a:r>
              <a:rPr lang="es-ES" sz="1200" dirty="0" err="1" smtClean="0"/>
              <a:t>Words</a:t>
            </a:r>
            <a:endParaRPr lang="es-ES" sz="1200" dirty="0"/>
          </a:p>
        </p:txBody>
      </p:sp>
      <p:sp>
        <p:nvSpPr>
          <p:cNvPr id="13" name="Rectangle 12"/>
          <p:cNvSpPr/>
          <p:nvPr/>
        </p:nvSpPr>
        <p:spPr>
          <a:xfrm>
            <a:off x="6121052" y="239614"/>
            <a:ext cx="3022948" cy="200947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1200" dirty="0" err="1" smtClean="0"/>
              <a:t>Probabilistic</a:t>
            </a:r>
            <a:r>
              <a:rPr lang="es-ES" sz="1200" dirty="0" smtClean="0"/>
              <a:t> </a:t>
            </a:r>
            <a:r>
              <a:rPr lang="es-ES" sz="1200" dirty="0" err="1" smtClean="0"/>
              <a:t>Dynamic</a:t>
            </a:r>
            <a:r>
              <a:rPr lang="es-ES" sz="1200" dirty="0" smtClean="0"/>
              <a:t> Time </a:t>
            </a:r>
            <a:r>
              <a:rPr lang="es-ES" sz="1200" dirty="0" err="1" smtClean="0"/>
              <a:t>Waping</a:t>
            </a:r>
            <a:endParaRPr lang="es-ES" sz="1200" dirty="0"/>
          </a:p>
        </p:txBody>
      </p:sp>
      <p:sp>
        <p:nvSpPr>
          <p:cNvPr id="14" name="Rectangle 13"/>
          <p:cNvSpPr/>
          <p:nvPr/>
        </p:nvSpPr>
        <p:spPr>
          <a:xfrm>
            <a:off x="0" y="239615"/>
            <a:ext cx="3029439" cy="200947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1200" dirty="0" err="1" smtClean="0"/>
              <a:t>Gesture</a:t>
            </a:r>
            <a:r>
              <a:rPr lang="es-ES" sz="1200" dirty="0" smtClean="0"/>
              <a:t> </a:t>
            </a:r>
            <a:r>
              <a:rPr lang="es-ES" sz="1200" dirty="0" err="1" smtClean="0"/>
              <a:t>recognition</a:t>
            </a:r>
            <a:endParaRPr lang="es-ES" sz="1200" dirty="0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55812" y="3293158"/>
            <a:ext cx="5064520" cy="2496561"/>
          </a:xfrm>
          <a:prstGeom prst="rect">
            <a:avLst/>
          </a:prstGeom>
        </p:spPr>
      </p:pic>
      <p:sp>
        <p:nvSpPr>
          <p:cNvPr id="17" name="Rounded Rectangle 16"/>
          <p:cNvSpPr/>
          <p:nvPr/>
        </p:nvSpPr>
        <p:spPr>
          <a:xfrm>
            <a:off x="3472042" y="5869812"/>
            <a:ext cx="2357290" cy="46767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b="1" dirty="0" err="1" smtClean="0"/>
              <a:t>Euclidean</a:t>
            </a:r>
            <a:r>
              <a:rPr lang="es-ES" b="1" dirty="0" smtClean="0"/>
              <a:t> </a:t>
            </a:r>
            <a:r>
              <a:rPr lang="es-ES" b="1" dirty="0" err="1" smtClean="0"/>
              <a:t>distance</a:t>
            </a:r>
            <a:endParaRPr lang="es-ES" b="1" dirty="0"/>
          </a:p>
        </p:txBody>
      </p:sp>
      <p:grpSp>
        <p:nvGrpSpPr>
          <p:cNvPr id="19" name="Group 18"/>
          <p:cNvGrpSpPr/>
          <p:nvPr/>
        </p:nvGrpSpPr>
        <p:grpSpPr>
          <a:xfrm>
            <a:off x="1205782" y="3501252"/>
            <a:ext cx="1001984" cy="2124509"/>
            <a:chOff x="1205782" y="3359847"/>
            <a:chExt cx="1001984" cy="2124509"/>
          </a:xfrm>
        </p:grpSpPr>
        <p:pic>
          <p:nvPicPr>
            <p:cNvPr id="15" name="Picture 14"/>
            <p:cNvPicPr>
              <a:picLocks noChangeAspect="1"/>
            </p:cNvPicPr>
            <p:nvPr/>
          </p:nvPicPr>
          <p:blipFill>
            <a:blip r:embed="rId6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 rot="16200000">
              <a:off x="866505" y="4143096"/>
              <a:ext cx="2124509" cy="558012"/>
            </a:xfrm>
            <a:prstGeom prst="rect">
              <a:avLst/>
            </a:prstGeom>
          </p:spPr>
        </p:pic>
        <p:sp>
          <p:nvSpPr>
            <p:cNvPr id="18" name="TextBox 17"/>
            <p:cNvSpPr txBox="1"/>
            <p:nvPr/>
          </p:nvSpPr>
          <p:spPr>
            <a:xfrm rot="16200000">
              <a:off x="603597" y="4237435"/>
              <a:ext cx="157370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dirty="0" err="1" smtClean="0"/>
                <a:t>Gesture</a:t>
              </a:r>
              <a:r>
                <a:rPr lang="es-ES" dirty="0" smtClean="0"/>
                <a:t> </a:t>
              </a:r>
              <a:r>
                <a:rPr lang="es-ES" dirty="0" err="1" smtClean="0"/>
                <a:t>model</a:t>
              </a:r>
              <a:endParaRPr lang="es-ES" dirty="0"/>
            </a:p>
          </p:txBody>
        </p:sp>
      </p:grpSp>
      <p:grpSp>
        <p:nvGrpSpPr>
          <p:cNvPr id="21" name="Group 20"/>
          <p:cNvGrpSpPr/>
          <p:nvPr/>
        </p:nvGrpSpPr>
        <p:grpSpPr>
          <a:xfrm>
            <a:off x="2293183" y="2372346"/>
            <a:ext cx="4707735" cy="1027051"/>
            <a:chOff x="2293183" y="2164952"/>
            <a:chExt cx="4707735" cy="1027051"/>
          </a:xfrm>
        </p:grpSpPr>
        <p:pic>
          <p:nvPicPr>
            <p:cNvPr id="12" name="Picture 11"/>
            <p:cNvPicPr>
              <a:picLocks noChangeAspect="1"/>
            </p:cNvPicPr>
            <p:nvPr/>
          </p:nvPicPr>
          <p:blipFill>
            <a:blip r:embed="rId7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293183" y="2366806"/>
              <a:ext cx="4707735" cy="825197"/>
            </a:xfrm>
            <a:prstGeom prst="rect">
              <a:avLst/>
            </a:prstGeom>
          </p:spPr>
        </p:pic>
        <p:sp>
          <p:nvSpPr>
            <p:cNvPr id="20" name="TextBox 19"/>
            <p:cNvSpPr txBox="1"/>
            <p:nvPr/>
          </p:nvSpPr>
          <p:spPr>
            <a:xfrm>
              <a:off x="3529821" y="2164952"/>
              <a:ext cx="223445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dirty="0" smtClean="0"/>
                <a:t>Input </a:t>
              </a:r>
              <a:r>
                <a:rPr lang="es-ES" dirty="0" err="1" smtClean="0"/>
                <a:t>query</a:t>
              </a:r>
              <a:r>
                <a:rPr lang="es-ES" dirty="0" smtClean="0"/>
                <a:t> </a:t>
              </a:r>
              <a:r>
                <a:rPr lang="es-ES" dirty="0" err="1" smtClean="0"/>
                <a:t>sequence</a:t>
              </a:r>
              <a:endParaRPr lang="es-ES" dirty="0"/>
            </a:p>
          </p:txBody>
        </p:sp>
      </p:grpSp>
      <p:grpSp>
        <p:nvGrpSpPr>
          <p:cNvPr id="23" name="35 Grupo"/>
          <p:cNvGrpSpPr/>
          <p:nvPr/>
        </p:nvGrpSpPr>
        <p:grpSpPr>
          <a:xfrm>
            <a:off x="1727582" y="1632250"/>
            <a:ext cx="5686752" cy="520585"/>
            <a:chOff x="928662" y="2071678"/>
            <a:chExt cx="3357586" cy="785818"/>
          </a:xfrm>
        </p:grpSpPr>
        <p:sp>
          <p:nvSpPr>
            <p:cNvPr id="24" name="18 Rectángulo redondeado"/>
            <p:cNvSpPr/>
            <p:nvPr/>
          </p:nvSpPr>
          <p:spPr>
            <a:xfrm>
              <a:off x="928662" y="2071678"/>
              <a:ext cx="1500198" cy="785818"/>
            </a:xfrm>
            <a:prstGeom prst="roundRect">
              <a:avLst/>
            </a:prstGeom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ES" sz="1600" b="1" dirty="0" err="1" smtClean="0"/>
                <a:t>Gesture</a:t>
              </a:r>
              <a:r>
                <a:rPr lang="es-ES" sz="1600" b="1" dirty="0" smtClean="0"/>
                <a:t> </a:t>
              </a:r>
              <a:r>
                <a:rPr lang="es-ES" sz="1600" b="1" dirty="0" err="1" smtClean="0"/>
                <a:t>description</a:t>
              </a:r>
              <a:endParaRPr lang="es-ES" sz="1600" b="1" dirty="0"/>
            </a:p>
          </p:txBody>
        </p:sp>
        <p:sp>
          <p:nvSpPr>
            <p:cNvPr id="25" name="20 Rectángulo redondeado"/>
            <p:cNvSpPr/>
            <p:nvPr/>
          </p:nvSpPr>
          <p:spPr>
            <a:xfrm>
              <a:off x="2786050" y="2071678"/>
              <a:ext cx="1500198" cy="785818"/>
            </a:xfrm>
            <a:prstGeom prst="roundRect">
              <a:avLst/>
            </a:prstGeom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ES" sz="1600" b="1" dirty="0" err="1" smtClean="0"/>
                <a:t>Dynamic</a:t>
              </a:r>
              <a:r>
                <a:rPr lang="es-ES" sz="1600" b="1" dirty="0" smtClean="0"/>
                <a:t> Time </a:t>
              </a:r>
              <a:r>
                <a:rPr lang="es-ES" sz="1600" b="1" dirty="0" err="1" smtClean="0"/>
                <a:t>Warping</a:t>
              </a:r>
              <a:endParaRPr lang="es-ES" sz="1600" b="1" dirty="0"/>
            </a:p>
          </p:txBody>
        </p:sp>
        <p:sp>
          <p:nvSpPr>
            <p:cNvPr id="26" name="29 Flecha derecha"/>
            <p:cNvSpPr/>
            <p:nvPr/>
          </p:nvSpPr>
          <p:spPr>
            <a:xfrm>
              <a:off x="2462198" y="2338380"/>
              <a:ext cx="285752" cy="285752"/>
            </a:xfrm>
            <a:prstGeom prst="rightArrow">
              <a:avLst/>
            </a:prstGeom>
          </p:spPr>
          <p:style>
            <a:lnRef idx="1">
              <a:schemeClr val="dk1"/>
            </a:lnRef>
            <a:fillRef idx="3">
              <a:schemeClr val="dk1"/>
            </a:fillRef>
            <a:effectRef idx="2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sz="1600" b="1"/>
            </a:p>
          </p:txBody>
        </p:sp>
      </p:grpSp>
      <p:grpSp>
        <p:nvGrpSpPr>
          <p:cNvPr id="35" name="Group 34"/>
          <p:cNvGrpSpPr/>
          <p:nvPr/>
        </p:nvGrpSpPr>
        <p:grpSpPr>
          <a:xfrm>
            <a:off x="1727581" y="1892543"/>
            <a:ext cx="1439825" cy="1608710"/>
            <a:chOff x="1727581" y="1892543"/>
            <a:chExt cx="1439825" cy="1608710"/>
          </a:xfrm>
        </p:grpSpPr>
        <p:cxnSp>
          <p:nvCxnSpPr>
            <p:cNvPr id="28" name="Curved Connector 27"/>
            <p:cNvCxnSpPr>
              <a:stCxn id="24" idx="1"/>
              <a:endCxn id="15" idx="3"/>
            </p:cNvCxnSpPr>
            <p:nvPr/>
          </p:nvCxnSpPr>
          <p:spPr>
            <a:xfrm rot="10800000" flipH="1" flipV="1">
              <a:off x="1727581" y="1892543"/>
              <a:ext cx="201177" cy="1608710"/>
            </a:xfrm>
            <a:prstGeom prst="curvedConnector4">
              <a:avLst>
                <a:gd name="adj1" fmla="val -113631"/>
                <a:gd name="adj2" fmla="val 82434"/>
              </a:avLst>
            </a:prstGeom>
            <a:ln w="38100">
              <a:tailEnd type="triangle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32" name="Curved Connector 31"/>
            <p:cNvCxnSpPr>
              <a:stCxn id="24" idx="2"/>
            </p:cNvCxnSpPr>
            <p:nvPr/>
          </p:nvCxnSpPr>
          <p:spPr>
            <a:xfrm rot="16200000" flipH="1">
              <a:off x="2788294" y="2362567"/>
              <a:ext cx="588845" cy="169379"/>
            </a:xfrm>
            <a:prstGeom prst="curvedConnector3">
              <a:avLst>
                <a:gd name="adj1" fmla="val 50000"/>
              </a:avLst>
            </a:prstGeom>
            <a:ln w="38100">
              <a:tailEnd type="triangle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  <p:cxnSp>
        <p:nvCxnSpPr>
          <p:cNvPr id="36" name="Curved Connector 35"/>
          <p:cNvCxnSpPr>
            <a:stCxn id="25" idx="2"/>
          </p:cNvCxnSpPr>
          <p:nvPr/>
        </p:nvCxnSpPr>
        <p:spPr>
          <a:xfrm rot="5400000">
            <a:off x="5312403" y="2669764"/>
            <a:ext cx="1348417" cy="314558"/>
          </a:xfrm>
          <a:prstGeom prst="curvedConnector3">
            <a:avLst>
              <a:gd name="adj1" fmla="val 50000"/>
            </a:avLst>
          </a:prstGeom>
          <a:ln w="38100"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860AB8-BB39-4E0E-8905-3E931B52FC0E}" type="slidenum">
              <a:rPr lang="es-ES" smtClean="0"/>
              <a:pPr/>
              <a:t>91</a:t>
            </a:fld>
            <a:r>
              <a:rPr lang="es-ES" smtClean="0"/>
              <a:t> / 84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30232101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8|0.7|1.5|0.9"/>
</p:tagLst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54611</TotalTime>
  <Words>11758</Words>
  <Application>Microsoft Office PowerPoint</Application>
  <PresentationFormat>On-screen Show (4:3)</PresentationFormat>
  <Paragraphs>1871</Paragraphs>
  <Slides>91</Slides>
  <Notes>86</Notes>
  <HiddenSlides>7</HiddenSlides>
  <MMClips>8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91</vt:i4>
      </vt:variant>
    </vt:vector>
  </HeadingPairs>
  <TitlesOfParts>
    <vt:vector size="97" baseType="lpstr">
      <vt:lpstr>Arial</vt:lpstr>
      <vt:lpstr>Calibri</vt:lpstr>
      <vt:lpstr>Calibri Light</vt:lpstr>
      <vt:lpstr>Cambria Math</vt:lpstr>
      <vt:lpstr>Wingdings</vt:lpstr>
      <vt:lpstr>Office Theme</vt:lpstr>
      <vt:lpstr>From pixels to gestures:   learning visual representations for human analysis in color and depth data sequences</vt:lpstr>
      <vt:lpstr>PowerPoint Presentation</vt:lpstr>
      <vt:lpstr>PowerPoint Presentation</vt:lpstr>
      <vt:lpstr>PowerPoint Presentation</vt:lpstr>
      <vt:lpstr>Problems</vt:lpstr>
      <vt:lpstr>Problems</vt:lpstr>
      <vt:lpstr>Problems</vt:lpstr>
      <vt:lpstr>Multi-modal data</vt:lpstr>
      <vt:lpstr>Human analysis</vt:lpstr>
      <vt:lpstr>Objectives</vt:lpstr>
      <vt:lpstr>Objectives</vt:lpstr>
      <vt:lpstr>Outline</vt:lpstr>
      <vt:lpstr>Part I Human Segmentation</vt:lpstr>
      <vt:lpstr>Binary human segmentation</vt:lpstr>
      <vt:lpstr>Graph cuts segmentation [1]</vt:lpstr>
      <vt:lpstr>Graph cuts segmentation[1]</vt:lpstr>
      <vt:lpstr>Method</vt:lpstr>
      <vt:lpstr>PowerPoint Presentation</vt:lpstr>
      <vt:lpstr>PowerPoint Presentation</vt:lpstr>
      <vt:lpstr>PowerPoint Presentation</vt:lpstr>
      <vt:lpstr>PowerPoint Presentation</vt:lpstr>
      <vt:lpstr>Experiments: Datasets</vt:lpstr>
      <vt:lpstr>Results</vt:lpstr>
      <vt:lpstr>Results</vt:lpstr>
      <vt:lpstr>Results</vt:lpstr>
      <vt:lpstr>Results</vt:lpstr>
      <vt:lpstr>Discussion</vt:lpstr>
      <vt:lpstr>Multi-label human segmentation</vt:lpstr>
      <vt:lpstr>Method overview</vt:lpstr>
      <vt:lpstr>PowerPoint Presentation</vt:lpstr>
      <vt:lpstr>PowerPoint Presentation</vt:lpstr>
      <vt:lpstr>PowerPoint Presentation</vt:lpstr>
      <vt:lpstr>PowerPoint Presentation</vt:lpstr>
      <vt:lpstr>Results: Datasets</vt:lpstr>
      <vt:lpstr>Results</vt:lpstr>
      <vt:lpstr>Results</vt:lpstr>
      <vt:lpstr>Results</vt:lpstr>
      <vt:lpstr>Results: Hand segmentation</vt:lpstr>
      <vt:lpstr>Discussion</vt:lpstr>
      <vt:lpstr>Part II Human Pose Estimation</vt:lpstr>
      <vt:lpstr>Rigid VS. deformable objects</vt:lpstr>
      <vt:lpstr>Pictorial structures</vt:lpstr>
      <vt:lpstr>Contextual rescoring</vt:lpstr>
      <vt:lpstr>Contextual rescoring</vt:lpstr>
      <vt:lpstr>Contextual rescoring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Experiments: Datasets</vt:lpstr>
      <vt:lpstr>Results</vt:lpstr>
      <vt:lpstr>Results</vt:lpstr>
      <vt:lpstr>Results</vt:lpstr>
      <vt:lpstr>Discussion</vt:lpstr>
      <vt:lpstr>Part III Gesture Recognition</vt:lpstr>
      <vt:lpstr>Gesture recognition</vt:lpstr>
      <vt:lpstr>Bag-of-Visual-and-Depth-Words</vt:lpstr>
      <vt:lpstr>Method overview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Experiments: Dataset</vt:lpstr>
      <vt:lpstr>Results</vt:lpstr>
      <vt:lpstr>Results</vt:lpstr>
      <vt:lpstr>Discussion</vt:lpstr>
      <vt:lpstr>Probabilistic Dynamic Time Warping</vt:lpstr>
      <vt:lpstr>Probabilistic Dynamic Time Warping</vt:lpstr>
      <vt:lpstr>PowerPoint Presentation</vt:lpstr>
      <vt:lpstr>PowerPoint Presentation</vt:lpstr>
      <vt:lpstr>PowerPoint Presentation</vt:lpstr>
      <vt:lpstr>Experiments</vt:lpstr>
      <vt:lpstr>Results</vt:lpstr>
      <vt:lpstr>Discussion</vt:lpstr>
      <vt:lpstr>Conclusions </vt:lpstr>
      <vt:lpstr>Conclusions</vt:lpstr>
      <vt:lpstr>Conclusions: Human segmentation</vt:lpstr>
      <vt:lpstr>Conclusions: Human pose estimation</vt:lpstr>
      <vt:lpstr>Conclusions: Gesture recognition</vt:lpstr>
      <vt:lpstr>List of publications</vt:lpstr>
      <vt:lpstr>From pixels to gestures:   learning visual representations for human analysis in color and depth data sequences</vt:lpstr>
      <vt:lpstr>Method</vt:lpstr>
      <vt:lpstr>Results</vt:lpstr>
      <vt:lpstr>Results</vt:lpstr>
      <vt:lpstr>Results</vt:lpstr>
      <vt:lpstr>Results</vt:lpstr>
      <vt:lpstr>Results</vt:lpstr>
      <vt:lpstr>Dynamic Time Warping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From pixels to gestures: learning visual representations for human analysis in color and depth data sequences</dc:title>
  <dc:creator>chester</dc:creator>
  <cp:lastModifiedBy>chester</cp:lastModifiedBy>
  <cp:revision>579</cp:revision>
  <dcterms:created xsi:type="dcterms:W3CDTF">2014-11-21T11:22:15Z</dcterms:created>
  <dcterms:modified xsi:type="dcterms:W3CDTF">2015-03-09T07:30:34Z</dcterms:modified>
</cp:coreProperties>
</file>