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slideMasters/slideMaster7.xml" ContentType="application/vnd.openxmlformats-officedocument.presentationml.slideMaster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11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notesSlides/notesSlide15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3" r:id="rId1"/>
    <p:sldMasterId id="2147483665" r:id="rId2"/>
    <p:sldMasterId id="2147483667" r:id="rId3"/>
    <p:sldMasterId id="2147483654" r:id="rId4"/>
    <p:sldMasterId id="2147483661" r:id="rId5"/>
    <p:sldMasterId id="2147483659" r:id="rId6"/>
    <p:sldMasterId id="2147483655" r:id="rId7"/>
    <p:sldMasterId id="2147483656" r:id="rId8"/>
    <p:sldMasterId id="2147483668" r:id="rId9"/>
  </p:sldMasterIdLst>
  <p:notesMasterIdLst>
    <p:notesMasterId r:id="rId32"/>
  </p:notesMasterIdLst>
  <p:handoutMasterIdLst>
    <p:handoutMasterId r:id="rId33"/>
  </p:handoutMasterIdLst>
  <p:sldIdLst>
    <p:sldId id="256" r:id="rId10"/>
    <p:sldId id="257" r:id="rId11"/>
    <p:sldId id="279" r:id="rId12"/>
    <p:sldId id="264" r:id="rId13"/>
    <p:sldId id="263" r:id="rId14"/>
    <p:sldId id="268" r:id="rId15"/>
    <p:sldId id="267" r:id="rId16"/>
    <p:sldId id="280" r:id="rId17"/>
    <p:sldId id="271" r:id="rId18"/>
    <p:sldId id="281" r:id="rId19"/>
    <p:sldId id="282" r:id="rId20"/>
    <p:sldId id="272" r:id="rId21"/>
    <p:sldId id="275" r:id="rId22"/>
    <p:sldId id="284" r:id="rId23"/>
    <p:sldId id="283" r:id="rId24"/>
    <p:sldId id="285" r:id="rId25"/>
    <p:sldId id="286" r:id="rId26"/>
    <p:sldId id="288" r:id="rId27"/>
    <p:sldId id="291" r:id="rId28"/>
    <p:sldId id="273" r:id="rId29"/>
    <p:sldId id="277" r:id="rId30"/>
    <p:sldId id="287" r:id="rId3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Palatino" pitchFamily="-64" charset="0"/>
        <a:ea typeface="ＭＳ Ｐゴシック" pitchFamily="-6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Palatino" pitchFamily="-64" charset="0"/>
        <a:ea typeface="ＭＳ Ｐゴシック" pitchFamily="-6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Palatino" pitchFamily="-64" charset="0"/>
        <a:ea typeface="ＭＳ Ｐゴシック" pitchFamily="-6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Palatino" pitchFamily="-64" charset="0"/>
        <a:ea typeface="ＭＳ Ｐゴシック" pitchFamily="-6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Palatino" pitchFamily="-64" charset="0"/>
        <a:ea typeface="ＭＳ Ｐゴシック" pitchFamily="-6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Palatino" pitchFamily="-64" charset="0"/>
        <a:ea typeface="ＭＳ Ｐゴシック" pitchFamily="-6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Palatino" pitchFamily="-64" charset="0"/>
        <a:ea typeface="ＭＳ Ｐゴシック" pitchFamily="-6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Palatino" pitchFamily="-64" charset="0"/>
        <a:ea typeface="ＭＳ Ｐゴシック" pitchFamily="-6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Palatino" pitchFamily="-64" charset="0"/>
        <a:ea typeface="ＭＳ Ｐゴシック" pitchFamily="-6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C0C0"/>
    <a:srgbClr val="16FE1C"/>
    <a:srgbClr val="8C2423"/>
    <a:srgbClr val="B64A4A"/>
    <a:srgbClr val="FFCC66"/>
    <a:srgbClr val="D8D8D8"/>
    <a:srgbClr val="7D7E81"/>
    <a:srgbClr val="4C4C4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825" autoAdjust="0"/>
    <p:restoredTop sz="89167" autoAdjust="0"/>
  </p:normalViewPr>
  <p:slideViewPr>
    <p:cSldViewPr>
      <p:cViewPr>
        <p:scale>
          <a:sx n="70" d="100"/>
          <a:sy n="70" d="100"/>
        </p:scale>
        <p:origin x="-1416" y="-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86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theme" Target="theme/theme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F0977C5-72E1-41A0-BAB6-46A4EBE0D3E8}" type="slidenum">
              <a:rPr lang="en-US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B73C7B9-2214-4FBC-B938-35A611299FF1}" type="slidenum">
              <a:rPr lang="en-US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Palatino" pitchFamily="-64" charset="0"/>
        <a:ea typeface="ＭＳ Ｐゴシック" pitchFamily="-64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Palatino" pitchFamily="-64" charset="0"/>
        <a:ea typeface="ＭＳ Ｐゴシック" pitchFamily="-64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Palatino" pitchFamily="-64" charset="0"/>
        <a:ea typeface="ＭＳ Ｐゴシック" pitchFamily="-64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Palatino" pitchFamily="-64" charset="0"/>
        <a:ea typeface="ＭＳ Ｐゴシック" pitchFamily="-64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Palatino" pitchFamily="-64" charset="0"/>
        <a:ea typeface="ＭＳ Ｐゴシック" pitchFamily="-6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baseline="0" dirty="0" err="1" smtClean="0"/>
              <a:t>Image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segmentation</a:t>
            </a:r>
            <a:r>
              <a:rPr lang="es-ES" baseline="0" dirty="0" smtClean="0"/>
              <a:t> </a:t>
            </a:r>
            <a:r>
              <a:rPr lang="es-ES" baseline="0" dirty="0" err="1" smtClean="0"/>
              <a:t>exist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semi-automatic</a:t>
            </a:r>
            <a:r>
              <a:rPr lang="es-ES" baseline="0" dirty="0" smtClean="0"/>
              <a:t> </a:t>
            </a:r>
            <a:r>
              <a:rPr lang="es-ES" baseline="0" dirty="0" err="1" smtClean="0"/>
              <a:t>algorithms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require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user</a:t>
            </a:r>
            <a:r>
              <a:rPr lang="es-ES" baseline="0" dirty="0" smtClean="0"/>
              <a:t> </a:t>
            </a:r>
            <a:r>
              <a:rPr lang="es-ES" baseline="0" dirty="0" err="1" smtClean="0"/>
              <a:t>interaction</a:t>
            </a:r>
            <a:r>
              <a:rPr lang="es-ES" baseline="0" dirty="0" smtClean="0"/>
              <a:t>. </a:t>
            </a:r>
            <a:r>
              <a:rPr lang="es-ES" baseline="0" dirty="0" err="1" smtClean="0"/>
              <a:t>For</a:t>
            </a:r>
            <a:r>
              <a:rPr lang="es-ES" baseline="0" dirty="0" smtClean="0"/>
              <a:t> </a:t>
            </a:r>
            <a:r>
              <a:rPr lang="es-ES" baseline="0" dirty="0" err="1" smtClean="0"/>
              <a:t>example</a:t>
            </a:r>
            <a:r>
              <a:rPr lang="es-ES" baseline="0" dirty="0" smtClean="0"/>
              <a:t>…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73C7B9-2214-4FBC-B938-35A611299FF1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err="1" smtClean="0"/>
              <a:t>For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experiments</a:t>
            </a:r>
            <a:r>
              <a:rPr lang="es-ES" dirty="0" smtClean="0"/>
              <a:t>, </a:t>
            </a:r>
            <a:r>
              <a:rPr lang="es-ES" dirty="0" err="1" smtClean="0"/>
              <a:t>human</a:t>
            </a:r>
            <a:r>
              <a:rPr lang="es-ES" dirty="0" smtClean="0"/>
              <a:t> </a:t>
            </a:r>
            <a:r>
              <a:rPr lang="es-ES" dirty="0" err="1" smtClean="0"/>
              <a:t>limb</a:t>
            </a:r>
            <a:r>
              <a:rPr lang="es-ES" dirty="0" smtClean="0"/>
              <a:t> </a:t>
            </a:r>
            <a:r>
              <a:rPr lang="es-ES" dirty="0" err="1" smtClean="0"/>
              <a:t>dataset</a:t>
            </a:r>
            <a:r>
              <a:rPr lang="es-ES" dirty="0" smtClean="0"/>
              <a:t>.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This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Dataset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provides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annotations</a:t>
            </a:r>
            <a:r>
              <a:rPr lang="es-ES" baseline="0" dirty="0" smtClean="0"/>
              <a:t>…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73C7B9-2214-4FBC-B938-35A611299FF1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err="1" smtClean="0"/>
              <a:t>The</a:t>
            </a:r>
            <a:r>
              <a:rPr lang="es-ES" baseline="0" dirty="0" smtClean="0"/>
              <a:t> experimental </a:t>
            </a:r>
            <a:r>
              <a:rPr lang="es-ES" baseline="0" dirty="0" err="1" smtClean="0"/>
              <a:t>setup</a:t>
            </a:r>
            <a:r>
              <a:rPr lang="es-ES" baseline="0" dirty="0" smtClean="0"/>
              <a:t> </a:t>
            </a:r>
            <a:r>
              <a:rPr lang="es-ES" baseline="0" dirty="0" err="1" smtClean="0"/>
              <a:t>is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following</a:t>
            </a:r>
            <a:r>
              <a:rPr lang="es-ES" baseline="0" dirty="0" smtClean="0"/>
              <a:t>: </a:t>
            </a:r>
            <a:r>
              <a:rPr lang="es-ES" baseline="0" dirty="0" err="1" smtClean="0"/>
              <a:t>we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simulate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user</a:t>
            </a:r>
            <a:r>
              <a:rPr lang="es-ES" baseline="0" dirty="0" smtClean="0"/>
              <a:t> </a:t>
            </a:r>
            <a:r>
              <a:rPr lang="es-ES" baseline="0" dirty="0" err="1" smtClean="0"/>
              <a:t>interaction</a:t>
            </a:r>
            <a:r>
              <a:rPr lang="es-ES" baseline="0" dirty="0" smtClean="0"/>
              <a:t> </a:t>
            </a:r>
            <a:r>
              <a:rPr lang="es-ES" baseline="0" dirty="0" err="1" smtClean="0"/>
              <a:t>by</a:t>
            </a:r>
            <a:r>
              <a:rPr lang="es-ES" baseline="0" dirty="0" smtClean="0"/>
              <a:t> </a:t>
            </a:r>
            <a:r>
              <a:rPr lang="es-ES" baseline="0" dirty="0" err="1" smtClean="0"/>
              <a:t>choosing</a:t>
            </a:r>
            <a:r>
              <a:rPr lang="es-ES" baseline="0" dirty="0" smtClean="0"/>
              <a:t> </a:t>
            </a:r>
            <a:r>
              <a:rPr lang="es-ES" baseline="0" dirty="0" err="1" smtClean="0"/>
              <a:t>random</a:t>
            </a:r>
            <a:r>
              <a:rPr lang="es-ES" baseline="0" dirty="0" smtClean="0"/>
              <a:t> </a:t>
            </a:r>
            <a:r>
              <a:rPr lang="es-ES" baseline="0" dirty="0" err="1" smtClean="0"/>
              <a:t>points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from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GT. More </a:t>
            </a:r>
            <a:r>
              <a:rPr lang="es-ES" baseline="0" dirty="0" err="1" smtClean="0"/>
              <a:t>specifically</a:t>
            </a:r>
            <a:r>
              <a:rPr lang="es-ES" baseline="0" dirty="0" smtClean="0"/>
              <a:t>, </a:t>
            </a:r>
            <a:r>
              <a:rPr lang="es-ES" baseline="0" dirty="0" err="1" smtClean="0"/>
              <a:t>select</a:t>
            </a:r>
            <a:r>
              <a:rPr lang="es-ES" baseline="0" dirty="0" smtClean="0"/>
              <a:t>…</a:t>
            </a:r>
          </a:p>
          <a:p>
            <a:r>
              <a:rPr lang="es-ES" baseline="0" dirty="0" err="1" smtClean="0"/>
              <a:t>Repeat</a:t>
            </a:r>
            <a:r>
              <a:rPr lang="es-ES" baseline="0" dirty="0" smtClean="0"/>
              <a:t>, </a:t>
            </a:r>
            <a:r>
              <a:rPr lang="es-ES" baseline="0" dirty="0" err="1" smtClean="0"/>
              <a:t>get</a:t>
            </a:r>
            <a:r>
              <a:rPr lang="es-ES" baseline="0" dirty="0" smtClean="0"/>
              <a:t> a </a:t>
            </a:r>
            <a:r>
              <a:rPr lang="es-ES" baseline="0" dirty="0" err="1" smtClean="0"/>
              <a:t>bank</a:t>
            </a:r>
            <a:r>
              <a:rPr lang="es-ES" baseline="0" dirty="0" smtClean="0"/>
              <a:t> of 10 </a:t>
            </a:r>
            <a:r>
              <a:rPr lang="es-ES" baseline="0" dirty="0" err="1" smtClean="0"/>
              <a:t>different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interactions</a:t>
            </a:r>
            <a:endParaRPr lang="es-ES" baseline="0" dirty="0" smtClean="0"/>
          </a:p>
          <a:p>
            <a:r>
              <a:rPr lang="es-ES" baseline="0" dirty="0" smtClean="0"/>
              <a:t>Define 4 </a:t>
            </a:r>
            <a:r>
              <a:rPr lang="es-ES" baseline="0" dirty="0" err="1" smtClean="0"/>
              <a:t>scenarios</a:t>
            </a:r>
            <a:r>
              <a:rPr lang="es-ES" baseline="0" dirty="0" smtClean="0"/>
              <a:t>. </a:t>
            </a:r>
            <a:r>
              <a:rPr lang="es-ES" baseline="0" dirty="0" err="1" smtClean="0"/>
              <a:t>First</a:t>
            </a:r>
            <a:r>
              <a:rPr lang="es-ES" baseline="0" dirty="0" smtClean="0"/>
              <a:t> of </a:t>
            </a:r>
            <a:r>
              <a:rPr lang="es-ES" baseline="0" dirty="0" err="1" smtClean="0"/>
              <a:t>all</a:t>
            </a:r>
            <a:r>
              <a:rPr lang="es-ES" baseline="0" dirty="0" smtClean="0"/>
              <a:t> </a:t>
            </a:r>
            <a:r>
              <a:rPr lang="es-ES" baseline="0" dirty="0" err="1" smtClean="0"/>
              <a:t>we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consider</a:t>
            </a:r>
            <a:r>
              <a:rPr lang="es-ES" baseline="0" dirty="0" smtClean="0"/>
              <a:t> </a:t>
            </a:r>
            <a:r>
              <a:rPr lang="es-ES" baseline="0" dirty="0" err="1" smtClean="0"/>
              <a:t>interactions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with</a:t>
            </a:r>
            <a:r>
              <a:rPr lang="es-ES" baseline="0" dirty="0" smtClean="0"/>
              <a:t> and </a:t>
            </a:r>
            <a:r>
              <a:rPr lang="es-ES" baseline="0" dirty="0" err="1" smtClean="0"/>
              <a:t>without</a:t>
            </a:r>
            <a:r>
              <a:rPr lang="es-ES" baseline="0" dirty="0" smtClean="0"/>
              <a:t> error, and </a:t>
            </a:r>
            <a:r>
              <a:rPr lang="es-ES" baseline="0" dirty="0" err="1" smtClean="0"/>
              <a:t>then</a:t>
            </a:r>
            <a:r>
              <a:rPr lang="es-ES" baseline="0" dirty="0" smtClean="0"/>
              <a:t> </a:t>
            </a:r>
            <a:r>
              <a:rPr lang="es-ES" baseline="0" dirty="0" err="1" smtClean="0"/>
              <a:t>we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also</a:t>
            </a:r>
            <a:r>
              <a:rPr lang="es-ES" baseline="0" dirty="0" smtClean="0"/>
              <a:t> define a </a:t>
            </a:r>
            <a:r>
              <a:rPr lang="es-ES" baseline="0" dirty="0" err="1" smtClean="0"/>
              <a:t>cumulative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combination</a:t>
            </a:r>
            <a:r>
              <a:rPr lang="es-ES" baseline="0" dirty="0" smtClean="0"/>
              <a:t> of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10 </a:t>
            </a:r>
            <a:r>
              <a:rPr lang="es-ES" baseline="0" dirty="0" err="1" smtClean="0"/>
              <a:t>different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interactions</a:t>
            </a:r>
            <a:r>
              <a:rPr lang="es-ES" baseline="0" dirty="0" smtClean="0"/>
              <a:t>.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73C7B9-2214-4FBC-B938-35A611299FF1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In </a:t>
            </a:r>
            <a:r>
              <a:rPr lang="es-ES" dirty="0" err="1" smtClean="0"/>
              <a:t>the</a:t>
            </a:r>
            <a:r>
              <a:rPr lang="es-ES" dirty="0" smtClean="0"/>
              <a:t> case of </a:t>
            </a:r>
            <a:r>
              <a:rPr lang="es-ES" dirty="0" err="1" smtClean="0"/>
              <a:t>interactions</a:t>
            </a:r>
            <a:r>
              <a:rPr lang="es-ES" dirty="0" smtClean="0"/>
              <a:t> </a:t>
            </a:r>
            <a:r>
              <a:rPr lang="es-ES" dirty="0" err="1" smtClean="0"/>
              <a:t>without</a:t>
            </a:r>
            <a:r>
              <a:rPr lang="es-ES" dirty="0" smtClean="0"/>
              <a:t> </a:t>
            </a:r>
            <a:r>
              <a:rPr lang="es-ES" dirty="0" err="1" smtClean="0"/>
              <a:t>errors</a:t>
            </a:r>
            <a:r>
              <a:rPr lang="es-ES" dirty="0" smtClean="0"/>
              <a:t>, </a:t>
            </a:r>
            <a:r>
              <a:rPr lang="es-ES" dirty="0" err="1" smtClean="0"/>
              <a:t>we</a:t>
            </a:r>
            <a:r>
              <a:rPr lang="es-ES" dirty="0" smtClean="0"/>
              <a:t> </a:t>
            </a:r>
            <a:r>
              <a:rPr lang="es-ES" smtClean="0"/>
              <a:t>can 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73C7B9-2214-4FBC-B938-35A611299FF1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err="1" smtClean="0"/>
              <a:t>Then</a:t>
            </a:r>
            <a:r>
              <a:rPr lang="es-ES" dirty="0" smtClean="0"/>
              <a:t>,</a:t>
            </a:r>
            <a:r>
              <a:rPr lang="es-ES" baseline="0" dirty="0" smtClean="0"/>
              <a:t> as </a:t>
            </a:r>
            <a:r>
              <a:rPr lang="es-ES" baseline="0" dirty="0" err="1" smtClean="0"/>
              <a:t>preliminary</a:t>
            </a:r>
            <a:r>
              <a:rPr lang="es-ES" baseline="0" dirty="0" smtClean="0"/>
              <a:t> </a:t>
            </a:r>
            <a:r>
              <a:rPr lang="es-ES" baseline="0" dirty="0" err="1" smtClean="0"/>
              <a:t>results</a:t>
            </a:r>
            <a:r>
              <a:rPr lang="es-ES" baseline="0" dirty="0" smtClean="0"/>
              <a:t> I can show </a:t>
            </a:r>
            <a:r>
              <a:rPr lang="es-ES" baseline="0" dirty="0" err="1" smtClean="0"/>
              <a:t>you</a:t>
            </a:r>
            <a:r>
              <a:rPr lang="es-ES" baseline="0" dirty="0" smtClean="0"/>
              <a:t> a </a:t>
            </a:r>
            <a:r>
              <a:rPr lang="es-ES" baseline="0" dirty="0" err="1" smtClean="0"/>
              <a:t>sequence</a:t>
            </a:r>
            <a:r>
              <a:rPr lang="es-ES" baseline="0" dirty="0" smtClean="0"/>
              <a:t> 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73C7B9-2214-4FBC-B938-35A611299FF1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err="1" smtClean="0"/>
              <a:t>Then</a:t>
            </a:r>
            <a:r>
              <a:rPr lang="es-ES" dirty="0" smtClean="0"/>
              <a:t>,</a:t>
            </a:r>
            <a:r>
              <a:rPr lang="es-ES" baseline="0" dirty="0" smtClean="0"/>
              <a:t> as </a:t>
            </a:r>
            <a:r>
              <a:rPr lang="es-ES" baseline="0" dirty="0" err="1" smtClean="0"/>
              <a:t>preliminary</a:t>
            </a:r>
            <a:r>
              <a:rPr lang="es-ES" baseline="0" dirty="0" smtClean="0"/>
              <a:t> </a:t>
            </a:r>
            <a:r>
              <a:rPr lang="es-ES" baseline="0" dirty="0" err="1" smtClean="0"/>
              <a:t>results</a:t>
            </a:r>
            <a:r>
              <a:rPr lang="es-ES" baseline="0" dirty="0" smtClean="0"/>
              <a:t> I can show </a:t>
            </a:r>
            <a:r>
              <a:rPr lang="es-ES" baseline="0" dirty="0" err="1" smtClean="0"/>
              <a:t>you</a:t>
            </a:r>
            <a:r>
              <a:rPr lang="es-ES" baseline="0" dirty="0" smtClean="0"/>
              <a:t> a </a:t>
            </a:r>
            <a:r>
              <a:rPr lang="es-ES" baseline="0" dirty="0" err="1" smtClean="0"/>
              <a:t>sequence</a:t>
            </a:r>
            <a:r>
              <a:rPr lang="es-ES" baseline="0" dirty="0" smtClean="0"/>
              <a:t> 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73C7B9-2214-4FBC-B938-35A611299FF1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err="1" smtClean="0"/>
              <a:t>Then</a:t>
            </a:r>
            <a:r>
              <a:rPr lang="es-ES" dirty="0" smtClean="0"/>
              <a:t>,</a:t>
            </a:r>
            <a:r>
              <a:rPr lang="es-ES" baseline="0" dirty="0" smtClean="0"/>
              <a:t> as </a:t>
            </a:r>
            <a:r>
              <a:rPr lang="es-ES" baseline="0" dirty="0" err="1" smtClean="0"/>
              <a:t>preliminary</a:t>
            </a:r>
            <a:r>
              <a:rPr lang="es-ES" baseline="0" dirty="0" smtClean="0"/>
              <a:t> </a:t>
            </a:r>
            <a:r>
              <a:rPr lang="es-ES" baseline="0" dirty="0" err="1" smtClean="0"/>
              <a:t>results</a:t>
            </a:r>
            <a:r>
              <a:rPr lang="es-ES" baseline="0" dirty="0" smtClean="0"/>
              <a:t> I can show </a:t>
            </a:r>
            <a:r>
              <a:rPr lang="es-ES" baseline="0" dirty="0" err="1" smtClean="0"/>
              <a:t>you</a:t>
            </a:r>
            <a:r>
              <a:rPr lang="es-ES" baseline="0" dirty="0" smtClean="0"/>
              <a:t> a </a:t>
            </a:r>
            <a:r>
              <a:rPr lang="es-ES" baseline="0" dirty="0" err="1" smtClean="0"/>
              <a:t>sequence</a:t>
            </a:r>
            <a:r>
              <a:rPr lang="es-ES" baseline="0" dirty="0" smtClean="0"/>
              <a:t> 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73C7B9-2214-4FBC-B938-35A611299FF1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err="1" smtClean="0"/>
              <a:t>Then</a:t>
            </a:r>
            <a:r>
              <a:rPr lang="es-ES" dirty="0" smtClean="0"/>
              <a:t>,</a:t>
            </a:r>
            <a:r>
              <a:rPr lang="es-ES" baseline="0" dirty="0" smtClean="0"/>
              <a:t> as </a:t>
            </a:r>
            <a:r>
              <a:rPr lang="es-ES" baseline="0" dirty="0" err="1" smtClean="0"/>
              <a:t>preliminary</a:t>
            </a:r>
            <a:r>
              <a:rPr lang="es-ES" baseline="0" dirty="0" smtClean="0"/>
              <a:t> </a:t>
            </a:r>
            <a:r>
              <a:rPr lang="es-ES" baseline="0" dirty="0" err="1" smtClean="0"/>
              <a:t>results</a:t>
            </a:r>
            <a:r>
              <a:rPr lang="es-ES" baseline="0" dirty="0" smtClean="0"/>
              <a:t> I can show </a:t>
            </a:r>
            <a:r>
              <a:rPr lang="es-ES" baseline="0" dirty="0" err="1" smtClean="0"/>
              <a:t>you</a:t>
            </a:r>
            <a:r>
              <a:rPr lang="es-ES" baseline="0" dirty="0" smtClean="0"/>
              <a:t> a </a:t>
            </a:r>
            <a:r>
              <a:rPr lang="es-ES" baseline="0" dirty="0" err="1" smtClean="0"/>
              <a:t>sequence</a:t>
            </a:r>
            <a:r>
              <a:rPr lang="es-ES" baseline="0" dirty="0" smtClean="0"/>
              <a:t> 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73C7B9-2214-4FBC-B938-35A611299FF1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err="1" smtClean="0"/>
              <a:t>Finally</a:t>
            </a:r>
            <a:r>
              <a:rPr lang="es-ES" dirty="0" smtClean="0"/>
              <a:t>, as </a:t>
            </a:r>
            <a:r>
              <a:rPr lang="es-ES" dirty="0" err="1" smtClean="0"/>
              <a:t>conclusions</a:t>
            </a:r>
            <a:r>
              <a:rPr lang="es-ES" dirty="0" smtClean="0"/>
              <a:t>,</a:t>
            </a:r>
            <a:r>
              <a:rPr lang="es-ES" baseline="0" dirty="0" smtClean="0"/>
              <a:t> </a:t>
            </a:r>
            <a:r>
              <a:rPr lang="es-ES" baseline="0" dirty="0" err="1" smtClean="0"/>
              <a:t>we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have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presented</a:t>
            </a:r>
            <a:r>
              <a:rPr lang="es-ES" baseline="0" dirty="0" smtClean="0"/>
              <a:t> a </a:t>
            </a:r>
            <a:r>
              <a:rPr lang="es-ES" baseline="0" dirty="0" err="1" smtClean="0"/>
              <a:t>methodology</a:t>
            </a:r>
            <a:r>
              <a:rPr lang="es-ES" baseline="0" dirty="0" smtClean="0"/>
              <a:t> </a:t>
            </a:r>
            <a:r>
              <a:rPr lang="es-ES" baseline="0" dirty="0" err="1" smtClean="0"/>
              <a:t>for</a:t>
            </a:r>
            <a:r>
              <a:rPr lang="es-ES" baseline="0" dirty="0" smtClean="0"/>
              <a:t> </a:t>
            </a:r>
            <a:r>
              <a:rPr lang="es-ES" baseline="0" dirty="0" err="1" smtClean="0"/>
              <a:t>gesture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segmentation</a:t>
            </a:r>
            <a:r>
              <a:rPr lang="es-ES" baseline="0" dirty="0" smtClean="0"/>
              <a:t> and </a:t>
            </a:r>
            <a:r>
              <a:rPr lang="es-ES" baseline="0" dirty="0" err="1" smtClean="0"/>
              <a:t>recognition</a:t>
            </a:r>
            <a:r>
              <a:rPr lang="es-ES" baseline="0" dirty="0" smtClean="0"/>
              <a:t>, </a:t>
            </a:r>
            <a:r>
              <a:rPr lang="es-ES" baseline="0" dirty="0" err="1" smtClean="0"/>
              <a:t>applied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to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detection</a:t>
            </a:r>
            <a:r>
              <a:rPr lang="es-ES" baseline="0" dirty="0" smtClean="0"/>
              <a:t> of ADHD </a:t>
            </a:r>
            <a:r>
              <a:rPr lang="es-ES" baseline="0" dirty="0" err="1" smtClean="0"/>
              <a:t>indicators</a:t>
            </a:r>
            <a:r>
              <a:rPr lang="es-ES" baseline="0" dirty="0" smtClean="0"/>
              <a:t>.</a:t>
            </a:r>
          </a:p>
          <a:p>
            <a:r>
              <a:rPr lang="es-ES" baseline="0" dirty="0" smtClean="0"/>
              <a:t>And </a:t>
            </a:r>
            <a:r>
              <a:rPr lang="es-ES" baseline="0" dirty="0" err="1" smtClean="0"/>
              <a:t>first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results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indicate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that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objectives</a:t>
            </a:r>
            <a:r>
              <a:rPr lang="es-ES" baseline="0" dirty="0" smtClean="0"/>
              <a:t> are </a:t>
            </a:r>
            <a:r>
              <a:rPr lang="es-ES" baseline="0" dirty="0" err="1" smtClean="0"/>
              <a:t>feasible</a:t>
            </a:r>
            <a:r>
              <a:rPr lang="es-ES" baseline="0" dirty="0" smtClean="0"/>
              <a:t>, </a:t>
            </a:r>
            <a:r>
              <a:rPr lang="es-ES" baseline="0" dirty="0" err="1" smtClean="0"/>
              <a:t>given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presented</a:t>
            </a:r>
            <a:r>
              <a:rPr lang="es-ES" baseline="0" dirty="0" smtClean="0"/>
              <a:t> </a:t>
            </a:r>
            <a:r>
              <a:rPr lang="es-ES" baseline="0" dirty="0" err="1" smtClean="0"/>
              <a:t>methodology</a:t>
            </a:r>
            <a:r>
              <a:rPr lang="es-ES" baseline="0" dirty="0" smtClean="0"/>
              <a:t>.</a:t>
            </a:r>
          </a:p>
          <a:p>
            <a:r>
              <a:rPr lang="es-ES" baseline="0" dirty="0" smtClean="0"/>
              <a:t>As </a:t>
            </a:r>
            <a:r>
              <a:rPr lang="es-ES" baseline="0" dirty="0" err="1" smtClean="0"/>
              <a:t>future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work</a:t>
            </a:r>
            <a:r>
              <a:rPr lang="es-ES" baseline="0" dirty="0" smtClean="0"/>
              <a:t>, </a:t>
            </a:r>
            <a:r>
              <a:rPr lang="es-ES" baseline="0" dirty="0" err="1" smtClean="0"/>
              <a:t>we</a:t>
            </a:r>
            <a:r>
              <a:rPr lang="es-ES" baseline="0" dirty="0" smtClean="0"/>
              <a:t> plan </a:t>
            </a:r>
            <a:r>
              <a:rPr lang="es-ES" baseline="0" dirty="0" err="1" smtClean="0"/>
              <a:t>firstly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to</a:t>
            </a:r>
            <a:r>
              <a:rPr lang="es-ES" baseline="0" dirty="0" smtClean="0"/>
              <a:t> </a:t>
            </a:r>
            <a:r>
              <a:rPr lang="es-ES" baseline="0" dirty="0" err="1" smtClean="0"/>
              <a:t>make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callibration</a:t>
            </a:r>
            <a:r>
              <a:rPr lang="es-ES" baseline="0" dirty="0" smtClean="0"/>
              <a:t> of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device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fully-automatic</a:t>
            </a:r>
            <a:r>
              <a:rPr lang="es-ES" baseline="0" dirty="0" smtClean="0"/>
              <a:t>, and </a:t>
            </a:r>
            <a:r>
              <a:rPr lang="es-ES" baseline="0" dirty="0" err="1" smtClean="0"/>
              <a:t>secondly</a:t>
            </a:r>
            <a:r>
              <a:rPr lang="es-ES" baseline="0" dirty="0" smtClean="0"/>
              <a:t>, </a:t>
            </a:r>
            <a:r>
              <a:rPr lang="es-ES" baseline="0" dirty="0" err="1" smtClean="0"/>
              <a:t>to</a:t>
            </a:r>
            <a:r>
              <a:rPr lang="es-ES" baseline="0" dirty="0" smtClean="0"/>
              <a:t> </a:t>
            </a:r>
            <a:r>
              <a:rPr lang="es-ES" baseline="0" dirty="0" err="1" smtClean="0"/>
              <a:t>give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different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importance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to</a:t>
            </a:r>
            <a:r>
              <a:rPr lang="es-ES" baseline="0" dirty="0" smtClean="0"/>
              <a:t> </a:t>
            </a:r>
            <a:r>
              <a:rPr lang="es-ES" baseline="0" dirty="0" err="1" smtClean="0"/>
              <a:t>body</a:t>
            </a:r>
            <a:r>
              <a:rPr lang="es-ES" baseline="0" dirty="0" smtClean="0"/>
              <a:t> </a:t>
            </a:r>
            <a:r>
              <a:rPr lang="es-ES" baseline="0" dirty="0" err="1" smtClean="0"/>
              <a:t>parts</a:t>
            </a:r>
            <a:r>
              <a:rPr lang="es-ES" baseline="0" dirty="0" smtClean="0"/>
              <a:t> in </a:t>
            </a:r>
            <a:r>
              <a:rPr lang="es-ES" baseline="0" dirty="0" err="1" smtClean="0"/>
              <a:t>order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to</a:t>
            </a:r>
            <a:r>
              <a:rPr lang="es-ES" baseline="0" dirty="0" smtClean="0"/>
              <a:t> </a:t>
            </a:r>
            <a:r>
              <a:rPr lang="es-ES" baseline="0" dirty="0" err="1" smtClean="0"/>
              <a:t>improve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gesture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recognition</a:t>
            </a:r>
            <a:r>
              <a:rPr lang="es-ES" baseline="0" dirty="0" smtClean="0"/>
              <a:t>.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73C7B9-2214-4FBC-B938-35A611299FF1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baseline="0" dirty="0" err="1" smtClean="0"/>
              <a:t>What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happens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if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user</a:t>
            </a:r>
            <a:r>
              <a:rPr lang="es-ES" baseline="0" dirty="0" smtClean="0"/>
              <a:t> </a:t>
            </a:r>
            <a:r>
              <a:rPr lang="es-ES" baseline="0" dirty="0" err="1" smtClean="0"/>
              <a:t>interaction</a:t>
            </a:r>
            <a:r>
              <a:rPr lang="es-ES" baseline="0" dirty="0" smtClean="0"/>
              <a:t> </a:t>
            </a:r>
            <a:r>
              <a:rPr lang="es-ES" baseline="0" dirty="0" err="1" smtClean="0"/>
              <a:t>contain</a:t>
            </a:r>
            <a:r>
              <a:rPr lang="es-ES" baseline="0" dirty="0" smtClean="0"/>
              <a:t> </a:t>
            </a:r>
            <a:r>
              <a:rPr lang="es-ES" baseline="0" dirty="0" err="1" smtClean="0"/>
              <a:t>errors</a:t>
            </a:r>
            <a:endParaRPr lang="es-ES" baseline="0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73C7B9-2214-4FBC-B938-35A611299FF1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err="1" smtClean="0"/>
              <a:t>Outline</a:t>
            </a:r>
            <a:r>
              <a:rPr lang="es-ES" dirty="0" smtClean="0"/>
              <a:t> of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presentation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73C7B9-2214-4FBC-B938-35A611299FF1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In </a:t>
            </a:r>
            <a:r>
              <a:rPr lang="es-ES" dirty="0" err="1" smtClean="0"/>
              <a:t>this</a:t>
            </a:r>
            <a:r>
              <a:rPr lang="es-ES" dirty="0" smtClean="0"/>
              <a:t> </a:t>
            </a:r>
            <a:r>
              <a:rPr lang="es-ES" dirty="0" err="1" smtClean="0"/>
              <a:t>work</a:t>
            </a:r>
            <a:r>
              <a:rPr lang="es-ES" dirty="0" smtClean="0"/>
              <a:t> </a:t>
            </a:r>
            <a:r>
              <a:rPr lang="es-ES" dirty="0" err="1" smtClean="0"/>
              <a:t>we</a:t>
            </a:r>
            <a:r>
              <a:rPr lang="es-ES" dirty="0" smtClean="0"/>
              <a:t> </a:t>
            </a:r>
            <a:r>
              <a:rPr lang="es-ES" dirty="0" err="1" smtClean="0"/>
              <a:t>wanted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to</a:t>
            </a:r>
            <a:r>
              <a:rPr lang="es-ES" baseline="0" dirty="0" smtClean="0"/>
              <a:t> </a:t>
            </a:r>
            <a:r>
              <a:rPr lang="es-ES" baseline="0" dirty="0" err="1" smtClean="0"/>
              <a:t>see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how</a:t>
            </a:r>
            <a:r>
              <a:rPr lang="es-ES" baseline="0" dirty="0" smtClean="0"/>
              <a:t> </a:t>
            </a:r>
            <a:r>
              <a:rPr lang="es-ES" baseline="0" dirty="0" err="1" smtClean="0"/>
              <a:t>much</a:t>
            </a:r>
            <a:r>
              <a:rPr lang="es-ES" baseline="0" dirty="0" smtClean="0"/>
              <a:t> </a:t>
            </a:r>
            <a:r>
              <a:rPr lang="es-ES" baseline="0" dirty="0" err="1" smtClean="0"/>
              <a:t>interaction</a:t>
            </a:r>
            <a:endParaRPr lang="es-ES" baseline="0" dirty="0" smtClean="0"/>
          </a:p>
          <a:p>
            <a:r>
              <a:rPr lang="es-ES" baseline="0" dirty="0" err="1" smtClean="0"/>
              <a:t>What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happens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if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user</a:t>
            </a:r>
            <a:r>
              <a:rPr lang="es-ES" baseline="0" dirty="0" smtClean="0"/>
              <a:t> </a:t>
            </a:r>
            <a:r>
              <a:rPr lang="es-ES" baseline="0" dirty="0" err="1" smtClean="0"/>
              <a:t>makes</a:t>
            </a:r>
            <a:r>
              <a:rPr lang="es-ES" baseline="0" dirty="0" smtClean="0"/>
              <a:t> a </a:t>
            </a:r>
            <a:r>
              <a:rPr lang="es-ES" baseline="0" dirty="0" err="1" smtClean="0"/>
              <a:t>mistake</a:t>
            </a:r>
            <a:endParaRPr lang="es-ES" baseline="0" dirty="0" smtClean="0"/>
          </a:p>
          <a:p>
            <a:r>
              <a:rPr lang="es-ES" baseline="0" dirty="0" err="1" smtClean="0"/>
              <a:t>Think</a:t>
            </a:r>
            <a:r>
              <a:rPr lang="es-ES" baseline="0" dirty="0" smtClean="0"/>
              <a:t> of </a:t>
            </a:r>
            <a:r>
              <a:rPr lang="es-ES" baseline="0" dirty="0" err="1" smtClean="0"/>
              <a:t>an</a:t>
            </a:r>
            <a:r>
              <a:rPr lang="es-ES" baseline="0" dirty="0" smtClean="0"/>
              <a:t> </a:t>
            </a:r>
            <a:r>
              <a:rPr lang="es-ES" baseline="0" dirty="0" err="1" smtClean="0"/>
              <a:t>automatic</a:t>
            </a:r>
            <a:r>
              <a:rPr lang="es-ES" baseline="0" dirty="0" smtClean="0"/>
              <a:t> </a:t>
            </a:r>
            <a:r>
              <a:rPr lang="es-ES" baseline="0" dirty="0" err="1" smtClean="0"/>
              <a:t>correction</a:t>
            </a:r>
            <a:r>
              <a:rPr lang="es-ES" baseline="0" dirty="0" smtClean="0"/>
              <a:t> of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user</a:t>
            </a:r>
            <a:r>
              <a:rPr lang="es-ES" baseline="0" dirty="0" smtClean="0"/>
              <a:t> </a:t>
            </a:r>
            <a:r>
              <a:rPr lang="es-ES" baseline="0" dirty="0" err="1" smtClean="0"/>
              <a:t>labelling</a:t>
            </a:r>
            <a:endParaRPr lang="es-ES" baseline="0" dirty="0" smtClean="0"/>
          </a:p>
          <a:p>
            <a:r>
              <a:rPr lang="es-ES" baseline="0" dirty="0" err="1" smtClean="0"/>
              <a:t>Finally</a:t>
            </a:r>
            <a:r>
              <a:rPr lang="es-ES" baseline="0" dirty="0" smtClean="0"/>
              <a:t>, </a:t>
            </a:r>
            <a:r>
              <a:rPr lang="es-ES" baseline="0" dirty="0" err="1" smtClean="0"/>
              <a:t>we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want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to</a:t>
            </a:r>
            <a:r>
              <a:rPr lang="es-ES" baseline="0" dirty="0" smtClean="0"/>
              <a:t> do </a:t>
            </a:r>
            <a:r>
              <a:rPr lang="es-ES" baseline="0" dirty="0" err="1" smtClean="0"/>
              <a:t>that</a:t>
            </a:r>
            <a:r>
              <a:rPr lang="es-ES" baseline="0" dirty="0" smtClean="0"/>
              <a:t> in a </a:t>
            </a:r>
            <a:r>
              <a:rPr lang="es-ES" baseline="0" dirty="0" err="1" smtClean="0"/>
              <a:t>multi-label</a:t>
            </a:r>
            <a:r>
              <a:rPr lang="es-ES" baseline="0" dirty="0" smtClean="0"/>
              <a:t> </a:t>
            </a:r>
            <a:r>
              <a:rPr lang="es-ES" baseline="0" dirty="0" err="1" smtClean="0"/>
              <a:t>approach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73C7B9-2214-4FBC-B938-35A611299FF1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In </a:t>
            </a:r>
            <a:r>
              <a:rPr lang="es-ES" dirty="0" err="1" smtClean="0"/>
              <a:t>this</a:t>
            </a:r>
            <a:r>
              <a:rPr lang="es-ES" dirty="0" smtClean="0"/>
              <a:t> </a:t>
            </a:r>
            <a:r>
              <a:rPr lang="es-ES" dirty="0" err="1" smtClean="0"/>
              <a:t>work</a:t>
            </a:r>
            <a:r>
              <a:rPr lang="es-ES" dirty="0" smtClean="0"/>
              <a:t> </a:t>
            </a:r>
            <a:r>
              <a:rPr lang="es-ES" dirty="0" err="1" smtClean="0"/>
              <a:t>we</a:t>
            </a:r>
            <a:r>
              <a:rPr lang="es-ES" dirty="0" smtClean="0"/>
              <a:t> </a:t>
            </a:r>
            <a:r>
              <a:rPr lang="es-ES" dirty="0" err="1" smtClean="0"/>
              <a:t>have</a:t>
            </a:r>
            <a:r>
              <a:rPr lang="es-ES" dirty="0" smtClean="0"/>
              <a:t> </a:t>
            </a:r>
            <a:r>
              <a:rPr lang="es-ES" dirty="0" err="1" smtClean="0"/>
              <a:t>used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Graph-cuts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energy</a:t>
            </a:r>
            <a:r>
              <a:rPr lang="es-ES" baseline="0" dirty="0" smtClean="0"/>
              <a:t> </a:t>
            </a:r>
            <a:r>
              <a:rPr lang="es-ES" baseline="0" dirty="0" err="1" smtClean="0"/>
              <a:t>minimization</a:t>
            </a:r>
            <a:r>
              <a:rPr lang="es-ES" baseline="0" dirty="0" smtClean="0"/>
              <a:t> </a:t>
            </a:r>
            <a:r>
              <a:rPr lang="es-ES" baseline="0" dirty="0" err="1" smtClean="0"/>
              <a:t>framework</a:t>
            </a:r>
            <a:r>
              <a:rPr lang="es-ES" baseline="0" dirty="0" smtClean="0"/>
              <a:t>. </a:t>
            </a:r>
            <a:r>
              <a:rPr lang="es-ES" baseline="0" dirty="0" err="1" smtClean="0"/>
              <a:t>This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framework</a:t>
            </a:r>
            <a:r>
              <a:rPr lang="es-ES" baseline="0" dirty="0" smtClean="0"/>
              <a:t> has </a:t>
            </a:r>
            <a:r>
              <a:rPr lang="es-ES" baseline="0" dirty="0" err="1" smtClean="0"/>
              <a:t>been</a:t>
            </a:r>
            <a:r>
              <a:rPr lang="es-ES" baseline="0" dirty="0" smtClean="0"/>
              <a:t> </a:t>
            </a:r>
            <a:r>
              <a:rPr lang="es-ES" baseline="0" dirty="0" err="1" smtClean="0"/>
              <a:t>applied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to</a:t>
            </a:r>
            <a:r>
              <a:rPr lang="es-ES" baseline="0" dirty="0" smtClean="0"/>
              <a:t> </a:t>
            </a:r>
            <a:r>
              <a:rPr lang="es-ES" baseline="0" dirty="0" err="1" smtClean="0"/>
              <a:t>problems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llike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image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restoration,stereo</a:t>
            </a:r>
            <a:r>
              <a:rPr lang="es-ES" baseline="0" dirty="0" smtClean="0"/>
              <a:t> </a:t>
            </a:r>
            <a:r>
              <a:rPr lang="es-ES" baseline="0" dirty="0" err="1" smtClean="0"/>
              <a:t>reconstruction</a:t>
            </a:r>
            <a:r>
              <a:rPr lang="es-ES" baseline="0" dirty="0" smtClean="0"/>
              <a:t>, </a:t>
            </a:r>
            <a:r>
              <a:rPr lang="es-ES" baseline="0" dirty="0" err="1" smtClean="0"/>
              <a:t>finally</a:t>
            </a:r>
            <a:r>
              <a:rPr lang="es-ES" baseline="0" dirty="0" smtClean="0"/>
              <a:t> </a:t>
            </a:r>
            <a:r>
              <a:rPr lang="es-ES" baseline="0" dirty="0" err="1" smtClean="0"/>
              <a:t>image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segmentation</a:t>
            </a:r>
            <a:r>
              <a:rPr lang="es-ES" baseline="0" dirty="0" smtClean="0"/>
              <a:t> </a:t>
            </a:r>
            <a:r>
              <a:rPr lang="es-ES" baseline="0" dirty="0" err="1" smtClean="0"/>
              <a:t>which</a:t>
            </a:r>
            <a:r>
              <a:rPr lang="es-ES" baseline="0" dirty="0" smtClean="0"/>
              <a:t> </a:t>
            </a:r>
            <a:r>
              <a:rPr lang="es-ES" baseline="0" dirty="0" err="1" smtClean="0"/>
              <a:t>is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problem</a:t>
            </a:r>
            <a:r>
              <a:rPr lang="es-ES" baseline="0" dirty="0" smtClean="0"/>
              <a:t> </a:t>
            </a:r>
            <a:r>
              <a:rPr lang="es-ES" baseline="0" dirty="0" err="1" smtClean="0"/>
              <a:t>we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want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to</a:t>
            </a:r>
            <a:r>
              <a:rPr lang="es-ES" baseline="0" dirty="0" smtClean="0"/>
              <a:t> </a:t>
            </a:r>
            <a:r>
              <a:rPr lang="es-ES" baseline="0" dirty="0" err="1" smtClean="0"/>
              <a:t>deal</a:t>
            </a:r>
            <a:r>
              <a:rPr lang="es-ES" baseline="0" dirty="0" smtClean="0"/>
              <a:t>.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73C7B9-2214-4FBC-B938-35A611299FF1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In </a:t>
            </a:r>
            <a:r>
              <a:rPr lang="es-ES" dirty="0" err="1" smtClean="0"/>
              <a:t>the</a:t>
            </a:r>
            <a:r>
              <a:rPr lang="es-ES" dirty="0" smtClean="0"/>
              <a:t> case of </a:t>
            </a:r>
            <a:r>
              <a:rPr lang="es-ES" dirty="0" err="1" smtClean="0"/>
              <a:t>segmentation</a:t>
            </a:r>
            <a:r>
              <a:rPr lang="es-ES" dirty="0" smtClean="0"/>
              <a:t>…</a:t>
            </a:r>
          </a:p>
          <a:p>
            <a:r>
              <a:rPr lang="es-ES" dirty="0" err="1" smtClean="0"/>
              <a:t>Unary</a:t>
            </a:r>
            <a:r>
              <a:rPr lang="es-ES" dirty="0" smtClean="0"/>
              <a:t> </a:t>
            </a:r>
            <a:r>
              <a:rPr lang="es-ES" dirty="0" err="1" smtClean="0"/>
              <a:t>potential</a:t>
            </a:r>
            <a:r>
              <a:rPr lang="es-ES" dirty="0" smtClean="0"/>
              <a:t> </a:t>
            </a:r>
            <a:r>
              <a:rPr lang="es-ES" dirty="0" smtClean="0">
                <a:sym typeface="Wingdings" pitchFamily="2" charset="2"/>
              </a:rPr>
              <a:t> </a:t>
            </a:r>
            <a:r>
              <a:rPr lang="es-ES" dirty="0" err="1" smtClean="0">
                <a:sym typeface="Wingdings" pitchFamily="2" charset="2"/>
              </a:rPr>
              <a:t>builds</a:t>
            </a:r>
            <a:r>
              <a:rPr lang="es-ES" baseline="0" dirty="0" smtClean="0">
                <a:sym typeface="Wingdings" pitchFamily="2" charset="2"/>
              </a:rPr>
              <a:t> a </a:t>
            </a:r>
            <a:r>
              <a:rPr lang="es-ES" baseline="0" dirty="0" err="1" smtClean="0">
                <a:sym typeface="Wingdings" pitchFamily="2" charset="2"/>
              </a:rPr>
              <a:t>likelihood</a:t>
            </a:r>
            <a:r>
              <a:rPr lang="es-ES" baseline="0" dirty="0" smtClean="0">
                <a:sym typeface="Wingdings" pitchFamily="2" charset="2"/>
              </a:rPr>
              <a:t> </a:t>
            </a:r>
            <a:r>
              <a:rPr lang="es-ES" baseline="0" dirty="0" err="1" smtClean="0">
                <a:sym typeface="Wingdings" pitchFamily="2" charset="2"/>
              </a:rPr>
              <a:t>model</a:t>
            </a:r>
            <a:r>
              <a:rPr lang="es-ES" baseline="0" dirty="0" smtClean="0">
                <a:sym typeface="Wingdings" pitchFamily="2" charset="2"/>
              </a:rPr>
              <a:t> of </a:t>
            </a:r>
            <a:r>
              <a:rPr lang="es-ES" baseline="0" dirty="0" err="1" smtClean="0">
                <a:sym typeface="Wingdings" pitchFamily="2" charset="2"/>
              </a:rPr>
              <a:t>the</a:t>
            </a:r>
            <a:r>
              <a:rPr lang="es-ES" baseline="0" dirty="0" smtClean="0">
                <a:sym typeface="Wingdings" pitchFamily="2" charset="2"/>
              </a:rPr>
              <a:t> </a:t>
            </a:r>
            <a:r>
              <a:rPr lang="es-ES" baseline="0" dirty="0" err="1" smtClean="0">
                <a:sym typeface="Wingdings" pitchFamily="2" charset="2"/>
              </a:rPr>
              <a:t>labelled</a:t>
            </a:r>
            <a:r>
              <a:rPr lang="es-ES" baseline="0" dirty="0" smtClean="0">
                <a:sym typeface="Wingdings" pitchFamily="2" charset="2"/>
              </a:rPr>
              <a:t> data</a:t>
            </a:r>
          </a:p>
          <a:p>
            <a:r>
              <a:rPr lang="es-ES" baseline="0" dirty="0" err="1" smtClean="0">
                <a:sym typeface="Wingdings" pitchFamily="2" charset="2"/>
              </a:rPr>
              <a:t>Pairwise</a:t>
            </a:r>
            <a:r>
              <a:rPr lang="es-ES" baseline="0" dirty="0" smtClean="0">
                <a:sym typeface="Wingdings" pitchFamily="2" charset="2"/>
              </a:rPr>
              <a:t> </a:t>
            </a:r>
            <a:r>
              <a:rPr lang="es-ES" baseline="0" dirty="0" err="1" smtClean="0">
                <a:sym typeface="Wingdings" pitchFamily="2" charset="2"/>
              </a:rPr>
              <a:t>potential</a:t>
            </a:r>
            <a:r>
              <a:rPr lang="es-ES" baseline="0" dirty="0" smtClean="0">
                <a:sym typeface="Wingdings" pitchFamily="2" charset="2"/>
              </a:rPr>
              <a:t>  </a:t>
            </a:r>
            <a:r>
              <a:rPr lang="es-ES" baseline="0" dirty="0" err="1" smtClean="0">
                <a:sym typeface="Wingdings" pitchFamily="2" charset="2"/>
              </a:rPr>
              <a:t>difference</a:t>
            </a:r>
            <a:r>
              <a:rPr lang="es-ES" baseline="0" dirty="0" smtClean="0">
                <a:sym typeface="Wingdings" pitchFamily="2" charset="2"/>
              </a:rPr>
              <a:t> </a:t>
            </a:r>
            <a:r>
              <a:rPr lang="es-ES" baseline="0" dirty="0" err="1" smtClean="0">
                <a:sym typeface="Wingdings" pitchFamily="2" charset="2"/>
              </a:rPr>
              <a:t>between</a:t>
            </a:r>
            <a:r>
              <a:rPr lang="es-ES" baseline="0" dirty="0" smtClean="0">
                <a:sym typeface="Wingdings" pitchFamily="2" charset="2"/>
              </a:rPr>
              <a:t> </a:t>
            </a:r>
            <a:r>
              <a:rPr lang="es-ES" baseline="0" dirty="0" err="1" smtClean="0">
                <a:sym typeface="Wingdings" pitchFamily="2" charset="2"/>
              </a:rPr>
              <a:t>pixels</a:t>
            </a:r>
            <a:endParaRPr lang="es-ES" baseline="0" dirty="0" smtClean="0">
              <a:sym typeface="Wingdings" pitchFamily="2" charset="2"/>
            </a:endParaRPr>
          </a:p>
          <a:p>
            <a:r>
              <a:rPr lang="es-ES" baseline="0" dirty="0" err="1" smtClean="0">
                <a:sym typeface="Wingdings" pitchFamily="2" charset="2"/>
              </a:rPr>
              <a:t>Finally</a:t>
            </a:r>
            <a:r>
              <a:rPr lang="es-ES" baseline="0" dirty="0" smtClean="0">
                <a:sym typeface="Wingdings" pitchFamily="2" charset="2"/>
              </a:rPr>
              <a:t>, </a:t>
            </a:r>
            <a:r>
              <a:rPr lang="es-ES" baseline="0" dirty="0" err="1" smtClean="0">
                <a:sym typeface="Wingdings" pitchFamily="2" charset="2"/>
              </a:rPr>
              <a:t>segmentation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73C7B9-2214-4FBC-B938-35A611299FF1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err="1" smtClean="0"/>
              <a:t>For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seed</a:t>
            </a:r>
            <a:r>
              <a:rPr lang="es-ES" baseline="0" dirty="0" smtClean="0"/>
              <a:t> </a:t>
            </a:r>
            <a:r>
              <a:rPr lang="es-ES" baseline="0" dirty="0" err="1" smtClean="0"/>
              <a:t>correction</a:t>
            </a:r>
            <a:endParaRPr lang="es-ES" baseline="0" dirty="0" smtClean="0"/>
          </a:p>
          <a:p>
            <a:r>
              <a:rPr lang="es-ES" baseline="0" dirty="0" err="1" smtClean="0"/>
              <a:t>If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probability</a:t>
            </a:r>
            <a:r>
              <a:rPr lang="es-ES" baseline="0" dirty="0" smtClean="0"/>
              <a:t> 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73C7B9-2214-4FBC-B938-35A611299FF1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73C7B9-2214-4FBC-B938-35A611299FF1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73C7B9-2214-4FBC-B938-35A611299FF1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76475"/>
            <a:ext cx="4965700" cy="1223963"/>
          </a:xfrm>
        </p:spPr>
        <p:txBody>
          <a:bodyPr/>
          <a:lstStyle>
            <a:lvl1pPr>
              <a:defRPr sz="2400"/>
            </a:lvl1pPr>
          </a:lstStyle>
          <a:p>
            <a:r>
              <a:rPr lang="es-ES"/>
              <a:t>Haga clic para cambiar el estilo de título	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913" y="3644900"/>
            <a:ext cx="4319587" cy="720725"/>
          </a:xfrm>
        </p:spPr>
        <p:txBody>
          <a:bodyPr/>
          <a:lstStyle>
            <a:lvl1pPr marL="0" indent="0">
              <a:buFontTx/>
              <a:buNone/>
              <a:defRPr sz="1700">
                <a:latin typeface="Palatino" pitchFamily="-64" charset="0"/>
              </a:defRPr>
            </a:lvl1pPr>
          </a:lstStyle>
          <a:p>
            <a:r>
              <a:rPr lang="es-ES"/>
              <a:t>Haga clic para modificar el estilo de subtítulo del patrón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F10BCAE-77DA-4229-B6D1-8E51AD4CC7A4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29413" y="260350"/>
            <a:ext cx="2159000" cy="596741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250825" y="260350"/>
            <a:ext cx="6326188" cy="596741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2AB3CFA-C9A5-42E6-98DF-F6969650B290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76475"/>
            <a:ext cx="4965700" cy="1223963"/>
          </a:xfrm>
        </p:spPr>
        <p:txBody>
          <a:bodyPr/>
          <a:lstStyle>
            <a:lvl1pPr>
              <a:defRPr sz="2400"/>
            </a:lvl1pPr>
          </a:lstStyle>
          <a:p>
            <a:r>
              <a:rPr lang="es-ES"/>
              <a:t>Haga clic para cambiar el estilo de título	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913" y="3644900"/>
            <a:ext cx="4319587" cy="720725"/>
          </a:xfrm>
        </p:spPr>
        <p:txBody>
          <a:bodyPr/>
          <a:lstStyle>
            <a:lvl1pPr marL="0" indent="0">
              <a:buFontTx/>
              <a:buNone/>
              <a:defRPr sz="1700">
                <a:latin typeface="Palatino" pitchFamily="-64" charset="0"/>
              </a:defRPr>
            </a:lvl1pPr>
          </a:lstStyle>
          <a:p>
            <a:r>
              <a:rPr lang="es-ES"/>
              <a:t>Haga clic para modificar el estilo de subtítulo del patrón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68075A6-4FDF-4EB9-9653-62B686B5ED9C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5ECB92A-9F36-4376-98EF-93F69AB430E3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250825" y="1484313"/>
            <a:ext cx="4241800" cy="4743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5025" y="1484313"/>
            <a:ext cx="4243388" cy="4743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02C877A-F94F-425C-B8D0-7305BCF7BF33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77D1E47-1DCE-47A0-941A-E873C0BB506F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6E41F7D-4F00-4702-9CEB-A889EE231A17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C9B40E3-49D2-4982-A19F-C2EC85058606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62327AD-6DC6-4E9F-87E0-700C737C7905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7531567-5139-4322-B2B3-339E0DA86714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EFE61E8-D477-41B1-B159-08320991C191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C8F05CE-FA7E-4A84-A926-54D55ABBC5E0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29413" y="260350"/>
            <a:ext cx="2159000" cy="596741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250825" y="260350"/>
            <a:ext cx="6326188" cy="596741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B09A9CE-148D-415C-83B8-06F8C7577A3A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B0999F9-70CB-410A-86FF-8968AD7F397F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96FCE3F-3521-4B92-BF49-459AEC54D3C4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94B6FAE-B38A-4C56-AA8D-C6761C824BF2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250825" y="1484313"/>
            <a:ext cx="4241800" cy="4743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5025" y="1484313"/>
            <a:ext cx="4243388" cy="4743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2A99381-ADBF-438B-81DC-A7BC5F8F1B09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A27572A-42D4-42FB-B62F-3D3A990008AB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F8745F4-2011-4F8E-958F-3EC252285ACB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C9EA0B8-570A-40E4-9C59-D5F952A4FB20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58BC754-2EE7-4073-AE36-A9531F119F4F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CCD5121-F1E4-49B9-88EB-96ABA36A7087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25FF93A-5380-48FD-B31E-1C1243563880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E4CC659-53C9-4C07-A7D7-652CE9CDED17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48463" y="260350"/>
            <a:ext cx="2165350" cy="596741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250825" y="260350"/>
            <a:ext cx="6345238" cy="596741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9080621-E996-4A56-9B3C-37D76BB3001B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C15A947-FB61-4579-AB99-CEE3AA313BEB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A79074E-8E3D-48CE-AA3B-306C44B9AED8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C213078-1BC8-4C7D-990F-E28465CB93A0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250825" y="1484313"/>
            <a:ext cx="4241800" cy="4743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5025" y="1484313"/>
            <a:ext cx="4243388" cy="4743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0AE0690-BBE5-4A22-A7C2-A5B405ADBD52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A27FB85-5313-48EA-99A4-7430D07CC3F7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218C075-6E8E-4394-9F3C-741B2354D29A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250825" y="1484313"/>
            <a:ext cx="4241800" cy="4743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5025" y="1484313"/>
            <a:ext cx="4243388" cy="4743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13DCF63-1C0F-45A7-A058-449FCB44CB66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42AE74B-9A04-4A01-AFCA-3A0B2337253A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804D4E0-4AF5-4D34-A812-D298732C699A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0D7D9CE-A9EA-4030-BC85-02135E123C9E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F04D8CB-DA49-4BCF-BD47-05BC413471CC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48463" y="260350"/>
            <a:ext cx="2165350" cy="596741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250825" y="260350"/>
            <a:ext cx="6345238" cy="596741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30E95B0-9F24-49C0-AEC0-706C2197BEFB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4953000" cy="1143000"/>
          </a:xfrm>
        </p:spPr>
        <p:txBody>
          <a:bodyPr lIns="91440" tIns="45720" rIns="91440" bIns="45720" anchor="ctr"/>
          <a:lstStyle>
            <a:lvl1pPr>
              <a:defRPr/>
            </a:lvl1pPr>
          </a:lstStyle>
          <a:p>
            <a:r>
              <a:rPr lang="en-US"/>
              <a:t>Haga clic para cambiar el estilo de título	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581400"/>
            <a:ext cx="4191000" cy="685800"/>
          </a:xfrm>
        </p:spPr>
        <p:txBody>
          <a:bodyPr lIns="91440" tIns="45720" rIns="91440" bIns="45720"/>
          <a:lstStyle>
            <a:lvl1pPr marL="0" indent="0" algn="ctr">
              <a:defRPr/>
            </a:lvl1pPr>
          </a:lstStyle>
          <a:p>
            <a:r>
              <a:rPr lang="en-US"/>
              <a:t>Haga clic para modificar el estilo de subtítulo del patrón</a:t>
            </a:r>
          </a:p>
        </p:txBody>
      </p:sp>
      <p:sp>
        <p:nvSpPr>
          <p:cNvPr id="121860" name="Line 4"/>
          <p:cNvSpPr>
            <a:spLocks noChangeShapeType="1"/>
          </p:cNvSpPr>
          <p:nvPr/>
        </p:nvSpPr>
        <p:spPr bwMode="auto">
          <a:xfrm>
            <a:off x="5791200" y="2438400"/>
            <a:ext cx="0" cy="1752600"/>
          </a:xfrm>
          <a:prstGeom prst="line">
            <a:avLst/>
          </a:prstGeom>
          <a:noFill/>
          <a:ln w="19050">
            <a:solidFill>
              <a:srgbClr val="4C4C4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121861" name="Picture 5" descr="01 Head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588" cy="2027238"/>
          </a:xfrm>
          <a:prstGeom prst="rect">
            <a:avLst/>
          </a:prstGeom>
          <a:noFill/>
        </p:spPr>
      </p:pic>
      <p:pic>
        <p:nvPicPr>
          <p:cNvPr id="121862" name="Picture 6" descr="01 foo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76788"/>
            <a:ext cx="9145588" cy="208121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E4AFBB3-83AE-4C59-91DE-D1B5437282A8}" type="slidenum">
              <a:rPr lang="en-US"/>
              <a:pPr/>
              <a:t>‹Nº›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38E3B6B-9421-4DF4-9812-7BB89D9EC04F}" type="slidenum">
              <a:rPr lang="en-US"/>
              <a:pPr/>
              <a:t>‹Nº›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250825" y="1438275"/>
            <a:ext cx="4241800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5025" y="1438275"/>
            <a:ext cx="4243388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2D77728-8149-4565-8360-4E3B8F6C2A70}" type="slidenum">
              <a:rPr lang="en-US"/>
              <a:pPr/>
              <a:t>‹Nº›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D88372F-930E-477D-AC5B-8FF10626F838}" type="slidenum">
              <a:rPr lang="en-US"/>
              <a:pPr/>
              <a:t>‹Nº›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8631E64-7E51-4D0D-936B-06633DE9F655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5207F8E-1C14-442D-B466-9FE5C2DFA3DF}" type="slidenum">
              <a:rPr lang="en-US"/>
              <a:pPr/>
              <a:t>‹Nº›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BC5FE63-A1FC-40C2-AE37-4E9E9E4E6A50}" type="slidenum">
              <a:rPr lang="en-US"/>
              <a:pPr/>
              <a:t>‹Nº›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E5C90FB-7C59-4BBA-963C-25AC24F39179}" type="slidenum">
              <a:rPr lang="en-US"/>
              <a:pPr/>
              <a:t>‹Nº›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618473E-2EC4-4D86-8E40-D4B4E2123C3D}" type="slidenum">
              <a:rPr lang="en-US"/>
              <a:pPr/>
              <a:t>‹Nº›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F550E06-3D96-43DB-B8F1-45431505DCA8}" type="slidenum">
              <a:rPr lang="en-US"/>
              <a:pPr/>
              <a:t>‹Nº›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29413" y="250825"/>
            <a:ext cx="2159000" cy="586581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250825" y="250825"/>
            <a:ext cx="6326188" cy="586581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06C538E-CDD8-4080-95EB-25FD61A533CB}" type="slidenum">
              <a:rPr lang="en-US"/>
              <a:pPr/>
              <a:t>‹Nº›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4953000" cy="1143000"/>
          </a:xfrm>
        </p:spPr>
        <p:txBody>
          <a:bodyPr lIns="91440" tIns="45720" rIns="91440" bIns="45720" anchor="ctr"/>
          <a:lstStyle>
            <a:lvl1pPr>
              <a:defRPr/>
            </a:lvl1pPr>
          </a:lstStyle>
          <a:p>
            <a:r>
              <a:rPr lang="en-US"/>
              <a:t>Haga clic para cambiar el estilo de título	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581400"/>
            <a:ext cx="4191000" cy="685800"/>
          </a:xfrm>
        </p:spPr>
        <p:txBody>
          <a:bodyPr lIns="91440" tIns="45720" rIns="91440" bIns="45720"/>
          <a:lstStyle>
            <a:lvl1pPr marL="0" indent="0" algn="ctr">
              <a:defRPr/>
            </a:lvl1pPr>
          </a:lstStyle>
          <a:p>
            <a:r>
              <a:rPr lang="en-US"/>
              <a:t>Haga clic para modificar el estilo de subtítulo del patrón</a:t>
            </a:r>
          </a:p>
        </p:txBody>
      </p:sp>
      <p:sp>
        <p:nvSpPr>
          <p:cNvPr id="117764" name="Line 4"/>
          <p:cNvSpPr>
            <a:spLocks noChangeShapeType="1"/>
          </p:cNvSpPr>
          <p:nvPr/>
        </p:nvSpPr>
        <p:spPr bwMode="auto">
          <a:xfrm>
            <a:off x="5791200" y="2438400"/>
            <a:ext cx="0" cy="1752600"/>
          </a:xfrm>
          <a:prstGeom prst="line">
            <a:avLst/>
          </a:prstGeom>
          <a:noFill/>
          <a:ln w="19050">
            <a:solidFill>
              <a:srgbClr val="4C4C4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117765" name="Picture 5" descr="01 Head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588" cy="2027238"/>
          </a:xfrm>
          <a:prstGeom prst="rect">
            <a:avLst/>
          </a:prstGeom>
          <a:noFill/>
        </p:spPr>
      </p:pic>
      <p:pic>
        <p:nvPicPr>
          <p:cNvPr id="117766" name="Picture 6" descr="01 foo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76788"/>
            <a:ext cx="9145588" cy="208121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A1B68F8-8798-4215-AF07-F8988214AB88}" type="slidenum">
              <a:rPr lang="en-US"/>
              <a:pPr/>
              <a:t>‹Nº›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0A6759B-FE78-4B56-B4BA-533F3D28D407}" type="slidenum">
              <a:rPr lang="en-US"/>
              <a:pPr/>
              <a:t>‹Nº›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250825" y="1438275"/>
            <a:ext cx="4241800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5025" y="1438275"/>
            <a:ext cx="4243388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0FEA3B6-C7F2-48CF-B283-5DEF387021FC}" type="slidenum">
              <a:rPr lang="en-US"/>
              <a:pPr/>
              <a:t>‹Nº›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F053743-F4E1-47E0-B226-67CE0943630D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6A49BA4-7FCB-417C-8A73-525830732F97}" type="slidenum">
              <a:rPr lang="en-US"/>
              <a:pPr/>
              <a:t>‹Nº›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B8DDDDA-1673-4C06-8368-271FE96C5635}" type="slidenum">
              <a:rPr lang="en-US"/>
              <a:pPr/>
              <a:t>‹Nº›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66B29BF-0ECC-4C4F-BBDB-91D86D9CB89E}" type="slidenum">
              <a:rPr lang="en-US"/>
              <a:pPr/>
              <a:t>‹Nº›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517759E-DB3C-41D9-A671-E16911821825}" type="slidenum">
              <a:rPr lang="en-US"/>
              <a:pPr/>
              <a:t>‹Nº›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097E342-507E-4B44-A1CB-99219DCD73D3}" type="slidenum">
              <a:rPr lang="en-US"/>
              <a:pPr/>
              <a:t>‹Nº›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36CF22D-04B1-4D67-ACCC-C6CC4DE9BF6A}" type="slidenum">
              <a:rPr lang="en-US"/>
              <a:pPr/>
              <a:t>‹Nº›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29413" y="250825"/>
            <a:ext cx="2159000" cy="586581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250825" y="250825"/>
            <a:ext cx="6326188" cy="586581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9C4BE0E-8D76-45CA-8811-5DAAC87550E9}" type="slidenum">
              <a:rPr lang="en-US"/>
              <a:pPr/>
              <a:t>‹Nº›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4C74A8D-4597-447F-B865-19BEEC7F6495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8F1F29E-F8E6-47FA-8A63-82EC041D92D9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6B12642-56F9-4268-90A8-4A5021C270F8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27FFB2-6739-47E6-A510-CB837A6514A0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250825" y="1484313"/>
            <a:ext cx="4241800" cy="4743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5025" y="1484313"/>
            <a:ext cx="4243388" cy="4743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D2A42BA-DB1B-4182-8A44-4E3084819CE0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74845EA-D006-41C4-9EF3-9527DE328C99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BB0742E-7B3B-400F-B559-E3A683EAC502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0F4CD19-81F0-43C9-B147-AED156F22405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1E781AB-49D2-4DBA-85BB-23F41375AF0D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72F947C-FD0D-4A06-9ED3-BB2AB30A76FE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D893C50-1C5F-4402-BED6-7288E739CC4A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48463" y="260350"/>
            <a:ext cx="2165350" cy="596741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250825" y="260350"/>
            <a:ext cx="6345238" cy="596741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0D50724-B3E8-4B2E-AD4A-0B7863A654AD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E5D062F-E284-4190-A349-70F9A7F79E29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E0BA1C7-A280-4AC2-8B16-C9D80DB74203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580F7EB-A9DC-494B-A8C9-A09D0AC6C4C0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196C6A-A47A-493F-BA2D-9F935C009649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250825" y="1484313"/>
            <a:ext cx="4241800" cy="4743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5025" y="1484313"/>
            <a:ext cx="4243388" cy="4743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02C13E0-5B4F-473B-95B2-5F346105059C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D8EF237-1A56-4474-B847-70747475146A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9B0373A-CC19-4F6B-A25D-0C42667DA639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7E1B7BC-A0D4-41BC-A5BF-D79715B767E8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B80FFFE-11C0-41C0-88CB-D6567CDE4348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136E6EF-59B5-4CA3-A898-6D3BF84C1135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052C19E-9ABF-4BD9-8BEF-A2A13824511D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48463" y="260350"/>
            <a:ext cx="2165350" cy="596741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250825" y="260350"/>
            <a:ext cx="6345238" cy="596741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62C4F82-F46E-4CFF-845D-DB6717BD95DF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7F67D43-A618-4711-870A-D78D9C8E8131}" type="slidenum">
              <a:rPr lang="en-US"/>
              <a:pPr/>
              <a:t>‹Nº›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536E3CB-A93A-4209-AF2A-160107B5DAF7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C45E4AC-70C2-4191-9ACD-99747835D60E}" type="slidenum">
              <a:rPr lang="en-US"/>
              <a:pPr/>
              <a:t>‹Nº›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D3D62A3-E1CB-4143-B38B-1CF01CDF8266}" type="slidenum">
              <a:rPr lang="en-US"/>
              <a:pPr/>
              <a:t>‹Nº›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250825" y="1438275"/>
            <a:ext cx="4241800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5025" y="1438275"/>
            <a:ext cx="4243388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8287C1C-214A-4F7F-92D2-FDE1D747EEFB}" type="slidenum">
              <a:rPr lang="en-US"/>
              <a:pPr/>
              <a:t>‹Nº›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4BFAB06-8257-4C13-A831-F26EC5C43EB1}" type="slidenum">
              <a:rPr lang="en-US"/>
              <a:pPr/>
              <a:t>‹Nº›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81C097F-1D81-4213-8B97-6465F5D299E5}" type="slidenum">
              <a:rPr lang="en-US"/>
              <a:pPr/>
              <a:t>‹Nº›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8D1F80D-E831-43F1-9FE4-3B48227A25D4}" type="slidenum">
              <a:rPr lang="en-US"/>
              <a:pPr/>
              <a:t>‹Nº›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DD7518B-9D01-4799-92B7-82703A6D8496}" type="slidenum">
              <a:rPr lang="en-US"/>
              <a:pPr/>
              <a:t>‹Nº›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D2B127D-CBD1-4459-9DEF-1BE2C743F9E1}" type="slidenum">
              <a:rPr lang="en-US"/>
              <a:pPr/>
              <a:t>‹Nº›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6EE91EE-496C-46E1-A9A7-3641F838F244}" type="slidenum">
              <a:rPr lang="en-US"/>
              <a:pPr/>
              <a:t>‹Nº›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29413" y="250825"/>
            <a:ext cx="2159000" cy="586581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250825" y="250825"/>
            <a:ext cx="6326188" cy="586581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8F3CB88-C3F7-4388-A749-C684D7540ADC}" type="slidenum">
              <a:rPr lang="en-US"/>
              <a:pPr/>
              <a:t>‹Nº›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emf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emf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6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6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5.emf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260350"/>
            <a:ext cx="86375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484313"/>
            <a:ext cx="8637588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2595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50825" y="66198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3D3ECA90-524D-4E76-9D1E-FA96D24362DF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1259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0825" y="638175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solidFill>
                  <a:schemeClr val="bg1"/>
                </a:solidFill>
              </a:defRPr>
            </a:lvl1pPr>
          </a:lstStyle>
          <a:p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000">
          <a:solidFill>
            <a:srgbClr val="8C2423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>
          <a:solidFill>
            <a:srgbClr val="8C2423"/>
          </a:solidFill>
          <a:latin typeface="Palatino" pitchFamily="-64" charset="0"/>
        </a:defRPr>
      </a:lvl2pPr>
      <a:lvl3pPr algn="l" rtl="0" fontAlgn="base">
        <a:spcBef>
          <a:spcPct val="0"/>
        </a:spcBef>
        <a:spcAft>
          <a:spcPct val="0"/>
        </a:spcAft>
        <a:defRPr sz="3000">
          <a:solidFill>
            <a:srgbClr val="8C2423"/>
          </a:solidFill>
          <a:latin typeface="Palatino" pitchFamily="-64" charset="0"/>
        </a:defRPr>
      </a:lvl3pPr>
      <a:lvl4pPr algn="l" rtl="0" fontAlgn="base">
        <a:spcBef>
          <a:spcPct val="0"/>
        </a:spcBef>
        <a:spcAft>
          <a:spcPct val="0"/>
        </a:spcAft>
        <a:defRPr sz="3000">
          <a:solidFill>
            <a:srgbClr val="8C2423"/>
          </a:solidFill>
          <a:latin typeface="Palatino" pitchFamily="-64" charset="0"/>
        </a:defRPr>
      </a:lvl4pPr>
      <a:lvl5pPr algn="l" rtl="0" fontAlgn="base">
        <a:spcBef>
          <a:spcPct val="0"/>
        </a:spcBef>
        <a:spcAft>
          <a:spcPct val="0"/>
        </a:spcAft>
        <a:defRPr sz="3000">
          <a:solidFill>
            <a:srgbClr val="8C2423"/>
          </a:solidFill>
          <a:latin typeface="Palatino" pitchFamily="-6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rgbClr val="8C2423"/>
          </a:solidFill>
          <a:latin typeface="Palatino" pitchFamily="-6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rgbClr val="8C2423"/>
          </a:solidFill>
          <a:latin typeface="Palatino" pitchFamily="-6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rgbClr val="8C2423"/>
          </a:solidFill>
          <a:latin typeface="Palatino" pitchFamily="-6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rgbClr val="8C2423"/>
          </a:solidFill>
          <a:latin typeface="Palatino" pitchFamily="-6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1900">
          <a:solidFill>
            <a:srgbClr val="4C4C4C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1900">
          <a:solidFill>
            <a:srgbClr val="4C4C4C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1900">
          <a:solidFill>
            <a:srgbClr val="4C4C4C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400">
          <a:solidFill>
            <a:srgbClr val="4C4C4C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4C4C4C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4C4C4C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4C4C4C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4C4C4C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4C4C4C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260350"/>
            <a:ext cx="86375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484313"/>
            <a:ext cx="8637588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30052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50825" y="66198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2D1EE1D7-F6B0-4511-BB08-04B2B4433B78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1300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0825" y="638175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solidFill>
                  <a:schemeClr val="bg1"/>
                </a:solidFill>
              </a:defRPr>
            </a:lvl1pPr>
          </a:lstStyle>
          <a:p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000">
          <a:solidFill>
            <a:srgbClr val="8C2423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>
          <a:solidFill>
            <a:srgbClr val="8C2423"/>
          </a:solidFill>
          <a:latin typeface="Palatino" pitchFamily="-64" charset="0"/>
        </a:defRPr>
      </a:lvl2pPr>
      <a:lvl3pPr algn="l" rtl="0" fontAlgn="base">
        <a:spcBef>
          <a:spcPct val="0"/>
        </a:spcBef>
        <a:spcAft>
          <a:spcPct val="0"/>
        </a:spcAft>
        <a:defRPr sz="3000">
          <a:solidFill>
            <a:srgbClr val="8C2423"/>
          </a:solidFill>
          <a:latin typeface="Palatino" pitchFamily="-64" charset="0"/>
        </a:defRPr>
      </a:lvl3pPr>
      <a:lvl4pPr algn="l" rtl="0" fontAlgn="base">
        <a:spcBef>
          <a:spcPct val="0"/>
        </a:spcBef>
        <a:spcAft>
          <a:spcPct val="0"/>
        </a:spcAft>
        <a:defRPr sz="3000">
          <a:solidFill>
            <a:srgbClr val="8C2423"/>
          </a:solidFill>
          <a:latin typeface="Palatino" pitchFamily="-64" charset="0"/>
        </a:defRPr>
      </a:lvl4pPr>
      <a:lvl5pPr algn="l" rtl="0" fontAlgn="base">
        <a:spcBef>
          <a:spcPct val="0"/>
        </a:spcBef>
        <a:spcAft>
          <a:spcPct val="0"/>
        </a:spcAft>
        <a:defRPr sz="3000">
          <a:solidFill>
            <a:srgbClr val="8C2423"/>
          </a:solidFill>
          <a:latin typeface="Palatino" pitchFamily="-6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rgbClr val="8C2423"/>
          </a:solidFill>
          <a:latin typeface="Palatino" pitchFamily="-6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rgbClr val="8C2423"/>
          </a:solidFill>
          <a:latin typeface="Palatino" pitchFamily="-6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rgbClr val="8C2423"/>
          </a:solidFill>
          <a:latin typeface="Palatino" pitchFamily="-6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rgbClr val="8C2423"/>
          </a:solidFill>
          <a:latin typeface="Palatino" pitchFamily="-6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1900">
          <a:solidFill>
            <a:srgbClr val="4C4C4C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1900">
          <a:solidFill>
            <a:srgbClr val="4C4C4C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1900">
          <a:solidFill>
            <a:srgbClr val="4C4C4C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400">
          <a:solidFill>
            <a:srgbClr val="4C4C4C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4C4C4C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4C4C4C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4C4C4C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4C4C4C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4C4C4C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260350"/>
            <a:ext cx="86629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484313"/>
            <a:ext cx="8637588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3414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50825" y="66198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2E691E4D-3308-4B7D-8279-67CF21A077C9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134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0825" y="638175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solidFill>
                  <a:schemeClr val="bg1"/>
                </a:solidFill>
              </a:defRPr>
            </a:lvl1pPr>
          </a:lstStyle>
          <a:p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000">
          <a:solidFill>
            <a:srgbClr val="8C2423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>
          <a:solidFill>
            <a:srgbClr val="8C2423"/>
          </a:solidFill>
          <a:latin typeface="Palatino" pitchFamily="-64" charset="0"/>
        </a:defRPr>
      </a:lvl2pPr>
      <a:lvl3pPr algn="l" rtl="0" fontAlgn="base">
        <a:spcBef>
          <a:spcPct val="0"/>
        </a:spcBef>
        <a:spcAft>
          <a:spcPct val="0"/>
        </a:spcAft>
        <a:defRPr sz="3000">
          <a:solidFill>
            <a:srgbClr val="8C2423"/>
          </a:solidFill>
          <a:latin typeface="Palatino" pitchFamily="-64" charset="0"/>
        </a:defRPr>
      </a:lvl3pPr>
      <a:lvl4pPr algn="l" rtl="0" fontAlgn="base">
        <a:spcBef>
          <a:spcPct val="0"/>
        </a:spcBef>
        <a:spcAft>
          <a:spcPct val="0"/>
        </a:spcAft>
        <a:defRPr sz="3000">
          <a:solidFill>
            <a:srgbClr val="8C2423"/>
          </a:solidFill>
          <a:latin typeface="Palatino" pitchFamily="-64" charset="0"/>
        </a:defRPr>
      </a:lvl4pPr>
      <a:lvl5pPr algn="l" rtl="0" fontAlgn="base">
        <a:spcBef>
          <a:spcPct val="0"/>
        </a:spcBef>
        <a:spcAft>
          <a:spcPct val="0"/>
        </a:spcAft>
        <a:defRPr sz="3000">
          <a:solidFill>
            <a:srgbClr val="8C2423"/>
          </a:solidFill>
          <a:latin typeface="Palatino" pitchFamily="-6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rgbClr val="8C2423"/>
          </a:solidFill>
          <a:latin typeface="Palatino" pitchFamily="-6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rgbClr val="8C2423"/>
          </a:solidFill>
          <a:latin typeface="Palatino" pitchFamily="-6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rgbClr val="8C2423"/>
          </a:solidFill>
          <a:latin typeface="Palatino" pitchFamily="-6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rgbClr val="8C2423"/>
          </a:solidFill>
          <a:latin typeface="Palatino" pitchFamily="-6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1900">
          <a:solidFill>
            <a:srgbClr val="4C4C4C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1900">
          <a:solidFill>
            <a:srgbClr val="4C4C4C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1900">
          <a:solidFill>
            <a:srgbClr val="4C4C4C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400">
          <a:solidFill>
            <a:srgbClr val="4C4C4C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4C4C4C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4C4C4C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4C4C4C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4C4C4C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4C4C4C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260350"/>
            <a:ext cx="86629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484313"/>
            <a:ext cx="8637588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9830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50825" y="66198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E842CAF4-0B35-4803-B3E7-DE5B81BCF4FF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983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0825" y="638175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solidFill>
                  <a:schemeClr val="bg1"/>
                </a:solidFill>
              </a:defRPr>
            </a:lvl1pPr>
          </a:lstStyle>
          <a:p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000">
          <a:solidFill>
            <a:srgbClr val="8C2423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>
          <a:solidFill>
            <a:srgbClr val="8C2423"/>
          </a:solidFill>
          <a:latin typeface="Palatino" pitchFamily="-64" charset="0"/>
        </a:defRPr>
      </a:lvl2pPr>
      <a:lvl3pPr algn="l" rtl="0" fontAlgn="base">
        <a:spcBef>
          <a:spcPct val="0"/>
        </a:spcBef>
        <a:spcAft>
          <a:spcPct val="0"/>
        </a:spcAft>
        <a:defRPr sz="3000">
          <a:solidFill>
            <a:srgbClr val="8C2423"/>
          </a:solidFill>
          <a:latin typeface="Palatino" pitchFamily="-64" charset="0"/>
        </a:defRPr>
      </a:lvl3pPr>
      <a:lvl4pPr algn="l" rtl="0" fontAlgn="base">
        <a:spcBef>
          <a:spcPct val="0"/>
        </a:spcBef>
        <a:spcAft>
          <a:spcPct val="0"/>
        </a:spcAft>
        <a:defRPr sz="3000">
          <a:solidFill>
            <a:srgbClr val="8C2423"/>
          </a:solidFill>
          <a:latin typeface="Palatino" pitchFamily="-64" charset="0"/>
        </a:defRPr>
      </a:lvl4pPr>
      <a:lvl5pPr algn="l" rtl="0" fontAlgn="base">
        <a:spcBef>
          <a:spcPct val="0"/>
        </a:spcBef>
        <a:spcAft>
          <a:spcPct val="0"/>
        </a:spcAft>
        <a:defRPr sz="3000">
          <a:solidFill>
            <a:srgbClr val="8C2423"/>
          </a:solidFill>
          <a:latin typeface="Palatino" pitchFamily="-6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rgbClr val="8C2423"/>
          </a:solidFill>
          <a:latin typeface="Palatino" pitchFamily="-6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rgbClr val="8C2423"/>
          </a:solidFill>
          <a:latin typeface="Palatino" pitchFamily="-6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rgbClr val="8C2423"/>
          </a:solidFill>
          <a:latin typeface="Palatino" pitchFamily="-6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rgbClr val="8C2423"/>
          </a:solidFill>
          <a:latin typeface="Palatino" pitchFamily="-6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1900">
          <a:solidFill>
            <a:srgbClr val="4C4C4C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1900">
          <a:solidFill>
            <a:srgbClr val="4C4C4C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1900">
          <a:solidFill>
            <a:srgbClr val="4C4C4C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400">
          <a:solidFill>
            <a:srgbClr val="4C4C4C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4C4C4C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4C4C4C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4C4C4C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4C4C4C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4C4C4C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2" descr="03 Footer 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-1588" y="6283325"/>
            <a:ext cx="9145588" cy="574675"/>
          </a:xfrm>
          <a:prstGeom prst="rect">
            <a:avLst/>
          </a:prstGeom>
          <a:noFill/>
        </p:spPr>
      </p:pic>
      <p:sp>
        <p:nvSpPr>
          <p:cNvPr id="12083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250825"/>
            <a:ext cx="86375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Haga clic para cambiar el estilo de título	</a:t>
            </a:r>
          </a:p>
        </p:txBody>
      </p:sp>
      <p:sp>
        <p:nvSpPr>
          <p:cNvPr id="12083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438275"/>
            <a:ext cx="8637588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</a:p>
        </p:txBody>
      </p:sp>
      <p:sp>
        <p:nvSpPr>
          <p:cNvPr id="12083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50825" y="66071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4C4C4C"/>
                </a:solidFill>
              </a:defRPr>
            </a:lvl1pPr>
          </a:lstStyle>
          <a:p>
            <a:fld id="{AC14D0E1-5DD2-41AA-84EA-910B5A165F8A}" type="slidenum">
              <a:rPr lang="en-US"/>
              <a:pPr/>
              <a:t>‹Nº›</a:t>
            </a:fld>
            <a:endParaRPr lang="en-US"/>
          </a:p>
        </p:txBody>
      </p:sp>
      <p:sp>
        <p:nvSpPr>
          <p:cNvPr id="12083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0825" y="640556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solidFill>
                  <a:srgbClr val="4C4C4C"/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000">
          <a:solidFill>
            <a:srgbClr val="8C2423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>
          <a:solidFill>
            <a:srgbClr val="8C2423"/>
          </a:solidFill>
          <a:latin typeface="Palatino" pitchFamily="-64" charset="0"/>
          <a:ea typeface="ＭＳ Ｐゴシック" pitchFamily="-64" charset="-128"/>
        </a:defRPr>
      </a:lvl2pPr>
      <a:lvl3pPr algn="l" rtl="0" fontAlgn="base">
        <a:spcBef>
          <a:spcPct val="0"/>
        </a:spcBef>
        <a:spcAft>
          <a:spcPct val="0"/>
        </a:spcAft>
        <a:defRPr sz="3000">
          <a:solidFill>
            <a:srgbClr val="8C2423"/>
          </a:solidFill>
          <a:latin typeface="Palatino" pitchFamily="-64" charset="0"/>
          <a:ea typeface="ＭＳ Ｐゴシック" pitchFamily="-64" charset="-128"/>
        </a:defRPr>
      </a:lvl3pPr>
      <a:lvl4pPr algn="l" rtl="0" fontAlgn="base">
        <a:spcBef>
          <a:spcPct val="0"/>
        </a:spcBef>
        <a:spcAft>
          <a:spcPct val="0"/>
        </a:spcAft>
        <a:defRPr sz="3000">
          <a:solidFill>
            <a:srgbClr val="8C2423"/>
          </a:solidFill>
          <a:latin typeface="Palatino" pitchFamily="-64" charset="0"/>
          <a:ea typeface="ＭＳ Ｐゴシック" pitchFamily="-64" charset="-128"/>
        </a:defRPr>
      </a:lvl4pPr>
      <a:lvl5pPr algn="l" rtl="0" fontAlgn="base">
        <a:spcBef>
          <a:spcPct val="0"/>
        </a:spcBef>
        <a:spcAft>
          <a:spcPct val="0"/>
        </a:spcAft>
        <a:defRPr sz="3000">
          <a:solidFill>
            <a:srgbClr val="8C2423"/>
          </a:solidFill>
          <a:latin typeface="Palatino" pitchFamily="-64" charset="0"/>
          <a:ea typeface="ＭＳ Ｐゴシック" pitchFamily="-6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rgbClr val="8C2423"/>
          </a:solidFill>
          <a:latin typeface="Palatino" pitchFamily="-64" charset="0"/>
          <a:ea typeface="ＭＳ Ｐゴシック" pitchFamily="-6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rgbClr val="8C2423"/>
          </a:solidFill>
          <a:latin typeface="Palatino" pitchFamily="-64" charset="0"/>
          <a:ea typeface="ＭＳ Ｐゴシック" pitchFamily="-6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rgbClr val="8C2423"/>
          </a:solidFill>
          <a:latin typeface="Palatino" pitchFamily="-64" charset="0"/>
          <a:ea typeface="ＭＳ Ｐゴシック" pitchFamily="-6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rgbClr val="8C2423"/>
          </a:solidFill>
          <a:latin typeface="Palatino" pitchFamily="-64" charset="0"/>
          <a:ea typeface="ＭＳ Ｐゴシック" pitchFamily="-64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defRPr sz="1900">
          <a:solidFill>
            <a:srgbClr val="4C4C4C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900">
          <a:solidFill>
            <a:srgbClr val="4C4C4C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-"/>
        <a:defRPr sz="1900">
          <a:solidFill>
            <a:srgbClr val="4C4C4C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400">
          <a:solidFill>
            <a:srgbClr val="4C4C4C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-"/>
        <a:defRPr sz="1400">
          <a:solidFill>
            <a:srgbClr val="4C4C4C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-"/>
        <a:defRPr sz="1400">
          <a:solidFill>
            <a:srgbClr val="4C4C4C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-"/>
        <a:defRPr sz="1400">
          <a:solidFill>
            <a:srgbClr val="4C4C4C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-"/>
        <a:defRPr sz="1400">
          <a:solidFill>
            <a:srgbClr val="4C4C4C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-"/>
        <a:defRPr sz="1400">
          <a:solidFill>
            <a:srgbClr val="4C4C4C"/>
          </a:solidFill>
          <a:latin typeface="+mn-lt"/>
          <a:ea typeface="+mn-ea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2" descr="03 Footer 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6283325"/>
            <a:ext cx="9145588" cy="574675"/>
          </a:xfrm>
          <a:prstGeom prst="rect">
            <a:avLst/>
          </a:prstGeom>
          <a:noFill/>
        </p:spPr>
      </p:pic>
      <p:sp>
        <p:nvSpPr>
          <p:cNvPr id="11673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250825"/>
            <a:ext cx="86375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Haga clic para cambiar el estilo de título	</a:t>
            </a:r>
          </a:p>
        </p:txBody>
      </p:sp>
      <p:sp>
        <p:nvSpPr>
          <p:cNvPr id="11674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438275"/>
            <a:ext cx="8637588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</a:p>
        </p:txBody>
      </p:sp>
      <p:sp>
        <p:nvSpPr>
          <p:cNvPr id="11674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50825" y="66071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4C4C4C"/>
                </a:solidFill>
              </a:defRPr>
            </a:lvl1pPr>
          </a:lstStyle>
          <a:p>
            <a:fld id="{9AAA4461-1138-4136-817A-3AA5AF934A37}" type="slidenum">
              <a:rPr lang="en-US"/>
              <a:pPr/>
              <a:t>‹Nº›</a:t>
            </a:fld>
            <a:endParaRPr lang="en-US"/>
          </a:p>
        </p:txBody>
      </p:sp>
      <p:sp>
        <p:nvSpPr>
          <p:cNvPr id="11674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0825" y="640556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solidFill>
                  <a:srgbClr val="4C4C4C"/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000">
          <a:solidFill>
            <a:srgbClr val="8C2423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>
          <a:solidFill>
            <a:srgbClr val="8C2423"/>
          </a:solidFill>
          <a:latin typeface="Palatino" pitchFamily="-64" charset="0"/>
          <a:ea typeface="ＭＳ Ｐゴシック" pitchFamily="-64" charset="-128"/>
        </a:defRPr>
      </a:lvl2pPr>
      <a:lvl3pPr algn="l" rtl="0" fontAlgn="base">
        <a:spcBef>
          <a:spcPct val="0"/>
        </a:spcBef>
        <a:spcAft>
          <a:spcPct val="0"/>
        </a:spcAft>
        <a:defRPr sz="3000">
          <a:solidFill>
            <a:srgbClr val="8C2423"/>
          </a:solidFill>
          <a:latin typeface="Palatino" pitchFamily="-64" charset="0"/>
          <a:ea typeface="ＭＳ Ｐゴシック" pitchFamily="-64" charset="-128"/>
        </a:defRPr>
      </a:lvl3pPr>
      <a:lvl4pPr algn="l" rtl="0" fontAlgn="base">
        <a:spcBef>
          <a:spcPct val="0"/>
        </a:spcBef>
        <a:spcAft>
          <a:spcPct val="0"/>
        </a:spcAft>
        <a:defRPr sz="3000">
          <a:solidFill>
            <a:srgbClr val="8C2423"/>
          </a:solidFill>
          <a:latin typeface="Palatino" pitchFamily="-64" charset="0"/>
          <a:ea typeface="ＭＳ Ｐゴシック" pitchFamily="-64" charset="-128"/>
        </a:defRPr>
      </a:lvl4pPr>
      <a:lvl5pPr algn="l" rtl="0" fontAlgn="base">
        <a:spcBef>
          <a:spcPct val="0"/>
        </a:spcBef>
        <a:spcAft>
          <a:spcPct val="0"/>
        </a:spcAft>
        <a:defRPr sz="3000">
          <a:solidFill>
            <a:srgbClr val="8C2423"/>
          </a:solidFill>
          <a:latin typeface="Palatino" pitchFamily="-64" charset="0"/>
          <a:ea typeface="ＭＳ Ｐゴシック" pitchFamily="-6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rgbClr val="8C2423"/>
          </a:solidFill>
          <a:latin typeface="Palatino" pitchFamily="-64" charset="0"/>
          <a:ea typeface="ＭＳ Ｐゴシック" pitchFamily="-6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rgbClr val="8C2423"/>
          </a:solidFill>
          <a:latin typeface="Palatino" pitchFamily="-64" charset="0"/>
          <a:ea typeface="ＭＳ Ｐゴシック" pitchFamily="-6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rgbClr val="8C2423"/>
          </a:solidFill>
          <a:latin typeface="Palatino" pitchFamily="-64" charset="0"/>
          <a:ea typeface="ＭＳ Ｐゴシック" pitchFamily="-6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rgbClr val="8C2423"/>
          </a:solidFill>
          <a:latin typeface="Palatino" pitchFamily="-64" charset="0"/>
          <a:ea typeface="ＭＳ Ｐゴシック" pitchFamily="-64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defRPr sz="1900">
          <a:solidFill>
            <a:srgbClr val="4C4C4C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900">
          <a:solidFill>
            <a:srgbClr val="4C4C4C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-"/>
        <a:defRPr sz="1900">
          <a:solidFill>
            <a:srgbClr val="4C4C4C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400">
          <a:solidFill>
            <a:srgbClr val="4C4C4C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-"/>
        <a:defRPr sz="1400">
          <a:solidFill>
            <a:srgbClr val="4C4C4C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-"/>
        <a:defRPr sz="1400">
          <a:solidFill>
            <a:srgbClr val="4C4C4C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-"/>
        <a:defRPr sz="1400">
          <a:solidFill>
            <a:srgbClr val="4C4C4C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-"/>
        <a:defRPr sz="1400">
          <a:solidFill>
            <a:srgbClr val="4C4C4C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-"/>
        <a:defRPr sz="1400">
          <a:solidFill>
            <a:srgbClr val="4C4C4C"/>
          </a:solidFill>
          <a:latin typeface="+mn-lt"/>
          <a:ea typeface="+mn-ea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260350"/>
            <a:ext cx="86629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484313"/>
            <a:ext cx="8637588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138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50825" y="66198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865178F2-2B2A-4588-9424-4C232409F499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1013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0825" y="638175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solidFill>
                  <a:schemeClr val="bg1"/>
                </a:solidFill>
              </a:defRPr>
            </a:lvl1pPr>
          </a:lstStyle>
          <a:p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000">
          <a:solidFill>
            <a:srgbClr val="8C2423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>
          <a:solidFill>
            <a:srgbClr val="8C2423"/>
          </a:solidFill>
          <a:latin typeface="Palatino" pitchFamily="-64" charset="0"/>
        </a:defRPr>
      </a:lvl2pPr>
      <a:lvl3pPr algn="l" rtl="0" fontAlgn="base">
        <a:spcBef>
          <a:spcPct val="0"/>
        </a:spcBef>
        <a:spcAft>
          <a:spcPct val="0"/>
        </a:spcAft>
        <a:defRPr sz="3000">
          <a:solidFill>
            <a:srgbClr val="8C2423"/>
          </a:solidFill>
          <a:latin typeface="Palatino" pitchFamily="-64" charset="0"/>
        </a:defRPr>
      </a:lvl3pPr>
      <a:lvl4pPr algn="l" rtl="0" fontAlgn="base">
        <a:spcBef>
          <a:spcPct val="0"/>
        </a:spcBef>
        <a:spcAft>
          <a:spcPct val="0"/>
        </a:spcAft>
        <a:defRPr sz="3000">
          <a:solidFill>
            <a:srgbClr val="8C2423"/>
          </a:solidFill>
          <a:latin typeface="Palatino" pitchFamily="-64" charset="0"/>
        </a:defRPr>
      </a:lvl4pPr>
      <a:lvl5pPr algn="l" rtl="0" fontAlgn="base">
        <a:spcBef>
          <a:spcPct val="0"/>
        </a:spcBef>
        <a:spcAft>
          <a:spcPct val="0"/>
        </a:spcAft>
        <a:defRPr sz="3000">
          <a:solidFill>
            <a:srgbClr val="8C2423"/>
          </a:solidFill>
          <a:latin typeface="Palatino" pitchFamily="-6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rgbClr val="8C2423"/>
          </a:solidFill>
          <a:latin typeface="Palatino" pitchFamily="-6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rgbClr val="8C2423"/>
          </a:solidFill>
          <a:latin typeface="Palatino" pitchFamily="-6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rgbClr val="8C2423"/>
          </a:solidFill>
          <a:latin typeface="Palatino" pitchFamily="-6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rgbClr val="8C2423"/>
          </a:solidFill>
          <a:latin typeface="Palatino" pitchFamily="-6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1900">
          <a:solidFill>
            <a:srgbClr val="4C4C4C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1900">
          <a:solidFill>
            <a:srgbClr val="4C4C4C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1900">
          <a:solidFill>
            <a:srgbClr val="4C4C4C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400">
          <a:solidFill>
            <a:srgbClr val="4C4C4C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4C4C4C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4C4C4C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4C4C4C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4C4C4C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4C4C4C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260350"/>
            <a:ext cx="86629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484313"/>
            <a:ext cx="8637588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404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50825" y="66198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4C4C4C"/>
                </a:solidFill>
              </a:defRPr>
            </a:lvl1pPr>
          </a:lstStyle>
          <a:p>
            <a:fld id="{19C2B560-CB5B-435A-B865-6372A11FB4D2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1024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0825" y="638175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solidFill>
                  <a:srgbClr val="4C4C4C"/>
                </a:solidFill>
              </a:defRPr>
            </a:lvl1pPr>
          </a:lstStyle>
          <a:p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000">
          <a:solidFill>
            <a:srgbClr val="8C2423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>
          <a:solidFill>
            <a:srgbClr val="8C2423"/>
          </a:solidFill>
          <a:latin typeface="Palatino" pitchFamily="-64" charset="0"/>
        </a:defRPr>
      </a:lvl2pPr>
      <a:lvl3pPr algn="l" rtl="0" fontAlgn="base">
        <a:spcBef>
          <a:spcPct val="0"/>
        </a:spcBef>
        <a:spcAft>
          <a:spcPct val="0"/>
        </a:spcAft>
        <a:defRPr sz="3000">
          <a:solidFill>
            <a:srgbClr val="8C2423"/>
          </a:solidFill>
          <a:latin typeface="Palatino" pitchFamily="-64" charset="0"/>
        </a:defRPr>
      </a:lvl3pPr>
      <a:lvl4pPr algn="l" rtl="0" fontAlgn="base">
        <a:spcBef>
          <a:spcPct val="0"/>
        </a:spcBef>
        <a:spcAft>
          <a:spcPct val="0"/>
        </a:spcAft>
        <a:defRPr sz="3000">
          <a:solidFill>
            <a:srgbClr val="8C2423"/>
          </a:solidFill>
          <a:latin typeface="Palatino" pitchFamily="-64" charset="0"/>
        </a:defRPr>
      </a:lvl4pPr>
      <a:lvl5pPr algn="l" rtl="0" fontAlgn="base">
        <a:spcBef>
          <a:spcPct val="0"/>
        </a:spcBef>
        <a:spcAft>
          <a:spcPct val="0"/>
        </a:spcAft>
        <a:defRPr sz="3000">
          <a:solidFill>
            <a:srgbClr val="8C2423"/>
          </a:solidFill>
          <a:latin typeface="Palatino" pitchFamily="-6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rgbClr val="8C2423"/>
          </a:solidFill>
          <a:latin typeface="Palatino" pitchFamily="-6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rgbClr val="8C2423"/>
          </a:solidFill>
          <a:latin typeface="Palatino" pitchFamily="-6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rgbClr val="8C2423"/>
          </a:solidFill>
          <a:latin typeface="Palatino" pitchFamily="-6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rgbClr val="8C2423"/>
          </a:solidFill>
          <a:latin typeface="Palatino" pitchFamily="-6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1900">
          <a:solidFill>
            <a:srgbClr val="4C4C4C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1900">
          <a:solidFill>
            <a:srgbClr val="4C4C4C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1900">
          <a:solidFill>
            <a:srgbClr val="4C4C4C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400">
          <a:solidFill>
            <a:srgbClr val="4C4C4C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4C4C4C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4C4C4C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4C4C4C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4C4C4C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4C4C4C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66" name="Picture 2" descr="03 Footer 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6283325"/>
            <a:ext cx="9145588" cy="574675"/>
          </a:xfrm>
          <a:prstGeom prst="rect">
            <a:avLst/>
          </a:prstGeom>
          <a:noFill/>
        </p:spPr>
      </p:pic>
      <p:sp>
        <p:nvSpPr>
          <p:cNvPr id="13926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250825"/>
            <a:ext cx="86375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Haga clic para cambiar el estilo de título	</a:t>
            </a:r>
          </a:p>
        </p:txBody>
      </p:sp>
      <p:sp>
        <p:nvSpPr>
          <p:cNvPr id="13926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438275"/>
            <a:ext cx="8637588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</a:p>
        </p:txBody>
      </p:sp>
      <p:sp>
        <p:nvSpPr>
          <p:cNvPr id="13926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50825" y="66071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4C4C4C"/>
                </a:solidFill>
              </a:defRPr>
            </a:lvl1pPr>
          </a:lstStyle>
          <a:p>
            <a:fld id="{C4634233-6105-437F-83D6-43EA5FF1226D}" type="slidenum">
              <a:rPr lang="en-US"/>
              <a:pPr/>
              <a:t>‹Nº›</a:t>
            </a:fld>
            <a:endParaRPr lang="en-US"/>
          </a:p>
        </p:txBody>
      </p:sp>
      <p:sp>
        <p:nvSpPr>
          <p:cNvPr id="13927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0825" y="640556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solidFill>
                  <a:srgbClr val="4C4C4C"/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000">
          <a:solidFill>
            <a:srgbClr val="8C2423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>
          <a:solidFill>
            <a:srgbClr val="8C2423"/>
          </a:solidFill>
          <a:latin typeface="Palatino" pitchFamily="-64" charset="0"/>
          <a:ea typeface="ＭＳ Ｐゴシック" pitchFamily="-64" charset="-128"/>
        </a:defRPr>
      </a:lvl2pPr>
      <a:lvl3pPr algn="l" rtl="0" fontAlgn="base">
        <a:spcBef>
          <a:spcPct val="0"/>
        </a:spcBef>
        <a:spcAft>
          <a:spcPct val="0"/>
        </a:spcAft>
        <a:defRPr sz="3000">
          <a:solidFill>
            <a:srgbClr val="8C2423"/>
          </a:solidFill>
          <a:latin typeface="Palatino" pitchFamily="-64" charset="0"/>
          <a:ea typeface="ＭＳ Ｐゴシック" pitchFamily="-64" charset="-128"/>
        </a:defRPr>
      </a:lvl3pPr>
      <a:lvl4pPr algn="l" rtl="0" fontAlgn="base">
        <a:spcBef>
          <a:spcPct val="0"/>
        </a:spcBef>
        <a:spcAft>
          <a:spcPct val="0"/>
        </a:spcAft>
        <a:defRPr sz="3000">
          <a:solidFill>
            <a:srgbClr val="8C2423"/>
          </a:solidFill>
          <a:latin typeface="Palatino" pitchFamily="-64" charset="0"/>
          <a:ea typeface="ＭＳ Ｐゴシック" pitchFamily="-64" charset="-128"/>
        </a:defRPr>
      </a:lvl4pPr>
      <a:lvl5pPr algn="l" rtl="0" fontAlgn="base">
        <a:spcBef>
          <a:spcPct val="0"/>
        </a:spcBef>
        <a:spcAft>
          <a:spcPct val="0"/>
        </a:spcAft>
        <a:defRPr sz="3000">
          <a:solidFill>
            <a:srgbClr val="8C2423"/>
          </a:solidFill>
          <a:latin typeface="Palatino" pitchFamily="-64" charset="0"/>
          <a:ea typeface="ＭＳ Ｐゴシック" pitchFamily="-6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rgbClr val="8C2423"/>
          </a:solidFill>
          <a:latin typeface="Palatino" pitchFamily="-64" charset="0"/>
          <a:ea typeface="ＭＳ Ｐゴシック" pitchFamily="-6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rgbClr val="8C2423"/>
          </a:solidFill>
          <a:latin typeface="Palatino" pitchFamily="-64" charset="0"/>
          <a:ea typeface="ＭＳ Ｐゴシック" pitchFamily="-6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rgbClr val="8C2423"/>
          </a:solidFill>
          <a:latin typeface="Palatino" pitchFamily="-64" charset="0"/>
          <a:ea typeface="ＭＳ Ｐゴシック" pitchFamily="-6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rgbClr val="8C2423"/>
          </a:solidFill>
          <a:latin typeface="Palatino" pitchFamily="-64" charset="0"/>
          <a:ea typeface="ＭＳ Ｐゴシック" pitchFamily="-64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defRPr sz="1900">
          <a:solidFill>
            <a:srgbClr val="4C4C4C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900">
          <a:solidFill>
            <a:srgbClr val="4C4C4C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-"/>
        <a:defRPr sz="1900">
          <a:solidFill>
            <a:srgbClr val="4C4C4C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400">
          <a:solidFill>
            <a:srgbClr val="4C4C4C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-"/>
        <a:defRPr sz="1400">
          <a:solidFill>
            <a:srgbClr val="4C4C4C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-"/>
        <a:defRPr sz="1400">
          <a:solidFill>
            <a:srgbClr val="4C4C4C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-"/>
        <a:defRPr sz="1400">
          <a:solidFill>
            <a:srgbClr val="4C4C4C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-"/>
        <a:defRPr sz="1400">
          <a:solidFill>
            <a:srgbClr val="4C4C4C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-"/>
        <a:defRPr sz="1400">
          <a:solidFill>
            <a:srgbClr val="4C4C4C"/>
          </a:solidFill>
          <a:latin typeface="+mn-lt"/>
          <a:ea typeface="+mn-ea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2.jpe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r"/>
            <a:r>
              <a:rPr lang="es-ES" b="1" dirty="0" err="1" smtClean="0"/>
              <a:t>Automatic</a:t>
            </a:r>
            <a:r>
              <a:rPr lang="es-ES" b="1" dirty="0" smtClean="0"/>
              <a:t> </a:t>
            </a:r>
            <a:r>
              <a:rPr lang="es-ES" b="1" dirty="0" err="1" smtClean="0"/>
              <a:t>User</a:t>
            </a:r>
            <a:r>
              <a:rPr lang="es-ES" b="1" dirty="0" smtClean="0"/>
              <a:t> </a:t>
            </a:r>
            <a:r>
              <a:rPr lang="es-ES" b="1" dirty="0" err="1" smtClean="0"/>
              <a:t>Interaction</a:t>
            </a:r>
            <a:r>
              <a:rPr lang="es-ES" b="1" dirty="0" smtClean="0"/>
              <a:t> </a:t>
            </a:r>
            <a:r>
              <a:rPr lang="es-ES" b="1" dirty="0" err="1" smtClean="0"/>
              <a:t>Correction</a:t>
            </a:r>
            <a:r>
              <a:rPr lang="es-ES" b="1" dirty="0" smtClean="0"/>
              <a:t> </a:t>
            </a:r>
            <a:r>
              <a:rPr lang="es-ES" b="1" dirty="0" err="1" smtClean="0"/>
              <a:t>via</a:t>
            </a:r>
            <a:r>
              <a:rPr lang="es-ES" b="1" dirty="0" smtClean="0"/>
              <a:t> </a:t>
            </a:r>
            <a:r>
              <a:rPr lang="es-ES" b="1" dirty="0" err="1" smtClean="0"/>
              <a:t>Multi-label</a:t>
            </a:r>
            <a:r>
              <a:rPr lang="es-ES" b="1" dirty="0" smtClean="0"/>
              <a:t>   </a:t>
            </a:r>
            <a:r>
              <a:rPr lang="es-ES" b="1" dirty="0" err="1" smtClean="0"/>
              <a:t>Graph-cuts</a:t>
            </a:r>
            <a:endParaRPr lang="es-ES" dirty="0"/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es-ES" dirty="0">
                <a:solidFill>
                  <a:schemeClr val="tx1"/>
                </a:solidFill>
              </a:rPr>
              <a:t>Antonio </a:t>
            </a:r>
            <a:r>
              <a:rPr lang="es-ES" dirty="0" smtClean="0">
                <a:solidFill>
                  <a:schemeClr val="tx1"/>
                </a:solidFill>
              </a:rPr>
              <a:t>Hernández-Vela, Carlos Primo </a:t>
            </a:r>
            <a:r>
              <a:rPr lang="es-ES" dirty="0">
                <a:solidFill>
                  <a:schemeClr val="tx1"/>
                </a:solidFill>
              </a:rPr>
              <a:t>and Sergio Escalera</a:t>
            </a:r>
          </a:p>
        </p:txBody>
      </p:sp>
      <p:pic>
        <p:nvPicPr>
          <p:cNvPr id="103438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1845" y="6215082"/>
            <a:ext cx="1614469" cy="428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2" name="Picture 2" descr="http://lear.inrialpes.fr/image/iccv201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5625" y="2176459"/>
            <a:ext cx="1438275" cy="895351"/>
          </a:xfrm>
          <a:prstGeom prst="rect">
            <a:avLst/>
          </a:prstGeom>
          <a:noFill/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786447" y="3286124"/>
            <a:ext cx="3357554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1500" b="1" dirty="0" err="1" smtClean="0">
                <a:solidFill>
                  <a:srgbClr val="8C2423"/>
                </a:solidFill>
                <a:latin typeface="+mj-lt"/>
                <a:ea typeface="+mj-ea"/>
                <a:cs typeface="+mj-cs"/>
              </a:rPr>
              <a:t>Workshop</a:t>
            </a:r>
            <a:r>
              <a:rPr lang="es-ES" sz="1500" b="1" dirty="0" smtClean="0">
                <a:solidFill>
                  <a:srgbClr val="8C2423"/>
                </a:solidFill>
                <a:latin typeface="+mj-lt"/>
                <a:ea typeface="+mj-ea"/>
                <a:cs typeface="+mj-cs"/>
              </a:rPr>
              <a:t> </a:t>
            </a:r>
            <a:r>
              <a:rPr lang="es-ES" sz="1500" b="1" dirty="0" err="1" smtClean="0">
                <a:solidFill>
                  <a:srgbClr val="8C2423"/>
                </a:solidFill>
                <a:latin typeface="+mj-lt"/>
                <a:ea typeface="+mj-ea"/>
                <a:cs typeface="+mj-cs"/>
              </a:rPr>
              <a:t>on</a:t>
            </a:r>
            <a:r>
              <a:rPr lang="es-ES" sz="1500" b="1" dirty="0" smtClean="0">
                <a:solidFill>
                  <a:srgbClr val="8C2423"/>
                </a:solidFill>
                <a:latin typeface="+mj-lt"/>
                <a:ea typeface="+mj-ea"/>
                <a:cs typeface="+mj-cs"/>
              </a:rPr>
              <a:t> </a:t>
            </a:r>
            <a:r>
              <a:rPr lang="es-ES" sz="1500" b="1" dirty="0" err="1" smtClean="0">
                <a:solidFill>
                  <a:srgbClr val="8C2423"/>
                </a:solidFill>
                <a:latin typeface="+mj-lt"/>
                <a:ea typeface="+mj-ea"/>
                <a:cs typeface="+mj-cs"/>
              </a:rPr>
              <a:t>Human</a:t>
            </a:r>
            <a:r>
              <a:rPr lang="es-ES" sz="1500" b="1" dirty="0" smtClean="0">
                <a:solidFill>
                  <a:srgbClr val="8C2423"/>
                </a:solidFill>
                <a:latin typeface="+mj-lt"/>
                <a:ea typeface="+mj-ea"/>
                <a:cs typeface="+mj-cs"/>
              </a:rPr>
              <a:t> </a:t>
            </a:r>
            <a:r>
              <a:rPr lang="es-ES" sz="1500" b="1" dirty="0" err="1" smtClean="0">
                <a:solidFill>
                  <a:srgbClr val="8C2423"/>
                </a:solidFill>
                <a:latin typeface="+mj-lt"/>
                <a:ea typeface="+mj-ea"/>
                <a:cs typeface="+mj-cs"/>
              </a:rPr>
              <a:t>Interaction</a:t>
            </a:r>
            <a:r>
              <a:rPr lang="es-ES" sz="1500" b="1" dirty="0" smtClean="0">
                <a:solidFill>
                  <a:srgbClr val="8C2423"/>
                </a:solidFill>
                <a:latin typeface="+mj-lt"/>
                <a:ea typeface="+mj-ea"/>
                <a:cs typeface="+mj-cs"/>
              </a:rPr>
              <a:t> in </a:t>
            </a:r>
            <a:r>
              <a:rPr lang="es-ES" sz="1500" b="1" dirty="0" err="1" smtClean="0">
                <a:solidFill>
                  <a:srgbClr val="8C2423"/>
                </a:solidFill>
                <a:latin typeface="+mj-lt"/>
                <a:ea typeface="+mj-ea"/>
                <a:cs typeface="+mj-cs"/>
              </a:rPr>
              <a:t>Computer</a:t>
            </a:r>
            <a:r>
              <a:rPr lang="es-ES" sz="1500" b="1" dirty="0" smtClean="0">
                <a:solidFill>
                  <a:srgbClr val="8C2423"/>
                </a:solidFill>
                <a:latin typeface="+mj-lt"/>
                <a:ea typeface="+mj-ea"/>
                <a:cs typeface="+mj-cs"/>
              </a:rPr>
              <a:t> </a:t>
            </a:r>
            <a:r>
              <a:rPr lang="es-ES" sz="1500" b="1" dirty="0" err="1" smtClean="0">
                <a:solidFill>
                  <a:srgbClr val="8C2423"/>
                </a:solidFill>
                <a:latin typeface="+mj-lt"/>
                <a:ea typeface="+mj-ea"/>
                <a:cs typeface="+mj-cs"/>
              </a:rPr>
              <a:t>Vision</a:t>
            </a:r>
            <a:endParaRPr lang="es-ES" sz="1500" b="1" dirty="0" smtClean="0">
              <a:solidFill>
                <a:srgbClr val="8C2423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s-ES" sz="1000" b="1" dirty="0" smtClean="0">
              <a:solidFill>
                <a:srgbClr val="8C2423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1500" kern="0" dirty="0" smtClean="0">
                <a:ea typeface="+mn-ea"/>
              </a:rPr>
              <a:t>12</a:t>
            </a:r>
            <a:r>
              <a:rPr lang="es-ES" sz="1500" kern="0" baseline="30000" dirty="0" smtClean="0">
                <a:ea typeface="+mn-ea"/>
              </a:rPr>
              <a:t>nd</a:t>
            </a:r>
            <a:r>
              <a:rPr lang="es-ES" sz="1500" kern="0" dirty="0" smtClean="0">
                <a:ea typeface="+mn-ea"/>
              </a:rPr>
              <a:t> </a:t>
            </a:r>
            <a:r>
              <a:rPr lang="es-ES" sz="1500" kern="0" dirty="0" err="1" smtClean="0">
                <a:ea typeface="+mn-ea"/>
              </a:rPr>
              <a:t>November</a:t>
            </a:r>
            <a:r>
              <a:rPr lang="es-ES" sz="1500" kern="0" dirty="0" smtClean="0">
                <a:ea typeface="+mn-ea"/>
              </a:rPr>
              <a:t> 2011</a:t>
            </a:r>
            <a:endParaRPr kumimoji="0" lang="es-ES" sz="15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alatino" pitchFamily="-6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0692" y="-24"/>
            <a:ext cx="8637588" cy="1143000"/>
          </a:xfrm>
        </p:spPr>
        <p:txBody>
          <a:bodyPr/>
          <a:lstStyle/>
          <a:p>
            <a:r>
              <a:rPr lang="es-ES" b="1" dirty="0" err="1" smtClean="0"/>
              <a:t>Likelihood-based</a:t>
            </a:r>
            <a:r>
              <a:rPr lang="es-ES" b="1" dirty="0" smtClean="0"/>
              <a:t> </a:t>
            </a:r>
            <a:r>
              <a:rPr lang="es-ES" b="1" dirty="0" err="1" smtClean="0"/>
              <a:t>correction</a:t>
            </a:r>
            <a:r>
              <a:rPr lang="es-ES" b="1" dirty="0" smtClean="0"/>
              <a:t>: </a:t>
            </a:r>
            <a:r>
              <a:rPr lang="es-ES" b="1" dirty="0" err="1" smtClean="0"/>
              <a:t>example</a:t>
            </a:r>
            <a:endParaRPr lang="es-ES" b="1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0376F9-2E65-4DAB-B1D3-A2911D714754}" type="slidenum">
              <a:rPr lang="es-ES"/>
              <a:pPr/>
              <a:t>10</a:t>
            </a:fld>
            <a:endParaRPr lang="es-ES"/>
          </a:p>
        </p:txBody>
      </p:sp>
      <p:pic>
        <p:nvPicPr>
          <p:cNvPr id="1433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071546"/>
            <a:ext cx="1675437" cy="5181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6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09379" y="1071546"/>
            <a:ext cx="1691777" cy="518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7" name="36 Grupo"/>
          <p:cNvGrpSpPr/>
          <p:nvPr/>
        </p:nvGrpSpPr>
        <p:grpSpPr>
          <a:xfrm>
            <a:off x="1000100" y="1063474"/>
            <a:ext cx="4187546" cy="3365658"/>
            <a:chOff x="1000100" y="1063474"/>
            <a:chExt cx="4187546" cy="3365658"/>
          </a:xfrm>
        </p:grpSpPr>
        <p:pic>
          <p:nvPicPr>
            <p:cNvPr id="143365" name="Picture 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837913" y="1063474"/>
              <a:ext cx="3349733" cy="26512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30" name="29 Conector recto de flecha"/>
            <p:cNvCxnSpPr/>
            <p:nvPr/>
          </p:nvCxnSpPr>
          <p:spPr bwMode="auto">
            <a:xfrm flipV="1">
              <a:off x="1000100" y="3071810"/>
              <a:ext cx="1401464" cy="1357322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38" name="37 Grupo"/>
          <p:cNvGrpSpPr/>
          <p:nvPr/>
        </p:nvGrpSpPr>
        <p:grpSpPr>
          <a:xfrm>
            <a:off x="1714480" y="3487824"/>
            <a:ext cx="5544868" cy="2764785"/>
            <a:chOff x="1857356" y="3487824"/>
            <a:chExt cx="5544868" cy="2764785"/>
          </a:xfrm>
        </p:grpSpPr>
        <p:pic>
          <p:nvPicPr>
            <p:cNvPr id="143367" name="Picture 7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044638" y="3487824"/>
              <a:ext cx="3357586" cy="2764785"/>
            </a:xfrm>
            <a:prstGeom prst="rect">
              <a:avLst/>
            </a:prstGeom>
            <a:gradFill>
              <a:gsLst>
                <a:gs pos="0">
                  <a:schemeClr val="accent1">
                    <a:shade val="30000"/>
                    <a:satMod val="115000"/>
                    <a:alpha val="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31" name="30 Conector recto de flecha"/>
            <p:cNvCxnSpPr>
              <a:endCxn id="143367" idx="1"/>
            </p:cNvCxnSpPr>
            <p:nvPr/>
          </p:nvCxnSpPr>
          <p:spPr bwMode="auto">
            <a:xfrm flipV="1">
              <a:off x="1857356" y="4870217"/>
              <a:ext cx="2187282" cy="273295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39" name="38 Elipse"/>
          <p:cNvSpPr/>
          <p:nvPr/>
        </p:nvSpPr>
        <p:spPr bwMode="auto">
          <a:xfrm>
            <a:off x="8001056" y="4143380"/>
            <a:ext cx="428628" cy="714380"/>
          </a:xfrm>
          <a:prstGeom prst="ellipse">
            <a:avLst/>
          </a:prstGeom>
          <a:noFill/>
          <a:ln w="5715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Palatino" pitchFamily="-64" charset="0"/>
              <a:ea typeface="ＭＳ Ｐゴシック" pitchFamily="-64" charset="-128"/>
            </a:endParaRPr>
          </a:p>
        </p:txBody>
      </p:sp>
      <p:grpSp>
        <p:nvGrpSpPr>
          <p:cNvPr id="43" name="42 Grupo"/>
          <p:cNvGrpSpPr/>
          <p:nvPr/>
        </p:nvGrpSpPr>
        <p:grpSpPr>
          <a:xfrm>
            <a:off x="3401696" y="2000240"/>
            <a:ext cx="4599360" cy="2500330"/>
            <a:chOff x="3401696" y="2000240"/>
            <a:chExt cx="4599360" cy="2500330"/>
          </a:xfrm>
        </p:grpSpPr>
        <p:sp>
          <p:nvSpPr>
            <p:cNvPr id="34" name="33 Elipse"/>
            <p:cNvSpPr/>
            <p:nvPr/>
          </p:nvSpPr>
          <p:spPr bwMode="auto">
            <a:xfrm>
              <a:off x="3401696" y="2000240"/>
              <a:ext cx="428628" cy="500066"/>
            </a:xfrm>
            <a:prstGeom prst="ellipse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Palatino" pitchFamily="-64" charset="0"/>
                <a:ea typeface="ＭＳ Ｐゴシック" pitchFamily="-64" charset="-128"/>
              </a:endParaRPr>
            </a:p>
          </p:txBody>
        </p:sp>
        <p:cxnSp>
          <p:nvCxnSpPr>
            <p:cNvPr id="40" name="39 Conector recto de flecha"/>
            <p:cNvCxnSpPr>
              <a:stCxn id="39" idx="2"/>
            </p:cNvCxnSpPr>
            <p:nvPr/>
          </p:nvCxnSpPr>
          <p:spPr bwMode="auto">
            <a:xfrm rot="10800000">
              <a:off x="3643338" y="2285992"/>
              <a:ext cx="4357718" cy="2214578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3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0692" y="-24"/>
            <a:ext cx="8637588" cy="1143000"/>
          </a:xfrm>
        </p:spPr>
        <p:txBody>
          <a:bodyPr/>
          <a:lstStyle/>
          <a:p>
            <a:r>
              <a:rPr lang="es-ES" b="1" dirty="0" err="1" smtClean="0"/>
              <a:t>Likelihood-based</a:t>
            </a:r>
            <a:r>
              <a:rPr lang="es-ES" b="1" dirty="0" smtClean="0"/>
              <a:t> </a:t>
            </a:r>
            <a:r>
              <a:rPr lang="es-ES" b="1" dirty="0" err="1" smtClean="0"/>
              <a:t>correction</a:t>
            </a:r>
            <a:r>
              <a:rPr lang="es-ES" b="1" dirty="0" smtClean="0"/>
              <a:t>: </a:t>
            </a:r>
            <a:r>
              <a:rPr lang="es-ES" b="1" dirty="0" err="1" smtClean="0"/>
              <a:t>example</a:t>
            </a:r>
            <a:endParaRPr lang="es-ES" b="1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0376F9-2E65-4DAB-B1D3-A2911D714754}" type="slidenum">
              <a:rPr lang="es-ES"/>
              <a:pPr/>
              <a:t>11</a:t>
            </a:fld>
            <a:endParaRPr lang="es-ES"/>
          </a:p>
        </p:txBody>
      </p:sp>
      <p:pic>
        <p:nvPicPr>
          <p:cNvPr id="14438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071546"/>
            <a:ext cx="1678986" cy="5176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438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26157" y="1071546"/>
            <a:ext cx="1674999" cy="5172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5" name="24 Grupo"/>
          <p:cNvGrpSpPr/>
          <p:nvPr/>
        </p:nvGrpSpPr>
        <p:grpSpPr>
          <a:xfrm>
            <a:off x="1000100" y="1071546"/>
            <a:ext cx="4144534" cy="3143272"/>
            <a:chOff x="1000100" y="1071546"/>
            <a:chExt cx="4144534" cy="3143272"/>
          </a:xfrm>
        </p:grpSpPr>
        <p:pic>
          <p:nvPicPr>
            <p:cNvPr id="144386" name="Picture 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785918" y="1071546"/>
              <a:ext cx="3358716" cy="27146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20" name="19 Conector recto de flecha"/>
            <p:cNvCxnSpPr/>
            <p:nvPr/>
          </p:nvCxnSpPr>
          <p:spPr bwMode="auto">
            <a:xfrm flipV="1">
              <a:off x="1000100" y="3071810"/>
              <a:ext cx="1401464" cy="1143008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26" name="25 Grupo"/>
          <p:cNvGrpSpPr/>
          <p:nvPr/>
        </p:nvGrpSpPr>
        <p:grpSpPr>
          <a:xfrm>
            <a:off x="1643042" y="3500438"/>
            <a:ext cx="5643602" cy="2714644"/>
            <a:chOff x="1643042" y="3500438"/>
            <a:chExt cx="5643602" cy="2714644"/>
          </a:xfrm>
        </p:grpSpPr>
        <p:pic>
          <p:nvPicPr>
            <p:cNvPr id="144387" name="Picture 3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982481" y="3500438"/>
              <a:ext cx="3304163" cy="27146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22" name="21 Conector recto de flecha"/>
            <p:cNvCxnSpPr>
              <a:endCxn id="144387" idx="1"/>
            </p:cNvCxnSpPr>
            <p:nvPr/>
          </p:nvCxnSpPr>
          <p:spPr bwMode="auto">
            <a:xfrm flipV="1">
              <a:off x="1643042" y="4857760"/>
              <a:ext cx="2339439" cy="71438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4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0692" y="-24"/>
            <a:ext cx="8637588" cy="1143000"/>
          </a:xfrm>
        </p:spPr>
        <p:txBody>
          <a:bodyPr/>
          <a:lstStyle/>
          <a:p>
            <a:r>
              <a:rPr lang="es-ES" b="1" dirty="0" err="1" smtClean="0"/>
              <a:t>Outline</a:t>
            </a:r>
            <a:endParaRPr lang="es-ES" b="1" dirty="0"/>
          </a:p>
        </p:txBody>
      </p:sp>
      <p:sp>
        <p:nvSpPr>
          <p:cNvPr id="110595" name="Rectangle 3"/>
          <p:cNvSpPr>
            <a:spLocks noGrp="1" noChangeArrowheads="1"/>
          </p:cNvSpPr>
          <p:nvPr>
            <p:ph idx="1"/>
          </p:nvPr>
        </p:nvSpPr>
        <p:spPr>
          <a:xfrm>
            <a:off x="500033" y="1484313"/>
            <a:ext cx="8388379" cy="474345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s-ES" sz="2500" dirty="0" err="1" smtClean="0">
                <a:solidFill>
                  <a:schemeClr val="tx1"/>
                </a:solidFill>
              </a:rPr>
              <a:t>Introduction</a:t>
            </a:r>
            <a:endParaRPr lang="es-ES" sz="2500" dirty="0" smtClean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s-ES" sz="2500" dirty="0" err="1" smtClean="0">
                <a:solidFill>
                  <a:schemeClr val="tx1"/>
                </a:solidFill>
              </a:rPr>
              <a:t>Methodology</a:t>
            </a:r>
            <a:endParaRPr lang="es-ES" sz="2500" dirty="0" smtClean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s-ES" sz="2500" b="1" dirty="0" err="1" smtClean="0">
                <a:solidFill>
                  <a:schemeClr val="tx1"/>
                </a:solidFill>
              </a:rPr>
              <a:t>Experiments</a:t>
            </a:r>
            <a:r>
              <a:rPr lang="es-ES" sz="2500" b="1" dirty="0" smtClean="0">
                <a:solidFill>
                  <a:schemeClr val="tx1"/>
                </a:solidFill>
              </a:rPr>
              <a:t> &amp; </a:t>
            </a:r>
            <a:r>
              <a:rPr lang="es-ES" sz="2500" b="1" dirty="0" err="1" smtClean="0">
                <a:solidFill>
                  <a:schemeClr val="tx1"/>
                </a:solidFill>
              </a:rPr>
              <a:t>results</a:t>
            </a:r>
            <a:endParaRPr lang="es-ES" sz="2500" b="1" dirty="0" smtClean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s-ES" sz="2500" dirty="0" err="1" smtClean="0">
                <a:solidFill>
                  <a:schemeClr val="tx1"/>
                </a:solidFill>
              </a:rPr>
              <a:t>Conclusion</a:t>
            </a:r>
            <a:endParaRPr lang="es-ES" sz="2500" dirty="0">
              <a:solidFill>
                <a:schemeClr val="tx1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0376F9-2E65-4DAB-B1D3-A2911D714754}" type="slidenum">
              <a:rPr lang="es-ES"/>
              <a:pPr/>
              <a:t>12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0692" y="-24"/>
            <a:ext cx="8637588" cy="1143000"/>
          </a:xfrm>
        </p:spPr>
        <p:txBody>
          <a:bodyPr/>
          <a:lstStyle/>
          <a:p>
            <a:r>
              <a:rPr lang="es-ES" b="1" dirty="0" err="1" smtClean="0"/>
              <a:t>Experiments</a:t>
            </a:r>
            <a:r>
              <a:rPr lang="es-ES" b="1" dirty="0" smtClean="0"/>
              <a:t>: Data</a:t>
            </a:r>
            <a:endParaRPr lang="es-ES" b="1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0376F9-2E65-4DAB-B1D3-A2911D714754}" type="slidenum">
              <a:rPr lang="es-ES"/>
              <a:pPr/>
              <a:t>13</a:t>
            </a:fld>
            <a:endParaRPr lang="es-ES"/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7574" y="1928802"/>
            <a:ext cx="8116392" cy="3403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4 Marcador de contenido"/>
          <p:cNvSpPr txBox="1">
            <a:spLocks/>
          </p:cNvSpPr>
          <p:nvPr/>
        </p:nvSpPr>
        <p:spPr bwMode="auto">
          <a:xfrm>
            <a:off x="285720" y="1142984"/>
            <a:ext cx="8715436" cy="1015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sz="2300" b="1" kern="0" baseline="0" dirty="0" smtClean="0">
                <a:latin typeface="+mn-lt"/>
                <a:ea typeface="+mn-ea"/>
              </a:rPr>
              <a:t>Human Limb DB</a:t>
            </a:r>
            <a:r>
              <a:rPr lang="es-ES" sz="2000" b="1" baseline="30000" dirty="0" smtClean="0"/>
              <a:t>2</a:t>
            </a:r>
            <a:r>
              <a:rPr lang="en-US" sz="2300" kern="0" baseline="0" dirty="0" smtClean="0">
                <a:latin typeface="+mn-lt"/>
                <a:ea typeface="+mn-ea"/>
              </a:rPr>
              <a:t>: 227</a:t>
            </a:r>
            <a:r>
              <a:rPr lang="en-US" sz="2300" kern="0" dirty="0" smtClean="0">
                <a:latin typeface="+mn-lt"/>
                <a:ea typeface="+mn-ea"/>
              </a:rPr>
              <a:t> images from 25 people, GT provided</a:t>
            </a:r>
          </a:p>
        </p:txBody>
      </p:sp>
      <p:sp>
        <p:nvSpPr>
          <p:cNvPr id="8" name="4 Marcador de contenido"/>
          <p:cNvSpPr txBox="1">
            <a:spLocks/>
          </p:cNvSpPr>
          <p:nvPr/>
        </p:nvSpPr>
        <p:spPr bwMode="auto">
          <a:xfrm>
            <a:off x="285720" y="5572140"/>
            <a:ext cx="8643998" cy="1015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300" kern="0" baseline="0" dirty="0" smtClean="0">
                <a:latin typeface="+mn-lt"/>
                <a:ea typeface="+mn-ea"/>
              </a:rPr>
              <a:t>Random selection of </a:t>
            </a:r>
            <a:r>
              <a:rPr lang="en-US" sz="2300" b="1" kern="0" baseline="0" dirty="0" smtClean="0">
                <a:latin typeface="+mn-lt"/>
                <a:ea typeface="+mn-ea"/>
              </a:rPr>
              <a:t>10 images</a:t>
            </a:r>
            <a:r>
              <a:rPr lang="en-US" sz="2300" kern="0" baseline="0" dirty="0" smtClean="0">
                <a:latin typeface="+mn-lt"/>
                <a:ea typeface="+mn-ea"/>
              </a:rPr>
              <a:t> –from</a:t>
            </a:r>
            <a:r>
              <a:rPr lang="en-US" sz="2300" kern="0" dirty="0" smtClean="0">
                <a:latin typeface="+mn-lt"/>
                <a:ea typeface="+mn-ea"/>
              </a:rPr>
              <a:t> 10 different people–</a:t>
            </a:r>
          </a:p>
        </p:txBody>
      </p:sp>
      <p:sp>
        <p:nvSpPr>
          <p:cNvPr id="7" name="6 Rectángulo"/>
          <p:cNvSpPr/>
          <p:nvPr/>
        </p:nvSpPr>
        <p:spPr>
          <a:xfrm>
            <a:off x="857224" y="6429396"/>
            <a:ext cx="70009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b="1" baseline="30000" dirty="0" smtClean="0">
                <a:solidFill>
                  <a:schemeClr val="bg1"/>
                </a:solidFill>
              </a:rPr>
              <a:t>2</a:t>
            </a:r>
            <a:r>
              <a:rPr lang="es-ES" sz="1600" b="1" dirty="0" smtClean="0">
                <a:solidFill>
                  <a:schemeClr val="bg1"/>
                </a:solidFill>
              </a:rPr>
              <a:t>http://www.maia.ub.es/~sergio/linked/humanlimbdb.zip</a:t>
            </a:r>
            <a:endParaRPr lang="es-ES" sz="1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0692" y="-24"/>
            <a:ext cx="8637588" cy="1143000"/>
          </a:xfrm>
        </p:spPr>
        <p:txBody>
          <a:bodyPr/>
          <a:lstStyle/>
          <a:p>
            <a:r>
              <a:rPr lang="es-ES" b="1" dirty="0" err="1" smtClean="0"/>
              <a:t>Experiments</a:t>
            </a:r>
            <a:r>
              <a:rPr lang="es-ES" b="1" dirty="0" smtClean="0"/>
              <a:t>: </a:t>
            </a:r>
            <a:r>
              <a:rPr lang="es-ES" b="1" dirty="0" err="1" smtClean="0"/>
              <a:t>Setup</a:t>
            </a:r>
            <a:endParaRPr lang="es-ES" b="1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0376F9-2E65-4DAB-B1D3-A2911D714754}" type="slidenum">
              <a:rPr lang="es-ES"/>
              <a:pPr/>
              <a:t>14</a:t>
            </a:fld>
            <a:endParaRPr lang="es-ES"/>
          </a:p>
        </p:txBody>
      </p:sp>
      <p:sp>
        <p:nvSpPr>
          <p:cNvPr id="6" name="4 Marcador de contenido"/>
          <p:cNvSpPr txBox="1">
            <a:spLocks/>
          </p:cNvSpPr>
          <p:nvPr/>
        </p:nvSpPr>
        <p:spPr bwMode="auto">
          <a:xfrm>
            <a:off x="2571736" y="1412875"/>
            <a:ext cx="6500858" cy="4730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300" b="1" kern="0" baseline="0" dirty="0" smtClean="0">
                <a:latin typeface="+mn-lt"/>
                <a:ea typeface="+mn-ea"/>
              </a:rPr>
              <a:t>Random</a:t>
            </a:r>
            <a:r>
              <a:rPr lang="en-US" sz="2300" kern="0" baseline="0" dirty="0" smtClean="0">
                <a:latin typeface="+mn-lt"/>
                <a:ea typeface="+mn-ea"/>
              </a:rPr>
              <a:t> interaction simulation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en-US" sz="2300" kern="0" dirty="0" smtClean="0">
              <a:latin typeface="+mn-lt"/>
              <a:ea typeface="+mn-ea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300" b="1" kern="0" dirty="0" smtClean="0">
                <a:latin typeface="+mn-lt"/>
                <a:ea typeface="+mn-ea"/>
              </a:rPr>
              <a:t>Select</a:t>
            </a:r>
            <a:r>
              <a:rPr lang="en-US" sz="2300" kern="0" dirty="0" smtClean="0">
                <a:latin typeface="+mn-lt"/>
                <a:ea typeface="+mn-ea"/>
              </a:rPr>
              <a:t> 0.2% of total pixels from each label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en-US" sz="2300" kern="0" dirty="0" smtClean="0">
              <a:latin typeface="+mn-lt"/>
              <a:ea typeface="+mn-ea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300" b="1" kern="0" dirty="0" smtClean="0">
                <a:latin typeface="+mn-lt"/>
                <a:ea typeface="+mn-ea"/>
              </a:rPr>
              <a:t>Repeat</a:t>
            </a:r>
            <a:r>
              <a:rPr lang="en-US" sz="2300" kern="0" dirty="0" smtClean="0">
                <a:latin typeface="+mn-lt"/>
                <a:ea typeface="+mn-ea"/>
              </a:rPr>
              <a:t> the process 10 times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en-US" sz="2300" kern="0" dirty="0" smtClean="0">
              <a:latin typeface="+mn-lt"/>
              <a:ea typeface="+mn-ea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300" kern="0" dirty="0" smtClean="0">
                <a:latin typeface="+mn-lt"/>
                <a:ea typeface="+mn-ea"/>
              </a:rPr>
              <a:t>4 scenarios:</a:t>
            </a:r>
          </a:p>
          <a:p>
            <a:pPr marL="800100" lvl="1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sz="2300" b="1" kern="0" dirty="0" smtClean="0">
                <a:latin typeface="+mn-lt"/>
                <a:ea typeface="+mn-ea"/>
              </a:rPr>
              <a:t>With/Without</a:t>
            </a:r>
            <a:r>
              <a:rPr lang="en-US" sz="2300" kern="0" dirty="0" smtClean="0">
                <a:latin typeface="+mn-lt"/>
                <a:ea typeface="+mn-ea"/>
              </a:rPr>
              <a:t> error</a:t>
            </a:r>
          </a:p>
          <a:p>
            <a:pPr marL="800100" lvl="1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sz="2300" b="1" kern="0" dirty="0" smtClean="0">
                <a:latin typeface="+mn-lt"/>
                <a:ea typeface="+mn-ea"/>
              </a:rPr>
              <a:t>Single/Combined</a:t>
            </a:r>
            <a:r>
              <a:rPr lang="en-US" sz="2300" kern="0" dirty="0" smtClean="0">
                <a:latin typeface="+mn-lt"/>
                <a:ea typeface="+mn-ea"/>
              </a:rPr>
              <a:t> mode</a:t>
            </a:r>
          </a:p>
        </p:txBody>
      </p:sp>
      <p:pic>
        <p:nvPicPr>
          <p:cNvPr id="1464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1299" y="1247276"/>
            <a:ext cx="2035295" cy="4952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643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1205144"/>
            <a:ext cx="2143140" cy="500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6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0692" y="-24"/>
            <a:ext cx="8637588" cy="1143000"/>
          </a:xfrm>
        </p:spPr>
        <p:txBody>
          <a:bodyPr/>
          <a:lstStyle/>
          <a:p>
            <a:r>
              <a:rPr lang="es-ES" b="1" dirty="0" err="1" smtClean="0"/>
              <a:t>Results</a:t>
            </a:r>
            <a:r>
              <a:rPr lang="es-ES" b="1" dirty="0" smtClean="0"/>
              <a:t> </a:t>
            </a:r>
            <a:r>
              <a:rPr lang="es-ES" b="1" dirty="0" err="1" smtClean="0"/>
              <a:t>without</a:t>
            </a:r>
            <a:r>
              <a:rPr lang="es-ES" b="1" dirty="0" smtClean="0"/>
              <a:t> </a:t>
            </a:r>
            <a:r>
              <a:rPr lang="es-ES" b="1" dirty="0" err="1" smtClean="0"/>
              <a:t>errors</a:t>
            </a:r>
            <a:endParaRPr lang="es-ES" b="1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0376F9-2E65-4DAB-B1D3-A2911D714754}" type="slidenum">
              <a:rPr lang="es-ES"/>
              <a:pPr/>
              <a:t>15</a:t>
            </a:fld>
            <a:endParaRPr lang="es-ES"/>
          </a:p>
        </p:txBody>
      </p:sp>
      <p:pic>
        <p:nvPicPr>
          <p:cNvPr id="145410" name="Picture 2" descr="F:\Dropbox\My Dropbox\ICCV Workshop\hicv2011AuthorKit\latex\images\graficasinerror2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6040" y="1500174"/>
            <a:ext cx="5833282" cy="4572032"/>
          </a:xfrm>
          <a:prstGeom prst="rect">
            <a:avLst/>
          </a:prstGeom>
          <a:noFill/>
        </p:spPr>
      </p:pic>
      <p:grpSp>
        <p:nvGrpSpPr>
          <p:cNvPr id="11" name="10 Grupo"/>
          <p:cNvGrpSpPr/>
          <p:nvPr/>
        </p:nvGrpSpPr>
        <p:grpSpPr>
          <a:xfrm>
            <a:off x="6143636" y="3786190"/>
            <a:ext cx="2928926" cy="1500198"/>
            <a:chOff x="5929322" y="3214686"/>
            <a:chExt cx="3143240" cy="1500198"/>
          </a:xfrm>
        </p:grpSpPr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000760" y="3967511"/>
              <a:ext cx="3000364" cy="5330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3" name="Picture 4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019797" y="3350316"/>
              <a:ext cx="2619607" cy="578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4" name="13 Rectángulo"/>
            <p:cNvSpPr/>
            <p:nvPr/>
          </p:nvSpPr>
          <p:spPr bwMode="auto">
            <a:xfrm>
              <a:off x="5929322" y="3214686"/>
              <a:ext cx="3143240" cy="1500198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Palatino" pitchFamily="-64" charset="0"/>
                <a:ea typeface="ＭＳ Ｐゴシック" pitchFamily="-64" charset="-128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0692" y="-24"/>
            <a:ext cx="8637588" cy="1143000"/>
          </a:xfrm>
        </p:spPr>
        <p:txBody>
          <a:bodyPr/>
          <a:lstStyle/>
          <a:p>
            <a:r>
              <a:rPr lang="es-ES" b="1" dirty="0" err="1" smtClean="0"/>
              <a:t>Results</a:t>
            </a:r>
            <a:r>
              <a:rPr lang="es-ES" b="1" dirty="0" smtClean="0"/>
              <a:t> </a:t>
            </a:r>
            <a:r>
              <a:rPr lang="es-ES" b="1" dirty="0" err="1" smtClean="0"/>
              <a:t>with</a:t>
            </a:r>
            <a:r>
              <a:rPr lang="es-ES" b="1" dirty="0" smtClean="0"/>
              <a:t> 25% of error</a:t>
            </a:r>
            <a:endParaRPr lang="es-ES" b="1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0376F9-2E65-4DAB-B1D3-A2911D714754}" type="slidenum">
              <a:rPr lang="es-ES"/>
              <a:pPr/>
              <a:t>16</a:t>
            </a:fld>
            <a:endParaRPr lang="es-ES"/>
          </a:p>
        </p:txBody>
      </p:sp>
      <p:pic>
        <p:nvPicPr>
          <p:cNvPr id="147458" name="Picture 2" descr="F:\Dropbox\My Dropbox\ICCV Workshop\hicv2011AuthorKit\latex\images\grafica25error2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2" y="1500174"/>
            <a:ext cx="6084457" cy="4500594"/>
          </a:xfrm>
          <a:prstGeom prst="rect">
            <a:avLst/>
          </a:prstGeom>
          <a:noFill/>
        </p:spPr>
      </p:pic>
      <p:grpSp>
        <p:nvGrpSpPr>
          <p:cNvPr id="9" name="8 Grupo"/>
          <p:cNvGrpSpPr/>
          <p:nvPr/>
        </p:nvGrpSpPr>
        <p:grpSpPr>
          <a:xfrm>
            <a:off x="6143636" y="3786190"/>
            <a:ext cx="2928926" cy="1500198"/>
            <a:chOff x="5929322" y="3214686"/>
            <a:chExt cx="3143240" cy="1500198"/>
          </a:xfrm>
        </p:grpSpPr>
        <p:pic>
          <p:nvPicPr>
            <p:cNvPr id="145411" name="Picture 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000760" y="3967511"/>
              <a:ext cx="3000364" cy="5330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45412" name="Picture 4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019797" y="3350316"/>
              <a:ext cx="2619607" cy="578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0" name="9 Rectángulo"/>
            <p:cNvSpPr/>
            <p:nvPr/>
          </p:nvSpPr>
          <p:spPr bwMode="auto">
            <a:xfrm>
              <a:off x="5929322" y="3214686"/>
              <a:ext cx="3143240" cy="1500198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Palatino" pitchFamily="-64" charset="0"/>
                <a:ea typeface="ＭＳ Ｐゴシック" pitchFamily="-64" charset="-128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482" name="Picture 2" descr="F:\Dropbox\My Dropbox\ICCV Workshop\hicv2011AuthorKit\latex\images\grafica45error2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06" y="1536243"/>
            <a:ext cx="6000792" cy="4454963"/>
          </a:xfrm>
          <a:prstGeom prst="rect">
            <a:avLst/>
          </a:prstGeom>
          <a:noFill/>
        </p:spPr>
      </p:pic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0692" y="-24"/>
            <a:ext cx="8637588" cy="1143000"/>
          </a:xfrm>
        </p:spPr>
        <p:txBody>
          <a:bodyPr/>
          <a:lstStyle/>
          <a:p>
            <a:r>
              <a:rPr lang="es-ES" b="1" dirty="0" err="1" smtClean="0"/>
              <a:t>Results</a:t>
            </a:r>
            <a:r>
              <a:rPr lang="es-ES" b="1" dirty="0" smtClean="0"/>
              <a:t> </a:t>
            </a:r>
            <a:r>
              <a:rPr lang="es-ES" b="1" dirty="0" err="1" smtClean="0"/>
              <a:t>with</a:t>
            </a:r>
            <a:r>
              <a:rPr lang="es-ES" b="1" dirty="0" smtClean="0"/>
              <a:t> 45% of error</a:t>
            </a:r>
            <a:endParaRPr lang="es-ES" b="1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0376F9-2E65-4DAB-B1D3-A2911D714754}" type="slidenum">
              <a:rPr lang="es-ES"/>
              <a:pPr/>
              <a:t>17</a:t>
            </a:fld>
            <a:endParaRPr lang="es-ES"/>
          </a:p>
        </p:txBody>
      </p:sp>
      <p:grpSp>
        <p:nvGrpSpPr>
          <p:cNvPr id="2" name="8 Grupo"/>
          <p:cNvGrpSpPr/>
          <p:nvPr/>
        </p:nvGrpSpPr>
        <p:grpSpPr>
          <a:xfrm>
            <a:off x="6143636" y="3786190"/>
            <a:ext cx="2928926" cy="1500198"/>
            <a:chOff x="5929322" y="3214686"/>
            <a:chExt cx="3143240" cy="1500198"/>
          </a:xfrm>
        </p:grpSpPr>
        <p:pic>
          <p:nvPicPr>
            <p:cNvPr id="145411" name="Picture 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000760" y="3967511"/>
              <a:ext cx="3000364" cy="5330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45412" name="Picture 4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019797" y="3350316"/>
              <a:ext cx="2619607" cy="578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0" name="9 Rectángulo"/>
            <p:cNvSpPr/>
            <p:nvPr/>
          </p:nvSpPr>
          <p:spPr bwMode="auto">
            <a:xfrm>
              <a:off x="5929322" y="3214686"/>
              <a:ext cx="3143240" cy="1500198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Palatino" pitchFamily="-64" charset="0"/>
                <a:ea typeface="ＭＳ Ｐゴシック" pitchFamily="-64" charset="-128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0692" y="-24"/>
            <a:ext cx="8637588" cy="1143000"/>
          </a:xfrm>
        </p:spPr>
        <p:txBody>
          <a:bodyPr/>
          <a:lstStyle/>
          <a:p>
            <a:r>
              <a:rPr lang="es-ES" b="1" dirty="0" err="1" smtClean="0"/>
              <a:t>Qualitatve</a:t>
            </a:r>
            <a:r>
              <a:rPr lang="es-ES" b="1" dirty="0" smtClean="0"/>
              <a:t> </a:t>
            </a:r>
            <a:r>
              <a:rPr lang="es-ES" b="1" dirty="0" err="1" smtClean="0"/>
              <a:t>Results</a:t>
            </a:r>
            <a:r>
              <a:rPr lang="es-ES" b="1" dirty="0" smtClean="0"/>
              <a:t> (single </a:t>
            </a:r>
            <a:r>
              <a:rPr lang="es-ES" b="1" dirty="0" err="1" smtClean="0"/>
              <a:t>mode</a:t>
            </a:r>
            <a:r>
              <a:rPr lang="es-ES" b="1" dirty="0" smtClean="0"/>
              <a:t>)</a:t>
            </a:r>
            <a:endParaRPr lang="es-ES" b="1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0376F9-2E65-4DAB-B1D3-A2911D714754}" type="slidenum">
              <a:rPr lang="es-ES"/>
              <a:pPr/>
              <a:t>18</a:t>
            </a:fld>
            <a:endParaRPr lang="es-E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8269" y="2092731"/>
            <a:ext cx="1174044" cy="2971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14480" y="2071678"/>
            <a:ext cx="1231115" cy="301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16307" y="2073050"/>
            <a:ext cx="1198503" cy="3024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96716" y="2083349"/>
            <a:ext cx="1361564" cy="301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72198" y="2071678"/>
            <a:ext cx="1353411" cy="2975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689549" y="2075109"/>
            <a:ext cx="1296339" cy="2996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0692" y="-24"/>
            <a:ext cx="8637588" cy="1143000"/>
          </a:xfrm>
        </p:spPr>
        <p:txBody>
          <a:bodyPr/>
          <a:lstStyle/>
          <a:p>
            <a:r>
              <a:rPr lang="es-ES" b="1" dirty="0" err="1" smtClean="0"/>
              <a:t>Qualitatve</a:t>
            </a:r>
            <a:r>
              <a:rPr lang="es-ES" b="1" dirty="0" smtClean="0"/>
              <a:t> </a:t>
            </a:r>
            <a:r>
              <a:rPr lang="es-ES" b="1" dirty="0" err="1" smtClean="0"/>
              <a:t>Results</a:t>
            </a:r>
            <a:r>
              <a:rPr lang="es-ES" b="1" dirty="0" smtClean="0"/>
              <a:t> (</a:t>
            </a:r>
            <a:r>
              <a:rPr lang="es-ES" b="1" smtClean="0"/>
              <a:t>combined </a:t>
            </a:r>
            <a:r>
              <a:rPr lang="es-ES" b="1" dirty="0" err="1" smtClean="0"/>
              <a:t>mode</a:t>
            </a:r>
            <a:r>
              <a:rPr lang="es-ES" b="1" dirty="0" smtClean="0"/>
              <a:t>)</a:t>
            </a:r>
            <a:endParaRPr lang="es-ES" b="1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0376F9-2E65-4DAB-B1D3-A2911D714754}" type="slidenum">
              <a:rPr lang="es-ES"/>
              <a:pPr/>
              <a:t>19</a:t>
            </a:fld>
            <a:endParaRPr lang="es-E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92" y="1914539"/>
            <a:ext cx="1352550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1905014"/>
            <a:ext cx="1248664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43052" y="1914539"/>
            <a:ext cx="1438275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86512" y="1905014"/>
            <a:ext cx="1247775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143250" y="1914539"/>
            <a:ext cx="142875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572373" y="1905014"/>
            <a:ext cx="1285875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0692" y="-24"/>
            <a:ext cx="8637588" cy="1143000"/>
          </a:xfrm>
        </p:spPr>
        <p:txBody>
          <a:bodyPr/>
          <a:lstStyle/>
          <a:p>
            <a:r>
              <a:rPr lang="es-ES" b="1" dirty="0" err="1" smtClean="0"/>
              <a:t>Semi-automatic</a:t>
            </a:r>
            <a:r>
              <a:rPr lang="es-ES" b="1" dirty="0" smtClean="0"/>
              <a:t> </a:t>
            </a:r>
            <a:r>
              <a:rPr lang="es-ES" b="1" dirty="0" err="1" smtClean="0"/>
              <a:t>segmentation</a:t>
            </a:r>
            <a:endParaRPr lang="es-ES" b="1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0376F9-2E65-4DAB-B1D3-A2911D714754}" type="slidenum">
              <a:rPr lang="es-ES"/>
              <a:pPr/>
              <a:t>2</a:t>
            </a:fld>
            <a:endParaRPr lang="es-ES"/>
          </a:p>
        </p:txBody>
      </p:sp>
      <p:pic>
        <p:nvPicPr>
          <p:cNvPr id="1026" name="Picture 2" descr="F:\Dropbox\My Dropbox\ICCV Workshop\hicv2011AuthorKit\latex\images\res1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1357298"/>
            <a:ext cx="2095658" cy="4772040"/>
          </a:xfrm>
          <a:prstGeom prst="rect">
            <a:avLst/>
          </a:prstGeom>
          <a:noFill/>
        </p:spPr>
      </p:pic>
      <p:sp>
        <p:nvSpPr>
          <p:cNvPr id="13" name="12 Forma libre"/>
          <p:cNvSpPr/>
          <p:nvPr/>
        </p:nvSpPr>
        <p:spPr bwMode="auto">
          <a:xfrm>
            <a:off x="2303481" y="1719618"/>
            <a:ext cx="821856" cy="3889612"/>
          </a:xfrm>
          <a:custGeom>
            <a:avLst/>
            <a:gdLst>
              <a:gd name="connsiteX0" fmla="*/ 821856 w 821856"/>
              <a:gd name="connsiteY0" fmla="*/ 0 h 3889612"/>
              <a:gd name="connsiteX1" fmla="*/ 808209 w 821856"/>
              <a:gd name="connsiteY1" fmla="*/ 668740 h 3889612"/>
              <a:gd name="connsiteX2" fmla="*/ 767265 w 821856"/>
              <a:gd name="connsiteY2" fmla="*/ 818866 h 3889612"/>
              <a:gd name="connsiteX3" fmla="*/ 712674 w 821856"/>
              <a:gd name="connsiteY3" fmla="*/ 941695 h 3889612"/>
              <a:gd name="connsiteX4" fmla="*/ 671731 w 821856"/>
              <a:gd name="connsiteY4" fmla="*/ 1037230 h 3889612"/>
              <a:gd name="connsiteX5" fmla="*/ 644435 w 821856"/>
              <a:gd name="connsiteY5" fmla="*/ 1119116 h 3889612"/>
              <a:gd name="connsiteX6" fmla="*/ 617140 w 821856"/>
              <a:gd name="connsiteY6" fmla="*/ 1173707 h 3889612"/>
              <a:gd name="connsiteX7" fmla="*/ 603492 w 821856"/>
              <a:gd name="connsiteY7" fmla="*/ 1214651 h 3889612"/>
              <a:gd name="connsiteX8" fmla="*/ 576197 w 821856"/>
              <a:gd name="connsiteY8" fmla="*/ 1255594 h 3889612"/>
              <a:gd name="connsiteX9" fmla="*/ 548901 w 821856"/>
              <a:gd name="connsiteY9" fmla="*/ 1528549 h 3889612"/>
              <a:gd name="connsiteX10" fmla="*/ 535253 w 821856"/>
              <a:gd name="connsiteY10" fmla="*/ 1569492 h 3889612"/>
              <a:gd name="connsiteX11" fmla="*/ 521606 w 821856"/>
              <a:gd name="connsiteY11" fmla="*/ 1624083 h 3889612"/>
              <a:gd name="connsiteX12" fmla="*/ 494310 w 821856"/>
              <a:gd name="connsiteY12" fmla="*/ 1746913 h 3889612"/>
              <a:gd name="connsiteX13" fmla="*/ 467015 w 821856"/>
              <a:gd name="connsiteY13" fmla="*/ 1787857 h 3889612"/>
              <a:gd name="connsiteX14" fmla="*/ 453367 w 821856"/>
              <a:gd name="connsiteY14" fmla="*/ 1883391 h 3889612"/>
              <a:gd name="connsiteX15" fmla="*/ 426071 w 821856"/>
              <a:gd name="connsiteY15" fmla="*/ 1978925 h 3889612"/>
              <a:gd name="connsiteX16" fmla="*/ 412423 w 821856"/>
              <a:gd name="connsiteY16" fmla="*/ 2060812 h 3889612"/>
              <a:gd name="connsiteX17" fmla="*/ 385128 w 821856"/>
              <a:gd name="connsiteY17" fmla="*/ 2156346 h 3889612"/>
              <a:gd name="connsiteX18" fmla="*/ 371480 w 821856"/>
              <a:gd name="connsiteY18" fmla="*/ 2251881 h 3889612"/>
              <a:gd name="connsiteX19" fmla="*/ 344185 w 821856"/>
              <a:gd name="connsiteY19" fmla="*/ 2347415 h 3889612"/>
              <a:gd name="connsiteX20" fmla="*/ 330537 w 821856"/>
              <a:gd name="connsiteY20" fmla="*/ 2415654 h 3889612"/>
              <a:gd name="connsiteX21" fmla="*/ 316889 w 821856"/>
              <a:gd name="connsiteY21" fmla="*/ 2456597 h 3889612"/>
              <a:gd name="connsiteX22" fmla="*/ 303241 w 821856"/>
              <a:gd name="connsiteY22" fmla="*/ 2511188 h 3889612"/>
              <a:gd name="connsiteX23" fmla="*/ 275946 w 821856"/>
              <a:gd name="connsiteY23" fmla="*/ 2579427 h 3889612"/>
              <a:gd name="connsiteX24" fmla="*/ 262298 w 821856"/>
              <a:gd name="connsiteY24" fmla="*/ 2620370 h 3889612"/>
              <a:gd name="connsiteX25" fmla="*/ 235003 w 821856"/>
              <a:gd name="connsiteY25" fmla="*/ 2661313 h 3889612"/>
              <a:gd name="connsiteX26" fmla="*/ 207707 w 821856"/>
              <a:gd name="connsiteY26" fmla="*/ 2784143 h 3889612"/>
              <a:gd name="connsiteX27" fmla="*/ 180412 w 821856"/>
              <a:gd name="connsiteY27" fmla="*/ 2866030 h 3889612"/>
              <a:gd name="connsiteX28" fmla="*/ 166764 w 821856"/>
              <a:gd name="connsiteY28" fmla="*/ 2906973 h 3889612"/>
              <a:gd name="connsiteX29" fmla="*/ 153116 w 821856"/>
              <a:gd name="connsiteY29" fmla="*/ 2975212 h 3889612"/>
              <a:gd name="connsiteX30" fmla="*/ 125820 w 821856"/>
              <a:gd name="connsiteY30" fmla="*/ 3193576 h 3889612"/>
              <a:gd name="connsiteX31" fmla="*/ 98525 w 821856"/>
              <a:gd name="connsiteY31" fmla="*/ 3411940 h 3889612"/>
              <a:gd name="connsiteX32" fmla="*/ 57582 w 821856"/>
              <a:gd name="connsiteY32" fmla="*/ 3534770 h 3889612"/>
              <a:gd name="connsiteX33" fmla="*/ 30286 w 821856"/>
              <a:gd name="connsiteY33" fmla="*/ 3657600 h 3889612"/>
              <a:gd name="connsiteX34" fmla="*/ 16638 w 821856"/>
              <a:gd name="connsiteY34" fmla="*/ 3753134 h 3889612"/>
              <a:gd name="connsiteX35" fmla="*/ 2991 w 821856"/>
              <a:gd name="connsiteY35" fmla="*/ 3889612 h 3889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821856" h="3889612">
                <a:moveTo>
                  <a:pt x="821856" y="0"/>
                </a:moveTo>
                <a:cubicBezTo>
                  <a:pt x="817307" y="222913"/>
                  <a:pt x="816461" y="445933"/>
                  <a:pt x="808209" y="668740"/>
                </a:cubicBezTo>
                <a:cubicBezTo>
                  <a:pt x="806601" y="712144"/>
                  <a:pt x="779963" y="780771"/>
                  <a:pt x="767265" y="818866"/>
                </a:cubicBezTo>
                <a:cubicBezTo>
                  <a:pt x="739497" y="902171"/>
                  <a:pt x="769536" y="818494"/>
                  <a:pt x="712674" y="941695"/>
                </a:cubicBezTo>
                <a:cubicBezTo>
                  <a:pt x="698155" y="973152"/>
                  <a:pt x="684168" y="1004893"/>
                  <a:pt x="671731" y="1037230"/>
                </a:cubicBezTo>
                <a:cubicBezTo>
                  <a:pt x="661402" y="1064084"/>
                  <a:pt x="655121" y="1092402"/>
                  <a:pt x="644435" y="1119116"/>
                </a:cubicBezTo>
                <a:cubicBezTo>
                  <a:pt x="636879" y="1138006"/>
                  <a:pt x="625154" y="1155007"/>
                  <a:pt x="617140" y="1173707"/>
                </a:cubicBezTo>
                <a:cubicBezTo>
                  <a:pt x="611473" y="1186930"/>
                  <a:pt x="609926" y="1201784"/>
                  <a:pt x="603492" y="1214651"/>
                </a:cubicBezTo>
                <a:cubicBezTo>
                  <a:pt x="596157" y="1229322"/>
                  <a:pt x="585295" y="1241946"/>
                  <a:pt x="576197" y="1255594"/>
                </a:cubicBezTo>
                <a:cubicBezTo>
                  <a:pt x="569374" y="1351109"/>
                  <a:pt x="569234" y="1437052"/>
                  <a:pt x="548901" y="1528549"/>
                </a:cubicBezTo>
                <a:cubicBezTo>
                  <a:pt x="545780" y="1542592"/>
                  <a:pt x="539205" y="1555660"/>
                  <a:pt x="535253" y="1569492"/>
                </a:cubicBezTo>
                <a:cubicBezTo>
                  <a:pt x="530100" y="1587527"/>
                  <a:pt x="525675" y="1605773"/>
                  <a:pt x="521606" y="1624083"/>
                </a:cubicBezTo>
                <a:cubicBezTo>
                  <a:pt x="518616" y="1637537"/>
                  <a:pt x="501991" y="1728990"/>
                  <a:pt x="494310" y="1746913"/>
                </a:cubicBezTo>
                <a:cubicBezTo>
                  <a:pt x="487849" y="1761989"/>
                  <a:pt x="476113" y="1774209"/>
                  <a:pt x="467015" y="1787857"/>
                </a:cubicBezTo>
                <a:cubicBezTo>
                  <a:pt x="462466" y="1819702"/>
                  <a:pt x="459121" y="1851742"/>
                  <a:pt x="453367" y="1883391"/>
                </a:cubicBezTo>
                <a:cubicBezTo>
                  <a:pt x="446512" y="1921093"/>
                  <a:pt x="437765" y="1943845"/>
                  <a:pt x="426071" y="1978925"/>
                </a:cubicBezTo>
                <a:cubicBezTo>
                  <a:pt x="421522" y="2006221"/>
                  <a:pt x="418426" y="2033799"/>
                  <a:pt x="412423" y="2060812"/>
                </a:cubicBezTo>
                <a:cubicBezTo>
                  <a:pt x="383192" y="2192354"/>
                  <a:pt x="414851" y="1992872"/>
                  <a:pt x="385128" y="2156346"/>
                </a:cubicBezTo>
                <a:cubicBezTo>
                  <a:pt x="379373" y="2187995"/>
                  <a:pt x="377235" y="2220232"/>
                  <a:pt x="371480" y="2251881"/>
                </a:cubicBezTo>
                <a:cubicBezTo>
                  <a:pt x="354463" y="2345473"/>
                  <a:pt x="363671" y="2269470"/>
                  <a:pt x="344185" y="2347415"/>
                </a:cubicBezTo>
                <a:cubicBezTo>
                  <a:pt x="338559" y="2369919"/>
                  <a:pt x="336163" y="2393150"/>
                  <a:pt x="330537" y="2415654"/>
                </a:cubicBezTo>
                <a:cubicBezTo>
                  <a:pt x="327048" y="2429610"/>
                  <a:pt x="320841" y="2442765"/>
                  <a:pt x="316889" y="2456597"/>
                </a:cubicBezTo>
                <a:cubicBezTo>
                  <a:pt x="311736" y="2474632"/>
                  <a:pt x="309172" y="2493393"/>
                  <a:pt x="303241" y="2511188"/>
                </a:cubicBezTo>
                <a:cubicBezTo>
                  <a:pt x="295494" y="2534429"/>
                  <a:pt x="284548" y="2556488"/>
                  <a:pt x="275946" y="2579427"/>
                </a:cubicBezTo>
                <a:cubicBezTo>
                  <a:pt x="270895" y="2592897"/>
                  <a:pt x="268732" y="2607503"/>
                  <a:pt x="262298" y="2620370"/>
                </a:cubicBezTo>
                <a:cubicBezTo>
                  <a:pt x="254963" y="2635041"/>
                  <a:pt x="244101" y="2647665"/>
                  <a:pt x="235003" y="2661313"/>
                </a:cubicBezTo>
                <a:cubicBezTo>
                  <a:pt x="227210" y="2700277"/>
                  <a:pt x="219272" y="2745592"/>
                  <a:pt x="207707" y="2784143"/>
                </a:cubicBezTo>
                <a:cubicBezTo>
                  <a:pt x="199439" y="2811702"/>
                  <a:pt x="189510" y="2838734"/>
                  <a:pt x="180412" y="2866030"/>
                </a:cubicBezTo>
                <a:cubicBezTo>
                  <a:pt x="175863" y="2879678"/>
                  <a:pt x="169585" y="2892866"/>
                  <a:pt x="166764" y="2906973"/>
                </a:cubicBezTo>
                <a:cubicBezTo>
                  <a:pt x="162215" y="2929719"/>
                  <a:pt x="156397" y="2952248"/>
                  <a:pt x="153116" y="2975212"/>
                </a:cubicBezTo>
                <a:cubicBezTo>
                  <a:pt x="142742" y="3047829"/>
                  <a:pt x="133920" y="3120670"/>
                  <a:pt x="125820" y="3193576"/>
                </a:cubicBezTo>
                <a:cubicBezTo>
                  <a:pt x="122870" y="3220132"/>
                  <a:pt x="106873" y="3375767"/>
                  <a:pt x="98525" y="3411940"/>
                </a:cubicBezTo>
                <a:cubicBezTo>
                  <a:pt x="57614" y="3589219"/>
                  <a:pt x="84860" y="3425660"/>
                  <a:pt x="57582" y="3534770"/>
                </a:cubicBezTo>
                <a:cubicBezTo>
                  <a:pt x="45313" y="3583845"/>
                  <a:pt x="38949" y="3605620"/>
                  <a:pt x="30286" y="3657600"/>
                </a:cubicBezTo>
                <a:cubicBezTo>
                  <a:pt x="24998" y="3689330"/>
                  <a:pt x="21529" y="3721340"/>
                  <a:pt x="16638" y="3753134"/>
                </a:cubicBezTo>
                <a:cubicBezTo>
                  <a:pt x="0" y="3861286"/>
                  <a:pt x="2991" y="3801881"/>
                  <a:pt x="2991" y="3889612"/>
                </a:cubicBezTo>
              </a:path>
            </a:pathLst>
          </a:custGeom>
          <a:ln w="57150">
            <a:solidFill>
              <a:srgbClr val="16FE1C"/>
            </a:solidFill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Palatino" pitchFamily="-64" charset="0"/>
              <a:ea typeface="ＭＳ Ｐゴシック" pitchFamily="-64" charset="-128"/>
            </a:endParaRPr>
          </a:p>
        </p:txBody>
      </p:sp>
      <p:sp>
        <p:nvSpPr>
          <p:cNvPr id="16" name="15 Forma libre"/>
          <p:cNvSpPr/>
          <p:nvPr/>
        </p:nvSpPr>
        <p:spPr bwMode="auto">
          <a:xfrm>
            <a:off x="1924334" y="2661313"/>
            <a:ext cx="191069" cy="1692323"/>
          </a:xfrm>
          <a:custGeom>
            <a:avLst/>
            <a:gdLst>
              <a:gd name="connsiteX0" fmla="*/ 0 w 191069"/>
              <a:gd name="connsiteY0" fmla="*/ 0 h 1692323"/>
              <a:gd name="connsiteX1" fmla="*/ 40944 w 191069"/>
              <a:gd name="connsiteY1" fmla="*/ 40944 h 1692323"/>
              <a:gd name="connsiteX2" fmla="*/ 81887 w 191069"/>
              <a:gd name="connsiteY2" fmla="*/ 54591 h 1692323"/>
              <a:gd name="connsiteX3" fmla="*/ 95535 w 191069"/>
              <a:gd name="connsiteY3" fmla="*/ 95535 h 1692323"/>
              <a:gd name="connsiteX4" fmla="*/ 122830 w 191069"/>
              <a:gd name="connsiteY4" fmla="*/ 136478 h 1692323"/>
              <a:gd name="connsiteX5" fmla="*/ 150126 w 191069"/>
              <a:gd name="connsiteY5" fmla="*/ 245660 h 1692323"/>
              <a:gd name="connsiteX6" fmla="*/ 191069 w 191069"/>
              <a:gd name="connsiteY6" fmla="*/ 341194 h 1692323"/>
              <a:gd name="connsiteX7" fmla="*/ 177421 w 191069"/>
              <a:gd name="connsiteY7" fmla="*/ 982639 h 1692323"/>
              <a:gd name="connsiteX8" fmla="*/ 150126 w 191069"/>
              <a:gd name="connsiteY8" fmla="*/ 1282890 h 1692323"/>
              <a:gd name="connsiteX9" fmla="*/ 136478 w 191069"/>
              <a:gd name="connsiteY9" fmla="*/ 1392072 h 1692323"/>
              <a:gd name="connsiteX10" fmla="*/ 109182 w 191069"/>
              <a:gd name="connsiteY10" fmla="*/ 1665027 h 1692323"/>
              <a:gd name="connsiteX11" fmla="*/ 95535 w 191069"/>
              <a:gd name="connsiteY11" fmla="*/ 1692323 h 1692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91069" h="1692323">
                <a:moveTo>
                  <a:pt x="0" y="0"/>
                </a:moveTo>
                <a:cubicBezTo>
                  <a:pt x="13648" y="13648"/>
                  <a:pt x="24884" y="30238"/>
                  <a:pt x="40944" y="40944"/>
                </a:cubicBezTo>
                <a:cubicBezTo>
                  <a:pt x="52914" y="48924"/>
                  <a:pt x="71715" y="44419"/>
                  <a:pt x="81887" y="54591"/>
                </a:cubicBezTo>
                <a:cubicBezTo>
                  <a:pt x="92060" y="64764"/>
                  <a:pt x="89101" y="82668"/>
                  <a:pt x="95535" y="95535"/>
                </a:cubicBezTo>
                <a:cubicBezTo>
                  <a:pt x="102870" y="110206"/>
                  <a:pt x="113732" y="122830"/>
                  <a:pt x="122830" y="136478"/>
                </a:cubicBezTo>
                <a:cubicBezTo>
                  <a:pt x="131929" y="172872"/>
                  <a:pt x="133349" y="212106"/>
                  <a:pt x="150126" y="245660"/>
                </a:cubicBezTo>
                <a:cubicBezTo>
                  <a:pt x="183854" y="313118"/>
                  <a:pt x="170987" y="280950"/>
                  <a:pt x="191069" y="341194"/>
                </a:cubicBezTo>
                <a:cubicBezTo>
                  <a:pt x="186520" y="555009"/>
                  <a:pt x="184546" y="768894"/>
                  <a:pt x="177421" y="982639"/>
                </a:cubicBezTo>
                <a:cubicBezTo>
                  <a:pt x="174580" y="1067864"/>
                  <a:pt x="160623" y="1193666"/>
                  <a:pt x="150126" y="1282890"/>
                </a:cubicBezTo>
                <a:cubicBezTo>
                  <a:pt x="145841" y="1319316"/>
                  <a:pt x="139524" y="1355521"/>
                  <a:pt x="136478" y="1392072"/>
                </a:cubicBezTo>
                <a:cubicBezTo>
                  <a:pt x="128610" y="1486482"/>
                  <a:pt x="138731" y="1576378"/>
                  <a:pt x="109182" y="1665027"/>
                </a:cubicBezTo>
                <a:cubicBezTo>
                  <a:pt x="105965" y="1674677"/>
                  <a:pt x="100084" y="1683224"/>
                  <a:pt x="95535" y="1692323"/>
                </a:cubicBezTo>
              </a:path>
            </a:pathLst>
          </a:cu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Palatino" pitchFamily="-64" charset="0"/>
              <a:ea typeface="ＭＳ Ｐゴシック" pitchFamily="-64" charset="-128"/>
            </a:endParaRPr>
          </a:p>
        </p:txBody>
      </p:sp>
      <p:sp>
        <p:nvSpPr>
          <p:cNvPr id="17" name="16 Forma libre"/>
          <p:cNvSpPr/>
          <p:nvPr/>
        </p:nvSpPr>
        <p:spPr bwMode="auto">
          <a:xfrm>
            <a:off x="3428992" y="4599296"/>
            <a:ext cx="372624" cy="1405719"/>
          </a:xfrm>
          <a:custGeom>
            <a:avLst/>
            <a:gdLst>
              <a:gd name="connsiteX0" fmla="*/ 372624 w 372624"/>
              <a:gd name="connsiteY0" fmla="*/ 0 h 1405719"/>
              <a:gd name="connsiteX1" fmla="*/ 277090 w 372624"/>
              <a:gd name="connsiteY1" fmla="*/ 40943 h 1405719"/>
              <a:gd name="connsiteX2" fmla="*/ 263442 w 372624"/>
              <a:gd name="connsiteY2" fmla="*/ 81886 h 1405719"/>
              <a:gd name="connsiteX3" fmla="*/ 236147 w 372624"/>
              <a:gd name="connsiteY3" fmla="*/ 136477 h 1405719"/>
              <a:gd name="connsiteX4" fmla="*/ 181556 w 372624"/>
              <a:gd name="connsiteY4" fmla="*/ 232011 h 1405719"/>
              <a:gd name="connsiteX5" fmla="*/ 126965 w 372624"/>
              <a:gd name="connsiteY5" fmla="*/ 368489 h 1405719"/>
              <a:gd name="connsiteX6" fmla="*/ 99669 w 372624"/>
              <a:gd name="connsiteY6" fmla="*/ 464023 h 1405719"/>
              <a:gd name="connsiteX7" fmla="*/ 72374 w 372624"/>
              <a:gd name="connsiteY7" fmla="*/ 545910 h 1405719"/>
              <a:gd name="connsiteX8" fmla="*/ 45078 w 372624"/>
              <a:gd name="connsiteY8" fmla="*/ 668740 h 1405719"/>
              <a:gd name="connsiteX9" fmla="*/ 31430 w 372624"/>
              <a:gd name="connsiteY9" fmla="*/ 723331 h 1405719"/>
              <a:gd name="connsiteX10" fmla="*/ 17783 w 372624"/>
              <a:gd name="connsiteY10" fmla="*/ 805217 h 1405719"/>
              <a:gd name="connsiteX11" fmla="*/ 4135 w 372624"/>
              <a:gd name="connsiteY11" fmla="*/ 859808 h 1405719"/>
              <a:gd name="connsiteX12" fmla="*/ 4135 w 372624"/>
              <a:gd name="connsiteY12" fmla="*/ 1405719 h 140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72624" h="1405719">
                <a:moveTo>
                  <a:pt x="372624" y="0"/>
                </a:moveTo>
                <a:cubicBezTo>
                  <a:pt x="339841" y="8195"/>
                  <a:pt x="300654" y="11488"/>
                  <a:pt x="277090" y="40943"/>
                </a:cubicBezTo>
                <a:cubicBezTo>
                  <a:pt x="268103" y="52177"/>
                  <a:pt x="269109" y="68663"/>
                  <a:pt x="263442" y="81886"/>
                </a:cubicBezTo>
                <a:cubicBezTo>
                  <a:pt x="255428" y="100586"/>
                  <a:pt x="246241" y="118813"/>
                  <a:pt x="236147" y="136477"/>
                </a:cubicBezTo>
                <a:cubicBezTo>
                  <a:pt x="208858" y="184232"/>
                  <a:pt x="202180" y="175296"/>
                  <a:pt x="181556" y="232011"/>
                </a:cubicBezTo>
                <a:cubicBezTo>
                  <a:pt x="130674" y="371938"/>
                  <a:pt x="182081" y="285815"/>
                  <a:pt x="126965" y="368489"/>
                </a:cubicBezTo>
                <a:cubicBezTo>
                  <a:pt x="117866" y="400334"/>
                  <a:pt x="109409" y="432369"/>
                  <a:pt x="99669" y="464023"/>
                </a:cubicBezTo>
                <a:cubicBezTo>
                  <a:pt x="91208" y="491523"/>
                  <a:pt x="80642" y="518351"/>
                  <a:pt x="72374" y="545910"/>
                </a:cubicBezTo>
                <a:cubicBezTo>
                  <a:pt x="58108" y="593464"/>
                  <a:pt x="56211" y="618642"/>
                  <a:pt x="45078" y="668740"/>
                </a:cubicBezTo>
                <a:cubicBezTo>
                  <a:pt x="41009" y="687050"/>
                  <a:pt x="35109" y="704938"/>
                  <a:pt x="31430" y="723331"/>
                </a:cubicBezTo>
                <a:cubicBezTo>
                  <a:pt x="26003" y="750465"/>
                  <a:pt x="23210" y="778083"/>
                  <a:pt x="17783" y="805217"/>
                </a:cubicBezTo>
                <a:cubicBezTo>
                  <a:pt x="14104" y="823610"/>
                  <a:pt x="4561" y="841056"/>
                  <a:pt x="4135" y="859808"/>
                </a:cubicBezTo>
                <a:cubicBezTo>
                  <a:pt x="0" y="1041731"/>
                  <a:pt x="4135" y="1223749"/>
                  <a:pt x="4135" y="1405719"/>
                </a:cubicBezTo>
              </a:path>
            </a:pathLst>
          </a:cu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Palatino" pitchFamily="-64" charset="0"/>
              <a:ea typeface="ＭＳ Ｐゴシック" pitchFamily="-64" charset="-128"/>
            </a:endParaRPr>
          </a:p>
        </p:txBody>
      </p:sp>
      <p:pic>
        <p:nvPicPr>
          <p:cNvPr id="2" name="Picture 2" descr="F:\Dropbox\My Dropbox\ICCV Workshop\hicv2011AuthorKit\latex\pptImages\correctResul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65076" y="1333504"/>
            <a:ext cx="1950130" cy="4789792"/>
          </a:xfrm>
          <a:prstGeom prst="rect">
            <a:avLst/>
          </a:prstGeom>
          <a:noFill/>
        </p:spPr>
      </p:pic>
      <p:sp>
        <p:nvSpPr>
          <p:cNvPr id="12" name="11 Flecha derecha"/>
          <p:cNvSpPr/>
          <p:nvPr/>
        </p:nvSpPr>
        <p:spPr bwMode="auto">
          <a:xfrm>
            <a:off x="4214810" y="3000372"/>
            <a:ext cx="857256" cy="107157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Palatino" pitchFamily="-64" charset="0"/>
              <a:ea typeface="ＭＳ Ｐゴシック" pitchFamily="-6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  <p:bldP spid="17" grpId="0" animBg="1"/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0692" y="-24"/>
            <a:ext cx="8637588" cy="1143000"/>
          </a:xfrm>
        </p:spPr>
        <p:txBody>
          <a:bodyPr/>
          <a:lstStyle/>
          <a:p>
            <a:r>
              <a:rPr lang="es-ES" b="1" dirty="0" err="1" smtClean="0"/>
              <a:t>Outline</a:t>
            </a:r>
            <a:endParaRPr lang="es-ES" b="1" dirty="0"/>
          </a:p>
        </p:txBody>
      </p:sp>
      <p:sp>
        <p:nvSpPr>
          <p:cNvPr id="110595" name="Rectangle 3"/>
          <p:cNvSpPr>
            <a:spLocks noGrp="1" noChangeArrowheads="1"/>
          </p:cNvSpPr>
          <p:nvPr>
            <p:ph idx="1"/>
          </p:nvPr>
        </p:nvSpPr>
        <p:spPr>
          <a:xfrm>
            <a:off x="500033" y="1484313"/>
            <a:ext cx="8388379" cy="474345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s-ES" sz="2500" dirty="0" err="1" smtClean="0">
                <a:solidFill>
                  <a:schemeClr val="tx1"/>
                </a:solidFill>
              </a:rPr>
              <a:t>Introduction</a:t>
            </a:r>
            <a:endParaRPr lang="es-ES" sz="2500" dirty="0" smtClean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s-ES" sz="2500" dirty="0" err="1" smtClean="0">
                <a:solidFill>
                  <a:schemeClr val="tx1"/>
                </a:solidFill>
              </a:rPr>
              <a:t>Methodology</a:t>
            </a:r>
            <a:endParaRPr lang="es-ES" sz="2500" dirty="0" smtClean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s-ES" sz="2500" dirty="0" err="1" smtClean="0">
                <a:solidFill>
                  <a:schemeClr val="tx1"/>
                </a:solidFill>
              </a:rPr>
              <a:t>Experiments</a:t>
            </a:r>
            <a:r>
              <a:rPr lang="es-ES" sz="2500" dirty="0" smtClean="0">
                <a:solidFill>
                  <a:schemeClr val="tx1"/>
                </a:solidFill>
              </a:rPr>
              <a:t> &amp; </a:t>
            </a:r>
            <a:r>
              <a:rPr lang="es-ES" sz="2500" dirty="0" err="1" smtClean="0">
                <a:solidFill>
                  <a:schemeClr val="tx1"/>
                </a:solidFill>
              </a:rPr>
              <a:t>results</a:t>
            </a:r>
            <a:endParaRPr lang="es-ES" sz="2500" dirty="0" smtClean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s-ES" sz="2500" b="1" dirty="0" err="1" smtClean="0">
                <a:solidFill>
                  <a:schemeClr val="tx1"/>
                </a:solidFill>
              </a:rPr>
              <a:t>Conclusion</a:t>
            </a:r>
            <a:endParaRPr lang="es-ES" sz="2500" b="1" dirty="0">
              <a:solidFill>
                <a:schemeClr val="tx1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0376F9-2E65-4DAB-B1D3-A2911D714754}" type="slidenum">
              <a:rPr lang="es-ES"/>
              <a:pPr/>
              <a:t>20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0692" y="-24"/>
            <a:ext cx="8637588" cy="1143000"/>
          </a:xfrm>
        </p:spPr>
        <p:txBody>
          <a:bodyPr/>
          <a:lstStyle/>
          <a:p>
            <a:r>
              <a:rPr lang="es-ES" b="1" dirty="0" err="1" smtClean="0"/>
              <a:t>Conclusion</a:t>
            </a:r>
            <a:endParaRPr lang="es-ES" b="1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0376F9-2E65-4DAB-B1D3-A2911D714754}" type="slidenum">
              <a:rPr lang="es-ES"/>
              <a:pPr/>
              <a:t>21</a:t>
            </a:fld>
            <a:endParaRPr lang="es-ES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500033" y="1484313"/>
            <a:ext cx="8388379" cy="2516191"/>
          </a:xfrm>
        </p:spPr>
        <p:txBody>
          <a:bodyPr/>
          <a:lstStyle/>
          <a:p>
            <a:pPr marL="457200" indent="-457200"/>
            <a:r>
              <a:rPr lang="es-ES" sz="2500" dirty="0" err="1" smtClean="0">
                <a:solidFill>
                  <a:schemeClr val="tx1"/>
                </a:solidFill>
              </a:rPr>
              <a:t>Methodology</a:t>
            </a:r>
            <a:r>
              <a:rPr lang="es-ES" sz="2500" dirty="0" smtClean="0">
                <a:solidFill>
                  <a:schemeClr val="tx1"/>
                </a:solidFill>
              </a:rPr>
              <a:t> </a:t>
            </a:r>
            <a:r>
              <a:rPr lang="es-ES" sz="2500" dirty="0" err="1" smtClean="0">
                <a:solidFill>
                  <a:schemeClr val="tx1"/>
                </a:solidFill>
              </a:rPr>
              <a:t>for</a:t>
            </a:r>
            <a:r>
              <a:rPr lang="es-ES" sz="2500" dirty="0" smtClean="0">
                <a:solidFill>
                  <a:schemeClr val="tx1"/>
                </a:solidFill>
              </a:rPr>
              <a:t> </a:t>
            </a:r>
            <a:r>
              <a:rPr lang="es-ES" sz="2500" dirty="0" err="1" smtClean="0">
                <a:solidFill>
                  <a:schemeClr val="tx1"/>
                </a:solidFill>
              </a:rPr>
              <a:t>automatic</a:t>
            </a:r>
            <a:r>
              <a:rPr lang="es-ES" sz="2500" dirty="0" smtClean="0">
                <a:solidFill>
                  <a:schemeClr val="tx1"/>
                </a:solidFill>
              </a:rPr>
              <a:t> </a:t>
            </a:r>
            <a:r>
              <a:rPr lang="es-ES" sz="2500" dirty="0" err="1" smtClean="0">
                <a:solidFill>
                  <a:schemeClr val="tx1"/>
                </a:solidFill>
              </a:rPr>
              <a:t>user</a:t>
            </a:r>
            <a:r>
              <a:rPr lang="es-ES" sz="2500" dirty="0" smtClean="0">
                <a:solidFill>
                  <a:schemeClr val="tx1"/>
                </a:solidFill>
              </a:rPr>
              <a:t> </a:t>
            </a:r>
            <a:r>
              <a:rPr lang="es-ES" sz="2500" dirty="0" err="1" smtClean="0">
                <a:solidFill>
                  <a:schemeClr val="tx1"/>
                </a:solidFill>
              </a:rPr>
              <a:t>interaction</a:t>
            </a:r>
            <a:r>
              <a:rPr lang="es-ES" sz="2500" dirty="0" smtClean="0">
                <a:solidFill>
                  <a:schemeClr val="tx1"/>
                </a:solidFill>
              </a:rPr>
              <a:t> </a:t>
            </a:r>
            <a:r>
              <a:rPr lang="es-ES" sz="2500" dirty="0" err="1" smtClean="0">
                <a:solidFill>
                  <a:schemeClr val="tx1"/>
                </a:solidFill>
              </a:rPr>
              <a:t>correction</a:t>
            </a:r>
            <a:r>
              <a:rPr lang="es-ES" sz="2500" dirty="0" smtClean="0">
                <a:solidFill>
                  <a:schemeClr val="tx1"/>
                </a:solidFill>
              </a:rPr>
              <a:t> in </a:t>
            </a:r>
            <a:r>
              <a:rPr lang="es-ES" sz="2500" dirty="0" err="1" smtClean="0">
                <a:solidFill>
                  <a:schemeClr val="tx1"/>
                </a:solidFill>
              </a:rPr>
              <a:t>multi-label</a:t>
            </a:r>
            <a:r>
              <a:rPr lang="es-ES" sz="2500" dirty="0" smtClean="0">
                <a:solidFill>
                  <a:schemeClr val="tx1"/>
                </a:solidFill>
              </a:rPr>
              <a:t> </a:t>
            </a:r>
            <a:r>
              <a:rPr lang="es-ES" sz="2500" dirty="0" err="1" smtClean="0">
                <a:solidFill>
                  <a:schemeClr val="tx1"/>
                </a:solidFill>
              </a:rPr>
              <a:t>graph-cuts</a:t>
            </a:r>
            <a:r>
              <a:rPr lang="es-ES" sz="2500" dirty="0" smtClean="0">
                <a:solidFill>
                  <a:schemeClr val="tx1"/>
                </a:solidFill>
              </a:rPr>
              <a:t> </a:t>
            </a:r>
            <a:r>
              <a:rPr lang="es-ES" sz="2500" dirty="0" err="1" smtClean="0">
                <a:solidFill>
                  <a:schemeClr val="tx1"/>
                </a:solidFill>
              </a:rPr>
              <a:t>image</a:t>
            </a:r>
            <a:r>
              <a:rPr lang="es-ES" sz="2500" dirty="0" smtClean="0">
                <a:solidFill>
                  <a:schemeClr val="tx1"/>
                </a:solidFill>
              </a:rPr>
              <a:t> </a:t>
            </a:r>
            <a:r>
              <a:rPr lang="es-ES" sz="2500" dirty="0" err="1" smtClean="0">
                <a:solidFill>
                  <a:schemeClr val="tx1"/>
                </a:solidFill>
              </a:rPr>
              <a:t>segmentation</a:t>
            </a:r>
            <a:r>
              <a:rPr lang="es-ES" sz="2500" dirty="0" smtClean="0">
                <a:solidFill>
                  <a:schemeClr val="tx1"/>
                </a:solidFill>
              </a:rPr>
              <a:t>.</a:t>
            </a:r>
          </a:p>
          <a:p>
            <a:pPr marL="457200" indent="-457200">
              <a:buNone/>
            </a:pPr>
            <a:endParaRPr lang="es-ES" sz="1500" dirty="0" smtClean="0">
              <a:solidFill>
                <a:schemeClr val="tx1"/>
              </a:solidFill>
            </a:endParaRPr>
          </a:p>
          <a:p>
            <a:pPr marL="457200" indent="-457200"/>
            <a:r>
              <a:rPr lang="es-ES" sz="2500" dirty="0" err="1" smtClean="0">
                <a:solidFill>
                  <a:schemeClr val="tx1"/>
                </a:solidFill>
              </a:rPr>
              <a:t>Study</a:t>
            </a:r>
            <a:r>
              <a:rPr lang="es-ES" sz="2500" dirty="0" smtClean="0">
                <a:solidFill>
                  <a:schemeClr val="tx1"/>
                </a:solidFill>
              </a:rPr>
              <a:t> </a:t>
            </a:r>
            <a:r>
              <a:rPr lang="es-ES" sz="2500" dirty="0" err="1" smtClean="0">
                <a:solidFill>
                  <a:schemeClr val="tx1"/>
                </a:solidFill>
              </a:rPr>
              <a:t>on</a:t>
            </a:r>
            <a:r>
              <a:rPr lang="es-ES" sz="2500" dirty="0" smtClean="0">
                <a:solidFill>
                  <a:schemeClr val="tx1"/>
                </a:solidFill>
              </a:rPr>
              <a:t> </a:t>
            </a:r>
            <a:r>
              <a:rPr lang="es-ES" sz="2500" dirty="0" err="1" smtClean="0">
                <a:solidFill>
                  <a:schemeClr val="tx1"/>
                </a:solidFill>
              </a:rPr>
              <a:t>the</a:t>
            </a:r>
            <a:r>
              <a:rPr lang="es-ES" sz="2500" dirty="0" smtClean="0">
                <a:solidFill>
                  <a:schemeClr val="tx1"/>
                </a:solidFill>
              </a:rPr>
              <a:t> </a:t>
            </a:r>
            <a:r>
              <a:rPr lang="es-ES" sz="2500" dirty="0" err="1" smtClean="0">
                <a:solidFill>
                  <a:schemeClr val="tx1"/>
                </a:solidFill>
              </a:rPr>
              <a:t>influence</a:t>
            </a:r>
            <a:r>
              <a:rPr lang="es-ES" sz="2500" dirty="0" smtClean="0">
                <a:solidFill>
                  <a:schemeClr val="tx1"/>
                </a:solidFill>
              </a:rPr>
              <a:t> of </a:t>
            </a:r>
            <a:r>
              <a:rPr lang="es-ES" sz="2500" dirty="0" err="1" smtClean="0">
                <a:solidFill>
                  <a:schemeClr val="tx1"/>
                </a:solidFill>
              </a:rPr>
              <a:t>the</a:t>
            </a:r>
            <a:r>
              <a:rPr lang="es-ES" sz="2500" dirty="0" smtClean="0">
                <a:solidFill>
                  <a:schemeClr val="tx1"/>
                </a:solidFill>
              </a:rPr>
              <a:t> </a:t>
            </a:r>
            <a:r>
              <a:rPr lang="es-ES" sz="2500" dirty="0" err="1" smtClean="0">
                <a:solidFill>
                  <a:schemeClr val="tx1"/>
                </a:solidFill>
              </a:rPr>
              <a:t>amount</a:t>
            </a:r>
            <a:r>
              <a:rPr lang="es-ES" sz="2500" dirty="0" smtClean="0">
                <a:solidFill>
                  <a:schemeClr val="tx1"/>
                </a:solidFill>
              </a:rPr>
              <a:t> of </a:t>
            </a:r>
            <a:r>
              <a:rPr lang="es-ES" sz="2500" dirty="0" err="1" smtClean="0">
                <a:solidFill>
                  <a:schemeClr val="tx1"/>
                </a:solidFill>
              </a:rPr>
              <a:t>interaction</a:t>
            </a:r>
            <a:r>
              <a:rPr lang="es-ES" sz="2500" dirty="0" smtClean="0">
                <a:solidFill>
                  <a:schemeClr val="tx1"/>
                </a:solidFill>
              </a:rPr>
              <a:t> </a:t>
            </a:r>
            <a:r>
              <a:rPr lang="es-ES" sz="2500" dirty="0" err="1" smtClean="0">
                <a:solidFill>
                  <a:schemeClr val="tx1"/>
                </a:solidFill>
              </a:rPr>
              <a:t>from</a:t>
            </a:r>
            <a:r>
              <a:rPr lang="es-ES" sz="2500" dirty="0" smtClean="0">
                <a:solidFill>
                  <a:schemeClr val="tx1"/>
                </a:solidFill>
              </a:rPr>
              <a:t> </a:t>
            </a:r>
            <a:r>
              <a:rPr lang="es-ES" sz="2500" dirty="0" err="1" smtClean="0">
                <a:solidFill>
                  <a:schemeClr val="tx1"/>
                </a:solidFill>
              </a:rPr>
              <a:t>the</a:t>
            </a:r>
            <a:r>
              <a:rPr lang="es-ES" sz="2500" dirty="0" smtClean="0">
                <a:solidFill>
                  <a:schemeClr val="tx1"/>
                </a:solidFill>
              </a:rPr>
              <a:t> </a:t>
            </a:r>
            <a:r>
              <a:rPr lang="es-ES" sz="2500" dirty="0" err="1" smtClean="0">
                <a:solidFill>
                  <a:schemeClr val="tx1"/>
                </a:solidFill>
              </a:rPr>
              <a:t>user</a:t>
            </a:r>
            <a:r>
              <a:rPr lang="es-ES" sz="2500" dirty="0" smtClean="0">
                <a:solidFill>
                  <a:schemeClr val="tx1"/>
                </a:solidFill>
              </a:rPr>
              <a:t>.</a:t>
            </a:r>
          </a:p>
          <a:p>
            <a:pPr marL="857250" lvl="1" indent="-457200"/>
            <a:r>
              <a:rPr lang="es-ES" sz="2500" dirty="0" err="1" smtClean="0">
                <a:solidFill>
                  <a:schemeClr val="tx1"/>
                </a:solidFill>
              </a:rPr>
              <a:t>With</a:t>
            </a:r>
            <a:r>
              <a:rPr lang="es-ES" sz="2500" dirty="0" smtClean="0">
                <a:solidFill>
                  <a:schemeClr val="tx1"/>
                </a:solidFill>
              </a:rPr>
              <a:t> and </a:t>
            </a:r>
            <a:r>
              <a:rPr lang="es-ES" sz="2500" dirty="0" err="1" smtClean="0">
                <a:solidFill>
                  <a:schemeClr val="tx1"/>
                </a:solidFill>
              </a:rPr>
              <a:t>without</a:t>
            </a:r>
            <a:r>
              <a:rPr lang="es-ES" sz="2500" dirty="0" smtClean="0">
                <a:solidFill>
                  <a:schemeClr val="tx1"/>
                </a:solidFill>
              </a:rPr>
              <a:t> </a:t>
            </a:r>
            <a:r>
              <a:rPr lang="es-ES" sz="2500" dirty="0" err="1" smtClean="0">
                <a:solidFill>
                  <a:schemeClr val="tx1"/>
                </a:solidFill>
              </a:rPr>
              <a:t>errors</a:t>
            </a:r>
            <a:r>
              <a:rPr lang="es-ES" sz="2500" dirty="0" smtClean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00395" y="4143380"/>
            <a:ext cx="8388379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s-ES" sz="25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Future</a:t>
            </a:r>
            <a:r>
              <a:rPr kumimoji="0" lang="es-ES" sz="25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ES" sz="25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work</a:t>
            </a:r>
            <a:endParaRPr kumimoji="0" lang="es-ES" sz="25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s-ES" sz="2500" kern="0" dirty="0" err="1" smtClean="0">
                <a:latin typeface="+mn-lt"/>
                <a:ea typeface="+mn-ea"/>
              </a:rPr>
              <a:t>Further</a:t>
            </a:r>
            <a:r>
              <a:rPr lang="es-ES" sz="2500" kern="0" dirty="0" smtClean="0">
                <a:latin typeface="+mn-lt"/>
                <a:ea typeface="+mn-ea"/>
              </a:rPr>
              <a:t> </a:t>
            </a:r>
            <a:r>
              <a:rPr lang="es-ES" sz="2500" kern="0" dirty="0" err="1" smtClean="0">
                <a:latin typeface="+mn-lt"/>
                <a:ea typeface="+mn-ea"/>
              </a:rPr>
              <a:t>experiment</a:t>
            </a:r>
            <a:r>
              <a:rPr lang="es-ES" sz="2500" kern="0" dirty="0" smtClean="0">
                <a:latin typeface="+mn-lt"/>
                <a:ea typeface="+mn-ea"/>
              </a:rPr>
              <a:t> </a:t>
            </a:r>
            <a:r>
              <a:rPr lang="es-ES" sz="2500" kern="0" dirty="0" err="1" smtClean="0">
                <a:latin typeface="+mn-lt"/>
                <a:ea typeface="+mn-ea"/>
              </a:rPr>
              <a:t>using</a:t>
            </a:r>
            <a:r>
              <a:rPr lang="es-ES" sz="2500" kern="0" dirty="0" smtClean="0">
                <a:latin typeface="+mn-lt"/>
                <a:ea typeface="+mn-ea"/>
              </a:rPr>
              <a:t> real </a:t>
            </a:r>
            <a:r>
              <a:rPr lang="es-ES" sz="2500" kern="0" dirty="0" err="1" smtClean="0">
                <a:latin typeface="+mn-lt"/>
                <a:ea typeface="+mn-ea"/>
              </a:rPr>
              <a:t>user</a:t>
            </a:r>
            <a:r>
              <a:rPr lang="es-ES" sz="2500" kern="0" dirty="0" smtClean="0">
                <a:latin typeface="+mn-lt"/>
                <a:ea typeface="+mn-ea"/>
              </a:rPr>
              <a:t> </a:t>
            </a:r>
            <a:r>
              <a:rPr lang="es-ES" sz="2500" kern="0" dirty="0" err="1" smtClean="0">
                <a:latin typeface="+mn-lt"/>
                <a:ea typeface="+mn-ea"/>
              </a:rPr>
              <a:t>interactions</a:t>
            </a:r>
            <a:r>
              <a:rPr lang="es-ES" sz="2500" kern="0" dirty="0" smtClean="0">
                <a:latin typeface="+mn-lt"/>
                <a:ea typeface="+mn-ea"/>
              </a:rPr>
              <a:t>.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S" sz="250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Adapt</a:t>
            </a:r>
            <a:r>
              <a:rPr kumimoji="0" lang="es-ES" sz="250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ES" sz="250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</a:t>
            </a:r>
            <a:r>
              <a:rPr kumimoji="0" lang="es-ES" sz="250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ES" sz="250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algorithm</a:t>
            </a:r>
            <a:r>
              <a:rPr kumimoji="0" lang="es-ES" sz="250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ES" sz="250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</a:t>
            </a:r>
            <a:r>
              <a:rPr kumimoji="0" lang="es-ES" sz="250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ES" sz="250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</a:t>
            </a:r>
            <a:r>
              <a:rPr kumimoji="0" lang="es-ES" sz="250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ES" sz="250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user</a:t>
            </a:r>
            <a:r>
              <a:rPr kumimoji="0" lang="es-ES" sz="250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es-ES" sz="25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r"/>
            <a:r>
              <a:rPr lang="es-ES" b="1" dirty="0" err="1" smtClean="0"/>
              <a:t>Automatic</a:t>
            </a:r>
            <a:r>
              <a:rPr lang="es-ES" b="1" dirty="0" smtClean="0"/>
              <a:t> </a:t>
            </a:r>
            <a:r>
              <a:rPr lang="es-ES" b="1" dirty="0" err="1" smtClean="0"/>
              <a:t>User</a:t>
            </a:r>
            <a:r>
              <a:rPr lang="es-ES" b="1" dirty="0" smtClean="0"/>
              <a:t> </a:t>
            </a:r>
            <a:r>
              <a:rPr lang="es-ES" b="1" dirty="0" err="1" smtClean="0"/>
              <a:t>Interaction</a:t>
            </a:r>
            <a:r>
              <a:rPr lang="es-ES" b="1" dirty="0" smtClean="0"/>
              <a:t> </a:t>
            </a:r>
            <a:r>
              <a:rPr lang="es-ES" b="1" dirty="0" err="1" smtClean="0"/>
              <a:t>Correction</a:t>
            </a:r>
            <a:r>
              <a:rPr lang="es-ES" b="1" dirty="0" smtClean="0"/>
              <a:t> </a:t>
            </a:r>
            <a:r>
              <a:rPr lang="es-ES" b="1" dirty="0" err="1" smtClean="0"/>
              <a:t>via</a:t>
            </a:r>
            <a:r>
              <a:rPr lang="es-ES" b="1" dirty="0" smtClean="0"/>
              <a:t> </a:t>
            </a:r>
            <a:r>
              <a:rPr lang="es-ES" b="1" dirty="0" err="1" smtClean="0"/>
              <a:t>Multi-label</a:t>
            </a:r>
            <a:r>
              <a:rPr lang="es-ES" b="1" dirty="0" smtClean="0"/>
              <a:t>   </a:t>
            </a:r>
            <a:r>
              <a:rPr lang="es-ES" b="1" dirty="0" err="1" smtClean="0"/>
              <a:t>Graph-cuts</a:t>
            </a:r>
            <a:endParaRPr lang="es-ES" dirty="0"/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es-ES" dirty="0">
                <a:solidFill>
                  <a:schemeClr val="tx1"/>
                </a:solidFill>
              </a:rPr>
              <a:t>Antonio </a:t>
            </a:r>
            <a:r>
              <a:rPr lang="es-ES" dirty="0" smtClean="0">
                <a:solidFill>
                  <a:schemeClr val="tx1"/>
                </a:solidFill>
              </a:rPr>
              <a:t>Hernández-Vela, Carlos Primo </a:t>
            </a:r>
            <a:r>
              <a:rPr lang="es-ES" dirty="0">
                <a:solidFill>
                  <a:schemeClr val="tx1"/>
                </a:solidFill>
              </a:rPr>
              <a:t>and Sergio Escalera</a:t>
            </a:r>
          </a:p>
        </p:txBody>
      </p:sp>
      <p:pic>
        <p:nvPicPr>
          <p:cNvPr id="103438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1845" y="6215082"/>
            <a:ext cx="1614469" cy="428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2" name="Picture 2" descr="http://lear.inrialpes.fr/image/iccv201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5625" y="2176459"/>
            <a:ext cx="1438275" cy="895351"/>
          </a:xfrm>
          <a:prstGeom prst="rect">
            <a:avLst/>
          </a:prstGeom>
          <a:noFill/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786447" y="3286124"/>
            <a:ext cx="3357554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1500" b="1" dirty="0" err="1" smtClean="0">
                <a:solidFill>
                  <a:srgbClr val="8C2423"/>
                </a:solidFill>
                <a:latin typeface="+mj-lt"/>
                <a:ea typeface="+mj-ea"/>
                <a:cs typeface="+mj-cs"/>
              </a:rPr>
              <a:t>Workshop</a:t>
            </a:r>
            <a:r>
              <a:rPr lang="es-ES" sz="1500" b="1" dirty="0" smtClean="0">
                <a:solidFill>
                  <a:srgbClr val="8C2423"/>
                </a:solidFill>
                <a:latin typeface="+mj-lt"/>
                <a:ea typeface="+mj-ea"/>
                <a:cs typeface="+mj-cs"/>
              </a:rPr>
              <a:t> </a:t>
            </a:r>
            <a:r>
              <a:rPr lang="es-ES" sz="1500" b="1" dirty="0" err="1" smtClean="0">
                <a:solidFill>
                  <a:srgbClr val="8C2423"/>
                </a:solidFill>
                <a:latin typeface="+mj-lt"/>
                <a:ea typeface="+mj-ea"/>
                <a:cs typeface="+mj-cs"/>
              </a:rPr>
              <a:t>on</a:t>
            </a:r>
            <a:r>
              <a:rPr lang="es-ES" sz="1500" b="1" dirty="0" smtClean="0">
                <a:solidFill>
                  <a:srgbClr val="8C2423"/>
                </a:solidFill>
                <a:latin typeface="+mj-lt"/>
                <a:ea typeface="+mj-ea"/>
                <a:cs typeface="+mj-cs"/>
              </a:rPr>
              <a:t> </a:t>
            </a:r>
            <a:r>
              <a:rPr lang="es-ES" sz="1500" b="1" dirty="0" err="1" smtClean="0">
                <a:solidFill>
                  <a:srgbClr val="8C2423"/>
                </a:solidFill>
                <a:latin typeface="+mj-lt"/>
                <a:ea typeface="+mj-ea"/>
                <a:cs typeface="+mj-cs"/>
              </a:rPr>
              <a:t>Human</a:t>
            </a:r>
            <a:r>
              <a:rPr lang="es-ES" sz="1500" b="1" dirty="0" smtClean="0">
                <a:solidFill>
                  <a:srgbClr val="8C2423"/>
                </a:solidFill>
                <a:latin typeface="+mj-lt"/>
                <a:ea typeface="+mj-ea"/>
                <a:cs typeface="+mj-cs"/>
              </a:rPr>
              <a:t> </a:t>
            </a:r>
            <a:r>
              <a:rPr lang="es-ES" sz="1500" b="1" dirty="0" err="1" smtClean="0">
                <a:solidFill>
                  <a:srgbClr val="8C2423"/>
                </a:solidFill>
                <a:latin typeface="+mj-lt"/>
                <a:ea typeface="+mj-ea"/>
                <a:cs typeface="+mj-cs"/>
              </a:rPr>
              <a:t>Interaction</a:t>
            </a:r>
            <a:r>
              <a:rPr lang="es-ES" sz="1500" b="1" dirty="0" smtClean="0">
                <a:solidFill>
                  <a:srgbClr val="8C2423"/>
                </a:solidFill>
                <a:latin typeface="+mj-lt"/>
                <a:ea typeface="+mj-ea"/>
                <a:cs typeface="+mj-cs"/>
              </a:rPr>
              <a:t> in </a:t>
            </a:r>
            <a:r>
              <a:rPr lang="es-ES" sz="1500" b="1" dirty="0" err="1" smtClean="0">
                <a:solidFill>
                  <a:srgbClr val="8C2423"/>
                </a:solidFill>
                <a:latin typeface="+mj-lt"/>
                <a:ea typeface="+mj-ea"/>
                <a:cs typeface="+mj-cs"/>
              </a:rPr>
              <a:t>Computer</a:t>
            </a:r>
            <a:r>
              <a:rPr lang="es-ES" sz="1500" b="1" dirty="0" smtClean="0">
                <a:solidFill>
                  <a:srgbClr val="8C2423"/>
                </a:solidFill>
                <a:latin typeface="+mj-lt"/>
                <a:ea typeface="+mj-ea"/>
                <a:cs typeface="+mj-cs"/>
              </a:rPr>
              <a:t> </a:t>
            </a:r>
            <a:r>
              <a:rPr lang="es-ES" sz="1500" b="1" dirty="0" err="1" smtClean="0">
                <a:solidFill>
                  <a:srgbClr val="8C2423"/>
                </a:solidFill>
                <a:latin typeface="+mj-lt"/>
                <a:ea typeface="+mj-ea"/>
                <a:cs typeface="+mj-cs"/>
              </a:rPr>
              <a:t>Vision</a:t>
            </a:r>
            <a:endParaRPr lang="es-ES" sz="1500" b="1" dirty="0" smtClean="0">
              <a:solidFill>
                <a:srgbClr val="8C2423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s-ES" sz="1000" b="1" dirty="0" smtClean="0">
              <a:solidFill>
                <a:srgbClr val="8C2423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1500" kern="0" dirty="0" smtClean="0">
                <a:ea typeface="+mn-ea"/>
              </a:rPr>
              <a:t>12</a:t>
            </a:r>
            <a:r>
              <a:rPr lang="es-ES" sz="1500" kern="0" baseline="30000" dirty="0" smtClean="0">
                <a:ea typeface="+mn-ea"/>
              </a:rPr>
              <a:t>nd</a:t>
            </a:r>
            <a:r>
              <a:rPr lang="es-ES" sz="1500" kern="0" dirty="0" smtClean="0">
                <a:ea typeface="+mn-ea"/>
              </a:rPr>
              <a:t> </a:t>
            </a:r>
            <a:r>
              <a:rPr lang="es-ES" sz="1500" kern="0" dirty="0" err="1" smtClean="0">
                <a:ea typeface="+mn-ea"/>
              </a:rPr>
              <a:t>November</a:t>
            </a:r>
            <a:r>
              <a:rPr lang="es-ES" sz="1500" kern="0" dirty="0" smtClean="0">
                <a:ea typeface="+mn-ea"/>
              </a:rPr>
              <a:t> 2011</a:t>
            </a:r>
            <a:endParaRPr kumimoji="0" lang="es-ES" sz="15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alatino" pitchFamily="-64" charset="0"/>
              <a:ea typeface="+mn-ea"/>
              <a:cs typeface="+mn-cs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2357422" y="571480"/>
            <a:ext cx="4357718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Thank</a:t>
            </a:r>
            <a:r>
              <a:rPr kumimoji="0" lang="es-ES" sz="40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s-ES" sz="4000" b="1" i="0" u="none" strike="noStrike" kern="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You</a:t>
            </a:r>
            <a:r>
              <a:rPr kumimoji="0" lang="es-ES" sz="40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!</a:t>
            </a:r>
            <a:endParaRPr kumimoji="0" lang="es-ES" sz="4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428860" y="4776805"/>
            <a:ext cx="4357718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Questions</a:t>
            </a:r>
            <a:r>
              <a:rPr kumimoji="0" lang="es-ES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</a:t>
            </a:r>
            <a:endParaRPr kumimoji="0" lang="es-ES" sz="4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0692" y="-24"/>
            <a:ext cx="8637588" cy="1143000"/>
          </a:xfrm>
        </p:spPr>
        <p:txBody>
          <a:bodyPr/>
          <a:lstStyle/>
          <a:p>
            <a:r>
              <a:rPr lang="es-ES" b="1" dirty="0" err="1" smtClean="0"/>
              <a:t>Semi-automatic</a:t>
            </a:r>
            <a:r>
              <a:rPr lang="es-ES" b="1" dirty="0" smtClean="0"/>
              <a:t> </a:t>
            </a:r>
            <a:r>
              <a:rPr lang="es-ES" b="1" dirty="0" err="1" smtClean="0"/>
              <a:t>segmentation</a:t>
            </a:r>
            <a:endParaRPr lang="es-ES" b="1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0376F9-2E65-4DAB-B1D3-A2911D714754}" type="slidenum">
              <a:rPr lang="es-ES"/>
              <a:pPr/>
              <a:t>3</a:t>
            </a:fld>
            <a:endParaRPr lang="es-ES"/>
          </a:p>
        </p:txBody>
      </p:sp>
      <p:pic>
        <p:nvPicPr>
          <p:cNvPr id="1026" name="Picture 2" descr="F:\Dropbox\My Dropbox\ICCV Workshop\hicv2011AuthorKit\latex\images\res1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1357298"/>
            <a:ext cx="2095658" cy="4772040"/>
          </a:xfrm>
          <a:prstGeom prst="rect">
            <a:avLst/>
          </a:prstGeom>
          <a:noFill/>
        </p:spPr>
      </p:pic>
      <p:sp>
        <p:nvSpPr>
          <p:cNvPr id="16" name="15 Forma libre"/>
          <p:cNvSpPr/>
          <p:nvPr/>
        </p:nvSpPr>
        <p:spPr bwMode="auto">
          <a:xfrm>
            <a:off x="1924334" y="2661313"/>
            <a:ext cx="191069" cy="1692323"/>
          </a:xfrm>
          <a:custGeom>
            <a:avLst/>
            <a:gdLst>
              <a:gd name="connsiteX0" fmla="*/ 0 w 191069"/>
              <a:gd name="connsiteY0" fmla="*/ 0 h 1692323"/>
              <a:gd name="connsiteX1" fmla="*/ 40944 w 191069"/>
              <a:gd name="connsiteY1" fmla="*/ 40944 h 1692323"/>
              <a:gd name="connsiteX2" fmla="*/ 81887 w 191069"/>
              <a:gd name="connsiteY2" fmla="*/ 54591 h 1692323"/>
              <a:gd name="connsiteX3" fmla="*/ 95535 w 191069"/>
              <a:gd name="connsiteY3" fmla="*/ 95535 h 1692323"/>
              <a:gd name="connsiteX4" fmla="*/ 122830 w 191069"/>
              <a:gd name="connsiteY4" fmla="*/ 136478 h 1692323"/>
              <a:gd name="connsiteX5" fmla="*/ 150126 w 191069"/>
              <a:gd name="connsiteY5" fmla="*/ 245660 h 1692323"/>
              <a:gd name="connsiteX6" fmla="*/ 191069 w 191069"/>
              <a:gd name="connsiteY6" fmla="*/ 341194 h 1692323"/>
              <a:gd name="connsiteX7" fmla="*/ 177421 w 191069"/>
              <a:gd name="connsiteY7" fmla="*/ 982639 h 1692323"/>
              <a:gd name="connsiteX8" fmla="*/ 150126 w 191069"/>
              <a:gd name="connsiteY8" fmla="*/ 1282890 h 1692323"/>
              <a:gd name="connsiteX9" fmla="*/ 136478 w 191069"/>
              <a:gd name="connsiteY9" fmla="*/ 1392072 h 1692323"/>
              <a:gd name="connsiteX10" fmla="*/ 109182 w 191069"/>
              <a:gd name="connsiteY10" fmla="*/ 1665027 h 1692323"/>
              <a:gd name="connsiteX11" fmla="*/ 95535 w 191069"/>
              <a:gd name="connsiteY11" fmla="*/ 1692323 h 1692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91069" h="1692323">
                <a:moveTo>
                  <a:pt x="0" y="0"/>
                </a:moveTo>
                <a:cubicBezTo>
                  <a:pt x="13648" y="13648"/>
                  <a:pt x="24884" y="30238"/>
                  <a:pt x="40944" y="40944"/>
                </a:cubicBezTo>
                <a:cubicBezTo>
                  <a:pt x="52914" y="48924"/>
                  <a:pt x="71715" y="44419"/>
                  <a:pt x="81887" y="54591"/>
                </a:cubicBezTo>
                <a:cubicBezTo>
                  <a:pt x="92060" y="64764"/>
                  <a:pt x="89101" y="82668"/>
                  <a:pt x="95535" y="95535"/>
                </a:cubicBezTo>
                <a:cubicBezTo>
                  <a:pt x="102870" y="110206"/>
                  <a:pt x="113732" y="122830"/>
                  <a:pt x="122830" y="136478"/>
                </a:cubicBezTo>
                <a:cubicBezTo>
                  <a:pt x="131929" y="172872"/>
                  <a:pt x="133349" y="212106"/>
                  <a:pt x="150126" y="245660"/>
                </a:cubicBezTo>
                <a:cubicBezTo>
                  <a:pt x="183854" y="313118"/>
                  <a:pt x="170987" y="280950"/>
                  <a:pt x="191069" y="341194"/>
                </a:cubicBezTo>
                <a:cubicBezTo>
                  <a:pt x="186520" y="555009"/>
                  <a:pt x="184546" y="768894"/>
                  <a:pt x="177421" y="982639"/>
                </a:cubicBezTo>
                <a:cubicBezTo>
                  <a:pt x="174580" y="1067864"/>
                  <a:pt x="160623" y="1193666"/>
                  <a:pt x="150126" y="1282890"/>
                </a:cubicBezTo>
                <a:cubicBezTo>
                  <a:pt x="145841" y="1319316"/>
                  <a:pt x="139524" y="1355521"/>
                  <a:pt x="136478" y="1392072"/>
                </a:cubicBezTo>
                <a:cubicBezTo>
                  <a:pt x="128610" y="1486482"/>
                  <a:pt x="138731" y="1576378"/>
                  <a:pt x="109182" y="1665027"/>
                </a:cubicBezTo>
                <a:cubicBezTo>
                  <a:pt x="105965" y="1674677"/>
                  <a:pt x="100084" y="1683224"/>
                  <a:pt x="95535" y="1692323"/>
                </a:cubicBezTo>
              </a:path>
            </a:pathLst>
          </a:cu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Palatino" pitchFamily="-64" charset="0"/>
              <a:ea typeface="ＭＳ Ｐゴシック" pitchFamily="-64" charset="-128"/>
            </a:endParaRPr>
          </a:p>
        </p:txBody>
      </p:sp>
      <p:sp>
        <p:nvSpPr>
          <p:cNvPr id="17" name="16 Forma libre"/>
          <p:cNvSpPr/>
          <p:nvPr/>
        </p:nvSpPr>
        <p:spPr bwMode="auto">
          <a:xfrm>
            <a:off x="3435101" y="4599296"/>
            <a:ext cx="372624" cy="1405719"/>
          </a:xfrm>
          <a:custGeom>
            <a:avLst/>
            <a:gdLst>
              <a:gd name="connsiteX0" fmla="*/ 372624 w 372624"/>
              <a:gd name="connsiteY0" fmla="*/ 0 h 1405719"/>
              <a:gd name="connsiteX1" fmla="*/ 277090 w 372624"/>
              <a:gd name="connsiteY1" fmla="*/ 40943 h 1405719"/>
              <a:gd name="connsiteX2" fmla="*/ 263442 w 372624"/>
              <a:gd name="connsiteY2" fmla="*/ 81886 h 1405719"/>
              <a:gd name="connsiteX3" fmla="*/ 236147 w 372624"/>
              <a:gd name="connsiteY3" fmla="*/ 136477 h 1405719"/>
              <a:gd name="connsiteX4" fmla="*/ 181556 w 372624"/>
              <a:gd name="connsiteY4" fmla="*/ 232011 h 1405719"/>
              <a:gd name="connsiteX5" fmla="*/ 126965 w 372624"/>
              <a:gd name="connsiteY5" fmla="*/ 368489 h 1405719"/>
              <a:gd name="connsiteX6" fmla="*/ 99669 w 372624"/>
              <a:gd name="connsiteY6" fmla="*/ 464023 h 1405719"/>
              <a:gd name="connsiteX7" fmla="*/ 72374 w 372624"/>
              <a:gd name="connsiteY7" fmla="*/ 545910 h 1405719"/>
              <a:gd name="connsiteX8" fmla="*/ 45078 w 372624"/>
              <a:gd name="connsiteY8" fmla="*/ 668740 h 1405719"/>
              <a:gd name="connsiteX9" fmla="*/ 31430 w 372624"/>
              <a:gd name="connsiteY9" fmla="*/ 723331 h 1405719"/>
              <a:gd name="connsiteX10" fmla="*/ 17783 w 372624"/>
              <a:gd name="connsiteY10" fmla="*/ 805217 h 1405719"/>
              <a:gd name="connsiteX11" fmla="*/ 4135 w 372624"/>
              <a:gd name="connsiteY11" fmla="*/ 859808 h 1405719"/>
              <a:gd name="connsiteX12" fmla="*/ 4135 w 372624"/>
              <a:gd name="connsiteY12" fmla="*/ 1405719 h 140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72624" h="1405719">
                <a:moveTo>
                  <a:pt x="372624" y="0"/>
                </a:moveTo>
                <a:cubicBezTo>
                  <a:pt x="339841" y="8195"/>
                  <a:pt x="300654" y="11488"/>
                  <a:pt x="277090" y="40943"/>
                </a:cubicBezTo>
                <a:cubicBezTo>
                  <a:pt x="268103" y="52177"/>
                  <a:pt x="269109" y="68663"/>
                  <a:pt x="263442" y="81886"/>
                </a:cubicBezTo>
                <a:cubicBezTo>
                  <a:pt x="255428" y="100586"/>
                  <a:pt x="246241" y="118813"/>
                  <a:pt x="236147" y="136477"/>
                </a:cubicBezTo>
                <a:cubicBezTo>
                  <a:pt x="208858" y="184232"/>
                  <a:pt x="202180" y="175296"/>
                  <a:pt x="181556" y="232011"/>
                </a:cubicBezTo>
                <a:cubicBezTo>
                  <a:pt x="130674" y="371938"/>
                  <a:pt x="182081" y="285815"/>
                  <a:pt x="126965" y="368489"/>
                </a:cubicBezTo>
                <a:cubicBezTo>
                  <a:pt x="117866" y="400334"/>
                  <a:pt x="109409" y="432369"/>
                  <a:pt x="99669" y="464023"/>
                </a:cubicBezTo>
                <a:cubicBezTo>
                  <a:pt x="91208" y="491523"/>
                  <a:pt x="80642" y="518351"/>
                  <a:pt x="72374" y="545910"/>
                </a:cubicBezTo>
                <a:cubicBezTo>
                  <a:pt x="58108" y="593464"/>
                  <a:pt x="56211" y="618642"/>
                  <a:pt x="45078" y="668740"/>
                </a:cubicBezTo>
                <a:cubicBezTo>
                  <a:pt x="41009" y="687050"/>
                  <a:pt x="35109" y="704938"/>
                  <a:pt x="31430" y="723331"/>
                </a:cubicBezTo>
                <a:cubicBezTo>
                  <a:pt x="26003" y="750465"/>
                  <a:pt x="23210" y="778083"/>
                  <a:pt x="17783" y="805217"/>
                </a:cubicBezTo>
                <a:cubicBezTo>
                  <a:pt x="14104" y="823610"/>
                  <a:pt x="4561" y="841056"/>
                  <a:pt x="4135" y="859808"/>
                </a:cubicBezTo>
                <a:cubicBezTo>
                  <a:pt x="0" y="1041731"/>
                  <a:pt x="4135" y="1223749"/>
                  <a:pt x="4135" y="1405719"/>
                </a:cubicBezTo>
              </a:path>
            </a:pathLst>
          </a:cu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Palatino" pitchFamily="-64" charset="0"/>
              <a:ea typeface="ＭＳ Ｐゴシック" pitchFamily="-64" charset="-128"/>
            </a:endParaRPr>
          </a:p>
        </p:txBody>
      </p:sp>
      <p:sp>
        <p:nvSpPr>
          <p:cNvPr id="12" name="11 Forma libre"/>
          <p:cNvSpPr/>
          <p:nvPr/>
        </p:nvSpPr>
        <p:spPr bwMode="auto">
          <a:xfrm>
            <a:off x="2304267" y="1897039"/>
            <a:ext cx="595852" cy="3862316"/>
          </a:xfrm>
          <a:custGeom>
            <a:avLst/>
            <a:gdLst>
              <a:gd name="connsiteX0" fmla="*/ 2205 w 595852"/>
              <a:gd name="connsiteY0" fmla="*/ 0 h 3862316"/>
              <a:gd name="connsiteX1" fmla="*/ 56796 w 595852"/>
              <a:gd name="connsiteY1" fmla="*/ 81886 h 3862316"/>
              <a:gd name="connsiteX2" fmla="*/ 84091 w 595852"/>
              <a:gd name="connsiteY2" fmla="*/ 122830 h 3862316"/>
              <a:gd name="connsiteX3" fmla="*/ 165978 w 595852"/>
              <a:gd name="connsiteY3" fmla="*/ 218364 h 3862316"/>
              <a:gd name="connsiteX4" fmla="*/ 193273 w 595852"/>
              <a:gd name="connsiteY4" fmla="*/ 272955 h 3862316"/>
              <a:gd name="connsiteX5" fmla="*/ 234217 w 595852"/>
              <a:gd name="connsiteY5" fmla="*/ 395785 h 3862316"/>
              <a:gd name="connsiteX6" fmla="*/ 275160 w 595852"/>
              <a:gd name="connsiteY6" fmla="*/ 450376 h 3862316"/>
              <a:gd name="connsiteX7" fmla="*/ 316103 w 595852"/>
              <a:gd name="connsiteY7" fmla="*/ 518615 h 3862316"/>
              <a:gd name="connsiteX8" fmla="*/ 370694 w 595852"/>
              <a:gd name="connsiteY8" fmla="*/ 627797 h 3862316"/>
              <a:gd name="connsiteX9" fmla="*/ 384342 w 595852"/>
              <a:gd name="connsiteY9" fmla="*/ 682388 h 3862316"/>
              <a:gd name="connsiteX10" fmla="*/ 452581 w 595852"/>
              <a:gd name="connsiteY10" fmla="*/ 764274 h 3862316"/>
              <a:gd name="connsiteX11" fmla="*/ 520820 w 595852"/>
              <a:gd name="connsiteY11" fmla="*/ 1009934 h 3862316"/>
              <a:gd name="connsiteX12" fmla="*/ 548115 w 595852"/>
              <a:gd name="connsiteY12" fmla="*/ 1064525 h 3862316"/>
              <a:gd name="connsiteX13" fmla="*/ 589058 w 595852"/>
              <a:gd name="connsiteY13" fmla="*/ 1201003 h 3862316"/>
              <a:gd name="connsiteX14" fmla="*/ 561763 w 595852"/>
              <a:gd name="connsiteY14" fmla="*/ 1460310 h 3862316"/>
              <a:gd name="connsiteX15" fmla="*/ 534467 w 595852"/>
              <a:gd name="connsiteY15" fmla="*/ 1501254 h 3862316"/>
              <a:gd name="connsiteX16" fmla="*/ 479876 w 595852"/>
              <a:gd name="connsiteY16" fmla="*/ 1719618 h 3862316"/>
              <a:gd name="connsiteX17" fmla="*/ 438933 w 595852"/>
              <a:gd name="connsiteY17" fmla="*/ 1910686 h 3862316"/>
              <a:gd name="connsiteX18" fmla="*/ 411637 w 595852"/>
              <a:gd name="connsiteY18" fmla="*/ 2074460 h 3862316"/>
              <a:gd name="connsiteX19" fmla="*/ 411637 w 595852"/>
              <a:gd name="connsiteY19" fmla="*/ 2879677 h 3862316"/>
              <a:gd name="connsiteX20" fmla="*/ 438933 w 595852"/>
              <a:gd name="connsiteY20" fmla="*/ 2988860 h 3862316"/>
              <a:gd name="connsiteX21" fmla="*/ 479876 w 595852"/>
              <a:gd name="connsiteY21" fmla="*/ 3098042 h 3862316"/>
              <a:gd name="connsiteX22" fmla="*/ 493524 w 595852"/>
              <a:gd name="connsiteY22" fmla="*/ 3166280 h 3862316"/>
              <a:gd name="connsiteX23" fmla="*/ 520820 w 595852"/>
              <a:gd name="connsiteY23" fmla="*/ 3248167 h 3862316"/>
              <a:gd name="connsiteX24" fmla="*/ 534467 w 595852"/>
              <a:gd name="connsiteY24" fmla="*/ 3316406 h 3862316"/>
              <a:gd name="connsiteX25" fmla="*/ 548115 w 595852"/>
              <a:gd name="connsiteY25" fmla="*/ 3398292 h 3862316"/>
              <a:gd name="connsiteX26" fmla="*/ 561763 w 595852"/>
              <a:gd name="connsiteY26" fmla="*/ 3452883 h 3862316"/>
              <a:gd name="connsiteX27" fmla="*/ 561763 w 595852"/>
              <a:gd name="connsiteY27" fmla="*/ 3862316 h 3862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95852" h="3862316">
                <a:moveTo>
                  <a:pt x="2205" y="0"/>
                </a:moveTo>
                <a:cubicBezTo>
                  <a:pt x="26189" y="71955"/>
                  <a:pt x="0" y="13730"/>
                  <a:pt x="56796" y="81886"/>
                </a:cubicBezTo>
                <a:cubicBezTo>
                  <a:pt x="67297" y="94487"/>
                  <a:pt x="73590" y="110229"/>
                  <a:pt x="84091" y="122830"/>
                </a:cubicBezTo>
                <a:cubicBezTo>
                  <a:pt x="139920" y="189827"/>
                  <a:pt x="114865" y="136583"/>
                  <a:pt x="165978" y="218364"/>
                </a:cubicBezTo>
                <a:cubicBezTo>
                  <a:pt x="176761" y="235616"/>
                  <a:pt x="186130" y="253906"/>
                  <a:pt x="193273" y="272955"/>
                </a:cubicBezTo>
                <a:cubicBezTo>
                  <a:pt x="221812" y="349060"/>
                  <a:pt x="188266" y="313073"/>
                  <a:pt x="234217" y="395785"/>
                </a:cubicBezTo>
                <a:cubicBezTo>
                  <a:pt x="245264" y="415669"/>
                  <a:pt x="262543" y="431450"/>
                  <a:pt x="275160" y="450376"/>
                </a:cubicBezTo>
                <a:cubicBezTo>
                  <a:pt x="289874" y="472447"/>
                  <a:pt x="304240" y="494889"/>
                  <a:pt x="316103" y="518615"/>
                </a:cubicBezTo>
                <a:cubicBezTo>
                  <a:pt x="382877" y="652164"/>
                  <a:pt x="307457" y="532940"/>
                  <a:pt x="370694" y="627797"/>
                </a:cubicBezTo>
                <a:cubicBezTo>
                  <a:pt x="375243" y="645994"/>
                  <a:pt x="376953" y="665148"/>
                  <a:pt x="384342" y="682388"/>
                </a:cubicBezTo>
                <a:cubicBezTo>
                  <a:pt x="398593" y="715641"/>
                  <a:pt x="427985" y="739679"/>
                  <a:pt x="452581" y="764274"/>
                </a:cubicBezTo>
                <a:cubicBezTo>
                  <a:pt x="468074" y="857233"/>
                  <a:pt x="473314" y="914919"/>
                  <a:pt x="520820" y="1009934"/>
                </a:cubicBezTo>
                <a:cubicBezTo>
                  <a:pt x="529918" y="1028131"/>
                  <a:pt x="540559" y="1045635"/>
                  <a:pt x="548115" y="1064525"/>
                </a:cubicBezTo>
                <a:cubicBezTo>
                  <a:pt x="570269" y="1119911"/>
                  <a:pt x="575652" y="1147376"/>
                  <a:pt x="589058" y="1201003"/>
                </a:cubicBezTo>
                <a:cubicBezTo>
                  <a:pt x="587806" y="1221043"/>
                  <a:pt x="595852" y="1392133"/>
                  <a:pt x="561763" y="1460310"/>
                </a:cubicBezTo>
                <a:cubicBezTo>
                  <a:pt x="554427" y="1474981"/>
                  <a:pt x="543566" y="1487606"/>
                  <a:pt x="534467" y="1501254"/>
                </a:cubicBezTo>
                <a:lnTo>
                  <a:pt x="479876" y="1719618"/>
                </a:lnTo>
                <a:cubicBezTo>
                  <a:pt x="464371" y="1781638"/>
                  <a:pt x="446673" y="1848764"/>
                  <a:pt x="438933" y="1910686"/>
                </a:cubicBezTo>
                <a:cubicBezTo>
                  <a:pt x="422958" y="2038481"/>
                  <a:pt x="434181" y="1984286"/>
                  <a:pt x="411637" y="2074460"/>
                </a:cubicBezTo>
                <a:cubicBezTo>
                  <a:pt x="392448" y="2458256"/>
                  <a:pt x="389186" y="2385740"/>
                  <a:pt x="411637" y="2879677"/>
                </a:cubicBezTo>
                <a:cubicBezTo>
                  <a:pt x="414431" y="2941156"/>
                  <a:pt x="426431" y="2938851"/>
                  <a:pt x="438933" y="2988860"/>
                </a:cubicBezTo>
                <a:cubicBezTo>
                  <a:pt x="462544" y="3083301"/>
                  <a:pt x="434944" y="3030642"/>
                  <a:pt x="479876" y="3098042"/>
                </a:cubicBezTo>
                <a:cubicBezTo>
                  <a:pt x="484425" y="3120788"/>
                  <a:pt x="487420" y="3143901"/>
                  <a:pt x="493524" y="3166280"/>
                </a:cubicBezTo>
                <a:cubicBezTo>
                  <a:pt x="501095" y="3194038"/>
                  <a:pt x="515178" y="3219953"/>
                  <a:pt x="520820" y="3248167"/>
                </a:cubicBezTo>
                <a:cubicBezTo>
                  <a:pt x="525369" y="3270913"/>
                  <a:pt x="530318" y="3293583"/>
                  <a:pt x="534467" y="3316406"/>
                </a:cubicBezTo>
                <a:cubicBezTo>
                  <a:pt x="539417" y="3343632"/>
                  <a:pt x="542688" y="3371158"/>
                  <a:pt x="548115" y="3398292"/>
                </a:cubicBezTo>
                <a:cubicBezTo>
                  <a:pt x="551794" y="3416685"/>
                  <a:pt x="561212" y="3434134"/>
                  <a:pt x="561763" y="3452883"/>
                </a:cubicBezTo>
                <a:cubicBezTo>
                  <a:pt x="565775" y="3589302"/>
                  <a:pt x="561763" y="3725838"/>
                  <a:pt x="561763" y="3862316"/>
                </a:cubicBezTo>
              </a:path>
            </a:pathLst>
          </a:custGeom>
          <a:noFill/>
          <a:ln w="57150" cap="flat" cmpd="sng" algn="ctr">
            <a:solidFill>
              <a:srgbClr val="16FE1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Palatino" pitchFamily="-64" charset="0"/>
              <a:ea typeface="ＭＳ Ｐゴシック" pitchFamily="-64" charset="-128"/>
            </a:endParaRPr>
          </a:p>
        </p:txBody>
      </p:sp>
      <p:pic>
        <p:nvPicPr>
          <p:cNvPr id="9" name="Picture 3" descr="F:\Dropbox\My Dropbox\ICCV Workshop\hicv2011AuthorKit\latex\pptImages\incorrectResul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65076" y="1357298"/>
            <a:ext cx="1950130" cy="4789792"/>
          </a:xfrm>
          <a:prstGeom prst="rect">
            <a:avLst/>
          </a:prstGeom>
          <a:noFill/>
        </p:spPr>
      </p:pic>
      <p:sp>
        <p:nvSpPr>
          <p:cNvPr id="10" name="9 Flecha derecha"/>
          <p:cNvSpPr/>
          <p:nvPr/>
        </p:nvSpPr>
        <p:spPr bwMode="auto">
          <a:xfrm>
            <a:off x="4214810" y="3000372"/>
            <a:ext cx="857256" cy="107157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Palatino" pitchFamily="-64" charset="0"/>
              <a:ea typeface="ＭＳ Ｐゴシック" pitchFamily="-64" charset="-128"/>
            </a:endParaRPr>
          </a:p>
        </p:txBody>
      </p:sp>
      <p:grpSp>
        <p:nvGrpSpPr>
          <p:cNvPr id="15" name="14 Grupo"/>
          <p:cNvGrpSpPr/>
          <p:nvPr/>
        </p:nvGrpSpPr>
        <p:grpSpPr>
          <a:xfrm>
            <a:off x="5500694" y="1285860"/>
            <a:ext cx="1071570" cy="4786346"/>
            <a:chOff x="5500694" y="1285860"/>
            <a:chExt cx="1071570" cy="4786346"/>
          </a:xfrm>
        </p:grpSpPr>
        <p:sp>
          <p:nvSpPr>
            <p:cNvPr id="11" name="10 Elipse"/>
            <p:cNvSpPr/>
            <p:nvPr/>
          </p:nvSpPr>
          <p:spPr bwMode="auto">
            <a:xfrm>
              <a:off x="5715008" y="3857628"/>
              <a:ext cx="857256" cy="2214578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Palatino" pitchFamily="-64" charset="0"/>
                <a:ea typeface="ＭＳ Ｐゴシック" pitchFamily="-64" charset="-128"/>
              </a:endParaRPr>
            </a:p>
          </p:txBody>
        </p:sp>
        <p:sp>
          <p:nvSpPr>
            <p:cNvPr id="13" name="12 Elipse"/>
            <p:cNvSpPr/>
            <p:nvPr/>
          </p:nvSpPr>
          <p:spPr bwMode="auto">
            <a:xfrm>
              <a:off x="5500694" y="1285860"/>
              <a:ext cx="857256" cy="1500198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Palatino" pitchFamily="-64" charset="0"/>
                <a:ea typeface="ＭＳ Ｐゴシック" pitchFamily="-64" charset="-128"/>
              </a:endParaRPr>
            </a:p>
          </p:txBody>
        </p:sp>
      </p:grpSp>
      <p:sp>
        <p:nvSpPr>
          <p:cNvPr id="14" name="13 CuadroTexto"/>
          <p:cNvSpPr txBox="1"/>
          <p:nvPr/>
        </p:nvSpPr>
        <p:spPr>
          <a:xfrm>
            <a:off x="9929850" y="2428868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2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0692" y="-24"/>
            <a:ext cx="8637588" cy="1143000"/>
          </a:xfrm>
        </p:spPr>
        <p:txBody>
          <a:bodyPr/>
          <a:lstStyle/>
          <a:p>
            <a:r>
              <a:rPr lang="es-ES" b="1" dirty="0" err="1" smtClean="0"/>
              <a:t>Outline</a:t>
            </a:r>
            <a:endParaRPr lang="es-ES" b="1" dirty="0"/>
          </a:p>
        </p:txBody>
      </p:sp>
      <p:sp>
        <p:nvSpPr>
          <p:cNvPr id="110595" name="Rectangle 3"/>
          <p:cNvSpPr>
            <a:spLocks noGrp="1" noChangeArrowheads="1"/>
          </p:cNvSpPr>
          <p:nvPr>
            <p:ph idx="1"/>
          </p:nvPr>
        </p:nvSpPr>
        <p:spPr>
          <a:xfrm>
            <a:off x="500033" y="1484313"/>
            <a:ext cx="8388379" cy="474345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s-ES" sz="2500" b="1" dirty="0" err="1" smtClean="0">
                <a:solidFill>
                  <a:schemeClr val="tx1"/>
                </a:solidFill>
              </a:rPr>
              <a:t>Introduction</a:t>
            </a:r>
            <a:endParaRPr lang="es-ES" sz="2500" b="1" dirty="0" smtClean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s-ES" sz="2500" dirty="0" err="1" smtClean="0">
                <a:solidFill>
                  <a:schemeClr val="tx1"/>
                </a:solidFill>
              </a:rPr>
              <a:t>Methodology</a:t>
            </a:r>
            <a:endParaRPr lang="es-ES" sz="2500" dirty="0" smtClean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s-ES" sz="2500" dirty="0" err="1" smtClean="0">
                <a:solidFill>
                  <a:schemeClr val="tx1"/>
                </a:solidFill>
              </a:rPr>
              <a:t>Experiments</a:t>
            </a:r>
            <a:r>
              <a:rPr lang="es-ES" sz="2500" dirty="0" smtClean="0">
                <a:solidFill>
                  <a:schemeClr val="tx1"/>
                </a:solidFill>
              </a:rPr>
              <a:t> &amp; </a:t>
            </a:r>
            <a:r>
              <a:rPr lang="es-ES" sz="2500" dirty="0" err="1" smtClean="0">
                <a:solidFill>
                  <a:schemeClr val="tx1"/>
                </a:solidFill>
              </a:rPr>
              <a:t>results</a:t>
            </a:r>
            <a:endParaRPr lang="es-ES" sz="2500" dirty="0" smtClean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s-ES" sz="2500" dirty="0" err="1" smtClean="0">
                <a:solidFill>
                  <a:schemeClr val="tx1"/>
                </a:solidFill>
              </a:rPr>
              <a:t>Conclusion</a:t>
            </a:r>
            <a:endParaRPr lang="es-ES" sz="2500" dirty="0">
              <a:solidFill>
                <a:schemeClr val="tx1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0376F9-2E65-4DAB-B1D3-A2911D714754}" type="slidenum">
              <a:rPr lang="es-ES"/>
              <a:pPr/>
              <a:t>4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0692" y="71422"/>
            <a:ext cx="8637588" cy="1143000"/>
          </a:xfrm>
        </p:spPr>
        <p:txBody>
          <a:bodyPr/>
          <a:lstStyle/>
          <a:p>
            <a:r>
              <a:rPr lang="es-ES" b="1" dirty="0" err="1" smtClean="0"/>
              <a:t>Introduction</a:t>
            </a:r>
            <a:endParaRPr lang="es-ES" b="1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506444" y="1500174"/>
            <a:ext cx="5494316" cy="3286148"/>
          </a:xfrm>
        </p:spPr>
        <p:txBody>
          <a:bodyPr/>
          <a:lstStyle/>
          <a:p>
            <a:r>
              <a:rPr lang="en-US" sz="2300" dirty="0" smtClean="0">
                <a:solidFill>
                  <a:schemeClr val="tx1"/>
                </a:solidFill>
              </a:rPr>
              <a:t>How much </a:t>
            </a:r>
            <a:r>
              <a:rPr lang="en-US" sz="2300" b="1" dirty="0" smtClean="0">
                <a:solidFill>
                  <a:schemeClr val="tx1"/>
                </a:solidFill>
              </a:rPr>
              <a:t>interaction</a:t>
            </a:r>
            <a:r>
              <a:rPr lang="en-US" sz="2300" dirty="0" smtClean="0">
                <a:solidFill>
                  <a:schemeClr val="tx1"/>
                </a:solidFill>
              </a:rPr>
              <a:t> is required from the user?</a:t>
            </a:r>
          </a:p>
          <a:p>
            <a:pPr>
              <a:buNone/>
            </a:pPr>
            <a:endParaRPr lang="en-US" sz="2300" dirty="0" smtClean="0">
              <a:solidFill>
                <a:schemeClr val="tx1"/>
              </a:solidFill>
            </a:endParaRPr>
          </a:p>
          <a:p>
            <a:r>
              <a:rPr lang="en-US" sz="2300" dirty="0" smtClean="0">
                <a:solidFill>
                  <a:schemeClr val="tx1"/>
                </a:solidFill>
              </a:rPr>
              <a:t>What if the user makes a </a:t>
            </a:r>
            <a:r>
              <a:rPr lang="en-US" sz="2300" b="1" dirty="0" smtClean="0">
                <a:solidFill>
                  <a:schemeClr val="tx1"/>
                </a:solidFill>
              </a:rPr>
              <a:t>mistake</a:t>
            </a:r>
            <a:r>
              <a:rPr lang="en-US" sz="2300" dirty="0" smtClean="0">
                <a:solidFill>
                  <a:schemeClr val="tx1"/>
                </a:solidFill>
              </a:rPr>
              <a:t>?</a:t>
            </a:r>
          </a:p>
          <a:p>
            <a:endParaRPr lang="en-US" sz="2300" dirty="0" smtClean="0">
              <a:solidFill>
                <a:schemeClr val="tx1"/>
              </a:solidFill>
            </a:endParaRPr>
          </a:p>
          <a:p>
            <a:r>
              <a:rPr lang="en-US" sz="2300" b="1" dirty="0" smtClean="0">
                <a:solidFill>
                  <a:schemeClr val="tx1"/>
                </a:solidFill>
              </a:rPr>
              <a:t>Automatic</a:t>
            </a:r>
            <a:r>
              <a:rPr lang="en-US" sz="2300" dirty="0" smtClean="0">
                <a:solidFill>
                  <a:schemeClr val="tx1"/>
                </a:solidFill>
              </a:rPr>
              <a:t> correction</a:t>
            </a:r>
          </a:p>
          <a:p>
            <a:endParaRPr lang="en-US" sz="2300" dirty="0" smtClean="0">
              <a:solidFill>
                <a:schemeClr val="tx1"/>
              </a:solidFill>
            </a:endParaRPr>
          </a:p>
          <a:p>
            <a:r>
              <a:rPr lang="en-US" sz="2300" b="1" dirty="0" smtClean="0">
                <a:solidFill>
                  <a:schemeClr val="tx1"/>
                </a:solidFill>
              </a:rPr>
              <a:t>Multi-label </a:t>
            </a:r>
            <a:r>
              <a:rPr lang="en-US" sz="2300" dirty="0" smtClean="0">
                <a:solidFill>
                  <a:schemeClr val="tx1"/>
                </a:solidFill>
              </a:rPr>
              <a:t>approach</a:t>
            </a:r>
          </a:p>
          <a:p>
            <a:endParaRPr lang="en-US" sz="2300" dirty="0" smtClean="0">
              <a:solidFill>
                <a:schemeClr val="tx1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0376F9-2E65-4DAB-B1D3-A2911D714754}" type="slidenum">
              <a:rPr lang="es-ES"/>
              <a:pPr/>
              <a:t>5</a:t>
            </a:fld>
            <a:endParaRPr lang="es-ES"/>
          </a:p>
        </p:txBody>
      </p:sp>
      <p:sp>
        <p:nvSpPr>
          <p:cNvPr id="7" name="4 Marcador de contenido"/>
          <p:cNvSpPr txBox="1">
            <a:spLocks/>
          </p:cNvSpPr>
          <p:nvPr/>
        </p:nvSpPr>
        <p:spPr bwMode="auto">
          <a:xfrm>
            <a:off x="506444" y="5429264"/>
            <a:ext cx="7851770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23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Picture 2" descr="F:\Dropbox\My Dropbox\ICCV Workshop\hicv2011AuthorKit\latex\images\res1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5432" y="1357298"/>
            <a:ext cx="2095658" cy="4772040"/>
          </a:xfrm>
          <a:prstGeom prst="rect">
            <a:avLst/>
          </a:prstGeom>
          <a:noFill/>
        </p:spPr>
      </p:pic>
      <p:grpSp>
        <p:nvGrpSpPr>
          <p:cNvPr id="27" name="26 Grupo"/>
          <p:cNvGrpSpPr/>
          <p:nvPr/>
        </p:nvGrpSpPr>
        <p:grpSpPr>
          <a:xfrm>
            <a:off x="6543848" y="1897039"/>
            <a:ext cx="1883391" cy="4107976"/>
            <a:chOff x="6543848" y="1897039"/>
            <a:chExt cx="1883391" cy="4107976"/>
          </a:xfrm>
        </p:grpSpPr>
        <p:sp>
          <p:nvSpPr>
            <p:cNvPr id="11" name="10 Forma libre"/>
            <p:cNvSpPr/>
            <p:nvPr/>
          </p:nvSpPr>
          <p:spPr bwMode="auto">
            <a:xfrm>
              <a:off x="6543848" y="2661313"/>
              <a:ext cx="191069" cy="1692323"/>
            </a:xfrm>
            <a:custGeom>
              <a:avLst/>
              <a:gdLst>
                <a:gd name="connsiteX0" fmla="*/ 0 w 191069"/>
                <a:gd name="connsiteY0" fmla="*/ 0 h 1692323"/>
                <a:gd name="connsiteX1" fmla="*/ 40944 w 191069"/>
                <a:gd name="connsiteY1" fmla="*/ 40944 h 1692323"/>
                <a:gd name="connsiteX2" fmla="*/ 81887 w 191069"/>
                <a:gd name="connsiteY2" fmla="*/ 54591 h 1692323"/>
                <a:gd name="connsiteX3" fmla="*/ 95535 w 191069"/>
                <a:gd name="connsiteY3" fmla="*/ 95535 h 1692323"/>
                <a:gd name="connsiteX4" fmla="*/ 122830 w 191069"/>
                <a:gd name="connsiteY4" fmla="*/ 136478 h 1692323"/>
                <a:gd name="connsiteX5" fmla="*/ 150126 w 191069"/>
                <a:gd name="connsiteY5" fmla="*/ 245660 h 1692323"/>
                <a:gd name="connsiteX6" fmla="*/ 191069 w 191069"/>
                <a:gd name="connsiteY6" fmla="*/ 341194 h 1692323"/>
                <a:gd name="connsiteX7" fmla="*/ 177421 w 191069"/>
                <a:gd name="connsiteY7" fmla="*/ 982639 h 1692323"/>
                <a:gd name="connsiteX8" fmla="*/ 150126 w 191069"/>
                <a:gd name="connsiteY8" fmla="*/ 1282890 h 1692323"/>
                <a:gd name="connsiteX9" fmla="*/ 136478 w 191069"/>
                <a:gd name="connsiteY9" fmla="*/ 1392072 h 1692323"/>
                <a:gd name="connsiteX10" fmla="*/ 109182 w 191069"/>
                <a:gd name="connsiteY10" fmla="*/ 1665027 h 1692323"/>
                <a:gd name="connsiteX11" fmla="*/ 95535 w 191069"/>
                <a:gd name="connsiteY11" fmla="*/ 1692323 h 1692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1069" h="1692323">
                  <a:moveTo>
                    <a:pt x="0" y="0"/>
                  </a:moveTo>
                  <a:cubicBezTo>
                    <a:pt x="13648" y="13648"/>
                    <a:pt x="24884" y="30238"/>
                    <a:pt x="40944" y="40944"/>
                  </a:cubicBezTo>
                  <a:cubicBezTo>
                    <a:pt x="52914" y="48924"/>
                    <a:pt x="71715" y="44419"/>
                    <a:pt x="81887" y="54591"/>
                  </a:cubicBezTo>
                  <a:cubicBezTo>
                    <a:pt x="92060" y="64764"/>
                    <a:pt x="89101" y="82668"/>
                    <a:pt x="95535" y="95535"/>
                  </a:cubicBezTo>
                  <a:cubicBezTo>
                    <a:pt x="102870" y="110206"/>
                    <a:pt x="113732" y="122830"/>
                    <a:pt x="122830" y="136478"/>
                  </a:cubicBezTo>
                  <a:cubicBezTo>
                    <a:pt x="131929" y="172872"/>
                    <a:pt x="133349" y="212106"/>
                    <a:pt x="150126" y="245660"/>
                  </a:cubicBezTo>
                  <a:cubicBezTo>
                    <a:pt x="183854" y="313118"/>
                    <a:pt x="170987" y="280950"/>
                    <a:pt x="191069" y="341194"/>
                  </a:cubicBezTo>
                  <a:cubicBezTo>
                    <a:pt x="186520" y="555009"/>
                    <a:pt x="184546" y="768894"/>
                    <a:pt x="177421" y="982639"/>
                  </a:cubicBezTo>
                  <a:cubicBezTo>
                    <a:pt x="174580" y="1067864"/>
                    <a:pt x="160623" y="1193666"/>
                    <a:pt x="150126" y="1282890"/>
                  </a:cubicBezTo>
                  <a:cubicBezTo>
                    <a:pt x="145841" y="1319316"/>
                    <a:pt x="139524" y="1355521"/>
                    <a:pt x="136478" y="1392072"/>
                  </a:cubicBezTo>
                  <a:cubicBezTo>
                    <a:pt x="128610" y="1486482"/>
                    <a:pt x="138731" y="1576378"/>
                    <a:pt x="109182" y="1665027"/>
                  </a:cubicBezTo>
                  <a:cubicBezTo>
                    <a:pt x="105965" y="1674677"/>
                    <a:pt x="100084" y="1683224"/>
                    <a:pt x="95535" y="1692323"/>
                  </a:cubicBezTo>
                </a:path>
              </a:pathLst>
            </a:cu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Palatino" pitchFamily="-64" charset="0"/>
                <a:ea typeface="ＭＳ Ｐゴシック" pitchFamily="-64" charset="-128"/>
              </a:endParaRPr>
            </a:p>
          </p:txBody>
        </p:sp>
        <p:sp>
          <p:nvSpPr>
            <p:cNvPr id="12" name="11 Forma libre"/>
            <p:cNvSpPr/>
            <p:nvPr/>
          </p:nvSpPr>
          <p:spPr bwMode="auto">
            <a:xfrm>
              <a:off x="8054615" y="4599296"/>
              <a:ext cx="372624" cy="1405719"/>
            </a:xfrm>
            <a:custGeom>
              <a:avLst/>
              <a:gdLst>
                <a:gd name="connsiteX0" fmla="*/ 372624 w 372624"/>
                <a:gd name="connsiteY0" fmla="*/ 0 h 1405719"/>
                <a:gd name="connsiteX1" fmla="*/ 277090 w 372624"/>
                <a:gd name="connsiteY1" fmla="*/ 40943 h 1405719"/>
                <a:gd name="connsiteX2" fmla="*/ 263442 w 372624"/>
                <a:gd name="connsiteY2" fmla="*/ 81886 h 1405719"/>
                <a:gd name="connsiteX3" fmla="*/ 236147 w 372624"/>
                <a:gd name="connsiteY3" fmla="*/ 136477 h 1405719"/>
                <a:gd name="connsiteX4" fmla="*/ 181556 w 372624"/>
                <a:gd name="connsiteY4" fmla="*/ 232011 h 1405719"/>
                <a:gd name="connsiteX5" fmla="*/ 126965 w 372624"/>
                <a:gd name="connsiteY5" fmla="*/ 368489 h 1405719"/>
                <a:gd name="connsiteX6" fmla="*/ 99669 w 372624"/>
                <a:gd name="connsiteY6" fmla="*/ 464023 h 1405719"/>
                <a:gd name="connsiteX7" fmla="*/ 72374 w 372624"/>
                <a:gd name="connsiteY7" fmla="*/ 545910 h 1405719"/>
                <a:gd name="connsiteX8" fmla="*/ 45078 w 372624"/>
                <a:gd name="connsiteY8" fmla="*/ 668740 h 1405719"/>
                <a:gd name="connsiteX9" fmla="*/ 31430 w 372624"/>
                <a:gd name="connsiteY9" fmla="*/ 723331 h 1405719"/>
                <a:gd name="connsiteX10" fmla="*/ 17783 w 372624"/>
                <a:gd name="connsiteY10" fmla="*/ 805217 h 1405719"/>
                <a:gd name="connsiteX11" fmla="*/ 4135 w 372624"/>
                <a:gd name="connsiteY11" fmla="*/ 859808 h 1405719"/>
                <a:gd name="connsiteX12" fmla="*/ 4135 w 372624"/>
                <a:gd name="connsiteY12" fmla="*/ 1405719 h 1405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72624" h="1405719">
                  <a:moveTo>
                    <a:pt x="372624" y="0"/>
                  </a:moveTo>
                  <a:cubicBezTo>
                    <a:pt x="339841" y="8195"/>
                    <a:pt x="300654" y="11488"/>
                    <a:pt x="277090" y="40943"/>
                  </a:cubicBezTo>
                  <a:cubicBezTo>
                    <a:pt x="268103" y="52177"/>
                    <a:pt x="269109" y="68663"/>
                    <a:pt x="263442" y="81886"/>
                  </a:cubicBezTo>
                  <a:cubicBezTo>
                    <a:pt x="255428" y="100586"/>
                    <a:pt x="246241" y="118813"/>
                    <a:pt x="236147" y="136477"/>
                  </a:cubicBezTo>
                  <a:cubicBezTo>
                    <a:pt x="208858" y="184232"/>
                    <a:pt x="202180" y="175296"/>
                    <a:pt x="181556" y="232011"/>
                  </a:cubicBezTo>
                  <a:cubicBezTo>
                    <a:pt x="130674" y="371938"/>
                    <a:pt x="182081" y="285815"/>
                    <a:pt x="126965" y="368489"/>
                  </a:cubicBezTo>
                  <a:cubicBezTo>
                    <a:pt x="117866" y="400334"/>
                    <a:pt x="109409" y="432369"/>
                    <a:pt x="99669" y="464023"/>
                  </a:cubicBezTo>
                  <a:cubicBezTo>
                    <a:pt x="91208" y="491523"/>
                    <a:pt x="80642" y="518351"/>
                    <a:pt x="72374" y="545910"/>
                  </a:cubicBezTo>
                  <a:cubicBezTo>
                    <a:pt x="58108" y="593464"/>
                    <a:pt x="56211" y="618642"/>
                    <a:pt x="45078" y="668740"/>
                  </a:cubicBezTo>
                  <a:cubicBezTo>
                    <a:pt x="41009" y="687050"/>
                    <a:pt x="35109" y="704938"/>
                    <a:pt x="31430" y="723331"/>
                  </a:cubicBezTo>
                  <a:cubicBezTo>
                    <a:pt x="26003" y="750465"/>
                    <a:pt x="23210" y="778083"/>
                    <a:pt x="17783" y="805217"/>
                  </a:cubicBezTo>
                  <a:cubicBezTo>
                    <a:pt x="14104" y="823610"/>
                    <a:pt x="4561" y="841056"/>
                    <a:pt x="4135" y="859808"/>
                  </a:cubicBezTo>
                  <a:cubicBezTo>
                    <a:pt x="0" y="1041731"/>
                    <a:pt x="4135" y="1223749"/>
                    <a:pt x="4135" y="1405719"/>
                  </a:cubicBezTo>
                </a:path>
              </a:pathLst>
            </a:cu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Palatino" pitchFamily="-64" charset="0"/>
                <a:ea typeface="ＭＳ Ｐゴシック" pitchFamily="-64" charset="-128"/>
              </a:endParaRPr>
            </a:p>
          </p:txBody>
        </p:sp>
        <p:sp>
          <p:nvSpPr>
            <p:cNvPr id="14" name="13 Forma libre"/>
            <p:cNvSpPr/>
            <p:nvPr/>
          </p:nvSpPr>
          <p:spPr bwMode="auto">
            <a:xfrm>
              <a:off x="6923781" y="1897039"/>
              <a:ext cx="595852" cy="3862316"/>
            </a:xfrm>
            <a:custGeom>
              <a:avLst/>
              <a:gdLst>
                <a:gd name="connsiteX0" fmla="*/ 2205 w 595852"/>
                <a:gd name="connsiteY0" fmla="*/ 0 h 3862316"/>
                <a:gd name="connsiteX1" fmla="*/ 56796 w 595852"/>
                <a:gd name="connsiteY1" fmla="*/ 81886 h 3862316"/>
                <a:gd name="connsiteX2" fmla="*/ 84091 w 595852"/>
                <a:gd name="connsiteY2" fmla="*/ 122830 h 3862316"/>
                <a:gd name="connsiteX3" fmla="*/ 165978 w 595852"/>
                <a:gd name="connsiteY3" fmla="*/ 218364 h 3862316"/>
                <a:gd name="connsiteX4" fmla="*/ 193273 w 595852"/>
                <a:gd name="connsiteY4" fmla="*/ 272955 h 3862316"/>
                <a:gd name="connsiteX5" fmla="*/ 234217 w 595852"/>
                <a:gd name="connsiteY5" fmla="*/ 395785 h 3862316"/>
                <a:gd name="connsiteX6" fmla="*/ 275160 w 595852"/>
                <a:gd name="connsiteY6" fmla="*/ 450376 h 3862316"/>
                <a:gd name="connsiteX7" fmla="*/ 316103 w 595852"/>
                <a:gd name="connsiteY7" fmla="*/ 518615 h 3862316"/>
                <a:gd name="connsiteX8" fmla="*/ 370694 w 595852"/>
                <a:gd name="connsiteY8" fmla="*/ 627797 h 3862316"/>
                <a:gd name="connsiteX9" fmla="*/ 384342 w 595852"/>
                <a:gd name="connsiteY9" fmla="*/ 682388 h 3862316"/>
                <a:gd name="connsiteX10" fmla="*/ 452581 w 595852"/>
                <a:gd name="connsiteY10" fmla="*/ 764274 h 3862316"/>
                <a:gd name="connsiteX11" fmla="*/ 520820 w 595852"/>
                <a:gd name="connsiteY11" fmla="*/ 1009934 h 3862316"/>
                <a:gd name="connsiteX12" fmla="*/ 548115 w 595852"/>
                <a:gd name="connsiteY12" fmla="*/ 1064525 h 3862316"/>
                <a:gd name="connsiteX13" fmla="*/ 589058 w 595852"/>
                <a:gd name="connsiteY13" fmla="*/ 1201003 h 3862316"/>
                <a:gd name="connsiteX14" fmla="*/ 561763 w 595852"/>
                <a:gd name="connsiteY14" fmla="*/ 1460310 h 3862316"/>
                <a:gd name="connsiteX15" fmla="*/ 534467 w 595852"/>
                <a:gd name="connsiteY15" fmla="*/ 1501254 h 3862316"/>
                <a:gd name="connsiteX16" fmla="*/ 479876 w 595852"/>
                <a:gd name="connsiteY16" fmla="*/ 1719618 h 3862316"/>
                <a:gd name="connsiteX17" fmla="*/ 438933 w 595852"/>
                <a:gd name="connsiteY17" fmla="*/ 1910686 h 3862316"/>
                <a:gd name="connsiteX18" fmla="*/ 411637 w 595852"/>
                <a:gd name="connsiteY18" fmla="*/ 2074460 h 3862316"/>
                <a:gd name="connsiteX19" fmla="*/ 411637 w 595852"/>
                <a:gd name="connsiteY19" fmla="*/ 2879677 h 3862316"/>
                <a:gd name="connsiteX20" fmla="*/ 438933 w 595852"/>
                <a:gd name="connsiteY20" fmla="*/ 2988860 h 3862316"/>
                <a:gd name="connsiteX21" fmla="*/ 479876 w 595852"/>
                <a:gd name="connsiteY21" fmla="*/ 3098042 h 3862316"/>
                <a:gd name="connsiteX22" fmla="*/ 493524 w 595852"/>
                <a:gd name="connsiteY22" fmla="*/ 3166280 h 3862316"/>
                <a:gd name="connsiteX23" fmla="*/ 520820 w 595852"/>
                <a:gd name="connsiteY23" fmla="*/ 3248167 h 3862316"/>
                <a:gd name="connsiteX24" fmla="*/ 534467 w 595852"/>
                <a:gd name="connsiteY24" fmla="*/ 3316406 h 3862316"/>
                <a:gd name="connsiteX25" fmla="*/ 548115 w 595852"/>
                <a:gd name="connsiteY25" fmla="*/ 3398292 h 3862316"/>
                <a:gd name="connsiteX26" fmla="*/ 561763 w 595852"/>
                <a:gd name="connsiteY26" fmla="*/ 3452883 h 3862316"/>
                <a:gd name="connsiteX27" fmla="*/ 561763 w 595852"/>
                <a:gd name="connsiteY27" fmla="*/ 3862316 h 3862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95852" h="3862316">
                  <a:moveTo>
                    <a:pt x="2205" y="0"/>
                  </a:moveTo>
                  <a:cubicBezTo>
                    <a:pt x="26189" y="71955"/>
                    <a:pt x="0" y="13730"/>
                    <a:pt x="56796" y="81886"/>
                  </a:cubicBezTo>
                  <a:cubicBezTo>
                    <a:pt x="67297" y="94487"/>
                    <a:pt x="73590" y="110229"/>
                    <a:pt x="84091" y="122830"/>
                  </a:cubicBezTo>
                  <a:cubicBezTo>
                    <a:pt x="139920" y="189827"/>
                    <a:pt x="114865" y="136583"/>
                    <a:pt x="165978" y="218364"/>
                  </a:cubicBezTo>
                  <a:cubicBezTo>
                    <a:pt x="176761" y="235616"/>
                    <a:pt x="186130" y="253906"/>
                    <a:pt x="193273" y="272955"/>
                  </a:cubicBezTo>
                  <a:cubicBezTo>
                    <a:pt x="221812" y="349060"/>
                    <a:pt x="188266" y="313073"/>
                    <a:pt x="234217" y="395785"/>
                  </a:cubicBezTo>
                  <a:cubicBezTo>
                    <a:pt x="245264" y="415669"/>
                    <a:pt x="262543" y="431450"/>
                    <a:pt x="275160" y="450376"/>
                  </a:cubicBezTo>
                  <a:cubicBezTo>
                    <a:pt x="289874" y="472447"/>
                    <a:pt x="304240" y="494889"/>
                    <a:pt x="316103" y="518615"/>
                  </a:cubicBezTo>
                  <a:cubicBezTo>
                    <a:pt x="382877" y="652164"/>
                    <a:pt x="307457" y="532940"/>
                    <a:pt x="370694" y="627797"/>
                  </a:cubicBezTo>
                  <a:cubicBezTo>
                    <a:pt x="375243" y="645994"/>
                    <a:pt x="376953" y="665148"/>
                    <a:pt x="384342" y="682388"/>
                  </a:cubicBezTo>
                  <a:cubicBezTo>
                    <a:pt x="398593" y="715641"/>
                    <a:pt x="427985" y="739679"/>
                    <a:pt x="452581" y="764274"/>
                  </a:cubicBezTo>
                  <a:cubicBezTo>
                    <a:pt x="468074" y="857233"/>
                    <a:pt x="473314" y="914919"/>
                    <a:pt x="520820" y="1009934"/>
                  </a:cubicBezTo>
                  <a:cubicBezTo>
                    <a:pt x="529918" y="1028131"/>
                    <a:pt x="540559" y="1045635"/>
                    <a:pt x="548115" y="1064525"/>
                  </a:cubicBezTo>
                  <a:cubicBezTo>
                    <a:pt x="570269" y="1119911"/>
                    <a:pt x="575652" y="1147376"/>
                    <a:pt x="589058" y="1201003"/>
                  </a:cubicBezTo>
                  <a:cubicBezTo>
                    <a:pt x="587806" y="1221043"/>
                    <a:pt x="595852" y="1392133"/>
                    <a:pt x="561763" y="1460310"/>
                  </a:cubicBezTo>
                  <a:cubicBezTo>
                    <a:pt x="554427" y="1474981"/>
                    <a:pt x="543566" y="1487606"/>
                    <a:pt x="534467" y="1501254"/>
                  </a:cubicBezTo>
                  <a:lnTo>
                    <a:pt x="479876" y="1719618"/>
                  </a:lnTo>
                  <a:cubicBezTo>
                    <a:pt x="464371" y="1781638"/>
                    <a:pt x="446673" y="1848764"/>
                    <a:pt x="438933" y="1910686"/>
                  </a:cubicBezTo>
                  <a:cubicBezTo>
                    <a:pt x="422958" y="2038481"/>
                    <a:pt x="434181" y="1984286"/>
                    <a:pt x="411637" y="2074460"/>
                  </a:cubicBezTo>
                  <a:cubicBezTo>
                    <a:pt x="392448" y="2458256"/>
                    <a:pt x="389186" y="2385740"/>
                    <a:pt x="411637" y="2879677"/>
                  </a:cubicBezTo>
                  <a:cubicBezTo>
                    <a:pt x="414431" y="2941156"/>
                    <a:pt x="426431" y="2938851"/>
                    <a:pt x="438933" y="2988860"/>
                  </a:cubicBezTo>
                  <a:cubicBezTo>
                    <a:pt x="462544" y="3083301"/>
                    <a:pt x="434944" y="3030642"/>
                    <a:pt x="479876" y="3098042"/>
                  </a:cubicBezTo>
                  <a:cubicBezTo>
                    <a:pt x="484425" y="3120788"/>
                    <a:pt x="487420" y="3143901"/>
                    <a:pt x="493524" y="3166280"/>
                  </a:cubicBezTo>
                  <a:cubicBezTo>
                    <a:pt x="501095" y="3194038"/>
                    <a:pt x="515178" y="3219953"/>
                    <a:pt x="520820" y="3248167"/>
                  </a:cubicBezTo>
                  <a:cubicBezTo>
                    <a:pt x="525369" y="3270913"/>
                    <a:pt x="530318" y="3293583"/>
                    <a:pt x="534467" y="3316406"/>
                  </a:cubicBezTo>
                  <a:cubicBezTo>
                    <a:pt x="539417" y="3343632"/>
                    <a:pt x="542688" y="3371158"/>
                    <a:pt x="548115" y="3398292"/>
                  </a:cubicBezTo>
                  <a:cubicBezTo>
                    <a:pt x="551794" y="3416685"/>
                    <a:pt x="561212" y="3434134"/>
                    <a:pt x="561763" y="3452883"/>
                  </a:cubicBezTo>
                  <a:cubicBezTo>
                    <a:pt x="565775" y="3589302"/>
                    <a:pt x="561763" y="3725838"/>
                    <a:pt x="561763" y="3862316"/>
                  </a:cubicBezTo>
                </a:path>
              </a:pathLst>
            </a:custGeom>
            <a:noFill/>
            <a:ln w="57150" cap="flat" cmpd="sng" algn="ctr">
              <a:solidFill>
                <a:srgbClr val="16FE1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Palatino" pitchFamily="-64" charset="0"/>
                <a:ea typeface="ＭＳ Ｐゴシック" pitchFamily="-64" charset="-128"/>
              </a:endParaRPr>
            </a:p>
          </p:txBody>
        </p:sp>
      </p:grpSp>
      <p:grpSp>
        <p:nvGrpSpPr>
          <p:cNvPr id="25" name="24 Grupo"/>
          <p:cNvGrpSpPr/>
          <p:nvPr/>
        </p:nvGrpSpPr>
        <p:grpSpPr>
          <a:xfrm>
            <a:off x="6858016" y="1915154"/>
            <a:ext cx="673436" cy="3442672"/>
            <a:chOff x="6827522" y="1915154"/>
            <a:chExt cx="673436" cy="3442672"/>
          </a:xfrm>
        </p:grpSpPr>
        <p:sp>
          <p:nvSpPr>
            <p:cNvPr id="20" name="19 Elipse"/>
            <p:cNvSpPr/>
            <p:nvPr/>
          </p:nvSpPr>
          <p:spPr bwMode="auto">
            <a:xfrm>
              <a:off x="6827522" y="1915154"/>
              <a:ext cx="285752" cy="285752"/>
            </a:xfrm>
            <a:prstGeom prst="ellipse">
              <a:avLst/>
            </a:prstGeom>
            <a:noFill/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Palatino" pitchFamily="-64" charset="0"/>
                <a:ea typeface="ＭＳ Ｐゴシック" pitchFamily="-64" charset="-128"/>
              </a:endParaRPr>
            </a:p>
          </p:txBody>
        </p:sp>
        <p:sp>
          <p:nvSpPr>
            <p:cNvPr id="21" name="20 Elipse"/>
            <p:cNvSpPr/>
            <p:nvPr/>
          </p:nvSpPr>
          <p:spPr bwMode="auto">
            <a:xfrm>
              <a:off x="7072330" y="4572008"/>
              <a:ext cx="428628" cy="785818"/>
            </a:xfrm>
            <a:prstGeom prst="ellipse">
              <a:avLst/>
            </a:prstGeom>
            <a:noFill/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Palatino" pitchFamily="-64" charset="0"/>
                <a:ea typeface="ＭＳ Ｐゴシック" pitchFamily="-64" charset="-128"/>
              </a:endParaRPr>
            </a:p>
          </p:txBody>
        </p:sp>
      </p:grpSp>
      <p:grpSp>
        <p:nvGrpSpPr>
          <p:cNvPr id="26" name="25 Grupo"/>
          <p:cNvGrpSpPr/>
          <p:nvPr/>
        </p:nvGrpSpPr>
        <p:grpSpPr>
          <a:xfrm>
            <a:off x="6774060" y="1785926"/>
            <a:ext cx="941212" cy="3548560"/>
            <a:chOff x="6774060" y="1785926"/>
            <a:chExt cx="941212" cy="3548560"/>
          </a:xfrm>
        </p:grpSpPr>
        <p:sp>
          <p:nvSpPr>
            <p:cNvPr id="22" name="21 CuadroTexto"/>
            <p:cNvSpPr txBox="1"/>
            <p:nvPr/>
          </p:nvSpPr>
          <p:spPr>
            <a:xfrm>
              <a:off x="6774060" y="1785926"/>
              <a:ext cx="44114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3000" b="1" dirty="0" smtClean="0">
                  <a:solidFill>
                    <a:srgbClr val="FF0000"/>
                  </a:solidFill>
                </a:rPr>
                <a:t>X</a:t>
              </a:r>
              <a:endParaRPr lang="es-ES" sz="3000" b="1" dirty="0">
                <a:solidFill>
                  <a:srgbClr val="FF0000"/>
                </a:solidFill>
              </a:endParaRPr>
            </a:p>
          </p:txBody>
        </p:sp>
        <p:sp>
          <p:nvSpPr>
            <p:cNvPr id="23" name="22 CuadroTexto"/>
            <p:cNvSpPr txBox="1"/>
            <p:nvPr/>
          </p:nvSpPr>
          <p:spPr>
            <a:xfrm>
              <a:off x="7059812" y="4626600"/>
              <a:ext cx="65546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4000" b="1" dirty="0" smtClean="0">
                  <a:solidFill>
                    <a:srgbClr val="FF0000"/>
                  </a:solidFill>
                </a:rPr>
                <a:t>X</a:t>
              </a:r>
              <a:endParaRPr lang="es-ES" sz="40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4" name="33 Grupo"/>
          <p:cNvGrpSpPr/>
          <p:nvPr/>
        </p:nvGrpSpPr>
        <p:grpSpPr>
          <a:xfrm>
            <a:off x="6731986" y="1719618"/>
            <a:ext cx="1320193" cy="3889612"/>
            <a:chOff x="6731986" y="1719618"/>
            <a:chExt cx="1320193" cy="3889612"/>
          </a:xfrm>
        </p:grpSpPr>
        <p:sp>
          <p:nvSpPr>
            <p:cNvPr id="28" name="27 Forma libre"/>
            <p:cNvSpPr/>
            <p:nvPr/>
          </p:nvSpPr>
          <p:spPr bwMode="auto">
            <a:xfrm>
              <a:off x="7697337" y="1719618"/>
              <a:ext cx="49249" cy="532263"/>
            </a:xfrm>
            <a:custGeom>
              <a:avLst/>
              <a:gdLst>
                <a:gd name="connsiteX0" fmla="*/ 0 w 49249"/>
                <a:gd name="connsiteY0" fmla="*/ 0 h 532263"/>
                <a:gd name="connsiteX1" fmla="*/ 13648 w 49249"/>
                <a:gd name="connsiteY1" fmla="*/ 54591 h 532263"/>
                <a:gd name="connsiteX2" fmla="*/ 40944 w 49249"/>
                <a:gd name="connsiteY2" fmla="*/ 95534 h 532263"/>
                <a:gd name="connsiteX3" fmla="*/ 40944 w 49249"/>
                <a:gd name="connsiteY3" fmla="*/ 532263 h 532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249" h="532263">
                  <a:moveTo>
                    <a:pt x="0" y="0"/>
                  </a:moveTo>
                  <a:cubicBezTo>
                    <a:pt x="4549" y="18197"/>
                    <a:pt x="6259" y="37351"/>
                    <a:pt x="13648" y="54591"/>
                  </a:cubicBezTo>
                  <a:cubicBezTo>
                    <a:pt x="20109" y="69667"/>
                    <a:pt x="40008" y="79158"/>
                    <a:pt x="40944" y="95534"/>
                  </a:cubicBezTo>
                  <a:cubicBezTo>
                    <a:pt x="49249" y="240873"/>
                    <a:pt x="40944" y="386687"/>
                    <a:pt x="40944" y="532263"/>
                  </a:cubicBezTo>
                </a:path>
              </a:pathLst>
            </a:custGeom>
            <a:solidFill>
              <a:schemeClr val="accent1"/>
            </a:solidFill>
            <a:ln w="57150" cap="flat" cmpd="sng" algn="ctr">
              <a:solidFill>
                <a:srgbClr val="16FE1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Palatino" pitchFamily="-64" charset="0"/>
                <a:ea typeface="ＭＳ Ｐゴシック" pitchFamily="-64" charset="-128"/>
              </a:endParaRPr>
            </a:p>
          </p:txBody>
        </p:sp>
        <p:sp>
          <p:nvSpPr>
            <p:cNvPr id="29" name="28 Forma libre"/>
            <p:cNvSpPr/>
            <p:nvPr/>
          </p:nvSpPr>
          <p:spPr bwMode="auto">
            <a:xfrm>
              <a:off x="7274257" y="2579427"/>
              <a:ext cx="777922" cy="1091821"/>
            </a:xfrm>
            <a:custGeom>
              <a:avLst/>
              <a:gdLst>
                <a:gd name="connsiteX0" fmla="*/ 777922 w 777922"/>
                <a:gd name="connsiteY0" fmla="*/ 0 h 1091821"/>
                <a:gd name="connsiteX1" fmla="*/ 696036 w 777922"/>
                <a:gd name="connsiteY1" fmla="*/ 68239 h 1091821"/>
                <a:gd name="connsiteX2" fmla="*/ 682388 w 777922"/>
                <a:gd name="connsiteY2" fmla="*/ 109182 h 1091821"/>
                <a:gd name="connsiteX3" fmla="*/ 586853 w 777922"/>
                <a:gd name="connsiteY3" fmla="*/ 232012 h 1091821"/>
                <a:gd name="connsiteX4" fmla="*/ 450376 w 777922"/>
                <a:gd name="connsiteY4" fmla="*/ 368489 h 1091821"/>
                <a:gd name="connsiteX5" fmla="*/ 423080 w 777922"/>
                <a:gd name="connsiteY5" fmla="*/ 409433 h 1091821"/>
                <a:gd name="connsiteX6" fmla="*/ 368489 w 777922"/>
                <a:gd name="connsiteY6" fmla="*/ 450376 h 1091821"/>
                <a:gd name="connsiteX7" fmla="*/ 341194 w 777922"/>
                <a:gd name="connsiteY7" fmla="*/ 532263 h 1091821"/>
                <a:gd name="connsiteX8" fmla="*/ 313898 w 777922"/>
                <a:gd name="connsiteY8" fmla="*/ 600501 h 1091821"/>
                <a:gd name="connsiteX9" fmla="*/ 245659 w 777922"/>
                <a:gd name="connsiteY9" fmla="*/ 709683 h 1091821"/>
                <a:gd name="connsiteX10" fmla="*/ 191068 w 777922"/>
                <a:gd name="connsiteY10" fmla="*/ 805218 h 1091821"/>
                <a:gd name="connsiteX11" fmla="*/ 163773 w 777922"/>
                <a:gd name="connsiteY11" fmla="*/ 873457 h 1091821"/>
                <a:gd name="connsiteX12" fmla="*/ 68239 w 777922"/>
                <a:gd name="connsiteY12" fmla="*/ 982639 h 1091821"/>
                <a:gd name="connsiteX13" fmla="*/ 13647 w 777922"/>
                <a:gd name="connsiteY13" fmla="*/ 1078173 h 1091821"/>
                <a:gd name="connsiteX14" fmla="*/ 0 w 777922"/>
                <a:gd name="connsiteY14" fmla="*/ 1091821 h 1091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77922" h="1091821">
                  <a:moveTo>
                    <a:pt x="777922" y="0"/>
                  </a:moveTo>
                  <a:cubicBezTo>
                    <a:pt x="747709" y="20142"/>
                    <a:pt x="717054" y="36712"/>
                    <a:pt x="696036" y="68239"/>
                  </a:cubicBezTo>
                  <a:cubicBezTo>
                    <a:pt x="688056" y="80209"/>
                    <a:pt x="689374" y="96606"/>
                    <a:pt x="682388" y="109182"/>
                  </a:cubicBezTo>
                  <a:cubicBezTo>
                    <a:pt x="609060" y="241173"/>
                    <a:pt x="655719" y="147843"/>
                    <a:pt x="586853" y="232012"/>
                  </a:cubicBezTo>
                  <a:cubicBezTo>
                    <a:pt x="478283" y="364708"/>
                    <a:pt x="552131" y="317612"/>
                    <a:pt x="450376" y="368489"/>
                  </a:cubicBezTo>
                  <a:cubicBezTo>
                    <a:pt x="441277" y="382137"/>
                    <a:pt x="434679" y="397834"/>
                    <a:pt x="423080" y="409433"/>
                  </a:cubicBezTo>
                  <a:cubicBezTo>
                    <a:pt x="406996" y="425517"/>
                    <a:pt x="381106" y="431450"/>
                    <a:pt x="368489" y="450376"/>
                  </a:cubicBezTo>
                  <a:cubicBezTo>
                    <a:pt x="352529" y="474316"/>
                    <a:pt x="351880" y="505549"/>
                    <a:pt x="341194" y="532263"/>
                  </a:cubicBezTo>
                  <a:cubicBezTo>
                    <a:pt x="332095" y="555009"/>
                    <a:pt x="324854" y="578589"/>
                    <a:pt x="313898" y="600501"/>
                  </a:cubicBezTo>
                  <a:cubicBezTo>
                    <a:pt x="297433" y="633431"/>
                    <a:pt x="267315" y="677199"/>
                    <a:pt x="245659" y="709683"/>
                  </a:cubicBezTo>
                  <a:cubicBezTo>
                    <a:pt x="212628" y="808784"/>
                    <a:pt x="259921" y="681284"/>
                    <a:pt x="191068" y="805218"/>
                  </a:cubicBezTo>
                  <a:cubicBezTo>
                    <a:pt x="179170" y="826634"/>
                    <a:pt x="175670" y="852041"/>
                    <a:pt x="163773" y="873457"/>
                  </a:cubicBezTo>
                  <a:cubicBezTo>
                    <a:pt x="132497" y="929754"/>
                    <a:pt x="110508" y="933326"/>
                    <a:pt x="68239" y="982639"/>
                  </a:cubicBezTo>
                  <a:cubicBezTo>
                    <a:pt x="36765" y="1019358"/>
                    <a:pt x="39463" y="1035147"/>
                    <a:pt x="13647" y="1078173"/>
                  </a:cubicBezTo>
                  <a:cubicBezTo>
                    <a:pt x="10337" y="1083690"/>
                    <a:pt x="4549" y="1087272"/>
                    <a:pt x="0" y="1091821"/>
                  </a:cubicBezTo>
                </a:path>
              </a:pathLst>
            </a:custGeom>
            <a:noFill/>
            <a:ln w="57150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Palatino" pitchFamily="-64" charset="0"/>
                <a:ea typeface="ＭＳ Ｐゴシック" pitchFamily="-64" charset="-128"/>
              </a:endParaRPr>
            </a:p>
          </p:txBody>
        </p:sp>
        <p:sp>
          <p:nvSpPr>
            <p:cNvPr id="32" name="31 Forma libre"/>
            <p:cNvSpPr/>
            <p:nvPr/>
          </p:nvSpPr>
          <p:spPr bwMode="auto">
            <a:xfrm>
              <a:off x="6731986" y="2524836"/>
              <a:ext cx="54592" cy="2347415"/>
            </a:xfrm>
            <a:custGeom>
              <a:avLst/>
              <a:gdLst>
                <a:gd name="connsiteX0" fmla="*/ 54592 w 54592"/>
                <a:gd name="connsiteY0" fmla="*/ 0 h 2347415"/>
                <a:gd name="connsiteX1" fmla="*/ 40944 w 54592"/>
                <a:gd name="connsiteY1" fmla="*/ 941695 h 2347415"/>
                <a:gd name="connsiteX2" fmla="*/ 27296 w 54592"/>
                <a:gd name="connsiteY2" fmla="*/ 1119116 h 2347415"/>
                <a:gd name="connsiteX3" fmla="*/ 13648 w 54592"/>
                <a:gd name="connsiteY3" fmla="*/ 2169994 h 2347415"/>
                <a:gd name="connsiteX4" fmla="*/ 0 w 54592"/>
                <a:gd name="connsiteY4" fmla="*/ 2347415 h 2347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592" h="2347415">
                  <a:moveTo>
                    <a:pt x="54592" y="0"/>
                  </a:moveTo>
                  <a:cubicBezTo>
                    <a:pt x="50043" y="313898"/>
                    <a:pt x="48599" y="627857"/>
                    <a:pt x="40944" y="941695"/>
                  </a:cubicBezTo>
                  <a:cubicBezTo>
                    <a:pt x="39498" y="1000992"/>
                    <a:pt x="28614" y="1059816"/>
                    <a:pt x="27296" y="1119116"/>
                  </a:cubicBezTo>
                  <a:cubicBezTo>
                    <a:pt x="19513" y="1469352"/>
                    <a:pt x="21431" y="1819758"/>
                    <a:pt x="13648" y="2169994"/>
                  </a:cubicBezTo>
                  <a:cubicBezTo>
                    <a:pt x="12330" y="2229294"/>
                    <a:pt x="0" y="2347415"/>
                    <a:pt x="0" y="2347415"/>
                  </a:cubicBezTo>
                </a:path>
              </a:pathLst>
            </a:cu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Palatino" pitchFamily="-64" charset="0"/>
                <a:ea typeface="ＭＳ Ｐゴシック" pitchFamily="-64" charset="-128"/>
              </a:endParaRPr>
            </a:p>
          </p:txBody>
        </p:sp>
        <p:sp>
          <p:nvSpPr>
            <p:cNvPr id="33" name="32 Forma libre"/>
            <p:cNvSpPr/>
            <p:nvPr/>
          </p:nvSpPr>
          <p:spPr bwMode="auto">
            <a:xfrm>
              <a:off x="7588155" y="4176215"/>
              <a:ext cx="137840" cy="1433015"/>
            </a:xfrm>
            <a:custGeom>
              <a:avLst/>
              <a:gdLst>
                <a:gd name="connsiteX0" fmla="*/ 136478 w 137840"/>
                <a:gd name="connsiteY0" fmla="*/ 0 h 1433015"/>
                <a:gd name="connsiteX1" fmla="*/ 109182 w 137840"/>
                <a:gd name="connsiteY1" fmla="*/ 532263 h 1433015"/>
                <a:gd name="connsiteX2" fmla="*/ 95535 w 137840"/>
                <a:gd name="connsiteY2" fmla="*/ 586854 h 1433015"/>
                <a:gd name="connsiteX3" fmla="*/ 54591 w 137840"/>
                <a:gd name="connsiteY3" fmla="*/ 1078173 h 1433015"/>
                <a:gd name="connsiteX4" fmla="*/ 40944 w 137840"/>
                <a:gd name="connsiteY4" fmla="*/ 1119116 h 1433015"/>
                <a:gd name="connsiteX5" fmla="*/ 27296 w 137840"/>
                <a:gd name="connsiteY5" fmla="*/ 1228298 h 1433015"/>
                <a:gd name="connsiteX6" fmla="*/ 13648 w 137840"/>
                <a:gd name="connsiteY6" fmla="*/ 1378424 h 1433015"/>
                <a:gd name="connsiteX7" fmla="*/ 0 w 137840"/>
                <a:gd name="connsiteY7" fmla="*/ 1433015 h 143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7840" h="1433015">
                  <a:moveTo>
                    <a:pt x="136478" y="0"/>
                  </a:moveTo>
                  <a:cubicBezTo>
                    <a:pt x="131233" y="162583"/>
                    <a:pt x="137840" y="360312"/>
                    <a:pt x="109182" y="532263"/>
                  </a:cubicBezTo>
                  <a:cubicBezTo>
                    <a:pt x="106098" y="550765"/>
                    <a:pt x="100084" y="568657"/>
                    <a:pt x="95535" y="586854"/>
                  </a:cubicBezTo>
                  <a:cubicBezTo>
                    <a:pt x="92349" y="663313"/>
                    <a:pt x="93387" y="961780"/>
                    <a:pt x="54591" y="1078173"/>
                  </a:cubicBezTo>
                  <a:lnTo>
                    <a:pt x="40944" y="1119116"/>
                  </a:lnTo>
                  <a:cubicBezTo>
                    <a:pt x="36395" y="1155510"/>
                    <a:pt x="31136" y="1191822"/>
                    <a:pt x="27296" y="1228298"/>
                  </a:cubicBezTo>
                  <a:cubicBezTo>
                    <a:pt x="22036" y="1278270"/>
                    <a:pt x="20289" y="1328616"/>
                    <a:pt x="13648" y="1378424"/>
                  </a:cubicBezTo>
                  <a:cubicBezTo>
                    <a:pt x="11169" y="1397017"/>
                    <a:pt x="0" y="1433015"/>
                    <a:pt x="0" y="1433015"/>
                  </a:cubicBezTo>
                </a:path>
              </a:pathLst>
            </a:custGeom>
            <a:noFill/>
            <a:ln w="5715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Palatino" pitchFamily="-64" charset="0"/>
                <a:ea typeface="ＭＳ Ｐゴシック" pitchFamily="-64" charset="-128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0692" y="-24"/>
            <a:ext cx="8637588" cy="1143000"/>
          </a:xfrm>
        </p:spPr>
        <p:txBody>
          <a:bodyPr/>
          <a:lstStyle/>
          <a:p>
            <a:r>
              <a:rPr lang="es-ES" b="1" dirty="0" err="1" smtClean="0"/>
              <a:t>Outline</a:t>
            </a:r>
            <a:endParaRPr lang="es-ES" b="1" dirty="0"/>
          </a:p>
        </p:txBody>
      </p:sp>
      <p:sp>
        <p:nvSpPr>
          <p:cNvPr id="110595" name="Rectangle 3"/>
          <p:cNvSpPr>
            <a:spLocks noGrp="1" noChangeArrowheads="1"/>
          </p:cNvSpPr>
          <p:nvPr>
            <p:ph idx="1"/>
          </p:nvPr>
        </p:nvSpPr>
        <p:spPr>
          <a:xfrm>
            <a:off x="500033" y="1484313"/>
            <a:ext cx="8388379" cy="474345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s-ES" sz="2500" dirty="0" err="1" smtClean="0">
                <a:solidFill>
                  <a:schemeClr val="tx1"/>
                </a:solidFill>
              </a:rPr>
              <a:t>Introduction</a:t>
            </a:r>
            <a:endParaRPr lang="es-ES" sz="2500" dirty="0" smtClean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s-ES" sz="2500" b="1" dirty="0" err="1" smtClean="0">
                <a:solidFill>
                  <a:schemeClr val="tx1"/>
                </a:solidFill>
              </a:rPr>
              <a:t>Methodology</a:t>
            </a:r>
            <a:endParaRPr lang="es-ES" sz="2500" b="1" dirty="0" smtClean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s-ES" sz="2500" dirty="0" err="1" smtClean="0">
                <a:solidFill>
                  <a:schemeClr val="tx1"/>
                </a:solidFill>
              </a:rPr>
              <a:t>Experiments</a:t>
            </a:r>
            <a:r>
              <a:rPr lang="es-ES" sz="2500" dirty="0" smtClean="0">
                <a:solidFill>
                  <a:schemeClr val="tx1"/>
                </a:solidFill>
              </a:rPr>
              <a:t> &amp; </a:t>
            </a:r>
            <a:r>
              <a:rPr lang="es-ES" sz="2500" dirty="0" err="1" smtClean="0">
                <a:solidFill>
                  <a:schemeClr val="tx1"/>
                </a:solidFill>
              </a:rPr>
              <a:t>results</a:t>
            </a:r>
            <a:endParaRPr lang="es-ES" sz="2500" dirty="0" smtClean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s-ES" sz="2500" dirty="0" err="1" smtClean="0">
                <a:solidFill>
                  <a:schemeClr val="tx1"/>
                </a:solidFill>
              </a:rPr>
              <a:t>Conclusion</a:t>
            </a:r>
            <a:endParaRPr lang="es-ES" sz="2500" dirty="0">
              <a:solidFill>
                <a:schemeClr val="tx1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0376F9-2E65-4DAB-B1D3-A2911D714754}" type="slidenum">
              <a:rPr lang="es-ES"/>
              <a:pPr/>
              <a:t>6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7 Rectángulo redondeado"/>
          <p:cNvSpPr/>
          <p:nvPr/>
        </p:nvSpPr>
        <p:spPr bwMode="auto">
          <a:xfrm>
            <a:off x="6072198" y="2643182"/>
            <a:ext cx="2857520" cy="350046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Palatino" pitchFamily="-64" charset="0"/>
              <a:ea typeface="ＭＳ Ｐゴシック" pitchFamily="-64" charset="-128"/>
            </a:endParaRPr>
          </a:p>
        </p:txBody>
      </p:sp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0692" y="-24"/>
            <a:ext cx="8637588" cy="1143000"/>
          </a:xfrm>
        </p:spPr>
        <p:txBody>
          <a:bodyPr/>
          <a:lstStyle/>
          <a:p>
            <a:r>
              <a:rPr lang="es-ES" b="1" dirty="0" err="1" smtClean="0"/>
              <a:t>Multi-label</a:t>
            </a:r>
            <a:r>
              <a:rPr lang="es-ES" b="1" dirty="0" smtClean="0"/>
              <a:t> graph-cuts</a:t>
            </a:r>
            <a:r>
              <a:rPr lang="es-ES" b="1" baseline="30000" dirty="0" smtClean="0"/>
              <a:t>1</a:t>
            </a:r>
            <a:endParaRPr lang="es-ES" b="1" baseline="300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0376F9-2E65-4DAB-B1D3-A2911D714754}" type="slidenum">
              <a:rPr lang="es-ES"/>
              <a:pPr/>
              <a:t>7</a:t>
            </a:fld>
            <a:endParaRPr lang="es-ES"/>
          </a:p>
        </p:txBody>
      </p:sp>
      <p:sp>
        <p:nvSpPr>
          <p:cNvPr id="24" name="4 Marcador de contenido"/>
          <p:cNvSpPr txBox="1">
            <a:spLocks/>
          </p:cNvSpPr>
          <p:nvPr/>
        </p:nvSpPr>
        <p:spPr bwMode="auto">
          <a:xfrm>
            <a:off x="357158" y="1214422"/>
            <a:ext cx="8137522" cy="1015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300" kern="0" baseline="0" dirty="0" smtClean="0">
                <a:latin typeface="+mn-lt"/>
                <a:ea typeface="+mn-ea"/>
              </a:rPr>
              <a:t>Energy minimization framework</a:t>
            </a:r>
            <a:endParaRPr lang="en-US" sz="2300" kern="0" dirty="0" smtClean="0">
              <a:latin typeface="+mn-lt"/>
              <a:ea typeface="+mn-ea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1785926"/>
            <a:ext cx="73818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13 CuadroTexto"/>
          <p:cNvSpPr txBox="1"/>
          <p:nvPr/>
        </p:nvSpPr>
        <p:spPr>
          <a:xfrm>
            <a:off x="571472" y="5429264"/>
            <a:ext cx="25717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err="1" smtClean="0"/>
              <a:t>Image</a:t>
            </a:r>
            <a:r>
              <a:rPr lang="es-ES" sz="2000" b="1" dirty="0" smtClean="0"/>
              <a:t> </a:t>
            </a:r>
            <a:r>
              <a:rPr lang="es-ES" sz="2000" b="1" dirty="0" err="1" smtClean="0"/>
              <a:t>restoration</a:t>
            </a:r>
            <a:endParaRPr lang="es-ES" sz="2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2928935"/>
            <a:ext cx="2539907" cy="2442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2928934"/>
            <a:ext cx="2539907" cy="2424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28998" y="2956231"/>
            <a:ext cx="2557669" cy="2371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333457" y="2973077"/>
            <a:ext cx="2531026" cy="2371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286512" y="2928934"/>
            <a:ext cx="2464437" cy="2437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286512" y="2928934"/>
            <a:ext cx="2456183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14 CuadroTexto"/>
          <p:cNvSpPr txBox="1"/>
          <p:nvPr/>
        </p:nvSpPr>
        <p:spPr>
          <a:xfrm>
            <a:off x="3286116" y="5429264"/>
            <a:ext cx="2571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err="1" smtClean="0"/>
              <a:t>Stereo</a:t>
            </a:r>
            <a:r>
              <a:rPr lang="es-ES" sz="2000" b="1" dirty="0" smtClean="0"/>
              <a:t> </a:t>
            </a:r>
            <a:r>
              <a:rPr lang="es-ES" sz="2000" b="1" dirty="0" err="1" smtClean="0"/>
              <a:t>reconstruction</a:t>
            </a:r>
            <a:endParaRPr lang="es-ES" sz="2000" b="1" dirty="0"/>
          </a:p>
        </p:txBody>
      </p:sp>
      <p:sp>
        <p:nvSpPr>
          <p:cNvPr id="16" name="15 CuadroTexto"/>
          <p:cNvSpPr txBox="1"/>
          <p:nvPr/>
        </p:nvSpPr>
        <p:spPr>
          <a:xfrm>
            <a:off x="6286512" y="5429264"/>
            <a:ext cx="2571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err="1" smtClean="0"/>
              <a:t>Image</a:t>
            </a:r>
            <a:r>
              <a:rPr lang="es-ES" sz="2000" b="1" dirty="0" smtClean="0"/>
              <a:t> </a:t>
            </a:r>
            <a:r>
              <a:rPr lang="es-ES" sz="2000" b="1" dirty="0" err="1" smtClean="0"/>
              <a:t>segmentation</a:t>
            </a:r>
            <a:endParaRPr lang="es-ES" sz="2000" b="1" dirty="0"/>
          </a:p>
        </p:txBody>
      </p:sp>
      <p:sp>
        <p:nvSpPr>
          <p:cNvPr id="17" name="16 Rectángulo"/>
          <p:cNvSpPr/>
          <p:nvPr/>
        </p:nvSpPr>
        <p:spPr>
          <a:xfrm>
            <a:off x="571472" y="6273249"/>
            <a:ext cx="778674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500" b="1" baseline="30000" dirty="0" smtClean="0">
                <a:solidFill>
                  <a:schemeClr val="bg1"/>
                </a:solidFill>
              </a:rPr>
              <a:t>1</a:t>
            </a:r>
            <a:r>
              <a:rPr lang="es-ES" sz="1500" b="1" dirty="0" smtClean="0"/>
              <a:t> </a:t>
            </a:r>
            <a:r>
              <a:rPr lang="es-ES" sz="1500" b="1" dirty="0" smtClean="0">
                <a:solidFill>
                  <a:schemeClr val="bg1"/>
                </a:solidFill>
              </a:rPr>
              <a:t>Y. </a:t>
            </a:r>
            <a:r>
              <a:rPr lang="es-ES" sz="1500" b="1" dirty="0" err="1" smtClean="0">
                <a:solidFill>
                  <a:schemeClr val="bg1"/>
                </a:solidFill>
              </a:rPr>
              <a:t>Boykov</a:t>
            </a:r>
            <a:r>
              <a:rPr lang="es-ES" sz="1500" b="1" dirty="0" smtClean="0">
                <a:solidFill>
                  <a:schemeClr val="bg1"/>
                </a:solidFill>
              </a:rPr>
              <a:t>, O. </a:t>
            </a:r>
            <a:r>
              <a:rPr lang="es-ES" sz="1500" b="1" dirty="0" err="1" smtClean="0">
                <a:solidFill>
                  <a:schemeClr val="bg1"/>
                </a:solidFill>
              </a:rPr>
              <a:t>Veksler</a:t>
            </a:r>
            <a:r>
              <a:rPr lang="es-ES" sz="1500" b="1" dirty="0" smtClean="0">
                <a:solidFill>
                  <a:schemeClr val="bg1"/>
                </a:solidFill>
              </a:rPr>
              <a:t>, and R. </a:t>
            </a:r>
            <a:r>
              <a:rPr lang="es-ES" sz="1500" b="1" dirty="0" err="1" smtClean="0">
                <a:solidFill>
                  <a:schemeClr val="bg1"/>
                </a:solidFill>
              </a:rPr>
              <a:t>Zabih</a:t>
            </a:r>
            <a:r>
              <a:rPr lang="es-ES" sz="1500" b="1" dirty="0" smtClean="0">
                <a:solidFill>
                  <a:schemeClr val="bg1"/>
                </a:solidFill>
              </a:rPr>
              <a:t>. </a:t>
            </a:r>
            <a:r>
              <a:rPr lang="es-ES" sz="1500" b="1" dirty="0" err="1" smtClean="0">
                <a:solidFill>
                  <a:schemeClr val="bg1"/>
                </a:solidFill>
              </a:rPr>
              <a:t>Fast</a:t>
            </a:r>
            <a:r>
              <a:rPr lang="es-ES" sz="1500" b="1" dirty="0" smtClean="0">
                <a:solidFill>
                  <a:schemeClr val="bg1"/>
                </a:solidFill>
              </a:rPr>
              <a:t> </a:t>
            </a:r>
            <a:r>
              <a:rPr lang="es-ES" sz="1500" b="1" dirty="0" err="1" smtClean="0">
                <a:solidFill>
                  <a:schemeClr val="bg1"/>
                </a:solidFill>
              </a:rPr>
              <a:t>approximate</a:t>
            </a:r>
            <a:r>
              <a:rPr lang="es-ES" sz="1500" b="1" dirty="0" smtClean="0">
                <a:solidFill>
                  <a:schemeClr val="bg1"/>
                </a:solidFill>
              </a:rPr>
              <a:t> </a:t>
            </a:r>
            <a:r>
              <a:rPr lang="en-US" sz="1500" b="1" dirty="0" smtClean="0">
                <a:solidFill>
                  <a:schemeClr val="bg1"/>
                </a:solidFill>
              </a:rPr>
              <a:t>energy minimization via graph cuts. </a:t>
            </a:r>
            <a:r>
              <a:rPr lang="en-US" sz="1500" b="1" i="1" dirty="0" smtClean="0">
                <a:solidFill>
                  <a:schemeClr val="bg1"/>
                </a:solidFill>
              </a:rPr>
              <a:t>PAMI,</a:t>
            </a:r>
            <a:r>
              <a:rPr lang="es-ES" sz="1500" b="1" dirty="0" smtClean="0">
                <a:solidFill>
                  <a:schemeClr val="bg1"/>
                </a:solidFill>
              </a:rPr>
              <a:t> </a:t>
            </a:r>
            <a:r>
              <a:rPr lang="es-ES" sz="1500" b="1" dirty="0" err="1" smtClean="0">
                <a:solidFill>
                  <a:schemeClr val="bg1"/>
                </a:solidFill>
              </a:rPr>
              <a:t>nov</a:t>
            </a:r>
            <a:r>
              <a:rPr lang="es-ES" sz="1500" b="1" dirty="0" smtClean="0">
                <a:solidFill>
                  <a:schemeClr val="bg1"/>
                </a:solidFill>
              </a:rPr>
              <a:t> 2001.</a:t>
            </a:r>
            <a:endParaRPr lang="es-ES" sz="15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0692" y="-24"/>
            <a:ext cx="8637588" cy="1143000"/>
          </a:xfrm>
        </p:spPr>
        <p:txBody>
          <a:bodyPr/>
          <a:lstStyle/>
          <a:p>
            <a:r>
              <a:rPr lang="es-ES" b="1" dirty="0" err="1" smtClean="0"/>
              <a:t>Segmentation</a:t>
            </a:r>
            <a:r>
              <a:rPr lang="es-ES" b="1" dirty="0" smtClean="0"/>
              <a:t> </a:t>
            </a:r>
            <a:r>
              <a:rPr lang="es-ES" b="1" dirty="0" err="1" smtClean="0"/>
              <a:t>with</a:t>
            </a:r>
            <a:r>
              <a:rPr lang="es-ES" b="1" dirty="0" smtClean="0"/>
              <a:t> </a:t>
            </a:r>
            <a:r>
              <a:rPr lang="es-ES" b="1" dirty="0" err="1" smtClean="0"/>
              <a:t>Multi-label</a:t>
            </a:r>
            <a:r>
              <a:rPr lang="es-ES" b="1" dirty="0" smtClean="0"/>
              <a:t> </a:t>
            </a:r>
            <a:r>
              <a:rPr lang="es-ES" b="1" dirty="0" err="1" smtClean="0"/>
              <a:t>graph-cuts</a:t>
            </a:r>
            <a:endParaRPr lang="es-ES" b="1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0376F9-2E65-4DAB-B1D3-A2911D714754}" type="slidenum">
              <a:rPr lang="es-ES"/>
              <a:pPr/>
              <a:t>8</a:t>
            </a:fld>
            <a:endParaRPr lang="es-ES"/>
          </a:p>
        </p:txBody>
      </p:sp>
      <p:pic>
        <p:nvPicPr>
          <p:cNvPr id="3074" name="Picture 2" descr="F:\Dropbox\My Dropbox\ICCV Workshop\hicv2011AuthorKit\latex\images\res4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142984"/>
            <a:ext cx="1924050" cy="5072098"/>
          </a:xfrm>
          <a:prstGeom prst="rect">
            <a:avLst/>
          </a:prstGeom>
          <a:noFill/>
        </p:spPr>
      </p:pic>
      <p:sp>
        <p:nvSpPr>
          <p:cNvPr id="9" name="4 Marcador de contenido"/>
          <p:cNvSpPr txBox="1">
            <a:spLocks/>
          </p:cNvSpPr>
          <p:nvPr/>
        </p:nvSpPr>
        <p:spPr bwMode="auto">
          <a:xfrm>
            <a:off x="2428860" y="1357298"/>
            <a:ext cx="5929354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300" kern="0" baseline="0" dirty="0" smtClean="0">
                <a:latin typeface="+mn-lt"/>
                <a:ea typeface="+mn-ea"/>
              </a:rPr>
              <a:t>User initialization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US" sz="1500" kern="0" baseline="0" dirty="0" smtClean="0">
              <a:latin typeface="+mn-lt"/>
              <a:ea typeface="+mn-ea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300" kern="0" dirty="0" smtClean="0">
                <a:latin typeface="+mn-lt"/>
                <a:ea typeface="+mn-ea"/>
              </a:rPr>
              <a:t>Unary potential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US" sz="2300" kern="0" dirty="0" smtClean="0">
              <a:latin typeface="+mn-lt"/>
              <a:ea typeface="+mn-ea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US" sz="2300" kern="0" dirty="0" smtClean="0">
              <a:latin typeface="+mn-lt"/>
              <a:ea typeface="+mn-ea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US" sz="1000" kern="0" dirty="0" smtClean="0">
              <a:latin typeface="+mn-lt"/>
              <a:ea typeface="+mn-ea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300" kern="0" dirty="0" err="1" smtClean="0">
                <a:latin typeface="+mn-lt"/>
                <a:ea typeface="+mn-ea"/>
              </a:rPr>
              <a:t>Pairwise</a:t>
            </a:r>
            <a:r>
              <a:rPr lang="en-US" sz="2300" kern="0" dirty="0" smtClean="0">
                <a:latin typeface="+mn-lt"/>
                <a:ea typeface="+mn-ea"/>
              </a:rPr>
              <a:t> potential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US" sz="2300" kern="0" dirty="0" smtClean="0">
              <a:latin typeface="+mn-lt"/>
              <a:ea typeface="+mn-ea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US" sz="2300" kern="0" dirty="0" smtClean="0">
              <a:latin typeface="+mn-lt"/>
              <a:ea typeface="+mn-ea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US" sz="2300" kern="0" dirty="0" smtClean="0">
              <a:latin typeface="+mn-lt"/>
              <a:ea typeface="+mn-ea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300" kern="0" dirty="0" smtClean="0">
                <a:latin typeface="+mn-lt"/>
                <a:ea typeface="+mn-ea"/>
              </a:rPr>
              <a:t>Segmentation (</a:t>
            </a:r>
            <a:r>
              <a:rPr lang="el-GR" sz="2300" kern="0" dirty="0" smtClean="0">
                <a:latin typeface="+mn-lt"/>
                <a:ea typeface="+mn-ea"/>
              </a:rPr>
              <a:t>α</a:t>
            </a:r>
            <a:r>
              <a:rPr lang="es-ES" sz="2300" kern="0" dirty="0" smtClean="0">
                <a:latin typeface="+mn-lt"/>
                <a:ea typeface="+mn-ea"/>
              </a:rPr>
              <a:t>-</a:t>
            </a:r>
            <a:r>
              <a:rPr lang="es-ES" sz="2300" kern="0" dirty="0" err="1" smtClean="0">
                <a:latin typeface="+mn-lt"/>
                <a:ea typeface="+mn-ea"/>
              </a:rPr>
              <a:t>expansion</a:t>
            </a:r>
            <a:r>
              <a:rPr lang="es-ES" sz="2300" kern="0" dirty="0" smtClean="0">
                <a:latin typeface="+mn-lt"/>
                <a:ea typeface="+mn-ea"/>
              </a:rPr>
              <a:t>)</a:t>
            </a:r>
            <a:endParaRPr lang="en-US" sz="2300" kern="0" dirty="0" smtClean="0">
              <a:latin typeface="+mn-lt"/>
              <a:ea typeface="+mn-ea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US" sz="2300" kern="0" dirty="0" smtClean="0">
              <a:latin typeface="+mn-lt"/>
              <a:ea typeface="+mn-ea"/>
            </a:endParaRPr>
          </a:p>
        </p:txBody>
      </p:sp>
      <p:grpSp>
        <p:nvGrpSpPr>
          <p:cNvPr id="16" name="15 Grupo"/>
          <p:cNvGrpSpPr/>
          <p:nvPr/>
        </p:nvGrpSpPr>
        <p:grpSpPr>
          <a:xfrm>
            <a:off x="518634" y="1473958"/>
            <a:ext cx="1164091" cy="3862317"/>
            <a:chOff x="732948" y="1473958"/>
            <a:chExt cx="1164091" cy="3862317"/>
          </a:xfrm>
        </p:grpSpPr>
        <p:sp>
          <p:nvSpPr>
            <p:cNvPr id="10" name="9 Forma libre"/>
            <p:cNvSpPr/>
            <p:nvPr/>
          </p:nvSpPr>
          <p:spPr bwMode="auto">
            <a:xfrm>
              <a:off x="1678675" y="1473958"/>
              <a:ext cx="76276" cy="464024"/>
            </a:xfrm>
            <a:custGeom>
              <a:avLst/>
              <a:gdLst>
                <a:gd name="connsiteX0" fmla="*/ 0 w 76276"/>
                <a:gd name="connsiteY0" fmla="*/ 0 h 464024"/>
                <a:gd name="connsiteX1" fmla="*/ 27295 w 76276"/>
                <a:gd name="connsiteY1" fmla="*/ 40943 h 464024"/>
                <a:gd name="connsiteX2" fmla="*/ 54591 w 76276"/>
                <a:gd name="connsiteY2" fmla="*/ 122830 h 464024"/>
                <a:gd name="connsiteX3" fmla="*/ 68238 w 76276"/>
                <a:gd name="connsiteY3" fmla="*/ 464024 h 464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76" h="464024">
                  <a:moveTo>
                    <a:pt x="0" y="0"/>
                  </a:moveTo>
                  <a:cubicBezTo>
                    <a:pt x="9098" y="13648"/>
                    <a:pt x="20633" y="25954"/>
                    <a:pt x="27295" y="40943"/>
                  </a:cubicBezTo>
                  <a:cubicBezTo>
                    <a:pt x="38980" y="67235"/>
                    <a:pt x="54591" y="122830"/>
                    <a:pt x="54591" y="122830"/>
                  </a:cubicBezTo>
                  <a:cubicBezTo>
                    <a:pt x="76276" y="318003"/>
                    <a:pt x="68238" y="204465"/>
                    <a:pt x="68238" y="464024"/>
                  </a:cubicBezTo>
                </a:path>
              </a:pathLst>
            </a:custGeom>
            <a:noFill/>
            <a:ln w="57150" cap="flat" cmpd="sng" algn="ctr">
              <a:solidFill>
                <a:srgbClr val="16FE1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Palatino" pitchFamily="-64" charset="0"/>
                <a:ea typeface="ＭＳ Ｐゴシック" pitchFamily="-64" charset="-128"/>
              </a:endParaRPr>
            </a:p>
          </p:txBody>
        </p:sp>
        <p:sp>
          <p:nvSpPr>
            <p:cNvPr id="11" name="10 Forma libre"/>
            <p:cNvSpPr/>
            <p:nvPr/>
          </p:nvSpPr>
          <p:spPr bwMode="auto">
            <a:xfrm>
              <a:off x="1392072" y="2210937"/>
              <a:ext cx="464024" cy="1119117"/>
            </a:xfrm>
            <a:custGeom>
              <a:avLst/>
              <a:gdLst>
                <a:gd name="connsiteX0" fmla="*/ 0 w 464024"/>
                <a:gd name="connsiteY0" fmla="*/ 1119117 h 1119117"/>
                <a:gd name="connsiteX1" fmla="*/ 27295 w 464024"/>
                <a:gd name="connsiteY1" fmla="*/ 996287 h 1119117"/>
                <a:gd name="connsiteX2" fmla="*/ 122829 w 464024"/>
                <a:gd name="connsiteY2" fmla="*/ 818866 h 1119117"/>
                <a:gd name="connsiteX3" fmla="*/ 150125 w 464024"/>
                <a:gd name="connsiteY3" fmla="*/ 736979 h 1119117"/>
                <a:gd name="connsiteX4" fmla="*/ 163773 w 464024"/>
                <a:gd name="connsiteY4" fmla="*/ 682388 h 1119117"/>
                <a:gd name="connsiteX5" fmla="*/ 204716 w 464024"/>
                <a:gd name="connsiteY5" fmla="*/ 641445 h 1119117"/>
                <a:gd name="connsiteX6" fmla="*/ 232012 w 464024"/>
                <a:gd name="connsiteY6" fmla="*/ 518615 h 1119117"/>
                <a:gd name="connsiteX7" fmla="*/ 272955 w 464024"/>
                <a:gd name="connsiteY7" fmla="*/ 368490 h 1119117"/>
                <a:gd name="connsiteX8" fmla="*/ 286603 w 464024"/>
                <a:gd name="connsiteY8" fmla="*/ 300251 h 1119117"/>
                <a:gd name="connsiteX9" fmla="*/ 327546 w 464024"/>
                <a:gd name="connsiteY9" fmla="*/ 204717 h 1119117"/>
                <a:gd name="connsiteX10" fmla="*/ 382137 w 464024"/>
                <a:gd name="connsiteY10" fmla="*/ 122830 h 1119117"/>
                <a:gd name="connsiteX11" fmla="*/ 423080 w 464024"/>
                <a:gd name="connsiteY11" fmla="*/ 95535 h 1119117"/>
                <a:gd name="connsiteX12" fmla="*/ 464024 w 464024"/>
                <a:gd name="connsiteY12" fmla="*/ 0 h 1119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4024" h="1119117">
                  <a:moveTo>
                    <a:pt x="0" y="1119117"/>
                  </a:moveTo>
                  <a:cubicBezTo>
                    <a:pt x="5242" y="1087664"/>
                    <a:pt x="10495" y="1029886"/>
                    <a:pt x="27295" y="996287"/>
                  </a:cubicBezTo>
                  <a:cubicBezTo>
                    <a:pt x="86189" y="878502"/>
                    <a:pt x="36762" y="1077064"/>
                    <a:pt x="122829" y="818866"/>
                  </a:cubicBezTo>
                  <a:cubicBezTo>
                    <a:pt x="131928" y="791570"/>
                    <a:pt x="143147" y="764892"/>
                    <a:pt x="150125" y="736979"/>
                  </a:cubicBezTo>
                  <a:cubicBezTo>
                    <a:pt x="154674" y="718782"/>
                    <a:pt x="154467" y="698674"/>
                    <a:pt x="163773" y="682388"/>
                  </a:cubicBezTo>
                  <a:cubicBezTo>
                    <a:pt x="173349" y="665630"/>
                    <a:pt x="191068" y="655093"/>
                    <a:pt x="204716" y="641445"/>
                  </a:cubicBezTo>
                  <a:cubicBezTo>
                    <a:pt x="214099" y="594533"/>
                    <a:pt x="219161" y="563593"/>
                    <a:pt x="232012" y="518615"/>
                  </a:cubicBezTo>
                  <a:cubicBezTo>
                    <a:pt x="258153" y="427121"/>
                    <a:pt x="240523" y="530646"/>
                    <a:pt x="272955" y="368490"/>
                  </a:cubicBezTo>
                  <a:cubicBezTo>
                    <a:pt x="277504" y="345744"/>
                    <a:pt x="280977" y="322755"/>
                    <a:pt x="286603" y="300251"/>
                  </a:cubicBezTo>
                  <a:cubicBezTo>
                    <a:pt x="294672" y="267976"/>
                    <a:pt x="310804" y="232621"/>
                    <a:pt x="327546" y="204717"/>
                  </a:cubicBezTo>
                  <a:cubicBezTo>
                    <a:pt x="344424" y="176587"/>
                    <a:pt x="354841" y="141027"/>
                    <a:pt x="382137" y="122830"/>
                  </a:cubicBezTo>
                  <a:lnTo>
                    <a:pt x="423080" y="95535"/>
                  </a:lnTo>
                  <a:cubicBezTo>
                    <a:pt x="452411" y="7544"/>
                    <a:pt x="430031" y="33993"/>
                    <a:pt x="464024" y="0"/>
                  </a:cubicBezTo>
                </a:path>
              </a:pathLst>
            </a:custGeom>
            <a:noFill/>
            <a:ln w="57150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Palatino" pitchFamily="-64" charset="0"/>
                <a:ea typeface="ＭＳ Ｐゴシック" pitchFamily="-64" charset="-128"/>
              </a:endParaRPr>
            </a:p>
          </p:txBody>
        </p:sp>
        <p:sp>
          <p:nvSpPr>
            <p:cNvPr id="12" name="11 Forma libre"/>
            <p:cNvSpPr/>
            <p:nvPr/>
          </p:nvSpPr>
          <p:spPr bwMode="auto">
            <a:xfrm>
              <a:off x="1746913" y="3753134"/>
              <a:ext cx="150126" cy="1583141"/>
            </a:xfrm>
            <a:custGeom>
              <a:avLst/>
              <a:gdLst>
                <a:gd name="connsiteX0" fmla="*/ 0 w 150126"/>
                <a:gd name="connsiteY0" fmla="*/ 0 h 1583141"/>
                <a:gd name="connsiteX1" fmla="*/ 13648 w 150126"/>
                <a:gd name="connsiteY1" fmla="*/ 354842 h 1583141"/>
                <a:gd name="connsiteX2" fmla="*/ 68239 w 150126"/>
                <a:gd name="connsiteY2" fmla="*/ 477672 h 1583141"/>
                <a:gd name="connsiteX3" fmla="*/ 122830 w 150126"/>
                <a:gd name="connsiteY3" fmla="*/ 586854 h 1583141"/>
                <a:gd name="connsiteX4" fmla="*/ 150126 w 150126"/>
                <a:gd name="connsiteY4" fmla="*/ 668741 h 1583141"/>
                <a:gd name="connsiteX5" fmla="*/ 150126 w 150126"/>
                <a:gd name="connsiteY5" fmla="*/ 1583141 h 1583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0126" h="1583141">
                  <a:moveTo>
                    <a:pt x="0" y="0"/>
                  </a:moveTo>
                  <a:cubicBezTo>
                    <a:pt x="4549" y="118281"/>
                    <a:pt x="2599" y="236991"/>
                    <a:pt x="13648" y="354842"/>
                  </a:cubicBezTo>
                  <a:cubicBezTo>
                    <a:pt x="20801" y="431143"/>
                    <a:pt x="39424" y="424844"/>
                    <a:pt x="68239" y="477672"/>
                  </a:cubicBezTo>
                  <a:cubicBezTo>
                    <a:pt x="87723" y="513393"/>
                    <a:pt x="109963" y="548252"/>
                    <a:pt x="122830" y="586854"/>
                  </a:cubicBezTo>
                  <a:cubicBezTo>
                    <a:pt x="131929" y="614150"/>
                    <a:pt x="150126" y="639969"/>
                    <a:pt x="150126" y="668741"/>
                  </a:cubicBezTo>
                  <a:lnTo>
                    <a:pt x="150126" y="1583141"/>
                  </a:lnTo>
                </a:path>
              </a:pathLst>
            </a:custGeom>
            <a:noFill/>
            <a:ln w="5715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Palatino" pitchFamily="-64" charset="0"/>
                <a:ea typeface="ＭＳ Ｐゴシック" pitchFamily="-64" charset="-128"/>
              </a:endParaRPr>
            </a:p>
          </p:txBody>
        </p:sp>
        <p:sp>
          <p:nvSpPr>
            <p:cNvPr id="15" name="14 Forma libre"/>
            <p:cNvSpPr/>
            <p:nvPr/>
          </p:nvSpPr>
          <p:spPr bwMode="auto">
            <a:xfrm>
              <a:off x="732948" y="1473958"/>
              <a:ext cx="413464" cy="3137833"/>
            </a:xfrm>
            <a:custGeom>
              <a:avLst/>
              <a:gdLst>
                <a:gd name="connsiteX0" fmla="*/ 413464 w 413464"/>
                <a:gd name="connsiteY0" fmla="*/ 0 h 3137833"/>
                <a:gd name="connsiteX1" fmla="*/ 372521 w 413464"/>
                <a:gd name="connsiteY1" fmla="*/ 13648 h 3137833"/>
                <a:gd name="connsiteX2" fmla="*/ 290634 w 413464"/>
                <a:gd name="connsiteY2" fmla="*/ 109182 h 3137833"/>
                <a:gd name="connsiteX3" fmla="*/ 249691 w 413464"/>
                <a:gd name="connsiteY3" fmla="*/ 136478 h 3137833"/>
                <a:gd name="connsiteX4" fmla="*/ 222395 w 413464"/>
                <a:gd name="connsiteY4" fmla="*/ 177421 h 3137833"/>
                <a:gd name="connsiteX5" fmla="*/ 195100 w 413464"/>
                <a:gd name="connsiteY5" fmla="*/ 286603 h 3137833"/>
                <a:gd name="connsiteX6" fmla="*/ 140509 w 413464"/>
                <a:gd name="connsiteY6" fmla="*/ 368490 h 3137833"/>
                <a:gd name="connsiteX7" fmla="*/ 113213 w 413464"/>
                <a:gd name="connsiteY7" fmla="*/ 464024 h 3137833"/>
                <a:gd name="connsiteX8" fmla="*/ 72270 w 413464"/>
                <a:gd name="connsiteY8" fmla="*/ 491320 h 3137833"/>
                <a:gd name="connsiteX9" fmla="*/ 58622 w 413464"/>
                <a:gd name="connsiteY9" fmla="*/ 532263 h 3137833"/>
                <a:gd name="connsiteX10" fmla="*/ 31327 w 413464"/>
                <a:gd name="connsiteY10" fmla="*/ 723332 h 3137833"/>
                <a:gd name="connsiteX11" fmla="*/ 58622 w 413464"/>
                <a:gd name="connsiteY11" fmla="*/ 1801505 h 3137833"/>
                <a:gd name="connsiteX12" fmla="*/ 85918 w 413464"/>
                <a:gd name="connsiteY12" fmla="*/ 1897039 h 3137833"/>
                <a:gd name="connsiteX13" fmla="*/ 113213 w 413464"/>
                <a:gd name="connsiteY13" fmla="*/ 2006221 h 3137833"/>
                <a:gd name="connsiteX14" fmla="*/ 99565 w 413464"/>
                <a:gd name="connsiteY14" fmla="*/ 2756848 h 3137833"/>
                <a:gd name="connsiteX15" fmla="*/ 72270 w 413464"/>
                <a:gd name="connsiteY15" fmla="*/ 2947917 h 3137833"/>
                <a:gd name="connsiteX16" fmla="*/ 72270 w 413464"/>
                <a:gd name="connsiteY16" fmla="*/ 3125338 h 3137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13464" h="3137833">
                  <a:moveTo>
                    <a:pt x="413464" y="0"/>
                  </a:moveTo>
                  <a:cubicBezTo>
                    <a:pt x="399816" y="4549"/>
                    <a:pt x="384491" y="5668"/>
                    <a:pt x="372521" y="13648"/>
                  </a:cubicBezTo>
                  <a:cubicBezTo>
                    <a:pt x="327949" y="43362"/>
                    <a:pt x="328477" y="71338"/>
                    <a:pt x="290634" y="109182"/>
                  </a:cubicBezTo>
                  <a:cubicBezTo>
                    <a:pt x="279036" y="120780"/>
                    <a:pt x="263339" y="127379"/>
                    <a:pt x="249691" y="136478"/>
                  </a:cubicBezTo>
                  <a:cubicBezTo>
                    <a:pt x="240592" y="150126"/>
                    <a:pt x="228154" y="162063"/>
                    <a:pt x="222395" y="177421"/>
                  </a:cubicBezTo>
                  <a:cubicBezTo>
                    <a:pt x="208430" y="214661"/>
                    <a:pt x="214531" y="251627"/>
                    <a:pt x="195100" y="286603"/>
                  </a:cubicBezTo>
                  <a:cubicBezTo>
                    <a:pt x="179168" y="315280"/>
                    <a:pt x="140509" y="368490"/>
                    <a:pt x="140509" y="368490"/>
                  </a:cubicBezTo>
                  <a:cubicBezTo>
                    <a:pt x="139617" y="372057"/>
                    <a:pt x="120333" y="455124"/>
                    <a:pt x="113213" y="464024"/>
                  </a:cubicBezTo>
                  <a:cubicBezTo>
                    <a:pt x="102966" y="476832"/>
                    <a:pt x="85918" y="482221"/>
                    <a:pt x="72270" y="491320"/>
                  </a:cubicBezTo>
                  <a:cubicBezTo>
                    <a:pt x="67721" y="504968"/>
                    <a:pt x="62111" y="518307"/>
                    <a:pt x="58622" y="532263"/>
                  </a:cubicBezTo>
                  <a:cubicBezTo>
                    <a:pt x="41240" y="601791"/>
                    <a:pt x="39819" y="646896"/>
                    <a:pt x="31327" y="723332"/>
                  </a:cubicBezTo>
                  <a:cubicBezTo>
                    <a:pt x="31645" y="746264"/>
                    <a:pt x="0" y="1479087"/>
                    <a:pt x="58622" y="1801505"/>
                  </a:cubicBezTo>
                  <a:cubicBezTo>
                    <a:pt x="75644" y="1895123"/>
                    <a:pt x="66427" y="1819073"/>
                    <a:pt x="85918" y="1897039"/>
                  </a:cubicBezTo>
                  <a:lnTo>
                    <a:pt x="113213" y="2006221"/>
                  </a:lnTo>
                  <a:cubicBezTo>
                    <a:pt x="108664" y="2256430"/>
                    <a:pt x="107505" y="2506724"/>
                    <a:pt x="99565" y="2756848"/>
                  </a:cubicBezTo>
                  <a:cubicBezTo>
                    <a:pt x="87470" y="3137833"/>
                    <a:pt x="88187" y="2645499"/>
                    <a:pt x="72270" y="2947917"/>
                  </a:cubicBezTo>
                  <a:cubicBezTo>
                    <a:pt x="69162" y="3006976"/>
                    <a:pt x="72270" y="3066198"/>
                    <a:pt x="72270" y="3125338"/>
                  </a:cubicBezTo>
                </a:path>
              </a:pathLst>
            </a:cu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Palatino" pitchFamily="-64" charset="0"/>
                <a:ea typeface="ＭＳ Ｐゴシック" pitchFamily="-64" charset="-128"/>
              </a:endParaRPr>
            </a:p>
          </p:txBody>
        </p:sp>
      </p:grp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42508" y="2643182"/>
            <a:ext cx="6500858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13947" y="4071942"/>
            <a:ext cx="6357982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596" y="1142984"/>
            <a:ext cx="1928826" cy="5072098"/>
          </a:xfrm>
          <a:prstGeom prst="rect">
            <a:avLst/>
          </a:prstGeom>
          <a:gradFill>
            <a:gsLst>
              <a:gs pos="0">
                <a:schemeClr val="accent1">
                  <a:shade val="30000"/>
                  <a:satMod val="115000"/>
                  <a:alpha val="39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allAtOnce"/>
      <p:bldP spid="9" grpId="1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0692" y="-24"/>
            <a:ext cx="8637588" cy="1143000"/>
          </a:xfrm>
        </p:spPr>
        <p:txBody>
          <a:bodyPr/>
          <a:lstStyle/>
          <a:p>
            <a:r>
              <a:rPr lang="es-ES" b="1" dirty="0" err="1" smtClean="0"/>
              <a:t>Likelihood-based</a:t>
            </a:r>
            <a:r>
              <a:rPr lang="es-ES" b="1" dirty="0" smtClean="0"/>
              <a:t> </a:t>
            </a:r>
            <a:r>
              <a:rPr lang="es-ES" b="1" dirty="0" err="1" smtClean="0"/>
              <a:t>correction</a:t>
            </a:r>
            <a:endParaRPr lang="es-ES" b="1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0376F9-2E65-4DAB-B1D3-A2911D714754}" type="slidenum">
              <a:rPr lang="es-ES"/>
              <a:pPr/>
              <a:t>9</a:t>
            </a:fld>
            <a:endParaRPr lang="es-ES"/>
          </a:p>
        </p:txBody>
      </p:sp>
      <p:pic>
        <p:nvPicPr>
          <p:cNvPr id="17" name="Picture 2" descr="F:\Dropbox\My Dropbox\ICCV Workshop\hicv2011AuthorKit\latex\images\res4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0496" y="1142984"/>
            <a:ext cx="1924050" cy="5072098"/>
          </a:xfrm>
          <a:prstGeom prst="rect">
            <a:avLst/>
          </a:prstGeom>
          <a:noFill/>
        </p:spPr>
      </p:pic>
      <p:grpSp>
        <p:nvGrpSpPr>
          <p:cNvPr id="18" name="17 Grupo"/>
          <p:cNvGrpSpPr/>
          <p:nvPr/>
        </p:nvGrpSpPr>
        <p:grpSpPr>
          <a:xfrm>
            <a:off x="380534" y="1473958"/>
            <a:ext cx="1164091" cy="3862317"/>
            <a:chOff x="732948" y="1473958"/>
            <a:chExt cx="1164091" cy="3862317"/>
          </a:xfrm>
        </p:grpSpPr>
        <p:sp>
          <p:nvSpPr>
            <p:cNvPr id="19" name="18 Forma libre"/>
            <p:cNvSpPr/>
            <p:nvPr/>
          </p:nvSpPr>
          <p:spPr bwMode="auto">
            <a:xfrm>
              <a:off x="1678675" y="1473958"/>
              <a:ext cx="76276" cy="464024"/>
            </a:xfrm>
            <a:custGeom>
              <a:avLst/>
              <a:gdLst>
                <a:gd name="connsiteX0" fmla="*/ 0 w 76276"/>
                <a:gd name="connsiteY0" fmla="*/ 0 h 464024"/>
                <a:gd name="connsiteX1" fmla="*/ 27295 w 76276"/>
                <a:gd name="connsiteY1" fmla="*/ 40943 h 464024"/>
                <a:gd name="connsiteX2" fmla="*/ 54591 w 76276"/>
                <a:gd name="connsiteY2" fmla="*/ 122830 h 464024"/>
                <a:gd name="connsiteX3" fmla="*/ 68238 w 76276"/>
                <a:gd name="connsiteY3" fmla="*/ 464024 h 464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76" h="464024">
                  <a:moveTo>
                    <a:pt x="0" y="0"/>
                  </a:moveTo>
                  <a:cubicBezTo>
                    <a:pt x="9098" y="13648"/>
                    <a:pt x="20633" y="25954"/>
                    <a:pt x="27295" y="40943"/>
                  </a:cubicBezTo>
                  <a:cubicBezTo>
                    <a:pt x="38980" y="67235"/>
                    <a:pt x="54591" y="122830"/>
                    <a:pt x="54591" y="122830"/>
                  </a:cubicBezTo>
                  <a:cubicBezTo>
                    <a:pt x="76276" y="318003"/>
                    <a:pt x="68238" y="204465"/>
                    <a:pt x="68238" y="464024"/>
                  </a:cubicBezTo>
                </a:path>
              </a:pathLst>
            </a:custGeom>
            <a:noFill/>
            <a:ln w="57150" cap="flat" cmpd="sng" algn="ctr">
              <a:solidFill>
                <a:srgbClr val="16FE1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Palatino" pitchFamily="-64" charset="0"/>
                <a:ea typeface="ＭＳ Ｐゴシック" pitchFamily="-64" charset="-128"/>
              </a:endParaRPr>
            </a:p>
          </p:txBody>
        </p:sp>
        <p:sp>
          <p:nvSpPr>
            <p:cNvPr id="22" name="21 Forma libre"/>
            <p:cNvSpPr/>
            <p:nvPr/>
          </p:nvSpPr>
          <p:spPr bwMode="auto">
            <a:xfrm>
              <a:off x="1392072" y="2210937"/>
              <a:ext cx="464024" cy="1119117"/>
            </a:xfrm>
            <a:custGeom>
              <a:avLst/>
              <a:gdLst>
                <a:gd name="connsiteX0" fmla="*/ 0 w 464024"/>
                <a:gd name="connsiteY0" fmla="*/ 1119117 h 1119117"/>
                <a:gd name="connsiteX1" fmla="*/ 27295 w 464024"/>
                <a:gd name="connsiteY1" fmla="*/ 996287 h 1119117"/>
                <a:gd name="connsiteX2" fmla="*/ 122829 w 464024"/>
                <a:gd name="connsiteY2" fmla="*/ 818866 h 1119117"/>
                <a:gd name="connsiteX3" fmla="*/ 150125 w 464024"/>
                <a:gd name="connsiteY3" fmla="*/ 736979 h 1119117"/>
                <a:gd name="connsiteX4" fmla="*/ 163773 w 464024"/>
                <a:gd name="connsiteY4" fmla="*/ 682388 h 1119117"/>
                <a:gd name="connsiteX5" fmla="*/ 204716 w 464024"/>
                <a:gd name="connsiteY5" fmla="*/ 641445 h 1119117"/>
                <a:gd name="connsiteX6" fmla="*/ 232012 w 464024"/>
                <a:gd name="connsiteY6" fmla="*/ 518615 h 1119117"/>
                <a:gd name="connsiteX7" fmla="*/ 272955 w 464024"/>
                <a:gd name="connsiteY7" fmla="*/ 368490 h 1119117"/>
                <a:gd name="connsiteX8" fmla="*/ 286603 w 464024"/>
                <a:gd name="connsiteY8" fmla="*/ 300251 h 1119117"/>
                <a:gd name="connsiteX9" fmla="*/ 327546 w 464024"/>
                <a:gd name="connsiteY9" fmla="*/ 204717 h 1119117"/>
                <a:gd name="connsiteX10" fmla="*/ 382137 w 464024"/>
                <a:gd name="connsiteY10" fmla="*/ 122830 h 1119117"/>
                <a:gd name="connsiteX11" fmla="*/ 423080 w 464024"/>
                <a:gd name="connsiteY11" fmla="*/ 95535 h 1119117"/>
                <a:gd name="connsiteX12" fmla="*/ 464024 w 464024"/>
                <a:gd name="connsiteY12" fmla="*/ 0 h 1119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4024" h="1119117">
                  <a:moveTo>
                    <a:pt x="0" y="1119117"/>
                  </a:moveTo>
                  <a:cubicBezTo>
                    <a:pt x="5242" y="1087664"/>
                    <a:pt x="10495" y="1029886"/>
                    <a:pt x="27295" y="996287"/>
                  </a:cubicBezTo>
                  <a:cubicBezTo>
                    <a:pt x="86189" y="878502"/>
                    <a:pt x="36762" y="1077064"/>
                    <a:pt x="122829" y="818866"/>
                  </a:cubicBezTo>
                  <a:cubicBezTo>
                    <a:pt x="131928" y="791570"/>
                    <a:pt x="143147" y="764892"/>
                    <a:pt x="150125" y="736979"/>
                  </a:cubicBezTo>
                  <a:cubicBezTo>
                    <a:pt x="154674" y="718782"/>
                    <a:pt x="154467" y="698674"/>
                    <a:pt x="163773" y="682388"/>
                  </a:cubicBezTo>
                  <a:cubicBezTo>
                    <a:pt x="173349" y="665630"/>
                    <a:pt x="191068" y="655093"/>
                    <a:pt x="204716" y="641445"/>
                  </a:cubicBezTo>
                  <a:cubicBezTo>
                    <a:pt x="214099" y="594533"/>
                    <a:pt x="219161" y="563593"/>
                    <a:pt x="232012" y="518615"/>
                  </a:cubicBezTo>
                  <a:cubicBezTo>
                    <a:pt x="258153" y="427121"/>
                    <a:pt x="240523" y="530646"/>
                    <a:pt x="272955" y="368490"/>
                  </a:cubicBezTo>
                  <a:cubicBezTo>
                    <a:pt x="277504" y="345744"/>
                    <a:pt x="280977" y="322755"/>
                    <a:pt x="286603" y="300251"/>
                  </a:cubicBezTo>
                  <a:cubicBezTo>
                    <a:pt x="294672" y="267976"/>
                    <a:pt x="310804" y="232621"/>
                    <a:pt x="327546" y="204717"/>
                  </a:cubicBezTo>
                  <a:cubicBezTo>
                    <a:pt x="344424" y="176587"/>
                    <a:pt x="354841" y="141027"/>
                    <a:pt x="382137" y="122830"/>
                  </a:cubicBezTo>
                  <a:lnTo>
                    <a:pt x="423080" y="95535"/>
                  </a:lnTo>
                  <a:cubicBezTo>
                    <a:pt x="452411" y="7544"/>
                    <a:pt x="430031" y="33993"/>
                    <a:pt x="464024" y="0"/>
                  </a:cubicBezTo>
                </a:path>
              </a:pathLst>
            </a:custGeom>
            <a:noFill/>
            <a:ln w="57150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Palatino" pitchFamily="-64" charset="0"/>
                <a:ea typeface="ＭＳ Ｐゴシック" pitchFamily="-64" charset="-128"/>
              </a:endParaRPr>
            </a:p>
          </p:txBody>
        </p:sp>
        <p:sp>
          <p:nvSpPr>
            <p:cNvPr id="24" name="23 Forma libre"/>
            <p:cNvSpPr/>
            <p:nvPr/>
          </p:nvSpPr>
          <p:spPr bwMode="auto">
            <a:xfrm>
              <a:off x="1746913" y="3753134"/>
              <a:ext cx="150126" cy="1583141"/>
            </a:xfrm>
            <a:custGeom>
              <a:avLst/>
              <a:gdLst>
                <a:gd name="connsiteX0" fmla="*/ 0 w 150126"/>
                <a:gd name="connsiteY0" fmla="*/ 0 h 1583141"/>
                <a:gd name="connsiteX1" fmla="*/ 13648 w 150126"/>
                <a:gd name="connsiteY1" fmla="*/ 354842 h 1583141"/>
                <a:gd name="connsiteX2" fmla="*/ 68239 w 150126"/>
                <a:gd name="connsiteY2" fmla="*/ 477672 h 1583141"/>
                <a:gd name="connsiteX3" fmla="*/ 122830 w 150126"/>
                <a:gd name="connsiteY3" fmla="*/ 586854 h 1583141"/>
                <a:gd name="connsiteX4" fmla="*/ 150126 w 150126"/>
                <a:gd name="connsiteY4" fmla="*/ 668741 h 1583141"/>
                <a:gd name="connsiteX5" fmla="*/ 150126 w 150126"/>
                <a:gd name="connsiteY5" fmla="*/ 1583141 h 1583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0126" h="1583141">
                  <a:moveTo>
                    <a:pt x="0" y="0"/>
                  </a:moveTo>
                  <a:cubicBezTo>
                    <a:pt x="4549" y="118281"/>
                    <a:pt x="2599" y="236991"/>
                    <a:pt x="13648" y="354842"/>
                  </a:cubicBezTo>
                  <a:cubicBezTo>
                    <a:pt x="20801" y="431143"/>
                    <a:pt x="39424" y="424844"/>
                    <a:pt x="68239" y="477672"/>
                  </a:cubicBezTo>
                  <a:cubicBezTo>
                    <a:pt x="87723" y="513393"/>
                    <a:pt x="109963" y="548252"/>
                    <a:pt x="122830" y="586854"/>
                  </a:cubicBezTo>
                  <a:cubicBezTo>
                    <a:pt x="131929" y="614150"/>
                    <a:pt x="150126" y="639969"/>
                    <a:pt x="150126" y="668741"/>
                  </a:cubicBezTo>
                  <a:lnTo>
                    <a:pt x="150126" y="1583141"/>
                  </a:lnTo>
                </a:path>
              </a:pathLst>
            </a:custGeom>
            <a:noFill/>
            <a:ln w="5715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Palatino" pitchFamily="-64" charset="0"/>
                <a:ea typeface="ＭＳ Ｐゴシック" pitchFamily="-64" charset="-128"/>
              </a:endParaRPr>
            </a:p>
          </p:txBody>
        </p:sp>
        <p:sp>
          <p:nvSpPr>
            <p:cNvPr id="25" name="24 Forma libre"/>
            <p:cNvSpPr/>
            <p:nvPr/>
          </p:nvSpPr>
          <p:spPr bwMode="auto">
            <a:xfrm>
              <a:off x="732948" y="1473958"/>
              <a:ext cx="413464" cy="3137833"/>
            </a:xfrm>
            <a:custGeom>
              <a:avLst/>
              <a:gdLst>
                <a:gd name="connsiteX0" fmla="*/ 413464 w 413464"/>
                <a:gd name="connsiteY0" fmla="*/ 0 h 3137833"/>
                <a:gd name="connsiteX1" fmla="*/ 372521 w 413464"/>
                <a:gd name="connsiteY1" fmla="*/ 13648 h 3137833"/>
                <a:gd name="connsiteX2" fmla="*/ 290634 w 413464"/>
                <a:gd name="connsiteY2" fmla="*/ 109182 h 3137833"/>
                <a:gd name="connsiteX3" fmla="*/ 249691 w 413464"/>
                <a:gd name="connsiteY3" fmla="*/ 136478 h 3137833"/>
                <a:gd name="connsiteX4" fmla="*/ 222395 w 413464"/>
                <a:gd name="connsiteY4" fmla="*/ 177421 h 3137833"/>
                <a:gd name="connsiteX5" fmla="*/ 195100 w 413464"/>
                <a:gd name="connsiteY5" fmla="*/ 286603 h 3137833"/>
                <a:gd name="connsiteX6" fmla="*/ 140509 w 413464"/>
                <a:gd name="connsiteY6" fmla="*/ 368490 h 3137833"/>
                <a:gd name="connsiteX7" fmla="*/ 113213 w 413464"/>
                <a:gd name="connsiteY7" fmla="*/ 464024 h 3137833"/>
                <a:gd name="connsiteX8" fmla="*/ 72270 w 413464"/>
                <a:gd name="connsiteY8" fmla="*/ 491320 h 3137833"/>
                <a:gd name="connsiteX9" fmla="*/ 58622 w 413464"/>
                <a:gd name="connsiteY9" fmla="*/ 532263 h 3137833"/>
                <a:gd name="connsiteX10" fmla="*/ 31327 w 413464"/>
                <a:gd name="connsiteY10" fmla="*/ 723332 h 3137833"/>
                <a:gd name="connsiteX11" fmla="*/ 58622 w 413464"/>
                <a:gd name="connsiteY11" fmla="*/ 1801505 h 3137833"/>
                <a:gd name="connsiteX12" fmla="*/ 85918 w 413464"/>
                <a:gd name="connsiteY12" fmla="*/ 1897039 h 3137833"/>
                <a:gd name="connsiteX13" fmla="*/ 113213 w 413464"/>
                <a:gd name="connsiteY13" fmla="*/ 2006221 h 3137833"/>
                <a:gd name="connsiteX14" fmla="*/ 99565 w 413464"/>
                <a:gd name="connsiteY14" fmla="*/ 2756848 h 3137833"/>
                <a:gd name="connsiteX15" fmla="*/ 72270 w 413464"/>
                <a:gd name="connsiteY15" fmla="*/ 2947917 h 3137833"/>
                <a:gd name="connsiteX16" fmla="*/ 72270 w 413464"/>
                <a:gd name="connsiteY16" fmla="*/ 3125338 h 3137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13464" h="3137833">
                  <a:moveTo>
                    <a:pt x="413464" y="0"/>
                  </a:moveTo>
                  <a:cubicBezTo>
                    <a:pt x="399816" y="4549"/>
                    <a:pt x="384491" y="5668"/>
                    <a:pt x="372521" y="13648"/>
                  </a:cubicBezTo>
                  <a:cubicBezTo>
                    <a:pt x="327949" y="43362"/>
                    <a:pt x="328477" y="71338"/>
                    <a:pt x="290634" y="109182"/>
                  </a:cubicBezTo>
                  <a:cubicBezTo>
                    <a:pt x="279036" y="120780"/>
                    <a:pt x="263339" y="127379"/>
                    <a:pt x="249691" y="136478"/>
                  </a:cubicBezTo>
                  <a:cubicBezTo>
                    <a:pt x="240592" y="150126"/>
                    <a:pt x="228154" y="162063"/>
                    <a:pt x="222395" y="177421"/>
                  </a:cubicBezTo>
                  <a:cubicBezTo>
                    <a:pt x="208430" y="214661"/>
                    <a:pt x="214531" y="251627"/>
                    <a:pt x="195100" y="286603"/>
                  </a:cubicBezTo>
                  <a:cubicBezTo>
                    <a:pt x="179168" y="315280"/>
                    <a:pt x="140509" y="368490"/>
                    <a:pt x="140509" y="368490"/>
                  </a:cubicBezTo>
                  <a:cubicBezTo>
                    <a:pt x="139617" y="372057"/>
                    <a:pt x="120333" y="455124"/>
                    <a:pt x="113213" y="464024"/>
                  </a:cubicBezTo>
                  <a:cubicBezTo>
                    <a:pt x="102966" y="476832"/>
                    <a:pt x="85918" y="482221"/>
                    <a:pt x="72270" y="491320"/>
                  </a:cubicBezTo>
                  <a:cubicBezTo>
                    <a:pt x="67721" y="504968"/>
                    <a:pt x="62111" y="518307"/>
                    <a:pt x="58622" y="532263"/>
                  </a:cubicBezTo>
                  <a:cubicBezTo>
                    <a:pt x="41240" y="601791"/>
                    <a:pt x="39819" y="646896"/>
                    <a:pt x="31327" y="723332"/>
                  </a:cubicBezTo>
                  <a:cubicBezTo>
                    <a:pt x="31645" y="746264"/>
                    <a:pt x="0" y="1479087"/>
                    <a:pt x="58622" y="1801505"/>
                  </a:cubicBezTo>
                  <a:cubicBezTo>
                    <a:pt x="75644" y="1895123"/>
                    <a:pt x="66427" y="1819073"/>
                    <a:pt x="85918" y="1897039"/>
                  </a:cubicBezTo>
                  <a:lnTo>
                    <a:pt x="113213" y="2006221"/>
                  </a:lnTo>
                  <a:cubicBezTo>
                    <a:pt x="108664" y="2256430"/>
                    <a:pt x="107505" y="2506724"/>
                    <a:pt x="99565" y="2756848"/>
                  </a:cubicBezTo>
                  <a:cubicBezTo>
                    <a:pt x="87470" y="3137833"/>
                    <a:pt x="88187" y="2645499"/>
                    <a:pt x="72270" y="2947917"/>
                  </a:cubicBezTo>
                  <a:cubicBezTo>
                    <a:pt x="69162" y="3006976"/>
                    <a:pt x="72270" y="3066198"/>
                    <a:pt x="72270" y="3125338"/>
                  </a:cubicBezTo>
                </a:path>
              </a:pathLst>
            </a:cu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Palatino" pitchFamily="-64" charset="0"/>
                <a:ea typeface="ＭＳ Ｐゴシック" pitchFamily="-64" charset="-128"/>
              </a:endParaRP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5984" y="1643050"/>
            <a:ext cx="3053926" cy="2509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" name="4 Marcador de contenido"/>
          <p:cNvSpPr txBox="1">
            <a:spLocks/>
          </p:cNvSpPr>
          <p:nvPr/>
        </p:nvSpPr>
        <p:spPr bwMode="auto">
          <a:xfrm>
            <a:off x="2357422" y="1214422"/>
            <a:ext cx="6500858" cy="1015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300" kern="0" baseline="0" dirty="0" smtClean="0">
                <a:latin typeface="+mn-lt"/>
                <a:ea typeface="+mn-ea"/>
              </a:rPr>
              <a:t>Color model: Gaussian Mixture</a:t>
            </a:r>
            <a:r>
              <a:rPr lang="en-US" sz="2300" kern="0" dirty="0" smtClean="0">
                <a:latin typeface="+mn-lt"/>
                <a:ea typeface="+mn-ea"/>
              </a:rPr>
              <a:t> Model</a:t>
            </a: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57818" y="2571744"/>
            <a:ext cx="3714776" cy="60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6" name="25 Grupo"/>
          <p:cNvGrpSpPr/>
          <p:nvPr/>
        </p:nvGrpSpPr>
        <p:grpSpPr>
          <a:xfrm>
            <a:off x="5715008" y="1857364"/>
            <a:ext cx="2919429" cy="514350"/>
            <a:chOff x="5715008" y="2000240"/>
            <a:chExt cx="2919429" cy="514350"/>
          </a:xfrm>
        </p:grpSpPr>
        <p:grpSp>
          <p:nvGrpSpPr>
            <p:cNvPr id="23" name="22 Grupo"/>
            <p:cNvGrpSpPr/>
            <p:nvPr/>
          </p:nvGrpSpPr>
          <p:grpSpPr>
            <a:xfrm>
              <a:off x="5715008" y="2000240"/>
              <a:ext cx="2919429" cy="514350"/>
              <a:chOff x="6153165" y="2000240"/>
              <a:chExt cx="2919429" cy="514350"/>
            </a:xfrm>
          </p:grpSpPr>
          <p:pic>
            <p:nvPicPr>
              <p:cNvPr id="16386" name="Picture 2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6153165" y="2000240"/>
                <a:ext cx="561975" cy="5143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21" name="20 CuadroTexto"/>
              <p:cNvSpPr txBox="1"/>
              <p:nvPr/>
            </p:nvSpPr>
            <p:spPr>
              <a:xfrm>
                <a:off x="6786578" y="2100196"/>
                <a:ext cx="228601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2000" dirty="0" smtClean="0"/>
                  <a:t>:</a:t>
                </a:r>
                <a:r>
                  <a:rPr lang="es-ES" sz="2000" dirty="0" err="1" smtClean="0"/>
                  <a:t>Seeds</a:t>
                </a:r>
                <a:r>
                  <a:rPr lang="es-ES" sz="2000" dirty="0" smtClean="0"/>
                  <a:t> </a:t>
                </a:r>
                <a:r>
                  <a:rPr lang="es-ES" sz="2000" dirty="0" err="1" smtClean="0"/>
                  <a:t>for</a:t>
                </a:r>
                <a:r>
                  <a:rPr lang="es-ES" sz="2000" dirty="0" smtClean="0"/>
                  <a:t> </a:t>
                </a:r>
                <a:r>
                  <a:rPr lang="es-ES" sz="2000" dirty="0" err="1" smtClean="0"/>
                  <a:t>label</a:t>
                </a:r>
                <a:endParaRPr lang="es-ES" sz="2000" i="1" dirty="0"/>
              </a:p>
            </p:txBody>
          </p:sp>
        </p:grpSp>
        <p:pic>
          <p:nvPicPr>
            <p:cNvPr id="16388" name="Picture 4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8286776" y="2102172"/>
              <a:ext cx="192883" cy="357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29" name="28 Grupo"/>
          <p:cNvGrpSpPr/>
          <p:nvPr/>
        </p:nvGrpSpPr>
        <p:grpSpPr>
          <a:xfrm>
            <a:off x="5598212" y="3357562"/>
            <a:ext cx="3117192" cy="707886"/>
            <a:chOff x="5455336" y="3528956"/>
            <a:chExt cx="3117192" cy="707886"/>
          </a:xfrm>
        </p:grpSpPr>
        <p:pic>
          <p:nvPicPr>
            <p:cNvPr id="16389" name="Picture 5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5455336" y="3571876"/>
              <a:ext cx="902614" cy="3816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8" name="27 CuadroTexto"/>
            <p:cNvSpPr txBox="1"/>
            <p:nvPr/>
          </p:nvSpPr>
          <p:spPr>
            <a:xfrm>
              <a:off x="6357950" y="3528956"/>
              <a:ext cx="221457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000" dirty="0" smtClean="0"/>
                <a:t>: </a:t>
              </a:r>
              <a:r>
                <a:rPr lang="es-ES" sz="2000" dirty="0" err="1" smtClean="0"/>
                <a:t>weight</a:t>
              </a:r>
              <a:r>
                <a:rPr lang="es-ES" sz="2000" dirty="0" smtClean="0"/>
                <a:t> of GMM</a:t>
              </a:r>
            </a:p>
            <a:p>
              <a:r>
                <a:rPr lang="es-ES" sz="2000" dirty="0" smtClean="0"/>
                <a:t>  </a:t>
              </a:r>
              <a:r>
                <a:rPr lang="es-ES" sz="2000" dirty="0" err="1" smtClean="0"/>
                <a:t>component</a:t>
              </a:r>
              <a:endParaRPr lang="es-ES" sz="2000" i="1" dirty="0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643174" y="4357694"/>
            <a:ext cx="6000792" cy="1779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VC_Magenta_2 (con título)">
  <a:themeElements>
    <a:clrScheme name="CVC_Magenta_2 (con título)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VC_Magenta_2 (con título)">
      <a:majorFont>
        <a:latin typeface="Palatino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" pitchFamily="-64" charset="0"/>
            <a:ea typeface="ＭＳ Ｐゴシック" pitchFamily="-6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" pitchFamily="-64" charset="0"/>
            <a:ea typeface="ＭＳ Ｐゴシック" pitchFamily="-64" charset="-128"/>
          </a:defRPr>
        </a:defPPr>
      </a:lstStyle>
    </a:lnDef>
  </a:objectDefaults>
  <a:extraClrSchemeLst>
    <a:extraClrScheme>
      <a:clrScheme name="CVC_Magenta_2 (con título)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VC_Magenta_2 (con título)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VC_Magenta_2 (con título)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VC_Magenta_2 (con título)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VC_Magenta_2 (con título)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VC_Magenta_2 (con título)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VC_Magenta_2 (con título)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VC_Magenta_2 (con título)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VC_Magenta_2 (con título)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VC_Magenta_2 (con título)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VC_Magenta_2 (con título)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VC_Magenta_2 (con título)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VC_Magenta_3 (con título)">
  <a:themeElements>
    <a:clrScheme name="CVC_Magenta_3 (con título)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VC_Magenta_3 (con título)">
      <a:majorFont>
        <a:latin typeface="Palatino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" pitchFamily="-64" charset="0"/>
            <a:ea typeface="ＭＳ Ｐゴシック" pitchFamily="-6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" pitchFamily="-64" charset="0"/>
            <a:ea typeface="ＭＳ Ｐゴシック" pitchFamily="-64" charset="-128"/>
          </a:defRPr>
        </a:defPPr>
      </a:lstStyle>
    </a:lnDef>
  </a:objectDefaults>
  <a:extraClrSchemeLst>
    <a:extraClrScheme>
      <a:clrScheme name="CVC_Magenta_3 (con título)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VC_Magenta_3 (con título)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VC_Magenta_3 (con título)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VC_Magenta_3 (con título)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VC_Magenta_3 (con título)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VC_Magenta_3 (con título)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VC_Magenta_3 (con título)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VC_Magenta_3 (con título)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VC_Magenta_3 (con título)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VC_Magenta_3 (con título)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VC_Magenta_3 (con título)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VC_Magenta_3 (con título)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VC_Magenta_1">
  <a:themeElements>
    <a:clrScheme name="CVC_Magenta_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VC_Magenta_1">
      <a:majorFont>
        <a:latin typeface="Palatino"/>
        <a:ea typeface=""/>
        <a:cs typeface=""/>
      </a:majorFont>
      <a:minorFont>
        <a:latin typeface="Palatin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" pitchFamily="-64" charset="0"/>
            <a:ea typeface="ＭＳ Ｐゴシック" pitchFamily="-6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" pitchFamily="-64" charset="0"/>
            <a:ea typeface="ＭＳ Ｐゴシック" pitchFamily="-64" charset="-128"/>
          </a:defRPr>
        </a:defPPr>
      </a:lstStyle>
    </a:lnDef>
  </a:objectDefaults>
  <a:extraClrSchemeLst>
    <a:extraClrScheme>
      <a:clrScheme name="CVC_Magenta_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VC_Magenta_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VC_Magenta_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VC_Magenta_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VC_Magenta_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VC_Magenta_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VC_Magenta_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VC_Magenta_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VC_Magenta_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VC_Magenta_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VC_Magenta_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VC_Magenta_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CVC Magenta_3">
  <a:themeElements>
    <a:clrScheme name="CVC Magenta_3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VC Magenta_3">
      <a:majorFont>
        <a:latin typeface="Palatino"/>
        <a:ea typeface=""/>
        <a:cs typeface=""/>
      </a:majorFont>
      <a:minorFont>
        <a:latin typeface="Palatin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" pitchFamily="-64" charset="0"/>
            <a:ea typeface="ＭＳ Ｐゴシック" pitchFamily="-6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" pitchFamily="-64" charset="0"/>
            <a:ea typeface="ＭＳ Ｐゴシック" pitchFamily="-64" charset="-128"/>
          </a:defRPr>
        </a:defPPr>
      </a:lstStyle>
    </a:lnDef>
  </a:objectDefaults>
  <a:extraClrSchemeLst>
    <a:extraClrScheme>
      <a:clrScheme name="CVC Magenta_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VC Magenta_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VC Magenta_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VC Magenta_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VC Magenta_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VC Magenta_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VC Magenta_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VC Magenta_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VC Magenta_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VC Magenta_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VC Magenta_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VC Magenta_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CVC_Gris_1 (con título)">
  <a:themeElements>
    <a:clrScheme name="CVC_Gris_1 (con título)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VC_Gris_1 (con título)">
      <a:majorFont>
        <a:latin typeface="Palatino"/>
        <a:ea typeface="ＭＳ Ｐゴシック"/>
        <a:cs typeface=""/>
      </a:majorFont>
      <a:minorFont>
        <a:latin typeface="Palatino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" pitchFamily="-64" charset="0"/>
            <a:ea typeface="ＭＳ Ｐゴシック" pitchFamily="-6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" pitchFamily="-64" charset="0"/>
            <a:ea typeface="ＭＳ Ｐゴシック" pitchFamily="-64" charset="-128"/>
          </a:defRPr>
        </a:defPPr>
      </a:lstStyle>
    </a:lnDef>
  </a:objectDefaults>
  <a:extraClrSchemeLst>
    <a:extraClrScheme>
      <a:clrScheme name="CVC_Gris_1 (con título)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VC_Gris_1 (con título)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VC_Gris_1 (con título)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VC_Gris_1 (con título)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VC_Gris_1 (con título)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VC_Gris_1 (con título)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VC_Gris_1 (con título)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VC_Gris_1 (con título)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VC_Gris_1 (con título)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VC_Gris_1 (con título)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VC_Gris_1 (con título)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VC_Gris_1 (con título)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CVC_Gris_2 (con título)">
  <a:themeElements>
    <a:clrScheme name="CVC_Gris_2 (con título)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VC_Gris_2 (con título)">
      <a:majorFont>
        <a:latin typeface="Palatino"/>
        <a:ea typeface="ＭＳ Ｐゴシック"/>
        <a:cs typeface=""/>
      </a:majorFont>
      <a:minorFont>
        <a:latin typeface="Palatino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" pitchFamily="-64" charset="0"/>
            <a:ea typeface="ＭＳ Ｐゴシック" pitchFamily="-6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" pitchFamily="-64" charset="0"/>
            <a:ea typeface="ＭＳ Ｐゴシック" pitchFamily="-64" charset="-128"/>
          </a:defRPr>
        </a:defPPr>
      </a:lstStyle>
    </a:lnDef>
  </a:objectDefaults>
  <a:extraClrSchemeLst>
    <a:extraClrScheme>
      <a:clrScheme name="CVC_Gris_2 (con título)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VC_Gris_2 (con título)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VC_Gris_2 (con título)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VC_Gris_2 (con título)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VC_Gris_2 (con título)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VC_Gris_2 (con título)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VC_Gris_2 (con título)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VC_Gris_2 (con título)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VC_Gris_2 (con título)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VC_Gris_2 (con título)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VC_Gris_2 (con título)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VC_Gris_2 (con título)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CVC_Gris_1">
  <a:themeElements>
    <a:clrScheme name="CVC_Gris_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VC_Gris_1">
      <a:majorFont>
        <a:latin typeface="Palatino"/>
        <a:ea typeface=""/>
        <a:cs typeface=""/>
      </a:majorFont>
      <a:minorFont>
        <a:latin typeface="Palatin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" pitchFamily="-64" charset="0"/>
            <a:ea typeface="ＭＳ Ｐゴシック" pitchFamily="-6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" pitchFamily="-64" charset="0"/>
            <a:ea typeface="ＭＳ Ｐゴシック" pitchFamily="-64" charset="-128"/>
          </a:defRPr>
        </a:defPPr>
      </a:lstStyle>
    </a:lnDef>
  </a:objectDefaults>
  <a:extraClrSchemeLst>
    <a:extraClrScheme>
      <a:clrScheme name="CVC_Gris_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VC_Gris_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VC_Gris_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VC_Gris_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VC_Gris_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VC_Gris_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VC_Gris_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VC_Gris_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VC_Gris_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VC_Gris_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VC_Gris_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VC_Gris_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CVC_Gris_2">
  <a:themeElements>
    <a:clrScheme name="CVC_Gris_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VC_Gris_2">
      <a:majorFont>
        <a:latin typeface="Palatino"/>
        <a:ea typeface=""/>
        <a:cs typeface=""/>
      </a:majorFont>
      <a:minorFont>
        <a:latin typeface="Palatin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" pitchFamily="-64" charset="0"/>
            <a:ea typeface="ＭＳ Ｐゴシック" pitchFamily="-6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" pitchFamily="-64" charset="0"/>
            <a:ea typeface="ＭＳ Ｐゴシック" pitchFamily="-64" charset="-128"/>
          </a:defRPr>
        </a:defPPr>
      </a:lstStyle>
    </a:lnDef>
  </a:objectDefaults>
  <a:extraClrSchemeLst>
    <a:extraClrScheme>
      <a:clrScheme name="CVC_Gris_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VC_Gris_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VC_Gris_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VC_Gris_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VC_Gris_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VC_Gris_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VC_Gris_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VC_Gris_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VC_Gris_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VC_Gris_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VC_Gris_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VC_Gris_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CVC_Gris_3">
  <a:themeElements>
    <a:clrScheme name="CVC_Gris_3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VC_Gris_3">
      <a:majorFont>
        <a:latin typeface="Palatino"/>
        <a:ea typeface="ＭＳ Ｐゴシック"/>
        <a:cs typeface=""/>
      </a:majorFont>
      <a:minorFont>
        <a:latin typeface="Palatino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" pitchFamily="-64" charset="0"/>
            <a:ea typeface="ＭＳ Ｐゴシック" pitchFamily="-6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" pitchFamily="-64" charset="0"/>
            <a:ea typeface="ＭＳ Ｐゴシック" pitchFamily="-64" charset="-128"/>
          </a:defRPr>
        </a:defPPr>
      </a:lstStyle>
    </a:lnDef>
  </a:objectDefaults>
  <a:extraClrSchemeLst>
    <a:extraClrScheme>
      <a:clrScheme name="CVC_Gris_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VC_Gris_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VC_Gris_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VC_Gris_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VC_Gris_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VC_Gris_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VC_Gris_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VC_Gris_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VC_Gris_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VC_Gris_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VC_Gris_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VC_Gris_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2248</TotalTime>
  <Words>692</Words>
  <Application>Microsoft PowerPoint</Application>
  <PresentationFormat>Presentación en pantalla (4:3)</PresentationFormat>
  <Paragraphs>159</Paragraphs>
  <Slides>22</Slides>
  <Notes>17</Notes>
  <HiddenSlides>0</HiddenSlides>
  <MMClips>0</MMClips>
  <ScaleCrop>false</ScaleCrop>
  <HeadingPairs>
    <vt:vector size="4" baseType="variant">
      <vt:variant>
        <vt:lpstr>Tema</vt:lpstr>
      </vt:variant>
      <vt:variant>
        <vt:i4>9</vt:i4>
      </vt:variant>
      <vt:variant>
        <vt:lpstr>Títulos de diapositiva</vt:lpstr>
      </vt:variant>
      <vt:variant>
        <vt:i4>22</vt:i4>
      </vt:variant>
    </vt:vector>
  </HeadingPairs>
  <TitlesOfParts>
    <vt:vector size="31" baseType="lpstr">
      <vt:lpstr>CVC_Magenta_2 (con título)</vt:lpstr>
      <vt:lpstr>CVC_Magenta_3 (con título)</vt:lpstr>
      <vt:lpstr>CVC_Magenta_1</vt:lpstr>
      <vt:lpstr>CVC Magenta_3</vt:lpstr>
      <vt:lpstr>CVC_Gris_1 (con título)</vt:lpstr>
      <vt:lpstr>CVC_Gris_2 (con título)</vt:lpstr>
      <vt:lpstr>CVC_Gris_1</vt:lpstr>
      <vt:lpstr>CVC_Gris_2</vt:lpstr>
      <vt:lpstr>CVC_Gris_3</vt:lpstr>
      <vt:lpstr>Automatic User Interaction Correction via Multi-label   Graph-cuts</vt:lpstr>
      <vt:lpstr>Semi-automatic segmentation</vt:lpstr>
      <vt:lpstr>Semi-automatic segmentation</vt:lpstr>
      <vt:lpstr>Outline</vt:lpstr>
      <vt:lpstr>Introduction</vt:lpstr>
      <vt:lpstr>Outline</vt:lpstr>
      <vt:lpstr>Multi-label graph-cuts1</vt:lpstr>
      <vt:lpstr>Segmentation with Multi-label graph-cuts</vt:lpstr>
      <vt:lpstr>Likelihood-based correction</vt:lpstr>
      <vt:lpstr>Likelihood-based correction: example</vt:lpstr>
      <vt:lpstr>Likelihood-based correction: example</vt:lpstr>
      <vt:lpstr>Outline</vt:lpstr>
      <vt:lpstr>Experiments: Data</vt:lpstr>
      <vt:lpstr>Experiments: Setup</vt:lpstr>
      <vt:lpstr>Results without errors</vt:lpstr>
      <vt:lpstr>Results with 25% of error</vt:lpstr>
      <vt:lpstr>Results with 45% of error</vt:lpstr>
      <vt:lpstr>Qualitatve Results (single mode)</vt:lpstr>
      <vt:lpstr>Qualitatve Results (combined mode)</vt:lpstr>
      <vt:lpstr>Outline</vt:lpstr>
      <vt:lpstr>Conclusion</vt:lpstr>
      <vt:lpstr>Automatic User Interaction Correction via Multi-label   Graph-cuts</vt:lpstr>
    </vt:vector>
  </TitlesOfParts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Antonio Hernández Vela</dc:creator>
  <cp:lastModifiedBy>Chester</cp:lastModifiedBy>
  <cp:revision>162</cp:revision>
  <dcterms:created xsi:type="dcterms:W3CDTF">2010-03-02T12:15:46Z</dcterms:created>
  <dcterms:modified xsi:type="dcterms:W3CDTF">2011-11-12T01:17:44Z</dcterms:modified>
</cp:coreProperties>
</file>