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84" r:id="rId4"/>
    <p:sldId id="287" r:id="rId5"/>
    <p:sldId id="286" r:id="rId6"/>
    <p:sldId id="288" r:id="rId7"/>
  </p:sldIdLst>
  <p:sldSz cx="9144000" cy="6858000" type="screen4x3"/>
  <p:notesSz cx="6858000" cy="994727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8" autoAdjust="0"/>
    <p:restoredTop sz="94881" autoAdjust="0"/>
  </p:normalViewPr>
  <p:slideViewPr>
    <p:cSldViewPr>
      <p:cViewPr varScale="1">
        <p:scale>
          <a:sx n="108" d="100"/>
          <a:sy n="108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901A-3555-4399-8EF6-79B758FE8463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8D4F6-8394-40F1-B36C-A5ECDC9B55C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3556-BACB-4F72-A0A1-000899F161BC}" type="datetimeFigureOut">
              <a:rPr lang="en-US" smtClean="0"/>
              <a:pPr/>
              <a:t>5/6/2011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AF924-FBBC-4982-83CA-A5C34C943BA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F924-FBBC-4982-83CA-A5C34C943B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F924-FBBC-4982-83CA-A5C34C943B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AF924-FBBC-4982-83CA-A5C34C943B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73F9-7691-4C9A-8A19-1044A3795455}" type="datetimeFigureOut">
              <a:rPr lang="ca-ES" smtClean="0"/>
              <a:pPr/>
              <a:t>06/05/2011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EF8B0-BA49-4973-BBC8-71D02E813855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3" cstate="print"/>
          <a:srcRect r="93" b="37500"/>
          <a:stretch>
            <a:fillRect/>
          </a:stretch>
        </p:blipFill>
        <p:spPr>
          <a:xfrm>
            <a:off x="7812360" y="6093296"/>
            <a:ext cx="1296144" cy="720080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0" y="162880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Automatic Techniques for Studying Attention-Deficit/Hyperactivity</a:t>
            </a:r>
          </a:p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Disorder</a:t>
            </a:r>
            <a:r>
              <a:rPr lang="es-ES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sz="3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Laura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Igual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Antonio Hernandez, Sergio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Escalera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Miguel Reyes,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Josep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Joan Carles </a:t>
            </a:r>
            <a:r>
              <a:rPr 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Soliva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Jordi </a:t>
            </a:r>
            <a:r>
              <a:rPr lang="es-E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Faquet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Oscar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Vilarroya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Radeva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1" descr="C:\Documents and Settings\ligual\Escritorio\marcaf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08" y="268193"/>
            <a:ext cx="1794660" cy="648072"/>
          </a:xfrm>
          <a:prstGeom prst="rect">
            <a:avLst/>
          </a:prstGeom>
          <a:noFill/>
        </p:spPr>
      </p:pic>
      <p:pic>
        <p:nvPicPr>
          <p:cNvPr id="9" name="Picture 2" descr="F:\laura\RECERCA\nuevaimagencorporativanewbranding\CVC_CAT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1404156" cy="936104"/>
          </a:xfrm>
          <a:prstGeom prst="rect">
            <a:avLst/>
          </a:prstGeom>
          <a:noFill/>
        </p:spPr>
      </p:pic>
      <p:pic>
        <p:nvPicPr>
          <p:cNvPr id="1027" name="Picture 3" descr="C:\Users\laura\Documents\My Dropbox\RECERCA\PROYECTO-MRI-BRAIN\paperTIC\logos\Fundacio 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04664"/>
            <a:ext cx="1728192" cy="331462"/>
          </a:xfrm>
          <a:prstGeom prst="rect">
            <a:avLst/>
          </a:prstGeom>
          <a:noFill/>
        </p:spPr>
      </p:pic>
      <p:pic>
        <p:nvPicPr>
          <p:cNvPr id="2" name="Picture 2" descr="D:\Documentos\new\Publicaciones\TIC GIRONA 2011\update\logo_taul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60648"/>
            <a:ext cx="1584176" cy="58865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332656"/>
            <a:ext cx="1533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3" cstate="print"/>
          <a:srcRect r="93" b="37500"/>
          <a:stretch>
            <a:fillRect/>
          </a:stretch>
        </p:blipFill>
        <p:spPr>
          <a:xfrm>
            <a:off x="7812360" y="6093296"/>
            <a:ext cx="1296144" cy="720080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683568" y="119675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b="1" dirty="0" smtClean="0"/>
              <a:t>  Attention-deficit/hyperactivity disorder </a:t>
            </a:r>
            <a:r>
              <a:rPr lang="en-US" dirty="0" smtClean="0"/>
              <a:t>(ADHD) is among the most common childhood psychiatric disorders affecting around 8-12% of the worldwide population.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According to standard criteria (DSM-IV-TR and ICD-10 diagnostic criteria) ADHD is a </a:t>
            </a:r>
            <a:r>
              <a:rPr lang="en-US" dirty="0" err="1" smtClean="0"/>
              <a:t>neurodevelopmental</a:t>
            </a:r>
            <a:r>
              <a:rPr lang="en-US" dirty="0" smtClean="0"/>
              <a:t> disease characterized by: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dirty="0" smtClean="0"/>
              <a:t>  Inattention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dirty="0" smtClean="0"/>
              <a:t>  Hyperactivity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dirty="0" smtClean="0"/>
              <a:t>  Impulsivity 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 Currently, many research works are devoted to analyze brain alterations related with ADHD.</a:t>
            </a:r>
            <a:endParaRPr lang="en-US" b="1" u="sng" dirty="0" smtClean="0"/>
          </a:p>
          <a:p>
            <a:pPr algn="just">
              <a:buFont typeface="Wingdings" pitchFamily="2" charset="2"/>
              <a:buChar char="§"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endParaRPr lang="en-US" b="1" u="sng" dirty="0" smtClean="0"/>
          </a:p>
          <a:p>
            <a:pPr algn="just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115889"/>
            <a:ext cx="8637588" cy="1080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5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pic>
        <p:nvPicPr>
          <p:cNvPr id="9" name="Picture 1" descr="r287111_122462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4869160"/>
            <a:ext cx="1368152" cy="66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r287111_122462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5598765"/>
            <a:ext cx="1383241" cy="71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r287111_122462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6002026" y="4879294"/>
            <a:ext cx="1459428" cy="143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683568" y="508518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 Structural </a:t>
            </a:r>
            <a:r>
              <a:rPr lang="en-US" dirty="0" err="1" smtClean="0"/>
              <a:t>neuroimaging</a:t>
            </a:r>
            <a:r>
              <a:rPr lang="en-US" dirty="0" smtClean="0"/>
              <a:t> studies identifies the brain circuits altered in ADHD.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54 Grupo"/>
          <p:cNvGrpSpPr/>
          <p:nvPr/>
        </p:nvGrpSpPr>
        <p:grpSpPr>
          <a:xfrm>
            <a:off x="4211960" y="4077072"/>
            <a:ext cx="2376264" cy="1800200"/>
            <a:chOff x="4572000" y="4149080"/>
            <a:chExt cx="2376264" cy="1800200"/>
          </a:xfrm>
        </p:grpSpPr>
        <p:pic>
          <p:nvPicPr>
            <p:cNvPr id="17" name="Picture 2" descr="C:\Users\laura\Documents\My Dropbox\RECERCA\PROYECTO-MRI-BRAIN\MEETING HM\image_result_imagen_Carrillo_Gonzalez3D\image_result_imagen_Carrillo_Gonzalez3D_24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572000" y="4193285"/>
              <a:ext cx="1294536" cy="897978"/>
            </a:xfrm>
            <a:prstGeom prst="rect">
              <a:avLst/>
            </a:prstGeom>
            <a:noFill/>
          </p:spPr>
        </p:pic>
        <p:pic>
          <p:nvPicPr>
            <p:cNvPr id="18" name="Picture 2" descr="C:\Users\laura\Documents\My Dropbox\RECERCA\PROYECTO-MRI-BRAIN\MEETING HM\image_result_imagen_Carrillo_Gonzalez3D\image_result_imagen_Carrillo_Gonzalez3D_24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633560" y="4188324"/>
              <a:ext cx="1293986" cy="897597"/>
            </a:xfrm>
            <a:prstGeom prst="rect">
              <a:avLst/>
            </a:prstGeom>
            <a:noFill/>
          </p:spPr>
        </p:pic>
        <p:pic>
          <p:nvPicPr>
            <p:cNvPr id="19" name="Picture 2" descr="C:\Users\laura\Documents\My Dropbox\RECERCA\PROYECTO-MRI-BRAIN\MEETING HM\image_result_imagen_Carrillo_Gonzalez3D\image_result_imagen_Carrillo_Gonzalez3D_24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572503" y="5051683"/>
              <a:ext cx="1293986" cy="897597"/>
            </a:xfrm>
            <a:prstGeom prst="rect">
              <a:avLst/>
            </a:prstGeom>
            <a:noFill/>
          </p:spPr>
        </p:pic>
        <p:pic>
          <p:nvPicPr>
            <p:cNvPr id="20" name="Picture 2" descr="C:\Users\laura\Documents\My Dropbox\RECERCA\PROYECTO-MRI-BRAIN\MEETING HM\image_result_imagen_Carrillo_Gonzalez3D\image_result_imagen_Carrillo_Gonzalez3D_24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54278" y="5051683"/>
              <a:ext cx="1293986" cy="897597"/>
            </a:xfrm>
            <a:prstGeom prst="rect">
              <a:avLst/>
            </a:prstGeom>
            <a:noFill/>
          </p:spPr>
        </p:pic>
        <p:sp>
          <p:nvSpPr>
            <p:cNvPr id="21" name="20 Rectángulo"/>
            <p:cNvSpPr/>
            <p:nvPr/>
          </p:nvSpPr>
          <p:spPr>
            <a:xfrm>
              <a:off x="4762990" y="4154041"/>
              <a:ext cx="870066" cy="98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Rectángulo"/>
            <p:cNvSpPr/>
            <p:nvPr/>
          </p:nvSpPr>
          <p:spPr>
            <a:xfrm rot="16200000">
              <a:off x="5284366" y="4562101"/>
              <a:ext cx="804494" cy="106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 rot="16200000">
              <a:off x="4328912" y="4562101"/>
              <a:ext cx="804494" cy="1061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4699327" y="4919291"/>
              <a:ext cx="933730" cy="98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28 Grupo"/>
            <p:cNvGrpSpPr/>
            <p:nvPr/>
          </p:nvGrpSpPr>
          <p:grpSpPr>
            <a:xfrm>
              <a:off x="5739666" y="4149080"/>
              <a:ext cx="1082278" cy="863359"/>
              <a:chOff x="4716016" y="1124744"/>
              <a:chExt cx="3672408" cy="3168352"/>
            </a:xfrm>
          </p:grpSpPr>
          <p:sp>
            <p:nvSpPr>
              <p:cNvPr id="40" name="39 Rectángulo"/>
              <p:cNvSpPr/>
              <p:nvPr/>
            </p:nvSpPr>
            <p:spPr>
              <a:xfrm>
                <a:off x="5004048" y="1124744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1" name="40 Rectángulo"/>
              <p:cNvSpPr/>
              <p:nvPr/>
            </p:nvSpPr>
            <p:spPr>
              <a:xfrm rot="16200000">
                <a:off x="6732240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2" name="41 Rectángulo"/>
              <p:cNvSpPr/>
              <p:nvPr/>
            </p:nvSpPr>
            <p:spPr>
              <a:xfrm rot="16200000">
                <a:off x="3419872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788024" y="3933056"/>
                <a:ext cx="316835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26" name="29 Grupo"/>
            <p:cNvGrpSpPr/>
            <p:nvPr/>
          </p:nvGrpSpPr>
          <p:grpSpPr>
            <a:xfrm>
              <a:off x="4678609" y="5012439"/>
              <a:ext cx="1082278" cy="863359"/>
              <a:chOff x="4716016" y="1124744"/>
              <a:chExt cx="3672408" cy="3168352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5004048" y="1124744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7" name="36 Rectángulo"/>
              <p:cNvSpPr/>
              <p:nvPr/>
            </p:nvSpPr>
            <p:spPr>
              <a:xfrm rot="16200000">
                <a:off x="6732240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37 Rectángulo"/>
              <p:cNvSpPr/>
              <p:nvPr/>
            </p:nvSpPr>
            <p:spPr>
              <a:xfrm rot="16200000">
                <a:off x="3419872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4788024" y="3933056"/>
                <a:ext cx="316835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27" name="34 Grupo"/>
            <p:cNvGrpSpPr/>
            <p:nvPr/>
          </p:nvGrpSpPr>
          <p:grpSpPr>
            <a:xfrm>
              <a:off x="5760384" y="5012439"/>
              <a:ext cx="1082278" cy="863359"/>
              <a:chOff x="4716016" y="1124744"/>
              <a:chExt cx="3672408" cy="3168352"/>
            </a:xfrm>
          </p:grpSpPr>
          <p:sp>
            <p:nvSpPr>
              <p:cNvPr id="32" name="31 Rectángulo"/>
              <p:cNvSpPr/>
              <p:nvPr/>
            </p:nvSpPr>
            <p:spPr>
              <a:xfrm>
                <a:off x="5004048" y="1124744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32 Rectángulo"/>
              <p:cNvSpPr/>
              <p:nvPr/>
            </p:nvSpPr>
            <p:spPr>
              <a:xfrm rot="16200000">
                <a:off x="6732240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33 Rectángulo"/>
              <p:cNvSpPr/>
              <p:nvPr/>
            </p:nvSpPr>
            <p:spPr>
              <a:xfrm rot="16200000">
                <a:off x="3419872" y="2636912"/>
                <a:ext cx="2952328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4788024" y="3933056"/>
                <a:ext cx="3168352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4784211" y="4266811"/>
              <a:ext cx="838067" cy="647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845772" y="4263136"/>
              <a:ext cx="838067" cy="647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4784211" y="5124190"/>
              <a:ext cx="838067" cy="647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5877268" y="5122508"/>
              <a:ext cx="838067" cy="647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43 Rectángulo redondeado"/>
          <p:cNvSpPr/>
          <p:nvPr/>
        </p:nvSpPr>
        <p:spPr>
          <a:xfrm>
            <a:off x="323528" y="4115668"/>
            <a:ext cx="6192688" cy="165798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7" cstate="print"/>
          <a:srcRect r="93" b="37500"/>
          <a:stretch>
            <a:fillRect/>
          </a:stretch>
        </p:blipFill>
        <p:spPr>
          <a:xfrm>
            <a:off x="7812360" y="6133376"/>
            <a:ext cx="1224000" cy="680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9552" y="292494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Materials: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40 children/adolescents with ADHD (ages 6–18),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40 healthy control subjects matched on age, gender, and handedness.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23528" y="2924944"/>
            <a:ext cx="8352928" cy="93610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45 Grupo"/>
          <p:cNvGrpSpPr/>
          <p:nvPr/>
        </p:nvGrpSpPr>
        <p:grpSpPr>
          <a:xfrm>
            <a:off x="611560" y="4374629"/>
            <a:ext cx="2448272" cy="1335873"/>
            <a:chOff x="539552" y="3833178"/>
            <a:chExt cx="4334052" cy="2188110"/>
          </a:xfrm>
        </p:grpSpPr>
        <p:pic>
          <p:nvPicPr>
            <p:cNvPr id="10" name="80 Imagen" descr="angi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10800000">
              <a:off x="539552" y="3833178"/>
              <a:ext cx="2188110" cy="21881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80 Imagen" descr="angio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 rot="10800000">
              <a:off x="3203848" y="4481250"/>
              <a:ext cx="1669756" cy="9533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12 Rectángulo redondeado"/>
            <p:cNvSpPr/>
            <p:nvPr/>
          </p:nvSpPr>
          <p:spPr>
            <a:xfrm>
              <a:off x="1259632" y="4677819"/>
              <a:ext cx="859775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2123728" y="4841291"/>
              <a:ext cx="1080120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0" y="4462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Automatic analysis of brain anatomical differences in ADHD children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395536" y="134076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 The ADHD children presented significant volumetric differences in certain structure as the </a:t>
            </a:r>
            <a:r>
              <a:rPr lang="en-US" sz="1600" b="1" dirty="0" smtClean="0"/>
              <a:t>caudate nucleus</a:t>
            </a:r>
            <a:r>
              <a:rPr lang="en-US" sz="1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 Manual labeling of MRI slices are used, but reproducibility and feasibility of these studies can be questioned.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</a:t>
            </a:r>
            <a:r>
              <a:rPr lang="en-US" sz="1600" dirty="0" smtClean="0"/>
              <a:t> </a:t>
            </a:r>
            <a:r>
              <a:rPr lang="en-US" sz="1600" b="1" u="sng" dirty="0" smtClean="0"/>
              <a:t>Aim:</a:t>
            </a:r>
            <a:r>
              <a:rPr lang="en-US" sz="1600" dirty="0" smtClean="0"/>
              <a:t> automatic techniques to accelerate and make the procedure clinically feasible.</a:t>
            </a:r>
          </a:p>
        </p:txBody>
      </p:sp>
      <p:sp>
        <p:nvSpPr>
          <p:cNvPr id="49" name="48 Rectángulo redondeado"/>
          <p:cNvSpPr/>
          <p:nvPr/>
        </p:nvSpPr>
        <p:spPr>
          <a:xfrm>
            <a:off x="323528" y="1340768"/>
            <a:ext cx="8352928" cy="136815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0" name="Group 26"/>
          <p:cNvGraphicFramePr>
            <a:graphicFrameLocks noGrp="1"/>
          </p:cNvGraphicFramePr>
          <p:nvPr/>
        </p:nvGraphicFramePr>
        <p:xfrm>
          <a:off x="395536" y="5877272"/>
          <a:ext cx="7848872" cy="576064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Partners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: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Cognitive Neuroscience Group.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Responsible: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Oscar </a:t>
                      </a:r>
                      <a:r>
                        <a:rPr 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Vilarroya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, director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 de la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Unidad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de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Investigación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en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Neurociencia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Cognitiva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y director de la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Cátedra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“El </a:t>
                      </a:r>
                      <a:r>
                        <a:rPr lang="en-US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cerebro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social”.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Palatino" pitchFamily="-6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102870" marR="1028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1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395536" y="4077072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Automatic segmentation of Caudate.</a:t>
            </a:r>
            <a:endParaRPr lang="en-US" sz="1600" dirty="0"/>
          </a:p>
        </p:txBody>
      </p:sp>
      <p:sp>
        <p:nvSpPr>
          <p:cNvPr id="53" name="52 Rectángulo"/>
          <p:cNvSpPr/>
          <p:nvPr/>
        </p:nvSpPr>
        <p:spPr>
          <a:xfrm>
            <a:off x="6804248" y="4293096"/>
            <a:ext cx="1757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Automatic extraction of shape descriptors.</a:t>
            </a:r>
            <a:endParaRPr lang="en-US" sz="1600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6804248" y="4120505"/>
            <a:ext cx="1872208" cy="161275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Rectángulo"/>
          <p:cNvSpPr/>
          <p:nvPr/>
        </p:nvSpPr>
        <p:spPr>
          <a:xfrm>
            <a:off x="3203848" y="4581128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Several techniques comparison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2" cstate="print"/>
          <a:srcRect r="93" b="37500"/>
          <a:stretch>
            <a:fillRect/>
          </a:stretch>
        </p:blipFill>
        <p:spPr>
          <a:xfrm>
            <a:off x="7812360" y="6093296"/>
            <a:ext cx="1296144" cy="720080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825" y="115889"/>
            <a:ext cx="8637588" cy="1152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Automatic analysis of </a:t>
            </a:r>
          </a:p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behavior in ADHD children</a:t>
            </a:r>
          </a:p>
        </p:txBody>
      </p:sp>
      <p:pic>
        <p:nvPicPr>
          <p:cNvPr id="18" name="Picture 2" descr="Dibuj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524" y="4132150"/>
            <a:ext cx="2067500" cy="143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22526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40 Rectángulo redondeado"/>
          <p:cNvSpPr/>
          <p:nvPr/>
        </p:nvSpPr>
        <p:spPr>
          <a:xfrm>
            <a:off x="323528" y="2708920"/>
            <a:ext cx="3744416" cy="108012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Rectángulo"/>
          <p:cNvSpPr/>
          <p:nvPr/>
        </p:nvSpPr>
        <p:spPr>
          <a:xfrm>
            <a:off x="539552" y="15567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 smtClean="0"/>
              <a:t>Aim:</a:t>
            </a:r>
            <a:r>
              <a:rPr lang="en-US" dirty="0" smtClean="0"/>
              <a:t> Search for behavioral patterns related to ADHD</a:t>
            </a:r>
          </a:p>
          <a:p>
            <a:pPr algn="just"/>
            <a:r>
              <a:rPr lang="en-US" dirty="0" smtClean="0"/>
              <a:t>Automatically extract behavioral information using Computer Vision and Machine Learning techniques.</a:t>
            </a:r>
          </a:p>
          <a:p>
            <a:pPr algn="just"/>
            <a:endParaRPr lang="en-US" dirty="0" smtClean="0"/>
          </a:p>
        </p:txBody>
      </p:sp>
      <p:sp>
        <p:nvSpPr>
          <p:cNvPr id="43" name="42 Rectángulo redondeado"/>
          <p:cNvSpPr/>
          <p:nvPr/>
        </p:nvSpPr>
        <p:spPr>
          <a:xfrm>
            <a:off x="323528" y="1484784"/>
            <a:ext cx="8208912" cy="108012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539552" y="278092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Materials</a:t>
            </a:r>
            <a:r>
              <a:rPr lang="en-US" b="1" dirty="0" smtClean="0"/>
              <a:t>: </a:t>
            </a:r>
            <a:r>
              <a:rPr lang="en-US" dirty="0" smtClean="0"/>
              <a:t>(</a:t>
            </a:r>
            <a:r>
              <a:rPr lang="en-US" dirty="0" smtClean="0">
                <a:sym typeface="Wingdings" pitchFamily="2" charset="2"/>
              </a:rPr>
              <a:t>5 hours recorded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 children/adolescents with ADHD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5 healthy control subjects</a:t>
            </a:r>
          </a:p>
        </p:txBody>
      </p:sp>
      <p:graphicFrame>
        <p:nvGraphicFramePr>
          <p:cNvPr id="14" name="Group 26"/>
          <p:cNvGraphicFramePr>
            <a:graphicFrameLocks noGrp="1"/>
          </p:cNvGraphicFramePr>
          <p:nvPr/>
        </p:nvGraphicFramePr>
        <p:xfrm>
          <a:off x="539552" y="5949280"/>
          <a:ext cx="5760640" cy="576064"/>
        </p:xfrm>
        <a:graphic>
          <a:graphicData uri="http://schemas.openxmlformats.org/drawingml/2006/table">
            <a:tbl>
              <a:tblPr/>
              <a:tblGrid>
                <a:gridCol w="576064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Partners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: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Parc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Taulí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, Centre de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Salut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Mental Infantil i Juvenil de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Martorell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Responsible: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Josep Moya, jefe del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Observatori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de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salut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itchFamily="34" charset="0"/>
                        </a:rPr>
                        <a:t> mental de Catalunya.</a:t>
                      </a:r>
                    </a:p>
                  </a:txBody>
                  <a:tcPr marL="102870" marR="1028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2" descr="D:\Documentos\new\Publicaciones\TIC GIRONA 2011\update\bodyDetectio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05064"/>
            <a:ext cx="1800200" cy="1588411"/>
          </a:xfrm>
          <a:prstGeom prst="rect">
            <a:avLst/>
          </a:prstGeom>
          <a:noFill/>
        </p:spPr>
      </p:pic>
      <p:sp>
        <p:nvSpPr>
          <p:cNvPr id="16" name="40 Rectángulo redondeado"/>
          <p:cNvSpPr/>
          <p:nvPr/>
        </p:nvSpPr>
        <p:spPr>
          <a:xfrm>
            <a:off x="4355976" y="2708920"/>
            <a:ext cx="4464496" cy="1080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3 Rectángulo"/>
          <p:cNvSpPr/>
          <p:nvPr/>
        </p:nvSpPr>
        <p:spPr>
          <a:xfrm>
            <a:off x="4427984" y="285293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Automatic detection, tracking and analysis of landmarks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Cheap hardware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b="1" dirty="0" smtClean="0">
                <a:sym typeface="Wingdings" pitchFamily="2" charset="2"/>
              </a:rPr>
              <a:t>general corporal analysis</a:t>
            </a:r>
            <a:endParaRPr lang="en-US" sz="1600" b="1" dirty="0" smtClean="0"/>
          </a:p>
        </p:txBody>
      </p:sp>
      <p:pic>
        <p:nvPicPr>
          <p:cNvPr id="19" name="Picture 3" descr="D:\Documentos\new\Publicaciones\TIC GIRONA 2011\update\hardwar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05064"/>
            <a:ext cx="1440160" cy="10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Documentos\new\Publicaciones\TIC GIRONA 2011\update\logo_hospitalM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337" y="6093296"/>
            <a:ext cx="1442656" cy="402509"/>
          </a:xfrm>
          <a:prstGeom prst="rect">
            <a:avLst/>
          </a:prstGeom>
          <a:noFill/>
        </p:spPr>
      </p:pic>
      <p:pic>
        <p:nvPicPr>
          <p:cNvPr id="17" name="Picture 4" descr="D:\Documentos\new\Publicaciones\TIC GIRONA 2011\update\Logo_if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925" y="6097950"/>
            <a:ext cx="728140" cy="464435"/>
          </a:xfrm>
          <a:prstGeom prst="rect">
            <a:avLst/>
          </a:prstGeom>
          <a:noFill/>
        </p:spPr>
      </p:pic>
      <p:pic>
        <p:nvPicPr>
          <p:cNvPr id="18" name="Picture 5" descr="D:\Documentos\new\Publicaciones\TIC GIRONA 2011\update\logo_santpau.jpg"/>
          <p:cNvPicPr>
            <a:picLocks noChangeAspect="1" noChangeArrowheads="1"/>
          </p:cNvPicPr>
          <p:nvPr/>
        </p:nvPicPr>
        <p:blipFill>
          <a:blip r:embed="rId4" cstate="print"/>
          <a:srcRect b="23091"/>
          <a:stretch>
            <a:fillRect/>
          </a:stretch>
        </p:blipFill>
        <p:spPr bwMode="auto">
          <a:xfrm>
            <a:off x="5436096" y="6187264"/>
            <a:ext cx="1008112" cy="338080"/>
          </a:xfrm>
          <a:prstGeom prst="rect">
            <a:avLst/>
          </a:prstGeom>
          <a:noFill/>
        </p:spPr>
      </p:pic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5" cstate="print"/>
          <a:srcRect r="93" b="37500"/>
          <a:stretch>
            <a:fillRect/>
          </a:stretch>
        </p:blipFill>
        <p:spPr>
          <a:xfrm>
            <a:off x="7812360" y="6093296"/>
            <a:ext cx="1296144" cy="720080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50825" y="-315416"/>
            <a:ext cx="8637588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Future lines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67544" y="871552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sz="1600" dirty="0" smtClean="0"/>
              <a:t>Multi-modal analysis combining: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1600" dirty="0" smtClean="0"/>
              <a:t> Automatic anatomical analysis of </a:t>
            </a:r>
            <a:r>
              <a:rPr lang="en-US" sz="1600" b="1" dirty="0" smtClean="0"/>
              <a:t>MRI structures in combination with behavioral information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/>
              <a:t> Generalization of the Segmentation and Behavioral analysis techniques for different health care applications: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251520" y="692696"/>
            <a:ext cx="8424936" cy="532859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437112"/>
            <a:ext cx="1656184" cy="136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6"/>
            <a:ext cx="27444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780928"/>
            <a:ext cx="3672408" cy="12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2708920"/>
            <a:ext cx="2376264" cy="13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2401143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Automatic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angiography</a:t>
            </a:r>
            <a:r>
              <a:rPr lang="es-ES" sz="1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segmentation</a:t>
            </a:r>
            <a:endParaRPr lang="es-E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401143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Psysiotherapy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, rehabilitation, and sports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02655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Impatient monitoring 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098558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Sign language recognition</a:t>
            </a: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772400" cy="2376263"/>
          </a:xfrm>
        </p:spPr>
        <p:txBody>
          <a:bodyPr>
            <a:normAutofit/>
          </a:bodyPr>
          <a:lstStyle/>
          <a:p>
            <a:pPr algn="ctr"/>
            <a:r>
              <a:rPr lang="es-ES" sz="5200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algn="ctr"/>
            <a:endParaRPr lang="es-ES" sz="4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ligual@cvc.uab.es</a:t>
            </a:r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tge 3" descr="logoCAT.jpg"/>
          <p:cNvPicPr>
            <a:picLocks noChangeAspect="1"/>
          </p:cNvPicPr>
          <p:nvPr/>
        </p:nvPicPr>
        <p:blipFill>
          <a:blip r:embed="rId2" cstate="print"/>
          <a:srcRect r="93" b="37500"/>
          <a:stretch>
            <a:fillRect/>
          </a:stretch>
        </p:blipFill>
        <p:spPr>
          <a:xfrm>
            <a:off x="7812360" y="6165304"/>
            <a:ext cx="1166530" cy="648072"/>
          </a:xfrm>
          <a:prstGeom prst="rect">
            <a:avLst/>
          </a:prstGeom>
        </p:spPr>
      </p:pic>
      <p:cxnSp>
        <p:nvCxnSpPr>
          <p:cNvPr id="5" name="Connector recte 4"/>
          <p:cNvCxnSpPr/>
          <p:nvPr/>
        </p:nvCxnSpPr>
        <p:spPr>
          <a:xfrm>
            <a:off x="539552" y="6525344"/>
            <a:ext cx="71287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325</Words>
  <Application>Microsoft Office PowerPoint</Application>
  <PresentationFormat>Presentación en pantalla (4:3)</PresentationFormat>
  <Paragraphs>53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scs</dc:creator>
  <cp:lastModifiedBy>Laura Igual</cp:lastModifiedBy>
  <cp:revision>186</cp:revision>
  <dcterms:created xsi:type="dcterms:W3CDTF">2011-04-14T15:24:39Z</dcterms:created>
  <dcterms:modified xsi:type="dcterms:W3CDTF">2011-05-06T07:13:19Z</dcterms:modified>
</cp:coreProperties>
</file>