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sldIdLst>
    <p:sldId id="260" r:id="rId3"/>
  </p:sldIdLst>
  <p:sldSz cx="32404050" cy="43205400"/>
  <p:notesSz cx="6797675" cy="9926638"/>
  <p:defaultTextStyle>
    <a:defPPr>
      <a:defRPr lang="es-ES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07/7/7/main" val="494949" mc:Ignorable=""/>
    <a:srgbClr xmlns:mc="http://schemas.openxmlformats.org/markup-compatibility/2006" xmlns:a14="http://schemas.microsoft.com/office/drawing/2007/7/7/main" val="292929" mc:Ignorable=""/>
    <a:srgbClr xmlns:mc="http://schemas.openxmlformats.org/markup-compatibility/2006" xmlns:a14="http://schemas.microsoft.com/office/drawing/2007/7/7/main" val="800000" mc:Ignorable=""/>
    <a:srgbClr xmlns:mc="http://schemas.openxmlformats.org/markup-compatibility/2006" xmlns:a14="http://schemas.microsoft.com/office/drawing/2007/7/7/main" val="6C0000" mc:Ignorable=""/>
  </p:clrMru>
  <p:extLst>
    <p:ext uri="{E76CE94A-603C-4142-B9EB-6D1370010A27}">
      <p14:discardImageEditData xmlns:p14="http://schemas.microsoft.com/office/powerpoint/2007/7/12/main" val="0"/>
    </p:ext>
    <p:ext uri="{D31A062A-798A-4329-ABDD-BBA856620510}">
      <p14:defaultImageDpi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444" autoAdjust="0"/>
  </p:normalViewPr>
  <p:slideViewPr>
    <p:cSldViewPr>
      <p:cViewPr>
        <p:scale>
          <a:sx n="37" d="100"/>
          <a:sy n="37" d="100"/>
        </p:scale>
        <p:origin x="-864" y="3216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99F43-BEE6-477F-B97B-303E7F2E3D79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23B2-7A17-4E00-8094-92FAAE41C2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07/7/12/main" val="412251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623B2-7A17-4E00-8094-92FAAE41C2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3B16B-DA2B-4292-858A-7716F679EE2E}" type="datetimeFigureOut">
              <a:rPr lang="en-US" smtClean="0"/>
              <a:pPr/>
              <a:t>10/24/2010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B98D9-59D2-4D9A-ABCA-36A82543DF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41 Imagen" descr="Sin título copy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404050" cy="7129092"/>
          </a:xfrm>
          <a:prstGeom prst="rect">
            <a:avLst/>
          </a:prstGeom>
        </p:spPr>
      </p:pic>
      <p:pic>
        <p:nvPicPr>
          <p:cNvPr id="15" name="14 Imagen" descr="CVC_CAT_CMYK (Sin Fondo)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63065" y="4176764"/>
            <a:ext cx="5716731" cy="3168352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432273" y="360340"/>
            <a:ext cx="31323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Arial" charset="0"/>
              </a:rPr>
              <a:t>Compact Design of ECOC for Multi-class Object Categorization</a:t>
            </a:r>
            <a:endParaRPr lang="en-US" sz="7200" b="1" dirty="0">
              <a:solidFill>
                <a:schemeClr val="bg1"/>
              </a:solidFill>
              <a:latin typeface="Foco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28617" y="2088532"/>
            <a:ext cx="249867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Miguel Angel Bautista, Sergio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Escalera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, Xavier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Baró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,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Oriol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Pujol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,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Petia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Radeva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 and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Jordi</a:t>
            </a:r>
            <a:r>
              <a:rPr lang="en-US" sz="4500" dirty="0" smtClean="0">
                <a:solidFill>
                  <a:schemeClr val="bg1"/>
                </a:solidFill>
                <a:latin typeface="Foco" pitchFamily="34" charset="0"/>
              </a:rPr>
              <a:t> </a:t>
            </a:r>
            <a:r>
              <a:rPr lang="en-US" sz="4500" dirty="0" err="1" smtClean="0">
                <a:solidFill>
                  <a:schemeClr val="bg1"/>
                </a:solidFill>
                <a:latin typeface="Foco" pitchFamily="34" charset="0"/>
              </a:rPr>
              <a:t>Vitria</a:t>
            </a:r>
            <a:endParaRPr lang="en-US" sz="4500" dirty="0" smtClean="0">
              <a:solidFill>
                <a:schemeClr val="bg1"/>
              </a:solidFill>
              <a:latin typeface="Foco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0513393" y="3345474"/>
            <a:ext cx="122413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Computer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Vision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Center,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Universitat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Autònoma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de Barcelona, 08193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Cerdanyola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,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Spain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ctr"/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Dept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.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Matemàtica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Aplicada i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Anàlisi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, UB, Gran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Via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585, </a:t>
            </a:r>
          </a:p>
          <a:p>
            <a:pPr algn="ctr"/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08007, Barcelona, </a:t>
            </a:r>
            <a:r>
              <a:rPr lang="es-ES" sz="3300" dirty="0" err="1" smtClean="0">
                <a:solidFill>
                  <a:schemeClr val="bg1"/>
                </a:solidFill>
                <a:latin typeface="Arial" charset="0"/>
              </a:rPr>
              <a:t>Spain</a:t>
            </a:r>
            <a:r>
              <a:rPr lang="es-ES" sz="3300" dirty="0" smtClean="0">
                <a:solidFill>
                  <a:schemeClr val="bg1"/>
                </a:solidFill>
                <a:latin typeface="Arial" charset="0"/>
              </a:rPr>
              <a:t> {</a:t>
            </a:r>
            <a:r>
              <a:rPr lang="ca-ES" sz="3300" b="1" dirty="0" err="1" smtClean="0">
                <a:solidFill>
                  <a:schemeClr val="bg1"/>
                </a:solidFill>
                <a:latin typeface="Arial" charset="0"/>
              </a:rPr>
              <a:t>mbautista</a:t>
            </a:r>
            <a:r>
              <a:rPr lang="ca-ES" sz="3300" b="1" dirty="0" smtClean="0">
                <a:solidFill>
                  <a:schemeClr val="bg1"/>
                </a:solidFill>
                <a:latin typeface="Arial" charset="0"/>
              </a:rPr>
              <a:t>,</a:t>
            </a:r>
            <a:r>
              <a:rPr lang="es-ES" sz="3300" b="1" dirty="0" smtClean="0">
                <a:solidFill>
                  <a:schemeClr val="bg1"/>
                </a:solidFill>
                <a:latin typeface="Arial" charset="0"/>
              </a:rPr>
              <a:t>se</a:t>
            </a:r>
            <a:r>
              <a:rPr lang="ca-ES" sz="3300" b="1" dirty="0" err="1" smtClean="0">
                <a:solidFill>
                  <a:schemeClr val="bg1"/>
                </a:solidFill>
                <a:latin typeface="Arial" charset="0"/>
              </a:rPr>
              <a:t>scalera,xavier.baro,oriol.pujol,petia,jordi.vitria</a:t>
            </a:r>
            <a:r>
              <a:rPr lang="ca-ES" sz="3300" b="1" dirty="0" smtClean="0">
                <a:solidFill>
                  <a:schemeClr val="bg1"/>
                </a:solidFill>
                <a:latin typeface="Arial" charset="0"/>
              </a:rPr>
              <a:t>}</a:t>
            </a:r>
            <a:r>
              <a:rPr lang="es-ES" sz="3300" b="1" dirty="0" smtClean="0">
                <a:solidFill>
                  <a:schemeClr val="bg1"/>
                </a:solidFill>
                <a:latin typeface="Arial" charset="0"/>
              </a:rPr>
              <a:t>@</a:t>
            </a:r>
            <a:r>
              <a:rPr lang="es-ES" sz="3300" b="1" dirty="0" err="1" smtClean="0">
                <a:solidFill>
                  <a:schemeClr val="bg1"/>
                </a:solidFill>
                <a:latin typeface="Arial" charset="0"/>
              </a:rPr>
              <a:t>cvc.uab.es</a:t>
            </a:r>
            <a:endParaRPr lang="es-ES" sz="33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9059545" y="37228436"/>
            <a:ext cx="10287072" cy="5688632"/>
          </a:xfrm>
          <a:prstGeom prst="roundRect">
            <a:avLst/>
          </a:prstGeom>
          <a:solidFill>
            <a:srgbClr xmlns:mc="http://schemas.openxmlformats.org/markup-compatibility/2006" xmlns:a14="http://schemas.microsoft.com/office/drawing/2007/7/7/main" val="6C0000" mc:Ignorable="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latin typeface="Foco" pitchFamily="34" charset="0"/>
            </a:endParaRPr>
          </a:p>
        </p:txBody>
      </p:sp>
      <p:pic>
        <p:nvPicPr>
          <p:cNvPr id="33" name="32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8338" y="12817724"/>
            <a:ext cx="14689632" cy="9145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xmlns:mc="http://schemas.openxmlformats.org/markup-compatibility/2006" xmlns:a14="http://schemas.microsoft.com/office/drawing/2007/7/7/main" val="333333" mc:Ignorable="">
                <a:alpha val="65000"/>
              </a:srgbClr>
            </a:outerShdw>
          </a:effectLst>
        </p:spPr>
      </p:pic>
      <p:pic>
        <p:nvPicPr>
          <p:cNvPr id="43" name="42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305" y="7633148"/>
            <a:ext cx="31035448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xmlns:mc="http://schemas.openxmlformats.org/markup-compatibility/2006" xmlns:a14="http://schemas.microsoft.com/office/drawing/2007/7/7/main" val="333333" mc:Ignorable="">
                <a:alpha val="65000"/>
              </a:srgbClr>
            </a:outerShdw>
          </a:effectLst>
        </p:spPr>
      </p:pic>
      <p:sp>
        <p:nvSpPr>
          <p:cNvPr id="56" name="55 CuadroTexto"/>
          <p:cNvSpPr txBox="1"/>
          <p:nvPr/>
        </p:nvSpPr>
        <p:spPr>
          <a:xfrm>
            <a:off x="11377489" y="7789353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Foco" pitchFamily="34" charset="0"/>
              </a:rPr>
              <a:t>Sub-title</a:t>
            </a:r>
          </a:p>
        </p:txBody>
      </p:sp>
      <p:sp>
        <p:nvSpPr>
          <p:cNvPr id="57" name="56 Rectángulo redondeado"/>
          <p:cNvSpPr/>
          <p:nvPr/>
        </p:nvSpPr>
        <p:spPr>
          <a:xfrm>
            <a:off x="3960665" y="13105756"/>
            <a:ext cx="9721080" cy="1872207"/>
          </a:xfrm>
          <a:prstGeom prst="roundRect">
            <a:avLst/>
          </a:prstGeom>
          <a:solidFill>
            <a:srgbClr xmlns:mc="http://schemas.openxmlformats.org/markup-compatibility/2006" xmlns:a14="http://schemas.microsoft.com/office/drawing/2007/7/7/main" val="6C0000" mc:Ignorable=""/>
          </a:solidFill>
          <a:ln>
            <a:solidFill>
              <a:srgbClr xmlns:mc="http://schemas.openxmlformats.org/markup-compatibility/2006" xmlns:a14="http://schemas.microsoft.com/office/drawing/2007/7/7/main" val="6C0000" mc:Ignorable="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3528617" y="13177764"/>
            <a:ext cx="1051316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1. Error Correcting Output Codes (ECOC)</a:t>
            </a:r>
          </a:p>
        </p:txBody>
      </p:sp>
      <p:sp>
        <p:nvSpPr>
          <p:cNvPr id="61" name="60 Rectángulo redondeado"/>
          <p:cNvSpPr/>
          <p:nvPr/>
        </p:nvSpPr>
        <p:spPr>
          <a:xfrm>
            <a:off x="9145241" y="8005377"/>
            <a:ext cx="15409712" cy="1296144"/>
          </a:xfrm>
          <a:prstGeom prst="roundRect">
            <a:avLst/>
          </a:prstGeom>
          <a:solidFill>
            <a:srgbClr xmlns:mc="http://schemas.openxmlformats.org/markup-compatibility/2006" xmlns:a14="http://schemas.microsoft.com/office/drawing/2007/7/7/main" val="6C0000" mc:Ignorable=""/>
          </a:solidFill>
          <a:ln>
            <a:solidFill>
              <a:srgbClr xmlns:mc="http://schemas.openxmlformats.org/markup-compatibility/2006" xmlns:a14="http://schemas.microsoft.com/office/drawing/2007/7/7/main" val="6C0000" mc:Ignorable="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9441425" y="8065196"/>
            <a:ext cx="14537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Abstract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1728417" y="9577364"/>
            <a:ext cx="290912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xmlns:mc="http://schemas.openxmlformats.org/markup-compatibility/2006" xmlns:a14="http://schemas.microsoft.com/office/drawing/2007/7/7/main" val="C00000" mc:Ignorable=""/>
                </a:solidFill>
                <a:latin typeface="Foco" pitchFamily="34" charset="0"/>
              </a:rPr>
              <a:t>We propose </a:t>
            </a:r>
            <a:r>
              <a:rPr lang="en-US" sz="3600" dirty="0">
                <a:solidFill>
                  <a:srgbClr xmlns:mc="http://schemas.openxmlformats.org/markup-compatibility/2006" xmlns:a14="http://schemas.microsoft.com/office/drawing/2007/7/7/main" val="C00000" mc:Ignorable=""/>
                </a:solidFill>
                <a:latin typeface="Foco" pitchFamily="34" charset="0"/>
              </a:rPr>
              <a:t>a Compact design of Error Correcting Output Codes (ECOC) in terms of the number of </a:t>
            </a:r>
            <a:r>
              <a:rPr lang="en-US" sz="3600" dirty="0" err="1">
                <a:solidFill>
                  <a:srgbClr xmlns:mc="http://schemas.openxmlformats.org/markup-compatibility/2006" xmlns:a14="http://schemas.microsoft.com/office/drawing/2007/7/7/main" val="C00000" mc:Ignorable=""/>
                </a:solidFill>
                <a:latin typeface="Foco" pitchFamily="34" charset="0"/>
              </a:rPr>
              <a:t>dichotomizers</a:t>
            </a:r>
            <a:r>
              <a:rPr lang="en-US" sz="3600" dirty="0">
                <a:solidFill>
                  <a:srgbClr xmlns:mc="http://schemas.openxmlformats.org/markup-compatibility/2006" xmlns:a14="http://schemas.microsoft.com/office/drawing/2007/7/7/main" val="C00000" mc:Ignorable=""/>
                </a:solidFill>
                <a:latin typeface="Foco" pitchFamily="34" charset="0"/>
              </a:rPr>
              <a:t>. Evolutionary computation is used for tuning the parameters of the classifiers and looking for the best Compact ECOC code configuration. The results over several challenging multi-class Computer Vision problems show comparable and even better results than state- of-the-art ECOC methodologies with far less cost.</a:t>
            </a:r>
            <a:endParaRPr lang="en-US" sz="7200" dirty="0">
              <a:solidFill>
                <a:schemeClr val="tx1">
                  <a:lumMod val="85000"/>
                  <a:lumOff val="15000"/>
                </a:schemeClr>
              </a:solidFill>
              <a:latin typeface="Foco" pitchFamily="34" charset="0"/>
            </a:endParaRPr>
          </a:p>
        </p:txBody>
      </p:sp>
      <p:pic>
        <p:nvPicPr>
          <p:cNvPr id="41" name="40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130018" y="12817724"/>
            <a:ext cx="15337704" cy="1476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xmlns:mc="http://schemas.openxmlformats.org/markup-compatibility/2006" xmlns:a14="http://schemas.microsoft.com/office/drawing/2007/7/7/main" val="333333" mc:Ignorable="">
                <a:alpha val="65000"/>
              </a:srgbClr>
            </a:outerShdw>
          </a:effectLst>
        </p:spPr>
      </p:pic>
      <p:sp>
        <p:nvSpPr>
          <p:cNvPr id="45" name="44 Rectángulo redondeado"/>
          <p:cNvSpPr/>
          <p:nvPr/>
        </p:nvSpPr>
        <p:spPr>
          <a:xfrm>
            <a:off x="17714194" y="13321780"/>
            <a:ext cx="11593288" cy="1224136"/>
          </a:xfrm>
          <a:prstGeom prst="roundRect">
            <a:avLst/>
          </a:prstGeom>
          <a:solidFill>
            <a:srgbClr xmlns:mc="http://schemas.openxmlformats.org/markup-compatibility/2006" xmlns:a14="http://schemas.microsoft.com/office/drawing/2007/7/7/main" val="6C0000" mc:Ignorable=""/>
          </a:solidFill>
          <a:ln>
            <a:solidFill>
              <a:srgbClr xmlns:mc="http://schemas.openxmlformats.org/markup-compatibility/2006" xmlns:a14="http://schemas.microsoft.com/office/drawing/2007/7/7/main" val="6C0000" mc:Ignorable="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18074234" y="13406562"/>
            <a:ext cx="10513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2. Compact ECOC</a:t>
            </a:r>
          </a:p>
        </p:txBody>
      </p:sp>
      <p:sp>
        <p:nvSpPr>
          <p:cNvPr id="69" name="TextBox 38"/>
          <p:cNvSpPr txBox="1">
            <a:spLocks noChangeArrowheads="1"/>
          </p:cNvSpPr>
          <p:nvPr/>
        </p:nvSpPr>
        <p:spPr bwMode="auto">
          <a:xfrm>
            <a:off x="16778089" y="15338004"/>
            <a:ext cx="1404155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/>
              <a:t>The one-versus-all ECOC coding has been widely applied in the binary ECOC framework (see Fig- </a:t>
            </a:r>
            <a:r>
              <a:rPr lang="en-US" sz="2800" dirty="0" err="1"/>
              <a:t>ure</a:t>
            </a:r>
            <a:r>
              <a:rPr lang="en-US" sz="2800" dirty="0"/>
              <a:t> 1(a)). Given N classes to be coded, the one- versus-all codification is of length N.</a:t>
            </a:r>
            <a:r>
              <a:rPr lang="en-US" sz="2800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/>
              <a:t>We can </a:t>
            </a:r>
            <a:r>
              <a:rPr lang="en-US" sz="2800" dirty="0"/>
              <a:t>take advantage of the </a:t>
            </a:r>
            <a:r>
              <a:rPr lang="en-US" sz="2800" dirty="0" smtClean="0"/>
              <a:t>information </a:t>
            </a:r>
            <a:r>
              <a:rPr lang="en-US" sz="2800" dirty="0"/>
              <a:t>theory principles to obtain a more compact definition of the </a:t>
            </a:r>
            <a:r>
              <a:rPr lang="en-US" sz="2800" dirty="0" err="1"/>
              <a:t>codewords</a:t>
            </a:r>
            <a:r>
              <a:rPr lang="en-US" sz="2800" dirty="0"/>
              <a:t>. Having a </a:t>
            </a:r>
            <a:r>
              <a:rPr lang="en-US" sz="2800" i="1" dirty="0"/>
              <a:t>N-class </a:t>
            </a:r>
            <a:r>
              <a:rPr lang="en-US" sz="2800" dirty="0"/>
              <a:t>problem, the minimum number of bits necessary to codify and univocally distinguish </a:t>
            </a:r>
            <a:r>
              <a:rPr lang="en-US" sz="2800" i="1" dirty="0"/>
              <a:t>N</a:t>
            </a:r>
            <a:r>
              <a:rPr lang="en-US" sz="2800" dirty="0"/>
              <a:t> codes is </a:t>
            </a:r>
            <a:r>
              <a:rPr lang="en-US" sz="2800" i="1" dirty="0"/>
              <a:t>B = ⌈log2 N ⌉</a:t>
            </a:r>
            <a:r>
              <a:rPr lang="en-US" sz="2800" dirty="0"/>
              <a:t>, where </a:t>
            </a:r>
            <a:r>
              <a:rPr lang="en-US" sz="2800" i="1" dirty="0"/>
              <a:t>⌈.⌉</a:t>
            </a:r>
            <a:r>
              <a:rPr lang="en-US" sz="2800" dirty="0"/>
              <a:t> rounds to the upper </a:t>
            </a:r>
            <a:r>
              <a:rPr lang="en-US" sz="2800" dirty="0" err="1" smtClean="0"/>
              <a:t>inte</a:t>
            </a:r>
            <a:r>
              <a:rPr lang="en-US" sz="2800" dirty="0" smtClean="0"/>
              <a:t> </a:t>
            </a:r>
            <a:r>
              <a:rPr lang="en-US" sz="2800" dirty="0" err="1"/>
              <a:t>ger</a:t>
            </a:r>
            <a:r>
              <a:rPr lang="en-US" sz="2800" dirty="0"/>
              <a:t>, an example can be seen in figure 1(b).</a:t>
            </a:r>
          </a:p>
        </p:txBody>
      </p:sp>
      <p:pic>
        <p:nvPicPr>
          <p:cNvPr id="74" name="73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8337" y="22034748"/>
            <a:ext cx="14689632" cy="139695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xmlns:mc="http://schemas.openxmlformats.org/markup-compatibility/2006" xmlns:a14="http://schemas.microsoft.com/office/drawing/2007/7/7/main" val="333333" mc:Ignorable="">
                <a:alpha val="65000"/>
              </a:srgbClr>
            </a:outerShdw>
          </a:effectLst>
        </p:spPr>
      </p:pic>
      <p:sp>
        <p:nvSpPr>
          <p:cNvPr id="75" name="74 Rectángulo redondeado"/>
          <p:cNvSpPr/>
          <p:nvPr/>
        </p:nvSpPr>
        <p:spPr>
          <a:xfrm>
            <a:off x="2592513" y="22538804"/>
            <a:ext cx="11449272" cy="1800200"/>
          </a:xfrm>
          <a:prstGeom prst="roundRect">
            <a:avLst/>
          </a:prstGeom>
          <a:solidFill>
            <a:srgbClr xmlns:mc="http://schemas.openxmlformats.org/markup-compatibility/2006" xmlns:a14="http://schemas.microsoft.com/office/drawing/2007/7/7/main" val="6C0000" mc:Ignorable=""/>
          </a:solidFill>
          <a:ln>
            <a:solidFill>
              <a:srgbClr xmlns:mc="http://schemas.openxmlformats.org/markup-compatibility/2006" xmlns:a14="http://schemas.microsoft.com/office/drawing/2007/7/7/main" val="6C0000" mc:Ignorable="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3240585" y="22682820"/>
            <a:ext cx="1031099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Foco" pitchFamily="34" charset="0"/>
              </a:rPr>
              <a:t>2</a:t>
            </a:r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. Evolutionary Compact </a:t>
            </a:r>
            <a:r>
              <a:rPr lang="en-US" sz="5400" b="1" dirty="0" err="1" smtClean="0">
                <a:solidFill>
                  <a:schemeClr val="bg1"/>
                </a:solidFill>
                <a:latin typeface="Foco" pitchFamily="34" charset="0"/>
              </a:rPr>
              <a:t>Parametrization</a:t>
            </a:r>
            <a:endParaRPr lang="en-US" sz="5400" b="1" dirty="0" smtClean="0">
              <a:solidFill>
                <a:schemeClr val="bg1"/>
              </a:solidFill>
              <a:latin typeface="Foco" pitchFamily="34" charset="0"/>
            </a:endParaRPr>
          </a:p>
        </p:txBody>
      </p:sp>
      <p:pic>
        <p:nvPicPr>
          <p:cNvPr id="87" name="86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202025" y="27507356"/>
            <a:ext cx="15265696" cy="9577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xmlns:mc="http://schemas.openxmlformats.org/markup-compatibility/2006" xmlns:a14="http://schemas.microsoft.com/office/drawing/2007/7/7/main" val="333333" mc:Ignorable="">
                <a:alpha val="65000"/>
              </a:srgbClr>
            </a:outerShdw>
          </a:effectLst>
        </p:spPr>
      </p:pic>
      <p:sp>
        <p:nvSpPr>
          <p:cNvPr id="88" name="87 Rectángulo redondeado"/>
          <p:cNvSpPr/>
          <p:nvPr/>
        </p:nvSpPr>
        <p:spPr>
          <a:xfrm>
            <a:off x="17786200" y="27867396"/>
            <a:ext cx="11702145" cy="1224136"/>
          </a:xfrm>
          <a:prstGeom prst="roundRect">
            <a:avLst/>
          </a:prstGeom>
          <a:solidFill>
            <a:srgbClr xmlns:mc="http://schemas.openxmlformats.org/markup-compatibility/2006" xmlns:a14="http://schemas.microsoft.com/office/drawing/2007/7/7/main" val="6C0000" mc:Ignorable=""/>
          </a:solidFill>
          <a:ln>
            <a:solidFill>
              <a:srgbClr xmlns:mc="http://schemas.openxmlformats.org/markup-compatibility/2006" xmlns:a14="http://schemas.microsoft.com/office/drawing/2007/7/7/main" val="6C0000" mc:Ignorable="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18146240" y="28011412"/>
            <a:ext cx="106118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4. Experiments and results</a:t>
            </a:r>
          </a:p>
        </p:txBody>
      </p:sp>
      <p:sp>
        <p:nvSpPr>
          <p:cNvPr id="95" name="TextBox 31"/>
          <p:cNvSpPr txBox="1">
            <a:spLocks noChangeArrowheads="1"/>
          </p:cNvSpPr>
          <p:nvPr/>
        </p:nvSpPr>
        <p:spPr bwMode="auto">
          <a:xfrm>
            <a:off x="16922105" y="29235548"/>
            <a:ext cx="1389754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We apply the methodology in five </a:t>
            </a:r>
            <a:r>
              <a:rPr lang="en-US" sz="2800" dirty="0" err="1"/>
              <a:t>chal</a:t>
            </a:r>
            <a:r>
              <a:rPr lang="en-US" sz="2800" dirty="0" err="1" smtClean="0"/>
              <a:t>-lenging</a:t>
            </a:r>
            <a:r>
              <a:rPr lang="en-US" sz="2800" dirty="0" smtClean="0"/>
              <a:t> </a:t>
            </a:r>
            <a:r>
              <a:rPr lang="en-US" sz="2800" dirty="0"/>
              <a:t>computer vision categorization </a:t>
            </a:r>
            <a:r>
              <a:rPr lang="en-US" sz="2800" dirty="0" smtClean="0"/>
              <a:t>problems</a:t>
            </a:r>
            <a:r>
              <a:rPr lang="en-US" sz="2800" dirty="0"/>
              <a:t>. Labeled Faces in the Wild </a:t>
            </a:r>
            <a:r>
              <a:rPr lang="en-US" sz="2800" dirty="0" smtClean="0"/>
              <a:t>(</a:t>
            </a:r>
            <a:r>
              <a:rPr lang="en-US" sz="2800" dirty="0"/>
              <a:t>184 face categories). We use a real traffic sign </a:t>
            </a:r>
            <a:r>
              <a:rPr lang="en-US" sz="2800" dirty="0" smtClean="0"/>
              <a:t>categorization problem </a:t>
            </a:r>
            <a:r>
              <a:rPr lang="en-US" sz="2800" dirty="0"/>
              <a:t>(36 traffic sign classes). Third, the </a:t>
            </a:r>
            <a:r>
              <a:rPr lang="en-US" sz="2800" dirty="0" err="1"/>
              <a:t>ARFaces</a:t>
            </a:r>
            <a:r>
              <a:rPr lang="en-US" sz="2800" dirty="0"/>
              <a:t> dataset </a:t>
            </a:r>
            <a:r>
              <a:rPr lang="en-US" sz="2800" dirty="0" smtClean="0"/>
              <a:t>(</a:t>
            </a:r>
            <a:r>
              <a:rPr lang="en-US" sz="2800" dirty="0"/>
              <a:t>20 classes). Fourth, we classify old scanned music scores </a:t>
            </a:r>
            <a:r>
              <a:rPr lang="en-US" sz="2800" dirty="0" smtClean="0"/>
              <a:t>(</a:t>
            </a:r>
            <a:r>
              <a:rPr lang="en-US" sz="2800" dirty="0"/>
              <a:t>7 score categories), and fifth, we classify the MPEG7 </a:t>
            </a:r>
            <a:r>
              <a:rPr lang="en-US" sz="2800" dirty="0" smtClean="0"/>
              <a:t>dataset (</a:t>
            </a:r>
            <a:r>
              <a:rPr lang="en-US" sz="2800" dirty="0"/>
              <a:t>70 object categories).</a:t>
            </a:r>
          </a:p>
        </p:txBody>
      </p:sp>
      <p:pic>
        <p:nvPicPr>
          <p:cNvPr id="98" name="97 Imagen" descr="Untitled-1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36329" y="36508356"/>
            <a:ext cx="14689632" cy="6408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xmlns:mc="http://schemas.openxmlformats.org/markup-compatibility/2006" xmlns:a14="http://schemas.microsoft.com/office/drawing/2007/7/7/main" val="333333" mc:Ignorable="">
                <a:alpha val="65000"/>
              </a:srgbClr>
            </a:outerShdw>
          </a:effectLst>
        </p:spPr>
      </p:pic>
      <p:sp>
        <p:nvSpPr>
          <p:cNvPr id="99" name="98 Rectángulo redondeado"/>
          <p:cNvSpPr/>
          <p:nvPr/>
        </p:nvSpPr>
        <p:spPr>
          <a:xfrm>
            <a:off x="2808537" y="37012412"/>
            <a:ext cx="11593288" cy="1224136"/>
          </a:xfrm>
          <a:prstGeom prst="roundRect">
            <a:avLst/>
          </a:prstGeom>
          <a:solidFill>
            <a:srgbClr xmlns:mc="http://schemas.openxmlformats.org/markup-compatibility/2006" xmlns:a14="http://schemas.microsoft.com/office/drawing/2007/7/7/main" val="6C0000" mc:Ignorable=""/>
          </a:solidFill>
          <a:ln>
            <a:solidFill>
              <a:srgbClr xmlns:mc="http://schemas.openxmlformats.org/markup-compatibility/2006" xmlns:a14="http://schemas.microsoft.com/office/drawing/2007/7/7/main" val="6C0000" mc:Ignorable="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Foco" pitchFamily="34" charset="0"/>
            </a:endParaRPr>
          </a:p>
        </p:txBody>
      </p:sp>
      <p:sp>
        <p:nvSpPr>
          <p:cNvPr id="100" name="99 CuadroTexto"/>
          <p:cNvSpPr txBox="1"/>
          <p:nvPr/>
        </p:nvSpPr>
        <p:spPr>
          <a:xfrm>
            <a:off x="3168577" y="37156428"/>
            <a:ext cx="10513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Foco" pitchFamily="34" charset="0"/>
              </a:rPr>
              <a:t>5. CONCLUSIONS </a:t>
            </a:r>
          </a:p>
        </p:txBody>
      </p:sp>
      <p:sp>
        <p:nvSpPr>
          <p:cNvPr id="104" name="Rectangle 40"/>
          <p:cNvSpPr>
            <a:spLocks noChangeArrowheads="1"/>
          </p:cNvSpPr>
          <p:nvPr/>
        </p:nvSpPr>
        <p:spPr bwMode="auto">
          <a:xfrm>
            <a:off x="1656409" y="38596588"/>
            <a:ext cx="13537504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We presented a general methodology for the </a:t>
            </a:r>
            <a:r>
              <a:rPr lang="en-US" sz="2800" dirty="0" smtClean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classification 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of several object categories which only </a:t>
            </a:r>
            <a:r>
              <a:rPr lang="en-US" sz="2800" dirty="0" smtClean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requires </a:t>
            </a:r>
            <a:r>
              <a:rPr lang="en-US" sz="2800" i="1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⌈log2 N⌉ 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classifiers for a</a:t>
            </a:r>
            <a:r>
              <a:rPr lang="en-US" sz="2800" i="1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 N-class 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problem. The methodology is defined in the ECOC </a:t>
            </a:r>
            <a:r>
              <a:rPr lang="en-US" sz="2800" dirty="0" smtClean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framework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, designing a Compact coding matrix which univocally distinguish N codes. Moreover, in or- der to speed up the design of the coding matrix and the tuning of the classifiers, evolutionary </a:t>
            </a:r>
            <a:r>
              <a:rPr lang="en-US" sz="2800" dirty="0" smtClean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computation 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is also applied.</a:t>
            </a:r>
          </a:p>
          <a:p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Results over different Computer Vision </a:t>
            </a:r>
            <a:r>
              <a:rPr lang="en-US" sz="2800" dirty="0" smtClean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problems 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show comparable ever better results than </a:t>
            </a:r>
            <a:r>
              <a:rPr lang="en-US" sz="2800" dirty="0" smtClean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traditional 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ECOC designs with far less number of </a:t>
            </a:r>
            <a:r>
              <a:rPr lang="en-US" sz="2800" dirty="0" err="1" smtClean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dichotomizers</a:t>
            </a:r>
            <a:r>
              <a:rPr lang="en-US" sz="2800" dirty="0">
                <a:solidFill>
                  <a:srgbClr xmlns:mc="http://schemas.openxmlformats.org/markup-compatibility/2006" xmlns:a14="http://schemas.microsoft.com/office/drawing/2007/7/7/main" val="FF0000" mc:Ignorable=""/>
                </a:solidFill>
              </a:rPr>
              <a:t>.</a:t>
            </a:r>
            <a:endParaRPr lang="en-US" sz="2800" dirty="0">
              <a:solidFill>
                <a:srgbClr xmlns:mc="http://schemas.openxmlformats.org/markup-compatibility/2006" xmlns:a14="http://schemas.microsoft.com/office/drawing/2007/7/7/main" val="FF0000" mc:Ignorable=""/>
              </a:solidFill>
              <a:latin typeface="Arial" charset="0"/>
              <a:cs typeface="Arial" charset="0"/>
            </a:endParaRPr>
          </a:p>
        </p:txBody>
      </p:sp>
      <p:sp>
        <p:nvSpPr>
          <p:cNvPr id="53" name="TextBox 38"/>
          <p:cNvSpPr txBox="1">
            <a:spLocks noChangeArrowheads="1"/>
          </p:cNvSpPr>
          <p:nvPr/>
        </p:nvSpPr>
        <p:spPr bwMode="auto">
          <a:xfrm>
            <a:off x="1656409" y="15265996"/>
            <a:ext cx="13393488" cy="6555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/>
              <a:t>A common way to deal with Multi-class Object Categorization problems is by means of a divide- and-conquer approach. In this scope, ECOC have been applied with successful results.</a:t>
            </a:r>
            <a:r>
              <a:rPr lang="en-US" sz="2800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Given a set of</a:t>
            </a:r>
            <a:r>
              <a:rPr lang="en-US" sz="2800" i="1" dirty="0"/>
              <a:t> N </a:t>
            </a:r>
            <a:r>
              <a:rPr lang="en-US" sz="2800" dirty="0"/>
              <a:t>classes to be learnt in an ECOC framework</a:t>
            </a:r>
            <a:r>
              <a:rPr lang="en-US" sz="2800" i="1" dirty="0"/>
              <a:t>, n</a:t>
            </a:r>
            <a:r>
              <a:rPr lang="en-US" sz="2800" dirty="0"/>
              <a:t> different bi-partitions (two groups of classes) are formed, and </a:t>
            </a:r>
            <a:r>
              <a:rPr lang="en-US" sz="2800" i="1" dirty="0"/>
              <a:t>n</a:t>
            </a:r>
            <a:r>
              <a:rPr lang="en-US" sz="2800" dirty="0"/>
              <a:t> binary problems </a:t>
            </a:r>
            <a:r>
              <a:rPr lang="en-US" sz="2800" dirty="0" smtClean="0"/>
              <a:t>(</a:t>
            </a:r>
            <a:r>
              <a:rPr lang="en-US" sz="2800" dirty="0" err="1" smtClean="0"/>
              <a:t>dichotomizer</a:t>
            </a:r>
            <a:r>
              <a:rPr lang="en-US" sz="2800" dirty="0" smtClean="0"/>
              <a:t>) are trained.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 </a:t>
            </a:r>
            <a:r>
              <a:rPr lang="en-US" sz="2800" dirty="0" err="1"/>
              <a:t>codeword</a:t>
            </a:r>
            <a:r>
              <a:rPr lang="en-US" sz="2800" dirty="0"/>
              <a:t> of length n is obtained for each class, where each position (bit) of the code corresponds to a response of a given </a:t>
            </a:r>
            <a:r>
              <a:rPr lang="en-US" sz="2800" dirty="0" err="1"/>
              <a:t>dichotomizer</a:t>
            </a:r>
            <a:r>
              <a:rPr lang="en-US" sz="2800" dirty="0"/>
              <a:t> (coded by +1 or -1 according to their class set membership</a:t>
            </a:r>
            <a:r>
              <a:rPr lang="en-US" sz="2800" dirty="0" smtClean="0"/>
              <a:t>).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Arranging the </a:t>
            </a:r>
            <a:r>
              <a:rPr lang="en-US" sz="2800" dirty="0" err="1"/>
              <a:t>codewords</a:t>
            </a:r>
            <a:r>
              <a:rPr lang="en-US" sz="2800" dirty="0"/>
              <a:t> as rows of a matrix, we define a coding matrix </a:t>
            </a:r>
            <a:r>
              <a:rPr lang="en-US" sz="2800" i="1" dirty="0"/>
              <a:t>M</a:t>
            </a:r>
            <a:r>
              <a:rPr lang="en-US" sz="2800" dirty="0"/>
              <a:t>, where </a:t>
            </a:r>
            <a:r>
              <a:rPr lang="en-US" sz="2800" i="1" dirty="0"/>
              <a:t>M ∈</a:t>
            </a:r>
            <a:r>
              <a:rPr lang="en-US" sz="2800" dirty="0"/>
              <a:t> {−1, +1</a:t>
            </a:r>
            <a:r>
              <a:rPr lang="en-US" sz="2800" dirty="0" smtClean="0"/>
              <a:t>} </a:t>
            </a:r>
            <a:r>
              <a:rPr lang="en-US" sz="2800" i="1" dirty="0" err="1" smtClean="0"/>
              <a:t>N×</a:t>
            </a:r>
            <a:r>
              <a:rPr lang="en-US" sz="2800" i="1" dirty="0" err="1"/>
              <a:t>n</a:t>
            </a:r>
            <a:r>
              <a:rPr lang="en-US" sz="2800" i="1" dirty="0"/>
              <a:t> </a:t>
            </a:r>
            <a:r>
              <a:rPr lang="en-US" sz="2800" dirty="0"/>
              <a:t>in the binary case. In the case of the ternary symbol-based ECOC, the cod- </a:t>
            </a:r>
            <a:r>
              <a:rPr lang="en-US" sz="2800" dirty="0" err="1"/>
              <a:t>ing</a:t>
            </a:r>
            <a:r>
              <a:rPr lang="en-US" sz="2800" dirty="0"/>
              <a:t> matrix becomes </a:t>
            </a:r>
            <a:r>
              <a:rPr lang="en-US" sz="2800" i="1" dirty="0"/>
              <a:t>M ∈ </a:t>
            </a:r>
            <a:r>
              <a:rPr lang="en-US" sz="2800" dirty="0"/>
              <a:t>{−1, 0, +1</a:t>
            </a:r>
            <a:r>
              <a:rPr lang="en-US" sz="2800" dirty="0" smtClean="0"/>
              <a:t>}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N×</a:t>
            </a:r>
            <a:r>
              <a:rPr lang="en-US" sz="2800" i="1" dirty="0" err="1"/>
              <a:t>n</a:t>
            </a:r>
            <a:r>
              <a:rPr lang="en-US" sz="2800" i="1" dirty="0"/>
              <a:t> </a:t>
            </a:r>
            <a:r>
              <a:rPr lang="en-US" sz="2800" dirty="0"/>
              <a:t>where the symbol zero means that a particular class is not considered for a given classifier</a:t>
            </a:r>
            <a:r>
              <a:rPr lang="en-US" sz="28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During the decoding process, applying </a:t>
            </a:r>
            <a:r>
              <a:rPr lang="en-US" sz="2800" i="1" dirty="0"/>
              <a:t>n</a:t>
            </a:r>
            <a:r>
              <a:rPr lang="en-US" sz="2800" dirty="0"/>
              <a:t> binary classifiers, a code </a:t>
            </a:r>
            <a:r>
              <a:rPr lang="en-US" sz="2800" i="1" dirty="0"/>
              <a:t>x</a:t>
            </a:r>
            <a:r>
              <a:rPr lang="en-US" sz="2800" dirty="0"/>
              <a:t> is obtained for each data </a:t>
            </a:r>
            <a:r>
              <a:rPr lang="en-US" sz="2800" dirty="0" smtClean="0"/>
              <a:t>sample</a:t>
            </a:r>
            <a:r>
              <a:rPr lang="en-US" sz="2800" i="1" dirty="0" smtClean="0"/>
              <a:t> </a:t>
            </a:r>
            <a:r>
              <a:rPr lang="en-US" sz="2800" i="1" dirty="0" err="1"/>
              <a:t>ρ</a:t>
            </a:r>
            <a:r>
              <a:rPr lang="en-US" sz="2800" dirty="0"/>
              <a:t> in the test set.</a:t>
            </a:r>
            <a:endParaRPr lang="en-US" sz="2800" dirty="0" smtClean="0"/>
          </a:p>
          <a:p>
            <a:pPr algn="just">
              <a:buFont typeface="Arial" pitchFamily="34" charset="0"/>
              <a:buChar char="•"/>
            </a:pPr>
            <a:endParaRPr lang="en-US" sz="2800" dirty="0" smtClean="0"/>
          </a:p>
        </p:txBody>
      </p:sp>
      <p:pic>
        <p:nvPicPr>
          <p:cNvPr id="3" name="Picture 2" descr="Screen shot 2010-10-24 at 6.27.03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78289" y="18290332"/>
            <a:ext cx="10441160" cy="5544616"/>
          </a:xfrm>
          <a:prstGeom prst="rect">
            <a:avLst/>
          </a:prstGeom>
        </p:spPr>
      </p:pic>
      <p:sp>
        <p:nvSpPr>
          <p:cNvPr id="59" name="TextBox 38"/>
          <p:cNvSpPr txBox="1">
            <a:spLocks noChangeArrowheads="1"/>
          </p:cNvSpPr>
          <p:nvPr/>
        </p:nvSpPr>
        <p:spPr bwMode="auto">
          <a:xfrm>
            <a:off x="16850097" y="24483020"/>
            <a:ext cx="1404155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/>
              <a:t>instead of using a predefined Com- pact coding matrix, we also propose the design of a different compact codification of M based on the distribution of the data and the characteristics of the applied base classifier, which can increase the discrimination capabilities of the </a:t>
            </a:r>
            <a:r>
              <a:rPr lang="en-US" sz="2800" dirty="0" smtClean="0"/>
              <a:t>system.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F</a:t>
            </a:r>
            <a:r>
              <a:rPr lang="en-US" sz="2800" dirty="0" smtClean="0"/>
              <a:t>inding </a:t>
            </a:r>
            <a:r>
              <a:rPr lang="en-US" sz="2800" dirty="0"/>
              <a:t>a suitable </a:t>
            </a:r>
            <a:r>
              <a:rPr lang="en-US" sz="2800" i="1" dirty="0"/>
              <a:t>Compact ECOC </a:t>
            </a:r>
            <a:r>
              <a:rPr lang="en-US" sz="2800" dirty="0"/>
              <a:t>matrix for a</a:t>
            </a:r>
            <a:r>
              <a:rPr lang="en-US" sz="2800" i="1" dirty="0"/>
              <a:t> </a:t>
            </a:r>
            <a:r>
              <a:rPr lang="en-US" sz="2800" i="1" dirty="0" smtClean="0"/>
              <a:t>N−</a:t>
            </a:r>
            <a:r>
              <a:rPr lang="en-US" sz="2800" i="1" dirty="0"/>
              <a:t>class </a:t>
            </a:r>
            <a:r>
              <a:rPr lang="en-US" sz="2800" dirty="0"/>
              <a:t>problem requires to explore all the </a:t>
            </a:r>
            <a:r>
              <a:rPr lang="en-US" sz="2800" dirty="0" err="1"/>
              <a:t>pos</a:t>
            </a:r>
            <a:r>
              <a:rPr lang="en-US" sz="2800" dirty="0"/>
              <a:t>- </a:t>
            </a:r>
            <a:r>
              <a:rPr lang="en-US" sz="2800" dirty="0" err="1"/>
              <a:t>sible</a:t>
            </a:r>
            <a:r>
              <a:rPr lang="en-US" sz="2800" dirty="0"/>
              <a:t> </a:t>
            </a:r>
            <a:r>
              <a:rPr lang="en-US" sz="2800" i="1" dirty="0"/>
              <a:t>N × B </a:t>
            </a:r>
            <a:r>
              <a:rPr lang="en-US" sz="2800" dirty="0"/>
              <a:t>binary matrices, where </a:t>
            </a:r>
            <a:r>
              <a:rPr lang="en-US" sz="2800" i="1" dirty="0"/>
              <a:t>B</a:t>
            </a:r>
            <a:r>
              <a:rPr lang="en-US" sz="2800" dirty="0"/>
              <a:t> is the </a:t>
            </a:r>
            <a:r>
              <a:rPr lang="en-US" sz="2800" dirty="0" smtClean="0"/>
              <a:t>minimum </a:t>
            </a:r>
            <a:r>
              <a:rPr lang="en-US" sz="2800" dirty="0" err="1"/>
              <a:t>codeword</a:t>
            </a:r>
            <a:r>
              <a:rPr lang="en-US" sz="2800" dirty="0"/>
              <a:t> length in order to define a valid ECOC matrix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306481" y="23906956"/>
            <a:ext cx="10873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Figure 1. Example for Hamming Decoding (a) and Compact Coding (b)</a:t>
            </a:r>
            <a:endParaRPr lang="en-US" sz="2000" dirty="0"/>
          </a:p>
        </p:txBody>
      </p:sp>
      <p:sp>
        <p:nvSpPr>
          <p:cNvPr id="60" name="TextBox 38"/>
          <p:cNvSpPr txBox="1">
            <a:spLocks noChangeArrowheads="1"/>
          </p:cNvSpPr>
          <p:nvPr/>
        </p:nvSpPr>
        <p:spPr bwMode="auto">
          <a:xfrm>
            <a:off x="1728417" y="24555028"/>
            <a:ext cx="133214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/>
              <a:t>Given</a:t>
            </a:r>
            <a:r>
              <a:rPr lang="en-US" sz="2800" i="1" dirty="0"/>
              <a:t> N </a:t>
            </a:r>
            <a:r>
              <a:rPr lang="en-US" sz="2800" dirty="0"/>
              <a:t>classes, the number of ECOC matrices </a:t>
            </a:r>
            <a:r>
              <a:rPr lang="en-US" sz="2800" dirty="0" smtClean="0"/>
              <a:t>that can be build is shown in the expression above. In these </a:t>
            </a:r>
            <a:r>
              <a:rPr lang="en-US" sz="2800" dirty="0"/>
              <a:t>type of scenarios, where the search space is huge, evolutionary approaches, in special Genetic Algorithms, are often introduced with </a:t>
            </a:r>
            <a:r>
              <a:rPr lang="en-US" sz="2800" dirty="0" smtClean="0"/>
              <a:t>good results.</a:t>
            </a:r>
            <a:endParaRPr lang="en-US" sz="2800" dirty="0"/>
          </a:p>
        </p:txBody>
      </p:sp>
      <p:pic>
        <p:nvPicPr>
          <p:cNvPr id="7" name="Picture 6" descr="Screen shot 2010-10-24 at 6.49.59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72833" y="26067196"/>
            <a:ext cx="5472608" cy="1512168"/>
          </a:xfrm>
          <a:prstGeom prst="rect">
            <a:avLst/>
          </a:prstGeom>
        </p:spPr>
      </p:pic>
      <p:sp>
        <p:nvSpPr>
          <p:cNvPr id="63" name="TextBox 38"/>
          <p:cNvSpPr txBox="1">
            <a:spLocks noChangeArrowheads="1"/>
          </p:cNvSpPr>
          <p:nvPr/>
        </p:nvSpPr>
        <p:spPr bwMode="auto">
          <a:xfrm>
            <a:off x="1584401" y="27939404"/>
            <a:ext cx="13321480" cy="784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2800" dirty="0"/>
              <a:t>The first step in order to use an evolutionary algorithm is to define the </a:t>
            </a:r>
            <a:r>
              <a:rPr lang="en-US" sz="2800" dirty="0" smtClean="0"/>
              <a:t>problem </a:t>
            </a:r>
            <a:r>
              <a:rPr lang="en-US" sz="2800" dirty="0"/>
              <a:t>encoding, which consists of the </a:t>
            </a:r>
            <a:r>
              <a:rPr lang="en-US" sz="2800" dirty="0" smtClean="0"/>
              <a:t>representation </a:t>
            </a:r>
            <a:r>
              <a:rPr lang="en-US" sz="2800" dirty="0"/>
              <a:t>of a certain solution or point in the search space by means of a genotype or alternatively a chromosome</a:t>
            </a:r>
            <a:r>
              <a:rPr lang="en-US" sz="2800" dirty="0" smtClean="0"/>
              <a:t>.  In our case, the ECOC matrices are represented by means of binary coding.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Once the encoding is </a:t>
            </a:r>
            <a:r>
              <a:rPr lang="en-US" sz="2800" dirty="0" smtClean="0"/>
              <a:t>defined</a:t>
            </a:r>
            <a:r>
              <a:rPr lang="en-US" sz="2800" dirty="0"/>
              <a:t>, we need to define the adaptation function, which associates to each individual its adaptation value to the environment. In the case of the ECOC framework, the adaptation value </a:t>
            </a:r>
            <a:r>
              <a:rPr lang="en-US" sz="2800" dirty="0" smtClean="0"/>
              <a:t>is related </a:t>
            </a:r>
            <a:r>
              <a:rPr lang="en-US" sz="2800" dirty="0"/>
              <a:t>to the classification </a:t>
            </a:r>
            <a:r>
              <a:rPr lang="en-US" sz="2800" dirty="0" smtClean="0"/>
              <a:t>error.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We use the standard </a:t>
            </a:r>
            <a:r>
              <a:rPr lang="en-US" sz="2800" dirty="0" smtClean="0"/>
              <a:t>Genetic </a:t>
            </a:r>
            <a:r>
              <a:rPr lang="en-US" sz="2800" dirty="0"/>
              <a:t>Algorithm in order to evolve the </a:t>
            </a:r>
            <a:r>
              <a:rPr lang="en-US" sz="2800" i="1" dirty="0"/>
              <a:t>Compact ECOC </a:t>
            </a:r>
            <a:r>
              <a:rPr lang="en-US" sz="2800" dirty="0"/>
              <a:t>matrices. During the evolutionary process, we use a scattered crossover </a:t>
            </a:r>
            <a:r>
              <a:rPr lang="en-US" sz="2800" dirty="0" smtClean="0"/>
              <a:t>operator. In </a:t>
            </a:r>
            <a:r>
              <a:rPr lang="en-US" sz="2800" dirty="0"/>
              <a:t>order to introduce </a:t>
            </a:r>
            <a:r>
              <a:rPr lang="en-US" sz="2800" dirty="0" smtClean="0"/>
              <a:t>variations </a:t>
            </a:r>
            <a:r>
              <a:rPr lang="en-US" sz="2800" dirty="0"/>
              <a:t>to the individuals, we use mutation operator that adds a unit Gaussian distributed random value to the chosen gene</a:t>
            </a:r>
            <a:r>
              <a:rPr lang="en-US" sz="28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800" dirty="0"/>
              <a:t>In this paper we adopt the Support Vector Machines with </a:t>
            </a:r>
            <a:r>
              <a:rPr lang="en-US" sz="2800" dirty="0" smtClean="0"/>
              <a:t>Gaussian </a:t>
            </a:r>
            <a:r>
              <a:rPr lang="en-US" sz="2800" dirty="0"/>
              <a:t>Radial Basis Functions as kernel (SVM-RBF)</a:t>
            </a:r>
            <a:r>
              <a:rPr lang="en-US" sz="2800" dirty="0" smtClean="0"/>
              <a:t>. </a:t>
            </a:r>
            <a:r>
              <a:rPr lang="en-US" sz="2800" dirty="0"/>
              <a:t>In the specific case of Gaussian RBF kernels, we </a:t>
            </a:r>
            <a:r>
              <a:rPr lang="en-US" sz="2800" dirty="0" smtClean="0"/>
              <a:t>need to learn the kernel parameters </a:t>
            </a:r>
            <a:r>
              <a:rPr lang="en-US" sz="2800" i="1" dirty="0" smtClean="0"/>
              <a:t>C</a:t>
            </a:r>
            <a:r>
              <a:rPr lang="en-US" sz="2800" dirty="0" smtClean="0"/>
              <a:t> and </a:t>
            </a:r>
            <a:r>
              <a:rPr lang="en-US" sz="2800" i="1" dirty="0" err="1" smtClean="0"/>
              <a:t>γ</a:t>
            </a:r>
            <a:r>
              <a:rPr lang="en-US" sz="2800" dirty="0" smtClean="0"/>
              <a:t>, which </a:t>
            </a:r>
            <a:r>
              <a:rPr lang="en-US" sz="2800" dirty="0"/>
              <a:t>have a close relation to the data distribution. </a:t>
            </a:r>
            <a:r>
              <a:rPr lang="en-US" sz="2800" dirty="0" err="1" smtClean="0"/>
              <a:t>IWe</a:t>
            </a:r>
            <a:r>
              <a:rPr lang="en-US" sz="2800" dirty="0" smtClean="0"/>
              <a:t> </a:t>
            </a:r>
            <a:r>
              <a:rPr lang="en-US" sz="2800" dirty="0"/>
              <a:t>use Genetic </a:t>
            </a:r>
            <a:r>
              <a:rPr lang="en-US" sz="2800" dirty="0" smtClean="0"/>
              <a:t>Algorithms </a:t>
            </a:r>
            <a:r>
              <a:rPr lang="en-US" sz="2800" dirty="0"/>
              <a:t>in order to find good values for</a:t>
            </a:r>
            <a:r>
              <a:rPr lang="en-US" sz="2800" i="1" dirty="0"/>
              <a:t> C </a:t>
            </a:r>
            <a:r>
              <a:rPr lang="en-US" sz="2800" dirty="0"/>
              <a:t>and</a:t>
            </a:r>
            <a:r>
              <a:rPr lang="en-US" sz="2800" i="1" dirty="0"/>
              <a:t> </a:t>
            </a:r>
            <a:r>
              <a:rPr lang="en-US" sz="2800" i="1" dirty="0" err="1"/>
              <a:t>γ</a:t>
            </a:r>
            <a:r>
              <a:rPr lang="en-US" sz="2800" i="1" dirty="0"/>
              <a:t> </a:t>
            </a:r>
            <a:r>
              <a:rPr lang="en-US" sz="2800" dirty="0"/>
              <a:t>parameters.</a:t>
            </a:r>
            <a:endParaRPr lang="en-US" sz="2800" dirty="0" smtClean="0"/>
          </a:p>
          <a:p>
            <a:pPr algn="just">
              <a:buFont typeface="Arial" pitchFamily="34" charset="0"/>
              <a:buChar char="•"/>
            </a:pPr>
            <a:endParaRPr lang="en-US" sz="2800" dirty="0" smtClean="0"/>
          </a:p>
          <a:p>
            <a:pPr algn="just">
              <a:buFont typeface="Arial" pitchFamily="34" charset="0"/>
              <a:buChar char="•"/>
            </a:pPr>
            <a:endParaRPr lang="en-US" sz="2800" dirty="0" smtClean="0"/>
          </a:p>
          <a:p>
            <a:pPr algn="just">
              <a:buFont typeface="Arial" pitchFamily="34" charset="0"/>
              <a:buChar char="•"/>
            </a:pPr>
            <a:endParaRPr lang="en-US" sz="2800" dirty="0"/>
          </a:p>
        </p:txBody>
      </p:sp>
      <p:pic>
        <p:nvPicPr>
          <p:cNvPr id="8" name="Picture 7" descr="Screen shot 2010-10-24 at 7.02.53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138129" y="31467796"/>
            <a:ext cx="13246100" cy="2448272"/>
          </a:xfrm>
          <a:prstGeom prst="rect">
            <a:avLst/>
          </a:prstGeom>
        </p:spPr>
      </p:pic>
      <p:pic>
        <p:nvPicPr>
          <p:cNvPr id="9" name="Picture 8" descr="Screen shot 2010-10-24 at 7.04.05 P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210137" y="34048872"/>
            <a:ext cx="13144500" cy="2603500"/>
          </a:xfrm>
          <a:prstGeom prst="rect">
            <a:avLst/>
          </a:prstGeom>
        </p:spPr>
      </p:pic>
      <p:sp>
        <p:nvSpPr>
          <p:cNvPr id="47" name="34 CuadroTexto"/>
          <p:cNvSpPr txBox="1"/>
          <p:nvPr/>
        </p:nvSpPr>
        <p:spPr>
          <a:xfrm>
            <a:off x="19631049" y="37319060"/>
            <a:ext cx="115212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[</a:t>
            </a:r>
            <a:r>
              <a:rPr lang="en-US" sz="3200" dirty="0">
                <a:solidFill>
                  <a:schemeClr val="bg1"/>
                </a:solidFill>
              </a:rPr>
              <a:t>1] K. </a:t>
            </a:r>
            <a:r>
              <a:rPr lang="en-US" sz="3200" dirty="0" err="1">
                <a:solidFill>
                  <a:schemeClr val="bg1"/>
                </a:solidFill>
              </a:rPr>
              <a:t>DeJong</a:t>
            </a:r>
            <a:r>
              <a:rPr lang="en-US" sz="3200" dirty="0">
                <a:solidFill>
                  <a:schemeClr val="bg1"/>
                </a:solidFill>
              </a:rPr>
              <a:t>. An analysis of the behavior of a</a:t>
            </a:r>
          </a:p>
          <a:p>
            <a:r>
              <a:rPr lang="en-US" sz="3200" dirty="0">
                <a:solidFill>
                  <a:schemeClr val="bg1"/>
                </a:solidFill>
              </a:rPr>
              <a:t>class of genetic adaptive systems. PhD thesis,</a:t>
            </a:r>
          </a:p>
          <a:p>
            <a:r>
              <a:rPr lang="nn-NO" sz="3200" dirty="0">
                <a:solidFill>
                  <a:schemeClr val="bg1"/>
                </a:solidFill>
              </a:rPr>
              <a:t>Ann Arbor, MI, USA, 1975.</a:t>
            </a:r>
          </a:p>
          <a:p>
            <a:r>
              <a:rPr lang="en-US" sz="3200" dirty="0">
                <a:solidFill>
                  <a:schemeClr val="bg1"/>
                </a:solidFill>
              </a:rPr>
              <a:t>[2] S. </a:t>
            </a:r>
            <a:r>
              <a:rPr lang="en-US" sz="3200" dirty="0" err="1">
                <a:solidFill>
                  <a:schemeClr val="bg1"/>
                </a:solidFill>
              </a:rPr>
              <a:t>Escalera</a:t>
            </a:r>
            <a:r>
              <a:rPr lang="en-US" sz="3200" dirty="0">
                <a:solidFill>
                  <a:schemeClr val="bg1"/>
                </a:solidFill>
              </a:rPr>
              <a:t>, O. </a:t>
            </a:r>
            <a:r>
              <a:rPr lang="en-US" sz="3200" dirty="0" err="1">
                <a:solidFill>
                  <a:schemeClr val="bg1"/>
                </a:solidFill>
              </a:rPr>
              <a:t>Pujol</a:t>
            </a:r>
            <a:r>
              <a:rPr lang="en-US" sz="3200" dirty="0">
                <a:solidFill>
                  <a:schemeClr val="bg1"/>
                </a:solidFill>
              </a:rPr>
              <a:t>, and </a:t>
            </a:r>
            <a:r>
              <a:rPr lang="en-US" sz="3200" dirty="0" err="1">
                <a:solidFill>
                  <a:schemeClr val="bg1"/>
                </a:solidFill>
              </a:rPr>
              <a:t>P.Radeva</a:t>
            </a:r>
            <a:r>
              <a:rPr lang="en-US" sz="3200" dirty="0">
                <a:solidFill>
                  <a:schemeClr val="bg1"/>
                </a:solidFill>
              </a:rPr>
              <a:t>. On the decoding</a:t>
            </a:r>
          </a:p>
          <a:p>
            <a:r>
              <a:rPr lang="en-US" sz="3200" dirty="0">
                <a:solidFill>
                  <a:schemeClr val="bg1"/>
                </a:solidFill>
              </a:rPr>
              <a:t>process in ternary error-correcting output</a:t>
            </a:r>
          </a:p>
          <a:p>
            <a:r>
              <a:rPr lang="es-ES" sz="3200" dirty="0" err="1">
                <a:solidFill>
                  <a:schemeClr val="bg1"/>
                </a:solidFill>
              </a:rPr>
              <a:t>codes</a:t>
            </a:r>
            <a:r>
              <a:rPr lang="es-ES" sz="3200" dirty="0">
                <a:solidFill>
                  <a:schemeClr val="bg1"/>
                </a:solidFill>
              </a:rPr>
              <a:t>. IEEE PAMI, 99(1), 2009</a:t>
            </a:r>
            <a:r>
              <a:rPr lang="es-ES" sz="3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[3] </a:t>
            </a:r>
            <a:r>
              <a:rPr lang="en-US" sz="3200" dirty="0">
                <a:solidFill>
                  <a:schemeClr val="bg1"/>
                </a:solidFill>
              </a:rPr>
              <a:t>G. B. Huang, M. Ramesh, T. Berg, and</a:t>
            </a:r>
          </a:p>
          <a:p>
            <a:r>
              <a:rPr lang="en-US" sz="3200" dirty="0">
                <a:solidFill>
                  <a:schemeClr val="bg1"/>
                </a:solidFill>
              </a:rPr>
              <a:t>E. Learned-Miller. Labeled faces in the wild.</a:t>
            </a:r>
          </a:p>
          <a:p>
            <a:r>
              <a:rPr lang="en-US" sz="3200" dirty="0">
                <a:solidFill>
                  <a:schemeClr val="bg1"/>
                </a:solidFill>
              </a:rPr>
              <a:t>Technical Report 07-49, University of Massachusetts,</a:t>
            </a:r>
          </a:p>
          <a:p>
            <a:r>
              <a:rPr lang="es-ES" sz="3200" dirty="0">
                <a:solidFill>
                  <a:schemeClr val="bg1"/>
                </a:solidFill>
              </a:rPr>
              <a:t>Amherst, </a:t>
            </a:r>
            <a:r>
              <a:rPr lang="es-ES" sz="3200" dirty="0" err="1">
                <a:solidFill>
                  <a:schemeClr val="bg1"/>
                </a:solidFill>
              </a:rPr>
              <a:t>October</a:t>
            </a:r>
            <a:r>
              <a:rPr lang="es-ES" sz="3200" dirty="0">
                <a:solidFill>
                  <a:schemeClr val="bg1"/>
                </a:solidFill>
              </a:rPr>
              <a:t> 2007.</a:t>
            </a:r>
            <a:endParaRPr lang="es-ES" sz="3200" dirty="0" smtClean="0">
              <a:solidFill>
                <a:schemeClr val="bg1"/>
              </a:solidFill>
            </a:endParaRPr>
          </a:p>
          <a:p>
            <a:endParaRPr lang="en-US" sz="3000" dirty="0" smtClean="0">
              <a:solidFill>
                <a:schemeClr val="bg1"/>
              </a:solidFill>
              <a:latin typeface="Foco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07/7/7/main" val="1F497D" mc:Ignorable=""/>
      </a:dk2>
      <a:lt2>
        <a:srgbClr xmlns:mc="http://schemas.openxmlformats.org/markup-compatibility/2006" xmlns:a14="http://schemas.microsoft.com/office/drawing/2007/7/7/main" val="EEECE1" mc:Ignorable=""/>
      </a:lt2>
      <a:accent1>
        <a:srgbClr xmlns:mc="http://schemas.openxmlformats.org/markup-compatibility/2006" xmlns:a14="http://schemas.microsoft.com/office/drawing/2007/7/7/main" val="4F81BD" mc:Ignorable=""/>
      </a:accent1>
      <a:accent2>
        <a:srgbClr xmlns:mc="http://schemas.openxmlformats.org/markup-compatibility/2006" xmlns:a14="http://schemas.microsoft.com/office/drawing/2007/7/7/main" val="C0504D" mc:Ignorable=""/>
      </a:accent2>
      <a:accent3>
        <a:srgbClr xmlns:mc="http://schemas.openxmlformats.org/markup-compatibility/2006" xmlns:a14="http://schemas.microsoft.com/office/drawing/2007/7/7/main" val="9BBB59" mc:Ignorable=""/>
      </a:accent3>
      <a:accent4>
        <a:srgbClr xmlns:mc="http://schemas.openxmlformats.org/markup-compatibility/2006" xmlns:a14="http://schemas.microsoft.com/office/drawing/2007/7/7/main" val="8064A2" mc:Ignorable=""/>
      </a:accent4>
      <a:accent5>
        <a:srgbClr xmlns:mc="http://schemas.openxmlformats.org/markup-compatibility/2006" xmlns:a14="http://schemas.microsoft.com/office/drawing/2007/7/7/main" val="4BACC6" mc:Ignorable=""/>
      </a:accent5>
      <a:accent6>
        <a:srgbClr xmlns:mc="http://schemas.openxmlformats.org/markup-compatibility/2006" xmlns:a14="http://schemas.microsoft.com/office/drawing/2007/7/7/main" val="F79646" mc:Ignorable=""/>
      </a:accent6>
      <a:hlink>
        <a:srgbClr xmlns:mc="http://schemas.openxmlformats.org/markup-compatibility/2006" xmlns:a14="http://schemas.microsoft.com/office/drawing/2007/7/7/main" val="0000FF" mc:Ignorable=""/>
      </a:hlink>
      <a:folHlink>
        <a:srgbClr xmlns:mc="http://schemas.openxmlformats.org/markup-compatibility/2006" xmlns:a14="http://schemas.microsoft.com/office/drawing/2007/7/7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07/7/7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07/7/7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2010-10-24T17:17:21Z</outs:dateTime>
      <outs:isPinned>true</outs:isPinned>
    </outs:relatedDate>
    <outs:relatedDate>
      <outs:type>2</outs:type>
      <outs:displayName>Created</outs:displayName>
      <outs:dateTime>2010-10-21T15:07:51Z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jmorales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Miguel Angel Bautista Martin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47ED342B-9B8B-4948-B0B6-DA9CECAB5530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1110</Words>
  <Application>Microsoft Office PowerPoint</Application>
  <PresentationFormat>Custom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jmorales</dc:creator>
  <cp:lastModifiedBy>Miguel Angel</cp:lastModifiedBy>
  <cp:revision>56</cp:revision>
  <dcterms:created xsi:type="dcterms:W3CDTF">2010-10-21T15:07:51Z</dcterms:created>
  <dcterms:modified xsi:type="dcterms:W3CDTF">2010-10-24T17:27:05Z</dcterms:modified>
</cp:coreProperties>
</file>