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3"/>
  </p:notesMasterIdLst>
  <p:sldIdLst>
    <p:sldId id="260" r:id="rId2"/>
  </p:sldIdLst>
  <p:sldSz cx="32404050" cy="43205400"/>
  <p:notesSz cx="6797675" cy="9926638"/>
  <p:defaultTextStyle>
    <a:defPPr>
      <a:defRPr lang="es-ES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AEAED"/>
    <a:srgbClr val="890202"/>
    <a:srgbClr val="494949"/>
    <a:srgbClr val="292929"/>
    <a:srgbClr val="800000"/>
    <a:srgbClr val="6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 horzBarState="maximized">
    <p:restoredLeft sz="16010" autoAdjust="0"/>
    <p:restoredTop sz="94444" autoAdjust="0"/>
  </p:normalViewPr>
  <p:slideViewPr>
    <p:cSldViewPr>
      <p:cViewPr>
        <p:scale>
          <a:sx n="50" d="100"/>
          <a:sy n="50" d="100"/>
        </p:scale>
        <p:origin x="-152" y="700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99F43-BEE6-477F-B97B-303E7F2E3D79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23B2-7A17-4E00-8094-92FAAE41C25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623B2-7A17-4E00-8094-92FAAE41C25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3B16B-DA2B-4292-858A-7716F679EE2E}" type="datetimeFigureOut">
              <a:rPr lang="en-US" smtClean="0"/>
              <a:pPr/>
              <a:t>24/10/10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B98D9-59D2-4D9A-ABCA-36A82543DF1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Relationship Id="rId4" Type="http://schemas.openxmlformats.org/officeDocument/2006/relationships/image" Target="../media/image2.gif"/><Relationship Id="rId5" Type="http://schemas.openxmlformats.org/officeDocument/2006/relationships/image" Target="../media/image3.gif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41 Imagen" descr="Sin título copy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2404050" cy="7048500"/>
          </a:xfrm>
          <a:prstGeom prst="rect">
            <a:avLst/>
          </a:prstGeom>
        </p:spPr>
      </p:pic>
      <p:pic>
        <p:nvPicPr>
          <p:cNvPr id="15" name="14 Imagen" descr="CVC_CAT_CMYK (Sin Fondo)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63065" y="4176764"/>
            <a:ext cx="5716731" cy="3168352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432273" y="360340"/>
            <a:ext cx="313234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900" dirty="0" smtClean="0">
                <a:solidFill>
                  <a:schemeClr val="bg1"/>
                </a:solidFill>
                <a:latin typeface="Arial" charset="0"/>
              </a:rPr>
              <a:t>OpenCL based machine learning labeling </a:t>
            </a:r>
          </a:p>
          <a:p>
            <a:pPr algn="ctr"/>
            <a:r>
              <a:rPr lang="en-US" sz="6900" dirty="0" smtClean="0">
                <a:solidFill>
                  <a:schemeClr val="bg1"/>
                </a:solidFill>
                <a:latin typeface="Arial" charset="0"/>
              </a:rPr>
              <a:t>of biomedical datasets </a:t>
            </a:r>
            <a:endParaRPr lang="en-US" sz="9600" b="1" dirty="0">
              <a:solidFill>
                <a:schemeClr val="bg1"/>
              </a:solidFill>
              <a:latin typeface="Foco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9433273" y="2520580"/>
            <a:ext cx="141855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Oscar Amoro</a:t>
            </a:r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s</a:t>
            </a:r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, Sergio </a:t>
            </a:r>
            <a:r>
              <a:rPr lang="en-US" sz="4500" dirty="0" err="1" smtClean="0">
                <a:solidFill>
                  <a:schemeClr val="bg1"/>
                </a:solidFill>
                <a:latin typeface="Foco" pitchFamily="34" charset="0"/>
              </a:rPr>
              <a:t>Escalera</a:t>
            </a:r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 and Anna Puig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0513393" y="3345475"/>
            <a:ext cx="122413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Computer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Vision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Center,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Universitat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Autònoma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de Barcelona, 08193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Cerdanyola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Spain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pPr algn="ctr"/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Dept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.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Matemàtica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Aplicada i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Anàlisi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, UB, Gran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Via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585, </a:t>
            </a:r>
          </a:p>
          <a:p>
            <a:pPr algn="ctr"/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08007, Barcelona,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Spain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pPr algn="ctr"/>
            <a:r>
              <a:rPr lang="es-ES" sz="3300" b="1" dirty="0" err="1" smtClean="0">
                <a:solidFill>
                  <a:schemeClr val="bg1"/>
                </a:solidFill>
                <a:latin typeface="Arial" charset="0"/>
              </a:rPr>
              <a:t>oamorohu7@alumnes.ub.edu,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s-ES" sz="3300" b="1" dirty="0" smtClean="0">
                <a:solidFill>
                  <a:schemeClr val="bg1"/>
                </a:solidFill>
                <a:latin typeface="Arial" charset="0"/>
              </a:rPr>
              <a:t>se</a:t>
            </a:r>
            <a:r>
              <a:rPr lang="ca-ES" sz="3300" b="1" dirty="0" err="1" smtClean="0">
                <a:solidFill>
                  <a:schemeClr val="bg1"/>
                </a:solidFill>
                <a:latin typeface="Arial" charset="0"/>
              </a:rPr>
              <a:t>scalera</a:t>
            </a:r>
            <a:r>
              <a:rPr lang="es-ES" sz="3300" b="1" dirty="0" smtClean="0">
                <a:solidFill>
                  <a:schemeClr val="bg1"/>
                </a:solidFill>
                <a:latin typeface="Arial" charset="0"/>
              </a:rPr>
              <a:t>@</a:t>
            </a:r>
            <a:r>
              <a:rPr lang="es-ES" sz="3300" b="1" dirty="0" err="1" smtClean="0">
                <a:solidFill>
                  <a:schemeClr val="bg1"/>
                </a:solidFill>
                <a:latin typeface="Arial" charset="0"/>
              </a:rPr>
              <a:t>cvc.uab.es, anna@maia.ub.es </a:t>
            </a:r>
            <a:endParaRPr lang="es-ES" sz="33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16354425" y="36508356"/>
            <a:ext cx="14935200" cy="5688632"/>
          </a:xfrm>
          <a:prstGeom prst="roundRect">
            <a:avLst/>
          </a:prstGeom>
          <a:solidFill>
            <a:srgbClr val="6C000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latin typeface="Foco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6887825" y="37299900"/>
            <a:ext cx="1379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bg1"/>
                </a:solidFill>
                <a:latin typeface="Foco" pitchFamily="34" charset="0"/>
              </a:rPr>
              <a:t>[1] </a:t>
            </a:r>
            <a:r>
              <a:rPr lang="es-ES_tradnl" sz="3000" dirty="0" smtClean="0">
                <a:solidFill>
                  <a:schemeClr val="bg1"/>
                </a:solidFill>
                <a:latin typeface="Foco" pitchFamily="34" charset="0"/>
              </a:rPr>
              <a:t>Yoav Freund, Robert E. Schapire. ”A Decision-Theoretic Generalization of on-Line Learning and an Application to Boosting”, 1995.</a:t>
            </a:r>
            <a:endParaRPr lang="en-US" sz="3000" dirty="0" smtClean="0">
              <a:solidFill>
                <a:schemeClr val="bg1"/>
              </a:solidFill>
              <a:latin typeface="Foco" pitchFamily="34" charset="0"/>
            </a:endParaRPr>
          </a:p>
        </p:txBody>
      </p:sp>
      <p:pic>
        <p:nvPicPr>
          <p:cNvPr id="33" name="32 Imagen" descr="Untitled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85825" y="12817724"/>
            <a:ext cx="15087599" cy="15193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3" name="42 Imagen" descr="Untitled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305" y="7633148"/>
            <a:ext cx="31035448" cy="5040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6" name="55 CuadroTexto"/>
          <p:cNvSpPr txBox="1"/>
          <p:nvPr/>
        </p:nvSpPr>
        <p:spPr>
          <a:xfrm>
            <a:off x="11377489" y="7789353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Foco" pitchFamily="34" charset="0"/>
              </a:rPr>
              <a:t>Sub-title</a:t>
            </a:r>
          </a:p>
        </p:txBody>
      </p:sp>
      <p:sp>
        <p:nvSpPr>
          <p:cNvPr id="57" name="56 Rectángulo redondeado"/>
          <p:cNvSpPr/>
          <p:nvPr/>
        </p:nvSpPr>
        <p:spPr>
          <a:xfrm>
            <a:off x="2562225" y="13296901"/>
            <a:ext cx="11593288" cy="1295400"/>
          </a:xfrm>
          <a:prstGeom prst="roundRect">
            <a:avLst/>
          </a:prstGeom>
          <a:solidFill>
            <a:srgbClr val="6C0000"/>
          </a:solidFill>
          <a:ln>
            <a:solidFill>
              <a:srgbClr val="6C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oco" pitchFamily="34" charset="0"/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3095625" y="13449300"/>
            <a:ext cx="10513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1. Overview</a:t>
            </a:r>
          </a:p>
        </p:txBody>
      </p:sp>
      <p:sp>
        <p:nvSpPr>
          <p:cNvPr id="61" name="60 Rectángulo redondeado"/>
          <p:cNvSpPr/>
          <p:nvPr/>
        </p:nvSpPr>
        <p:spPr>
          <a:xfrm>
            <a:off x="9145241" y="8005377"/>
            <a:ext cx="15409712" cy="1296144"/>
          </a:xfrm>
          <a:prstGeom prst="roundRect">
            <a:avLst/>
          </a:prstGeom>
          <a:solidFill>
            <a:srgbClr val="6C0000"/>
          </a:solidFill>
          <a:ln>
            <a:solidFill>
              <a:srgbClr val="6C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oco" pitchFamily="34" charset="0"/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9441425" y="8065196"/>
            <a:ext cx="14537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Abstract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1728417" y="9505356"/>
            <a:ext cx="290912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err="1" smtClean="0">
                <a:solidFill>
                  <a:srgbClr val="C00000"/>
                </a:solidFill>
                <a:latin typeface="Foco" pitchFamily="34" charset="0"/>
              </a:rPr>
              <a:t>In medical imaging it becomes imperative to provide an automatic and interactive method to label or to tag different structures contained into input data. We propose a two-stage labeling method of large biomedical datasets through a parallel approach in a single GPU. We define an alternative representation of the Adaboost binary classifier, allowing an interactive learning step. We use this proposed representation to define a new GPU-based parallelized Adaboost testing stage using OpenCL for GPU’s, in order to make this functionality usable in terms of speed.</a:t>
            </a:r>
            <a:endParaRPr lang="es-ES" sz="3600" dirty="0" smtClean="0">
              <a:solidFill>
                <a:srgbClr val="C00000"/>
              </a:solidFill>
            </a:endParaRPr>
          </a:p>
        </p:txBody>
      </p:sp>
      <p:pic>
        <p:nvPicPr>
          <p:cNvPr id="41" name="40 Imagen" descr="Untitled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821025" y="12817724"/>
            <a:ext cx="15646697" cy="15121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5" name="44 Rectángulo redondeado"/>
          <p:cNvSpPr/>
          <p:nvPr/>
        </p:nvSpPr>
        <p:spPr>
          <a:xfrm>
            <a:off x="17714194" y="13321780"/>
            <a:ext cx="11593288" cy="1224136"/>
          </a:xfrm>
          <a:prstGeom prst="roundRect">
            <a:avLst/>
          </a:prstGeom>
          <a:solidFill>
            <a:srgbClr val="6C0000"/>
          </a:solidFill>
          <a:ln>
            <a:solidFill>
              <a:srgbClr val="6C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oco" pitchFamily="34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18074234" y="13406562"/>
            <a:ext cx="10513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2. OpenCL implementation</a:t>
            </a:r>
          </a:p>
        </p:txBody>
      </p:sp>
      <p:sp>
        <p:nvSpPr>
          <p:cNvPr id="70" name="TextBox 38"/>
          <p:cNvSpPr txBox="1">
            <a:spLocks noChangeArrowheads="1"/>
          </p:cNvSpPr>
          <p:nvPr/>
        </p:nvSpPr>
        <p:spPr bwMode="auto">
          <a:xfrm>
            <a:off x="27022425" y="14744700"/>
            <a:ext cx="3810000" cy="741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2800" dirty="0"/>
              <a:t> We focused on exploiting parallelism and reduce PCIe transfers by using uchar values and calculating gradients also in GPU, to accelerate their calculation and avoid transferring them through PCIe.</a:t>
            </a:r>
          </a:p>
          <a:p>
            <a:pPr>
              <a:buFont typeface="Arial" pitchFamily="34" charset="0"/>
              <a:buChar char="•"/>
            </a:pPr>
            <a:r>
              <a:rPr lang="es-ES_tradnl" sz="2800" dirty="0"/>
              <a:t>The algorithm shown uses a work group to classify one voxel. By classifying 64 voxel with a work group we can exploit the GPU memory bandwidht.</a:t>
            </a:r>
            <a:endParaRPr lang="en-US" sz="2800" dirty="0"/>
          </a:p>
        </p:txBody>
      </p:sp>
      <p:pic>
        <p:nvPicPr>
          <p:cNvPr id="87" name="86 Imagen" descr="Untitled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7225" y="27927300"/>
            <a:ext cx="30937200" cy="8208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8" name="87 Rectángulo redondeado"/>
          <p:cNvSpPr/>
          <p:nvPr/>
        </p:nvSpPr>
        <p:spPr>
          <a:xfrm>
            <a:off x="10106025" y="28308300"/>
            <a:ext cx="11686120" cy="1224136"/>
          </a:xfrm>
          <a:prstGeom prst="roundRect">
            <a:avLst/>
          </a:prstGeom>
          <a:solidFill>
            <a:srgbClr val="6C0000"/>
          </a:solidFill>
          <a:ln>
            <a:solidFill>
              <a:srgbClr val="6C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oco" pitchFamily="34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10944225" y="28460700"/>
            <a:ext cx="10611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3</a:t>
            </a:r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. RESULTS</a:t>
            </a:r>
          </a:p>
        </p:txBody>
      </p:sp>
      <p:pic>
        <p:nvPicPr>
          <p:cNvPr id="98" name="97 Imagen" descr="Untitled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85825" y="36148316"/>
            <a:ext cx="15163800" cy="6408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9" name="98 Rectángulo redondeado"/>
          <p:cNvSpPr/>
          <p:nvPr/>
        </p:nvSpPr>
        <p:spPr>
          <a:xfrm>
            <a:off x="2808537" y="36652372"/>
            <a:ext cx="11593288" cy="1224136"/>
          </a:xfrm>
          <a:prstGeom prst="roundRect">
            <a:avLst/>
          </a:prstGeom>
          <a:solidFill>
            <a:srgbClr val="6C0000"/>
          </a:solidFill>
          <a:ln>
            <a:solidFill>
              <a:srgbClr val="6C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oco" pitchFamily="34" charset="0"/>
            </a:endParaRPr>
          </a:p>
        </p:txBody>
      </p:sp>
      <p:sp>
        <p:nvSpPr>
          <p:cNvPr id="100" name="99 CuadroTexto"/>
          <p:cNvSpPr txBox="1"/>
          <p:nvPr/>
        </p:nvSpPr>
        <p:spPr>
          <a:xfrm>
            <a:off x="3168577" y="36796388"/>
            <a:ext cx="10513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4</a:t>
            </a:r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. Conclusions and future work </a:t>
            </a:r>
          </a:p>
        </p:txBody>
      </p:sp>
      <p:sp>
        <p:nvSpPr>
          <p:cNvPr id="104" name="Rectangle 40"/>
          <p:cNvSpPr>
            <a:spLocks noChangeArrowheads="1"/>
          </p:cNvSpPr>
          <p:nvPr/>
        </p:nvSpPr>
        <p:spPr bwMode="auto">
          <a:xfrm>
            <a:off x="1656409" y="37948516"/>
            <a:ext cx="1353750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Arial" charset="0"/>
                <a:cs typeface="Arial" charset="0"/>
              </a:rPr>
              <a:t>This weak classifier representation is perfect for embarrassingly parallel architectures. We are able to generate tens of billion (thousand million) threads for 512</a:t>
            </a:r>
            <a:r>
              <a:rPr lang="en-US" sz="2800" dirty="0">
                <a:solidFill>
                  <a:srgbClr val="C00000"/>
                </a:solidFill>
                <a:latin typeface="Arial" charset="0"/>
                <a:cs typeface="Arial" charset="0"/>
              </a:rPr>
              <a:t>^3 voxel models.</a:t>
            </a:r>
            <a:endParaRPr lang="en-US" sz="2800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Arial" charset="0"/>
                <a:cs typeface="Arial" charset="0"/>
              </a:rPr>
              <a:t>Even with the minimum global memory use, we achieve a good improvement in performance, so we expect real time testing when integrating it with OpenGL visualization, and implementing the global memory optimizations.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Arial" charset="0"/>
                <a:cs typeface="Arial" charset="0"/>
              </a:rPr>
              <a:t>OpenCL has a good performance on GPU’s but is still unstable for ATI cards. Also, a lot of coding is needed for the Host code part.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latin typeface="Arial" charset="0"/>
                <a:cs typeface="Arial" charset="0"/>
              </a:rPr>
              <a:t>Future work includes optimizations, Multiclass testing, GPU learning stage, interactive inteface and testing more maintainable and portable language </a:t>
            </a:r>
            <a:r>
              <a:rPr lang="en-US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StarSs [3].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16887825" y="38817836"/>
            <a:ext cx="1379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Foco" pitchFamily="34" charset="0"/>
              </a:rPr>
              <a:t>[2] </a:t>
            </a:r>
            <a:r>
              <a:rPr lang="es-ES_tradnl" sz="3000" dirty="0" smtClean="0">
                <a:solidFill>
                  <a:schemeClr val="bg1"/>
                </a:solidFill>
                <a:latin typeface="Foco" pitchFamily="34" charset="0"/>
              </a:rPr>
              <a:t>Paulius Micikevicius, 3D Finite Difference Computation on GPUs using CUDA, NVIDIA </a:t>
            </a:r>
            <a:endParaRPr lang="en-US" sz="3000" dirty="0" smtClean="0">
              <a:solidFill>
                <a:schemeClr val="bg1"/>
              </a:solidFill>
              <a:latin typeface="Foco" pitchFamily="34" charset="0"/>
            </a:endParaRPr>
          </a:p>
        </p:txBody>
      </p:sp>
      <p:sp>
        <p:nvSpPr>
          <p:cNvPr id="107" name="106 CuadroTexto"/>
          <p:cNvSpPr txBox="1"/>
          <p:nvPr/>
        </p:nvSpPr>
        <p:spPr>
          <a:xfrm>
            <a:off x="16887825" y="40500300"/>
            <a:ext cx="137914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Foco" pitchFamily="34" charset="0"/>
              </a:rPr>
              <a:t>[3] </a:t>
            </a:r>
            <a:r>
              <a:rPr lang="es-ES_tradnl" sz="3000" dirty="0" smtClean="0">
                <a:solidFill>
                  <a:schemeClr val="bg1"/>
                </a:solidFill>
                <a:latin typeface="Foco" pitchFamily="34" charset="0"/>
              </a:rPr>
              <a:t>http://www.prace-project.eu/documents/08_starss_jl.pdf</a:t>
            </a:r>
            <a:endParaRPr lang="en-US" sz="3000" dirty="0" smtClean="0">
              <a:solidFill>
                <a:schemeClr val="bg1"/>
              </a:solidFill>
              <a:latin typeface="Foco" pitchFamily="34" charset="0"/>
            </a:endParaRPr>
          </a:p>
        </p:txBody>
      </p:sp>
      <p:sp>
        <p:nvSpPr>
          <p:cNvPr id="55" name="TextBox 38"/>
          <p:cNvSpPr txBox="1">
            <a:spLocks noChangeArrowheads="1"/>
          </p:cNvSpPr>
          <p:nvPr/>
        </p:nvSpPr>
        <p:spPr bwMode="auto">
          <a:xfrm>
            <a:off x="2181225" y="20916900"/>
            <a:ext cx="6096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_tradnl" sz="2800" dirty="0"/>
              <a:t>We accelerated the thesting step by creating a new weak classifier representation that can be more easilly paralelizable and implementing it on GPU’s using OpenCL.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2800" smtClean="0"/>
              <a:t>The Adaboost [1] procedure trains the classifiers f</a:t>
            </a:r>
            <a:r>
              <a:rPr lang="es-ES_tradnl" sz="2800" baseline="-25000" smtClean="0"/>
              <a:t>m</a:t>
            </a:r>
            <a:r>
              <a:rPr lang="es-ES_tradnl" sz="2800" smtClean="0"/>
              <a:t>(x) on weighed versions of the training sample, giving higher weights to cases that are currently misclassified. For each f</a:t>
            </a:r>
            <a:r>
              <a:rPr lang="es-ES_tradnl" sz="2800" baseline="-25000" smtClean="0"/>
              <a:t>m</a:t>
            </a:r>
            <a:r>
              <a:rPr lang="es-ES_tradnl" sz="2800" smtClean="0"/>
              <a:t>(x) we just need to compute a threshold value and a polarity to make a binary decision, selecting that one that minimizes the error based on the assigned weights.</a:t>
            </a:r>
            <a:endParaRPr lang="es-ES_tradnl" sz="2800" dirty="0"/>
          </a:p>
        </p:txBody>
      </p:sp>
      <p:sp>
        <p:nvSpPr>
          <p:cNvPr id="59" name="TextBox 38"/>
          <p:cNvSpPr txBox="1">
            <a:spLocks noChangeArrowheads="1"/>
          </p:cNvSpPr>
          <p:nvPr/>
        </p:nvSpPr>
        <p:spPr bwMode="auto">
          <a:xfrm>
            <a:off x="8734425" y="20916900"/>
            <a:ext cx="574387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_tradnl" sz="2800" smtClean="0"/>
              <a:t>This sim- ple combination of classifiers has demonstrated to reduce the variance error term of the final classifier F (x).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2800" smtClean="0"/>
              <a:t>In Algorithm 1, we show the testing of the final decision function                h                 using the Discrete Adaboost algorithm with Decision Stump ”weak classifier”.</a:t>
            </a:r>
            <a:endParaRPr lang="en-US" sz="2800" dirty="0"/>
          </a:p>
        </p:txBody>
      </p:sp>
      <p:pic>
        <p:nvPicPr>
          <p:cNvPr id="60" name="Imagen 59" descr="Captura de pantalla 2010-10-26 a las 10.18.5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5025" y="15049500"/>
            <a:ext cx="12769762" cy="5638800"/>
          </a:xfrm>
          <a:prstGeom prst="rect">
            <a:avLst/>
          </a:prstGeom>
        </p:spPr>
      </p:pic>
      <p:pic>
        <p:nvPicPr>
          <p:cNvPr id="64" name="Imagen 63" descr="Captura de pantalla 2010-10-26 a las 10.28.07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10625" y="23583900"/>
            <a:ext cx="2514600" cy="385962"/>
          </a:xfrm>
          <a:prstGeom prst="rect">
            <a:avLst/>
          </a:prstGeom>
        </p:spPr>
      </p:pic>
      <p:pic>
        <p:nvPicPr>
          <p:cNvPr id="66" name="Imagen 65" descr="Captura de pantalla 2010-10-26 a las 10.27.05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63025" y="24803100"/>
            <a:ext cx="5105400" cy="2339316"/>
          </a:xfrm>
          <a:prstGeom prst="rect">
            <a:avLst/>
          </a:prstGeom>
        </p:spPr>
      </p:pic>
      <p:pic>
        <p:nvPicPr>
          <p:cNvPr id="67" name="Imagen 66" descr="ClassifierKernelDiagram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583025" y="14897100"/>
            <a:ext cx="10185353" cy="7086600"/>
          </a:xfrm>
          <a:prstGeom prst="rect">
            <a:avLst/>
          </a:prstGeom>
        </p:spPr>
      </p:pic>
      <p:pic>
        <p:nvPicPr>
          <p:cNvPr id="68" name="Imagen 67" descr="Captura de pantalla 2010-10-26 a las 10.39.1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203025" y="24422100"/>
            <a:ext cx="6477000" cy="2802693"/>
          </a:xfrm>
          <a:prstGeom prst="rect">
            <a:avLst/>
          </a:prstGeom>
        </p:spPr>
      </p:pic>
      <p:sp>
        <p:nvSpPr>
          <p:cNvPr id="78" name="TextBox 38"/>
          <p:cNvSpPr txBox="1">
            <a:spLocks noChangeArrowheads="1"/>
          </p:cNvSpPr>
          <p:nvPr/>
        </p:nvSpPr>
        <p:spPr bwMode="auto">
          <a:xfrm>
            <a:off x="24203025" y="22059900"/>
            <a:ext cx="6477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_tradnl" sz="2800" dirty="0"/>
              <a:t>The Gradient classification kernel (below) is based on Micikevicius [2] stencil algorithm to reduce global memory transfers. It uses uchar. By using uchar4 we can exploit maximum memory bandwidth.</a:t>
            </a:r>
          </a:p>
        </p:txBody>
      </p:sp>
      <p:pic>
        <p:nvPicPr>
          <p:cNvPr id="79" name="Imagen 78" descr="GeneralAppDiagram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506825" y="22212300"/>
            <a:ext cx="7543800" cy="5022952"/>
          </a:xfrm>
          <a:prstGeom prst="rect">
            <a:avLst/>
          </a:prstGeom>
        </p:spPr>
      </p:pic>
      <p:pic>
        <p:nvPicPr>
          <p:cNvPr id="80" name="Imagen 79" descr="toraxSinClassifColor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38625" y="30822900"/>
            <a:ext cx="5181600" cy="4011186"/>
          </a:xfrm>
          <a:prstGeom prst="rect">
            <a:avLst/>
          </a:prstGeom>
        </p:spPr>
      </p:pic>
      <p:pic>
        <p:nvPicPr>
          <p:cNvPr id="91" name="Imagen 90" descr="thorax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441025" y="30746700"/>
            <a:ext cx="4267200" cy="3962401"/>
          </a:xfrm>
          <a:prstGeom prst="rect">
            <a:avLst/>
          </a:prstGeom>
        </p:spPr>
      </p:pic>
      <p:sp>
        <p:nvSpPr>
          <p:cNvPr id="101" name="TextBox 38"/>
          <p:cNvSpPr txBox="1">
            <a:spLocks noChangeArrowheads="1"/>
          </p:cNvSpPr>
          <p:nvPr/>
        </p:nvSpPr>
        <p:spPr bwMode="auto">
          <a:xfrm>
            <a:off x="4619625" y="30060900"/>
            <a:ext cx="449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/>
              <a:t>Torax without classification</a:t>
            </a:r>
          </a:p>
        </p:txBody>
      </p:sp>
      <p:sp>
        <p:nvSpPr>
          <p:cNvPr id="102" name="TextBox 38"/>
          <p:cNvSpPr txBox="1">
            <a:spLocks noChangeArrowheads="1"/>
          </p:cNvSpPr>
          <p:nvPr/>
        </p:nvSpPr>
        <p:spPr bwMode="auto">
          <a:xfrm>
            <a:off x="23517225" y="29679900"/>
            <a:ext cx="3962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ES_tradnl" sz="2800" b="1" dirty="0"/>
              <a:t>Classified torax for bone visualization</a:t>
            </a:r>
          </a:p>
        </p:txBody>
      </p:sp>
      <p:pic>
        <p:nvPicPr>
          <p:cNvPr id="103" name="Imagen 102" descr="Captura de pantalla 2010-10-26 a las 11.16.22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239625" y="29984700"/>
            <a:ext cx="7696200" cy="548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</TotalTime>
  <Words>606</Words>
  <Application>Microsoft Macintosh PowerPoint</Application>
  <PresentationFormat>Personalizado</PresentationFormat>
  <Paragraphs>31</Paragraphs>
  <Slides>1</Slides>
  <Notes>1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jmorales</dc:creator>
  <cp:lastModifiedBy>Oscar Amoros Huguet</cp:lastModifiedBy>
  <cp:revision>53</cp:revision>
  <dcterms:created xsi:type="dcterms:W3CDTF">2010-10-24T17:43:28Z</dcterms:created>
  <dcterms:modified xsi:type="dcterms:W3CDTF">2010-10-26T10:14:36Z</dcterms:modified>
</cp:coreProperties>
</file>