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2404050" cy="43205400"/>
  <p:notesSz cx="6797675" cy="9926638"/>
  <p:defaultTextStyle>
    <a:defPPr>
      <a:defRPr lang="es-E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292929"/>
    <a:srgbClr val="800000"/>
    <a:srgbClr val="6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444" autoAdjust="0"/>
  </p:normalViewPr>
  <p:slideViewPr>
    <p:cSldViewPr>
      <p:cViewPr>
        <p:scale>
          <a:sx n="28" d="100"/>
          <a:sy n="28" d="100"/>
        </p:scale>
        <p:origin x="-510" y="457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9F43-BEE6-477F-B97B-303E7F2E3D79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623B2-7A17-4E00-8094-92FAAE41C25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623B2-7A17-4E00-8094-92FAAE41C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B16B-DA2B-4292-858A-7716F679EE2E}" type="datetimeFigureOut">
              <a:rPr lang="en-US" smtClean="0"/>
              <a:pPr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 descr="Sin título copy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404050" cy="6625036"/>
          </a:xfrm>
          <a:prstGeom prst="rect">
            <a:avLst/>
          </a:prstGeom>
        </p:spPr>
      </p:pic>
      <p:pic>
        <p:nvPicPr>
          <p:cNvPr id="15" name="14 Imagen" descr="CVC_CAT_CMYK (Sin Fondo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3065" y="4176764"/>
            <a:ext cx="5716731" cy="31683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32273" y="360340"/>
            <a:ext cx="31323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smtClean="0">
                <a:solidFill>
                  <a:schemeClr val="bg1"/>
                </a:solidFill>
                <a:latin typeface="Arial" charset="0"/>
              </a:rPr>
              <a:t>Real-time head pose classification in uncontrolled environments </a:t>
            </a:r>
          </a:p>
          <a:p>
            <a:pPr algn="ctr"/>
            <a:r>
              <a:rPr lang="en-US" sz="6900" dirty="0" smtClean="0">
                <a:solidFill>
                  <a:schemeClr val="bg1"/>
                </a:solidFill>
                <a:latin typeface="Arial" charset="0"/>
              </a:rPr>
              <a:t>with </a:t>
            </a:r>
            <a:r>
              <a:rPr lang="en-US" sz="6900" dirty="0" err="1" smtClean="0">
                <a:solidFill>
                  <a:schemeClr val="bg1"/>
                </a:solidFill>
                <a:latin typeface="Arial" charset="0"/>
              </a:rPr>
              <a:t>Spatio</a:t>
            </a:r>
            <a:r>
              <a:rPr lang="en-US" sz="6900" dirty="0" smtClean="0">
                <a:solidFill>
                  <a:schemeClr val="bg1"/>
                </a:solidFill>
                <a:latin typeface="Arial" charset="0"/>
              </a:rPr>
              <a:t>-Temporal Active Appearance Models</a:t>
            </a:r>
            <a:endParaRPr lang="es-ES" sz="6900" dirty="0" smtClean="0">
              <a:solidFill>
                <a:schemeClr val="bg1"/>
              </a:solidFill>
              <a:latin typeface="Arial" charset="0"/>
            </a:endParaRPr>
          </a:p>
          <a:p>
            <a:endParaRPr lang="en-US" sz="9600" b="1" dirty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433273" y="2520580"/>
            <a:ext cx="14185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Miguel Reyes, Sergio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Escalera</a:t>
            </a:r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, and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Petia</a:t>
            </a:r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Radeva</a:t>
            </a:r>
            <a:endParaRPr lang="en-US" sz="45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513393" y="3345474"/>
            <a:ext cx="122413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Computer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Vision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Center,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Universitat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Autònoma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de Barcelona, 08193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Cerdanyola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Dept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Matemàtica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Aplicada i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Anàlisi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, UB, Gran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Via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585, </a:t>
            </a:r>
          </a:p>
          <a:p>
            <a:pPr algn="ctr"/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08007, Barcelona,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{</a:t>
            </a:r>
            <a:r>
              <a:rPr lang="ca-ES" sz="3300" b="1" dirty="0" err="1" smtClean="0">
                <a:solidFill>
                  <a:schemeClr val="bg1"/>
                </a:solidFill>
                <a:latin typeface="Arial" charset="0"/>
              </a:rPr>
              <a:t>mreyes</a:t>
            </a:r>
            <a:r>
              <a:rPr lang="ca-ES" sz="3300" b="1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se</a:t>
            </a:r>
            <a:r>
              <a:rPr lang="ca-ES" sz="3300" b="1" dirty="0" err="1" smtClean="0">
                <a:solidFill>
                  <a:schemeClr val="bg1"/>
                </a:solidFill>
                <a:latin typeface="Arial" charset="0"/>
              </a:rPr>
              <a:t>scalera</a:t>
            </a:r>
            <a:r>
              <a:rPr lang="ca-ES" sz="3300" b="1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ca-ES" sz="3300" b="1" dirty="0" err="1" smtClean="0">
                <a:solidFill>
                  <a:schemeClr val="bg1"/>
                </a:solidFill>
                <a:latin typeface="Arial" charset="0"/>
              </a:rPr>
              <a:t>petia</a:t>
            </a:r>
            <a:r>
              <a:rPr lang="ca-ES" sz="3300" b="1" dirty="0" smtClean="0">
                <a:solidFill>
                  <a:schemeClr val="bg1"/>
                </a:solidFill>
                <a:latin typeface="Arial" charset="0"/>
              </a:rPr>
              <a:t>}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@</a:t>
            </a:r>
            <a:r>
              <a:rPr lang="es-ES" sz="3300" b="1" dirty="0" err="1" smtClean="0">
                <a:solidFill>
                  <a:schemeClr val="bg1"/>
                </a:solidFill>
                <a:latin typeface="Arial" charset="0"/>
              </a:rPr>
              <a:t>cvc.uab.es</a:t>
            </a:r>
            <a:endParaRPr lang="es-ES" sz="33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6922105" y="36508356"/>
            <a:ext cx="13969552" cy="5688632"/>
          </a:xfrm>
          <a:prstGeom prst="roundRect">
            <a:avLst/>
          </a:prstGeom>
          <a:solidFill>
            <a:srgbClr val="6C000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Foco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7426161" y="36796388"/>
            <a:ext cx="11521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[1] T.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Cootes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, J. Edwards, and C. Taylor, ”Active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Apperance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Models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. IEEE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Transactions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on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Pattern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Analysis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and Machine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Intelligence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”,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IEEE Transactions on Pattern Analysis and</a:t>
            </a:r>
          </a:p>
          <a:p>
            <a:pPr algn="just"/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Machine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Intelligence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23(6):681685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pic>
        <p:nvPicPr>
          <p:cNvPr id="33" name="32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338" y="12817724"/>
            <a:ext cx="14689632" cy="1519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42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305" y="7633148"/>
            <a:ext cx="3103544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55 CuadroTexto"/>
          <p:cNvSpPr txBox="1"/>
          <p:nvPr/>
        </p:nvSpPr>
        <p:spPr>
          <a:xfrm>
            <a:off x="11377489" y="778935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oco" pitchFamily="34" charset="0"/>
              </a:rPr>
              <a:t>Sub-title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2592514" y="13105756"/>
            <a:ext cx="11593288" cy="1800201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96570" y="13105756"/>
            <a:ext cx="10513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1. Detection facial features with Active Appearance Models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9145241" y="8005377"/>
            <a:ext cx="15409712" cy="1296144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9441425" y="8065196"/>
            <a:ext cx="145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Abstract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728417" y="9505356"/>
            <a:ext cx="29091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Foco" pitchFamily="34" charset="0"/>
              </a:rPr>
              <a:t>We present a full-automatic real-time system for recognizing the head pose in uncontrolled environments over a continuous </a:t>
            </a:r>
            <a:r>
              <a:rPr lang="en-US" sz="3600" dirty="0" err="1" smtClean="0">
                <a:solidFill>
                  <a:srgbClr val="C00000"/>
                </a:solidFill>
                <a:latin typeface="Foco" pitchFamily="34" charset="0"/>
              </a:rPr>
              <a:t>spatio</a:t>
            </a:r>
            <a:r>
              <a:rPr lang="en-US" sz="3600" dirty="0" smtClean="0">
                <a:solidFill>
                  <a:srgbClr val="C00000"/>
                </a:solidFill>
                <a:latin typeface="Foco" pitchFamily="34" charset="0"/>
              </a:rPr>
              <a:t>-temporal behavior of the subject . The method is based on tracking facial features through Active Appearance Models. To differentiate and identify the different head pose we use a multi-classifier composed of different binary Support Vector Machines. Finally, we propose a continuous solution to the problem using the </a:t>
            </a:r>
            <a:r>
              <a:rPr lang="en-US" sz="3600" dirty="0" err="1" smtClean="0">
                <a:solidFill>
                  <a:srgbClr val="C00000"/>
                </a:solidFill>
                <a:latin typeface="Foco" pitchFamily="34" charset="0"/>
              </a:rPr>
              <a:t>Tait</a:t>
            </a:r>
            <a:r>
              <a:rPr lang="en-US" sz="3600" dirty="0" smtClean="0">
                <a:solidFill>
                  <a:srgbClr val="C00000"/>
                </a:solidFill>
                <a:latin typeface="Foco" pitchFamily="34" charset="0"/>
              </a:rPr>
              <a:t>-Bryan angles, addressing the problem of the head pose as an object that </a:t>
            </a:r>
            <a:r>
              <a:rPr lang="es-ES" sz="3600" dirty="0" err="1" smtClean="0">
                <a:solidFill>
                  <a:srgbClr val="C00000"/>
                </a:solidFill>
                <a:latin typeface="Foco" pitchFamily="34" charset="0"/>
              </a:rPr>
              <a:t>performs</a:t>
            </a:r>
            <a:r>
              <a:rPr lang="es-ES" sz="3600" dirty="0" smtClean="0">
                <a:solidFill>
                  <a:srgbClr val="C00000"/>
                </a:solidFill>
                <a:latin typeface="Foco" pitchFamily="34" charset="0"/>
              </a:rPr>
              <a:t> a </a:t>
            </a:r>
            <a:r>
              <a:rPr lang="es-ES" sz="3600" dirty="0" err="1" smtClean="0">
                <a:solidFill>
                  <a:srgbClr val="C00000"/>
                </a:solidFill>
                <a:latin typeface="Foco" pitchFamily="34" charset="0"/>
              </a:rPr>
              <a:t>rotational</a:t>
            </a:r>
            <a:r>
              <a:rPr lang="es-ES" sz="3600" dirty="0" smtClean="0">
                <a:solidFill>
                  <a:srgbClr val="C00000"/>
                </a:solidFill>
                <a:latin typeface="Foco" pitchFamily="34" charset="0"/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  <a:latin typeface="Foco" pitchFamily="34" charset="0"/>
              </a:rPr>
              <a:t>motion</a:t>
            </a:r>
            <a:r>
              <a:rPr lang="es-ES" sz="3600" dirty="0" smtClean="0">
                <a:solidFill>
                  <a:srgbClr val="C00000"/>
                </a:solidFill>
                <a:latin typeface="Foco" pitchFamily="34" charset="0"/>
              </a:rPr>
              <a:t> in dimensional </a:t>
            </a:r>
            <a:r>
              <a:rPr lang="es-ES" sz="3600" dirty="0" err="1" smtClean="0">
                <a:solidFill>
                  <a:srgbClr val="C00000"/>
                </a:solidFill>
                <a:latin typeface="Foco" pitchFamily="34" charset="0"/>
              </a:rPr>
              <a:t>space</a:t>
            </a:r>
            <a:r>
              <a:rPr lang="es-ES" sz="3600" dirty="0" smtClean="0">
                <a:solidFill>
                  <a:srgbClr val="C00000"/>
                </a:solidFill>
              </a:rPr>
              <a:t>.</a:t>
            </a:r>
            <a:endParaRPr lang="en-US" sz="3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/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Foco" pitchFamily="34" charset="0"/>
            </a:endParaRP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2160465" y="15540668"/>
            <a:ext cx="44881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representation of a model is composed through a combination of shape and appearance.. We perform a dimension of the face with N landmarks.[1][2]</a:t>
            </a:r>
            <a:endParaRPr lang="en-US" sz="2800" dirty="0"/>
          </a:p>
        </p:txBody>
      </p:sp>
      <p:pic>
        <p:nvPicPr>
          <p:cNvPr id="30" name="29 Imagen" descr="F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9178" y="15230275"/>
            <a:ext cx="6192687" cy="5004273"/>
          </a:xfrm>
          <a:prstGeom prst="rect">
            <a:avLst/>
          </a:prstGeom>
        </p:spPr>
      </p:pic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088457" y="18563843"/>
            <a:ext cx="56166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shape and texture information is contained </a:t>
            </a:r>
            <a:r>
              <a:rPr lang="en-US" sz="2800" dirty="0" smtClean="0"/>
              <a:t>in </a:t>
            </a:r>
            <a:r>
              <a:rPr lang="ca-ES" sz="2800" b="1" dirty="0" err="1"/>
              <a:t>b</a:t>
            </a:r>
            <a:r>
              <a:rPr lang="ca-ES" sz="2800" baseline="-25000" dirty="0" err="1"/>
              <a:t>s</a:t>
            </a:r>
            <a:r>
              <a:rPr lang="ca-ES" sz="2800" dirty="0"/>
              <a:t> i </a:t>
            </a:r>
            <a:r>
              <a:rPr lang="ca-ES" sz="2800" b="1" dirty="0" err="1" smtClean="0"/>
              <a:t>b</a:t>
            </a:r>
            <a:r>
              <a:rPr lang="ca-ES" sz="2800" b="1" baseline="-25000" dirty="0" err="1" smtClean="0"/>
              <a:t>g</a:t>
            </a:r>
            <a:r>
              <a:rPr lang="ca-ES" sz="2800" b="1" baseline="-25000" dirty="0" smtClean="0"/>
              <a:t>. </a:t>
            </a:r>
            <a:r>
              <a:rPr lang="en-US" sz="2800" dirty="0" smtClean="0"/>
              <a:t>To maintain a correlation between high and low spots of shape and texture, PCA is applied.</a:t>
            </a:r>
            <a:endParaRPr lang="en-US" sz="2800" dirty="0"/>
          </a:p>
        </p:txBody>
      </p:sp>
      <p:pic>
        <p:nvPicPr>
          <p:cNvPr id="34" name="33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0465" y="20810612"/>
            <a:ext cx="45365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7565" y="21094824"/>
            <a:ext cx="7734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Imagen" descr="fig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8938" y="22466796"/>
            <a:ext cx="8424935" cy="4973905"/>
          </a:xfrm>
          <a:prstGeom prst="rect">
            <a:avLst/>
          </a:prstGeom>
        </p:spPr>
      </p:pic>
      <p:pic>
        <p:nvPicPr>
          <p:cNvPr id="39" name="38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8457" y="24555028"/>
            <a:ext cx="50405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2088457" y="22322780"/>
            <a:ext cx="56166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For the interpretation of an image using a model, you have to find </a:t>
            </a:r>
            <a:r>
              <a:rPr lang="en-US" sz="2800" dirty="0" smtClean="0"/>
              <a:t>a set </a:t>
            </a:r>
            <a:r>
              <a:rPr lang="en-US" sz="2800" dirty="0"/>
              <a:t>of parameters with a high degree of </a:t>
            </a:r>
            <a:r>
              <a:rPr lang="en-US" sz="2800" dirty="0" smtClean="0"/>
              <a:t>correspondence. Use a function that examines the error.</a:t>
            </a:r>
          </a:p>
          <a:p>
            <a:pPr algn="just"/>
            <a:endParaRPr lang="en-US" sz="2800" dirty="0"/>
          </a:p>
        </p:txBody>
      </p:sp>
      <p:pic>
        <p:nvPicPr>
          <p:cNvPr id="41" name="40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30018" y="12817724"/>
            <a:ext cx="15337704" cy="1512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44 Rectángulo redondeado"/>
          <p:cNvSpPr/>
          <p:nvPr/>
        </p:nvSpPr>
        <p:spPr>
          <a:xfrm>
            <a:off x="17714194" y="13321780"/>
            <a:ext cx="11593288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8074234" y="1340656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2. Head Pose Recovery</a:t>
            </a:r>
          </a:p>
        </p:txBody>
      </p:sp>
      <p:sp>
        <p:nvSpPr>
          <p:cNvPr id="69" name="TextBox 38"/>
          <p:cNvSpPr txBox="1">
            <a:spLocks noChangeArrowheads="1"/>
          </p:cNvSpPr>
          <p:nvPr/>
        </p:nvSpPr>
        <p:spPr bwMode="auto">
          <a:xfrm>
            <a:off x="16778090" y="15338004"/>
            <a:ext cx="604867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The description of facial features through </a:t>
            </a:r>
            <a:r>
              <a:rPr lang="en-US" sz="2800" dirty="0" smtClean="0"/>
              <a:t>AAM provides </a:t>
            </a:r>
            <a:r>
              <a:rPr lang="en-US" sz="2800" dirty="0"/>
              <a:t>a vector descriptor of shape, </a:t>
            </a:r>
            <a:r>
              <a:rPr lang="en-US" sz="2800" dirty="0" smtClean="0"/>
              <a:t>consisting of </a:t>
            </a:r>
            <a:r>
              <a:rPr lang="en-US" sz="2800" dirty="0"/>
              <a:t>21 </a:t>
            </a:r>
            <a:r>
              <a:rPr lang="en-US" sz="2800" dirty="0" smtClean="0"/>
              <a:t>landmarks.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target is to </a:t>
            </a:r>
            <a:r>
              <a:rPr lang="en-US" sz="2800" dirty="0" err="1"/>
              <a:t>discretize</a:t>
            </a:r>
            <a:r>
              <a:rPr lang="en-US" sz="2800" dirty="0"/>
              <a:t> the different types </a:t>
            </a:r>
            <a:r>
              <a:rPr lang="en-US" sz="2800" dirty="0" smtClean="0"/>
              <a:t>of mesh </a:t>
            </a:r>
            <a:r>
              <a:rPr lang="en-US" sz="2800" dirty="0"/>
              <a:t>that can form, which will produce </a:t>
            </a:r>
            <a:r>
              <a:rPr lang="en-US" sz="2800" dirty="0" smtClean="0"/>
              <a:t>different head </a:t>
            </a:r>
            <a:r>
              <a:rPr lang="en-US" sz="2800" dirty="0"/>
              <a:t>poses. We use a training set, labeling </a:t>
            </a:r>
            <a:r>
              <a:rPr lang="en-US" sz="2800" dirty="0" smtClean="0"/>
              <a:t>each point </a:t>
            </a:r>
            <a:r>
              <a:rPr lang="en-US" sz="2800" dirty="0"/>
              <a:t>structure, and then perform discrete classification</a:t>
            </a:r>
            <a:r>
              <a:rPr lang="en-US" sz="28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vector </a:t>
            </a:r>
            <a:r>
              <a:rPr lang="es-ES" sz="2800" dirty="0" smtClean="0"/>
              <a:t>machine </a:t>
            </a:r>
            <a:r>
              <a:rPr lang="en-US" sz="2800" dirty="0" smtClean="0"/>
              <a:t>classifier </a:t>
            </a:r>
            <a:r>
              <a:rPr lang="en-US" sz="2800" dirty="0"/>
              <a:t>is used in an one-against-all design in </a:t>
            </a:r>
            <a:r>
              <a:rPr lang="en-US" sz="2800" dirty="0" smtClean="0"/>
              <a:t>order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/>
              <a:t>perform</a:t>
            </a:r>
            <a:r>
              <a:rPr lang="es-ES" sz="2800" dirty="0"/>
              <a:t> </a:t>
            </a:r>
            <a:r>
              <a:rPr lang="es-ES" sz="2800" dirty="0" err="1"/>
              <a:t>five-class</a:t>
            </a:r>
            <a:r>
              <a:rPr lang="es-ES" sz="2800" dirty="0"/>
              <a:t> </a:t>
            </a:r>
            <a:r>
              <a:rPr lang="es-ES" sz="2800" dirty="0" err="1"/>
              <a:t>classification</a:t>
            </a:r>
            <a:r>
              <a:rPr lang="es-ES" sz="2800" dirty="0" smtClean="0"/>
              <a:t>. </a:t>
            </a:r>
            <a:r>
              <a:rPr lang="en-US" sz="2800" dirty="0"/>
              <a:t>The outputs of the classifier are as </a:t>
            </a:r>
            <a:r>
              <a:rPr lang="en-US" sz="2800" dirty="0" smtClean="0"/>
              <a:t>follows: right</a:t>
            </a:r>
            <a:r>
              <a:rPr lang="en-US" sz="2800" dirty="0"/>
              <a:t>, middle-right, frontal, middle-left, and left.</a:t>
            </a:r>
          </a:p>
        </p:txBody>
      </p:sp>
      <p:sp>
        <p:nvSpPr>
          <p:cNvPr id="70" name="TextBox 38"/>
          <p:cNvSpPr txBox="1">
            <a:spLocks noChangeArrowheads="1"/>
          </p:cNvSpPr>
          <p:nvPr/>
        </p:nvSpPr>
        <p:spPr bwMode="auto">
          <a:xfrm>
            <a:off x="16778090" y="22538804"/>
            <a:ext cx="60486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Taking into account </a:t>
            </a:r>
            <a:r>
              <a:rPr lang="en-US" sz="2800" dirty="0" smtClean="0"/>
              <a:t>the discontinuity that appears </a:t>
            </a:r>
            <a:r>
              <a:rPr lang="en-US" sz="2800" dirty="0"/>
              <a:t>when a face </a:t>
            </a:r>
            <a:r>
              <a:rPr lang="en-US" sz="2800" dirty="0" smtClean="0"/>
              <a:t>moves, we include temporal and </a:t>
            </a:r>
            <a:r>
              <a:rPr lang="en-US" sz="2800" dirty="0"/>
              <a:t>spatial coherence, meshes at frame t + </a:t>
            </a:r>
            <a:r>
              <a:rPr lang="en-US" sz="2800" dirty="0" smtClean="0"/>
              <a:t>1 are </a:t>
            </a:r>
            <a:r>
              <a:rPr lang="en-US" sz="2800" dirty="0"/>
              <a:t>initialized by the fitted mesh points at frame </a:t>
            </a:r>
            <a:r>
              <a:rPr lang="en-US" sz="2800" dirty="0" smtClean="0"/>
              <a:t>t. Additionally, </a:t>
            </a:r>
            <a:r>
              <a:rPr lang="en-US" sz="2800" dirty="0"/>
              <a:t>we include a temporal </a:t>
            </a:r>
            <a:r>
              <a:rPr lang="en-US" sz="2800" dirty="0" smtClean="0"/>
              <a:t>change-mesh </a:t>
            </a:r>
            <a:r>
              <a:rPr lang="es-ES" sz="2800" dirty="0" smtClean="0"/>
              <a:t>control </a:t>
            </a:r>
            <a:r>
              <a:rPr lang="es-ES" sz="2800" dirty="0" err="1"/>
              <a:t>procedure</a:t>
            </a:r>
            <a:r>
              <a:rPr lang="es-ES" sz="2800" dirty="0"/>
              <a:t>, as </a:t>
            </a:r>
            <a:r>
              <a:rPr lang="es-ES" sz="2800" dirty="0" err="1"/>
              <a:t>follows</a:t>
            </a:r>
            <a:endParaRPr lang="en-US" sz="2800" dirty="0"/>
          </a:p>
        </p:txBody>
      </p:sp>
      <p:pic>
        <p:nvPicPr>
          <p:cNvPr id="71" name="70 Imagen" descr="imag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970778" y="14905956"/>
            <a:ext cx="7992887" cy="6120679"/>
          </a:xfrm>
          <a:prstGeom prst="rect">
            <a:avLst/>
          </a:prstGeom>
        </p:spPr>
      </p:pic>
      <p:pic>
        <p:nvPicPr>
          <p:cNvPr id="72" name="71 Imagen" descr="imag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98769" y="21314668"/>
            <a:ext cx="8064896" cy="5976664"/>
          </a:xfrm>
          <a:prstGeom prst="rect">
            <a:avLst/>
          </a:prstGeom>
        </p:spPr>
      </p:pic>
      <p:pic>
        <p:nvPicPr>
          <p:cNvPr id="7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06083" y="26211213"/>
            <a:ext cx="5832647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73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337" y="27867396"/>
            <a:ext cx="14689632" cy="820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74 Rectángulo redondeado"/>
          <p:cNvSpPr/>
          <p:nvPr/>
        </p:nvSpPr>
        <p:spPr>
          <a:xfrm>
            <a:off x="2592513" y="28371452"/>
            <a:ext cx="11370340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952553" y="28456234"/>
            <a:ext cx="1031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3. Face Fitting and Motion</a:t>
            </a:r>
          </a:p>
        </p:txBody>
      </p:sp>
      <p:sp>
        <p:nvSpPr>
          <p:cNvPr id="82" name="TextBox 31"/>
          <p:cNvSpPr txBox="1">
            <a:spLocks noChangeArrowheads="1"/>
          </p:cNvSpPr>
          <p:nvPr/>
        </p:nvSpPr>
        <p:spPr bwMode="auto">
          <a:xfrm>
            <a:off x="1656408" y="29867938"/>
            <a:ext cx="97460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order to obtain a continuous output. The </a:t>
            </a:r>
            <a:r>
              <a:rPr lang="en-US" sz="2800" dirty="0" smtClean="0"/>
              <a:t>goal is </a:t>
            </a:r>
            <a:r>
              <a:rPr lang="en-US" sz="2800" dirty="0"/>
              <a:t>to extract </a:t>
            </a:r>
            <a:r>
              <a:rPr lang="en-US" sz="2800" dirty="0" smtClean="0"/>
              <a:t>the</a:t>
            </a:r>
          </a:p>
          <a:p>
            <a:pPr algn="just"/>
            <a:r>
              <a:rPr lang="en-US" sz="2800" dirty="0" smtClean="0"/>
              <a:t>angles </a:t>
            </a:r>
            <a:r>
              <a:rPr lang="en-US" sz="2800" dirty="0"/>
              <a:t>of pitch and yaw </a:t>
            </a:r>
            <a:r>
              <a:rPr lang="en-US" sz="2800" dirty="0" smtClean="0"/>
              <a:t>movement between </a:t>
            </a:r>
            <a:r>
              <a:rPr lang="en-US" sz="2800" dirty="0"/>
              <a:t>two consecutive frames. The angles </a:t>
            </a:r>
            <a:r>
              <a:rPr lang="en-US" sz="2800" dirty="0" smtClean="0"/>
              <a:t>are extracted </a:t>
            </a:r>
            <a:r>
              <a:rPr lang="en-US" sz="2800" dirty="0"/>
              <a:t>from the following transformations:</a:t>
            </a:r>
          </a:p>
        </p:txBody>
      </p:sp>
      <p:sp>
        <p:nvSpPr>
          <p:cNvPr id="83" name="TextBox 31"/>
          <p:cNvSpPr txBox="1">
            <a:spLocks noChangeArrowheads="1"/>
          </p:cNvSpPr>
          <p:nvPr/>
        </p:nvSpPr>
        <p:spPr bwMode="auto">
          <a:xfrm>
            <a:off x="1800424" y="33051972"/>
            <a:ext cx="75566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transformation that will cause the motion </a:t>
            </a:r>
            <a:r>
              <a:rPr lang="en-US" sz="2800" dirty="0" smtClean="0"/>
              <a:t>is R </a:t>
            </a:r>
            <a:r>
              <a:rPr lang="en-US" sz="2800" dirty="0"/>
              <a:t>=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y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. Getting in Vi the information </a:t>
            </a:r>
            <a:r>
              <a:rPr lang="en-US" sz="2800" dirty="0" smtClean="0"/>
              <a:t>of shape </a:t>
            </a:r>
            <a:r>
              <a:rPr lang="en-US" sz="2800" dirty="0"/>
              <a:t>in the frame t </a:t>
            </a:r>
            <a:r>
              <a:rPr lang="en-US" sz="2800" dirty="0" smtClean="0"/>
              <a:t>,trough AMM, </a:t>
            </a:r>
            <a:r>
              <a:rPr lang="en-US" sz="2800" dirty="0"/>
              <a:t>and </a:t>
            </a:r>
            <a:r>
              <a:rPr lang="en-US" sz="2800" dirty="0" err="1"/>
              <a:t>Vf</a:t>
            </a:r>
            <a:r>
              <a:rPr lang="en-US" sz="2800" dirty="0"/>
              <a:t> </a:t>
            </a:r>
            <a:r>
              <a:rPr lang="en-US" sz="2800" dirty="0" smtClean="0"/>
              <a:t>relative to </a:t>
            </a:r>
            <a:r>
              <a:rPr lang="en-US" sz="2800" dirty="0"/>
              <a:t>frame t+1,  and   angles will be </a:t>
            </a:r>
            <a:r>
              <a:rPr lang="en-US" sz="2800" dirty="0" smtClean="0"/>
              <a:t>extracted by </a:t>
            </a:r>
            <a:r>
              <a:rPr lang="en-US" sz="2800" dirty="0"/>
              <a:t>solving the following trigonometric equation:</a:t>
            </a:r>
          </a:p>
        </p:txBody>
      </p:sp>
      <p:pic>
        <p:nvPicPr>
          <p:cNvPr id="84" name="Picture 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0764" y="34852172"/>
            <a:ext cx="20084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68776" y="31251772"/>
            <a:ext cx="2401190" cy="16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85 Imagen" descr="image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21304" y="31539804"/>
            <a:ext cx="5508612" cy="4118858"/>
          </a:xfrm>
          <a:prstGeom prst="rect">
            <a:avLst/>
          </a:prstGeom>
        </p:spPr>
      </p:pic>
      <p:pic>
        <p:nvPicPr>
          <p:cNvPr id="87" name="86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02025" y="27939404"/>
            <a:ext cx="15265696" cy="820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87 Rectángulo redondeado"/>
          <p:cNvSpPr/>
          <p:nvPr/>
        </p:nvSpPr>
        <p:spPr>
          <a:xfrm>
            <a:off x="17786200" y="28443460"/>
            <a:ext cx="11702145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18146240" y="28587476"/>
            <a:ext cx="1061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4. RESULTS</a:t>
            </a:r>
          </a:p>
        </p:txBody>
      </p:sp>
      <p:sp>
        <p:nvSpPr>
          <p:cNvPr id="95" name="TextBox 31"/>
          <p:cNvSpPr txBox="1">
            <a:spLocks noChangeArrowheads="1"/>
          </p:cNvSpPr>
          <p:nvPr/>
        </p:nvSpPr>
        <p:spPr bwMode="auto">
          <a:xfrm>
            <a:off x="17282370" y="29955628"/>
            <a:ext cx="131556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Data</a:t>
            </a:r>
            <a:r>
              <a:rPr lang="en-US" sz="2800" dirty="0" smtClean="0"/>
              <a:t>: The data used in our experiments consists on a public data set:  </a:t>
            </a:r>
            <a:r>
              <a:rPr lang="es-ES" sz="2800" dirty="0" smtClean="0"/>
              <a:t>”</a:t>
            </a:r>
            <a:r>
              <a:rPr lang="es-ES" sz="2800" dirty="0" err="1"/>
              <a:t>Labeled</a:t>
            </a:r>
            <a:r>
              <a:rPr lang="es-ES" sz="2800" dirty="0"/>
              <a:t> </a:t>
            </a:r>
            <a:r>
              <a:rPr lang="es-ES" sz="2800" dirty="0" smtClean="0"/>
              <a:t>Faces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smtClean="0"/>
              <a:t>Wild”[3]:</a:t>
            </a:r>
            <a:endParaRPr lang="en-US" sz="2800" dirty="0"/>
          </a:p>
        </p:txBody>
      </p:sp>
      <p:pic>
        <p:nvPicPr>
          <p:cNvPr id="96" name="Picture 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954553" y="30581786"/>
            <a:ext cx="5598704" cy="19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96 Imagen" descr="image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02425" y="32835948"/>
            <a:ext cx="7631834" cy="2880320"/>
          </a:xfrm>
          <a:prstGeom prst="rect">
            <a:avLst/>
          </a:prstGeom>
        </p:spPr>
      </p:pic>
      <p:pic>
        <p:nvPicPr>
          <p:cNvPr id="98" name="97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329" y="36148316"/>
            <a:ext cx="1468963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98 Rectángulo redondeado"/>
          <p:cNvSpPr/>
          <p:nvPr/>
        </p:nvSpPr>
        <p:spPr>
          <a:xfrm>
            <a:off x="2808537" y="36652372"/>
            <a:ext cx="11593288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168577" y="36796388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5. CONCLUSIONS </a:t>
            </a:r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1656409" y="37948516"/>
            <a:ext cx="135375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It is noted that AAM is able to detect a high number of facial features from different views in a robust and reliable way.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Another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quality that AAM is its ability to work with success in different situations from uncontrolled environments, such as partial occlusion or noise. </a:t>
            </a:r>
            <a:endParaRPr 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It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has also been observed that the robustness and reliability of facial feature extraction is very dependent on the number of points of the model.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is of paramount importance for real-time applications, since a high number of points can make the system unsustainable. </a:t>
            </a:r>
            <a:endParaRPr 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the continuous output of the system, its success rate is totally dependent and sensitive to the monitoring carried out by AAM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17498169" y="38817836"/>
            <a:ext cx="11737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[2] T.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Cootes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, C. Taylor, D. Cooper, and J. Graham, ”Active Shape Models - their training and application”, Computer Vision and Image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Understanding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, 61(1):3859.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17498169" y="40612812"/>
            <a:ext cx="11593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3] A Database for Studying Face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Recognition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in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Unconstrained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Environments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”,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University of Massachusetts, Amherst 2007.</a:t>
            </a:r>
          </a:p>
          <a:p>
            <a:endParaRPr lang="es-E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741</Words>
  <Application>Microsoft Office PowerPoint</Application>
  <PresentationFormat>Personalizado</PresentationFormat>
  <Paragraphs>35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jmorales</dc:creator>
  <cp:lastModifiedBy>maikel</cp:lastModifiedBy>
  <cp:revision>48</cp:revision>
  <dcterms:created xsi:type="dcterms:W3CDTF">2010-10-21T15:07:51Z</dcterms:created>
  <dcterms:modified xsi:type="dcterms:W3CDTF">2010-10-23T10:16:59Z</dcterms:modified>
</cp:coreProperties>
</file>