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0" r:id="rId2"/>
  </p:sldIdLst>
  <p:sldSz cx="32404050" cy="43205400"/>
  <p:notesSz cx="6797675" cy="9926638"/>
  <p:defaultText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4949"/>
    <a:srgbClr val="292929"/>
    <a:srgbClr val="800000"/>
    <a:srgbClr val="6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6010" autoAdjust="0"/>
    <p:restoredTop sz="94444" autoAdjust="0"/>
  </p:normalViewPr>
  <p:slideViewPr>
    <p:cSldViewPr>
      <p:cViewPr>
        <p:scale>
          <a:sx n="30" d="100"/>
          <a:sy n="30" d="100"/>
        </p:scale>
        <p:origin x="-948" y="3276"/>
      </p:cViewPr>
      <p:guideLst>
        <p:guide orient="horz" pos="13608"/>
        <p:guide pos="1020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6B99F43-BEE6-477F-B97B-303E7F2E3D79}" type="datetimeFigureOut">
              <a:rPr lang="en-US" smtClean="0"/>
              <a:pPr/>
              <a:t>10/25/2010</a:t>
            </a:fld>
            <a:endParaRPr lang="en-US"/>
          </a:p>
        </p:txBody>
      </p:sp>
      <p:sp>
        <p:nvSpPr>
          <p:cNvPr id="4" name="3 Marcador de imagen de diapositiva"/>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C3D623B2-7A17-4E00-8094-92FAAE41C25D}"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4320540" rtl="0" eaLnBrk="1" latinLnBrk="0" hangingPunct="1">
      <a:defRPr sz="5700" kern="1200">
        <a:solidFill>
          <a:schemeClr val="tx1"/>
        </a:solidFill>
        <a:latin typeface="+mn-lt"/>
        <a:ea typeface="+mn-ea"/>
        <a:cs typeface="+mn-cs"/>
      </a:defRPr>
    </a:lvl1pPr>
    <a:lvl2pPr marL="2160270" algn="l" defTabSz="4320540" rtl="0" eaLnBrk="1" latinLnBrk="0" hangingPunct="1">
      <a:defRPr sz="5700" kern="1200">
        <a:solidFill>
          <a:schemeClr val="tx1"/>
        </a:solidFill>
        <a:latin typeface="+mn-lt"/>
        <a:ea typeface="+mn-ea"/>
        <a:cs typeface="+mn-cs"/>
      </a:defRPr>
    </a:lvl2pPr>
    <a:lvl3pPr marL="4320540" algn="l" defTabSz="4320540" rtl="0" eaLnBrk="1" latinLnBrk="0" hangingPunct="1">
      <a:defRPr sz="5700" kern="1200">
        <a:solidFill>
          <a:schemeClr val="tx1"/>
        </a:solidFill>
        <a:latin typeface="+mn-lt"/>
        <a:ea typeface="+mn-ea"/>
        <a:cs typeface="+mn-cs"/>
      </a:defRPr>
    </a:lvl3pPr>
    <a:lvl4pPr marL="6480810" algn="l" defTabSz="4320540" rtl="0" eaLnBrk="1" latinLnBrk="0" hangingPunct="1">
      <a:defRPr sz="5700" kern="1200">
        <a:solidFill>
          <a:schemeClr val="tx1"/>
        </a:solidFill>
        <a:latin typeface="+mn-lt"/>
        <a:ea typeface="+mn-ea"/>
        <a:cs typeface="+mn-cs"/>
      </a:defRPr>
    </a:lvl4pPr>
    <a:lvl5pPr marL="8641080" algn="l" defTabSz="4320540" rtl="0" eaLnBrk="1" latinLnBrk="0" hangingPunct="1">
      <a:defRPr sz="5700" kern="1200">
        <a:solidFill>
          <a:schemeClr val="tx1"/>
        </a:solidFill>
        <a:latin typeface="+mn-lt"/>
        <a:ea typeface="+mn-ea"/>
        <a:cs typeface="+mn-cs"/>
      </a:defRPr>
    </a:lvl5pPr>
    <a:lvl6pPr marL="10801350" algn="l" defTabSz="4320540" rtl="0" eaLnBrk="1" latinLnBrk="0" hangingPunct="1">
      <a:defRPr sz="5700" kern="1200">
        <a:solidFill>
          <a:schemeClr val="tx1"/>
        </a:solidFill>
        <a:latin typeface="+mn-lt"/>
        <a:ea typeface="+mn-ea"/>
        <a:cs typeface="+mn-cs"/>
      </a:defRPr>
    </a:lvl6pPr>
    <a:lvl7pPr marL="12961620" algn="l" defTabSz="4320540" rtl="0" eaLnBrk="1" latinLnBrk="0" hangingPunct="1">
      <a:defRPr sz="5700" kern="1200">
        <a:solidFill>
          <a:schemeClr val="tx1"/>
        </a:solidFill>
        <a:latin typeface="+mn-lt"/>
        <a:ea typeface="+mn-ea"/>
        <a:cs typeface="+mn-cs"/>
      </a:defRPr>
    </a:lvl7pPr>
    <a:lvl8pPr marL="15121890" algn="l" defTabSz="4320540" rtl="0" eaLnBrk="1" latinLnBrk="0" hangingPunct="1">
      <a:defRPr sz="5700" kern="1200">
        <a:solidFill>
          <a:schemeClr val="tx1"/>
        </a:solidFill>
        <a:latin typeface="+mn-lt"/>
        <a:ea typeface="+mn-ea"/>
        <a:cs typeface="+mn-cs"/>
      </a:defRPr>
    </a:lvl8pPr>
    <a:lvl9pPr marL="17282160" algn="l" defTabSz="4320540"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C3D623B2-7A17-4E00-8094-92FAAE41C25D}"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430304" y="13421680"/>
            <a:ext cx="27543443" cy="9261158"/>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4860608" y="24483060"/>
            <a:ext cx="22682835" cy="11041380"/>
          </a:xfrm>
        </p:spPr>
        <p:txBody>
          <a:bodyPr/>
          <a:lstStyle>
            <a:lvl1pPr marL="0" indent="0" algn="ctr">
              <a:buNone/>
              <a:defRPr>
                <a:solidFill>
                  <a:schemeClr val="tx1">
                    <a:tint val="75000"/>
                  </a:schemeClr>
                </a:solidFill>
              </a:defRPr>
            </a:lvl1pPr>
            <a:lvl2pPr marL="2160270" indent="0" algn="ctr">
              <a:buNone/>
              <a:defRPr>
                <a:solidFill>
                  <a:schemeClr val="tx1">
                    <a:tint val="75000"/>
                  </a:schemeClr>
                </a:solidFill>
              </a:defRPr>
            </a:lvl2pPr>
            <a:lvl3pPr marL="4320540" indent="0" algn="ctr">
              <a:buNone/>
              <a:defRPr>
                <a:solidFill>
                  <a:schemeClr val="tx1">
                    <a:tint val="75000"/>
                  </a:schemeClr>
                </a:solidFill>
              </a:defRPr>
            </a:lvl3pPr>
            <a:lvl4pPr marL="6480810" indent="0" algn="ctr">
              <a:buNone/>
              <a:defRPr>
                <a:solidFill>
                  <a:schemeClr val="tx1">
                    <a:tint val="75000"/>
                  </a:schemeClr>
                </a:solidFill>
              </a:defRPr>
            </a:lvl4pPr>
            <a:lvl5pPr marL="8641080" indent="0" algn="ctr">
              <a:buNone/>
              <a:defRPr>
                <a:solidFill>
                  <a:schemeClr val="tx1">
                    <a:tint val="75000"/>
                  </a:schemeClr>
                </a:solidFill>
              </a:defRPr>
            </a:lvl5pPr>
            <a:lvl6pPr marL="10801350" indent="0" algn="ctr">
              <a:buNone/>
              <a:defRPr>
                <a:solidFill>
                  <a:schemeClr val="tx1">
                    <a:tint val="75000"/>
                  </a:schemeClr>
                </a:solidFill>
              </a:defRPr>
            </a:lvl6pPr>
            <a:lvl7pPr marL="12961620" indent="0" algn="ctr">
              <a:buNone/>
              <a:defRPr>
                <a:solidFill>
                  <a:schemeClr val="tx1">
                    <a:tint val="75000"/>
                  </a:schemeClr>
                </a:solidFill>
              </a:defRPr>
            </a:lvl7pPr>
            <a:lvl8pPr marL="15121890" indent="0" algn="ctr">
              <a:buNone/>
              <a:defRPr>
                <a:solidFill>
                  <a:schemeClr val="tx1">
                    <a:tint val="75000"/>
                  </a:schemeClr>
                </a:solidFill>
              </a:defRPr>
            </a:lvl8pPr>
            <a:lvl9pPr marL="1728216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3492936" y="1730222"/>
            <a:ext cx="7290911" cy="36864608"/>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1620203" y="1730222"/>
            <a:ext cx="21332666" cy="3686460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559696" y="27763473"/>
            <a:ext cx="27543443" cy="8581073"/>
          </a:xfrm>
        </p:spPr>
        <p:txBody>
          <a:bodyPr anchor="t"/>
          <a:lstStyle>
            <a:lvl1pPr algn="l">
              <a:defRPr sz="189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559696" y="18312295"/>
            <a:ext cx="27543443" cy="9451178"/>
          </a:xfrm>
        </p:spPr>
        <p:txBody>
          <a:bodyPr anchor="b"/>
          <a:lstStyle>
            <a:lvl1pPr marL="0" indent="0">
              <a:buNone/>
              <a:defRPr sz="9500">
                <a:solidFill>
                  <a:schemeClr val="tx1">
                    <a:tint val="75000"/>
                  </a:schemeClr>
                </a:solidFill>
              </a:defRPr>
            </a:lvl1pPr>
            <a:lvl2pPr marL="2160270" indent="0">
              <a:buNone/>
              <a:defRPr sz="8500">
                <a:solidFill>
                  <a:schemeClr val="tx1">
                    <a:tint val="75000"/>
                  </a:schemeClr>
                </a:solidFill>
              </a:defRPr>
            </a:lvl2pPr>
            <a:lvl3pPr marL="4320540" indent="0">
              <a:buNone/>
              <a:defRPr sz="7600">
                <a:solidFill>
                  <a:schemeClr val="tx1">
                    <a:tint val="75000"/>
                  </a:schemeClr>
                </a:solidFill>
              </a:defRPr>
            </a:lvl3pPr>
            <a:lvl4pPr marL="6480810" indent="0">
              <a:buNone/>
              <a:defRPr sz="6600">
                <a:solidFill>
                  <a:schemeClr val="tx1">
                    <a:tint val="75000"/>
                  </a:schemeClr>
                </a:solidFill>
              </a:defRPr>
            </a:lvl4pPr>
            <a:lvl5pPr marL="8641080" indent="0">
              <a:buNone/>
              <a:defRPr sz="6600">
                <a:solidFill>
                  <a:schemeClr val="tx1">
                    <a:tint val="75000"/>
                  </a:schemeClr>
                </a:solidFill>
              </a:defRPr>
            </a:lvl5pPr>
            <a:lvl6pPr marL="10801350" indent="0">
              <a:buNone/>
              <a:defRPr sz="6600">
                <a:solidFill>
                  <a:schemeClr val="tx1">
                    <a:tint val="75000"/>
                  </a:schemeClr>
                </a:solidFill>
              </a:defRPr>
            </a:lvl6pPr>
            <a:lvl7pPr marL="12961620" indent="0">
              <a:buNone/>
              <a:defRPr sz="6600">
                <a:solidFill>
                  <a:schemeClr val="tx1">
                    <a:tint val="75000"/>
                  </a:schemeClr>
                </a:solidFill>
              </a:defRPr>
            </a:lvl7pPr>
            <a:lvl8pPr marL="15121890" indent="0">
              <a:buNone/>
              <a:defRPr sz="6600">
                <a:solidFill>
                  <a:schemeClr val="tx1">
                    <a:tint val="75000"/>
                  </a:schemeClr>
                </a:solidFill>
              </a:defRPr>
            </a:lvl8pPr>
            <a:lvl9pPr marL="17282160" indent="0">
              <a:buNone/>
              <a:defRPr sz="66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1620202"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16472059" y="10081263"/>
            <a:ext cx="14311789" cy="28513567"/>
          </a:xfrm>
        </p:spPr>
        <p:txBody>
          <a:bodyPr/>
          <a:lstStyle>
            <a:lvl1pPr>
              <a:defRPr sz="13200"/>
            </a:lvl1pPr>
            <a:lvl2pPr>
              <a:defRPr sz="11300"/>
            </a:lvl2pPr>
            <a:lvl3pPr>
              <a:defRPr sz="9500"/>
            </a:lvl3pPr>
            <a:lvl4pPr>
              <a:defRPr sz="8500"/>
            </a:lvl4pPr>
            <a:lvl5pPr>
              <a:defRPr sz="8500"/>
            </a:lvl5pPr>
            <a:lvl6pPr>
              <a:defRPr sz="8500"/>
            </a:lvl6pPr>
            <a:lvl7pPr>
              <a:defRPr sz="8500"/>
            </a:lvl7pPr>
            <a:lvl8pPr>
              <a:defRPr sz="8500"/>
            </a:lvl8pPr>
            <a:lvl9pPr>
              <a:defRPr sz="8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20203" y="9671212"/>
            <a:ext cx="14317416"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620203" y="13701713"/>
            <a:ext cx="14317416"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16460809" y="9671212"/>
            <a:ext cx="14323040" cy="4030501"/>
          </a:xfrm>
        </p:spPr>
        <p:txBody>
          <a:bodyPr anchor="b"/>
          <a:lstStyle>
            <a:lvl1pPr marL="0" indent="0">
              <a:buNone/>
              <a:defRPr sz="11300" b="1"/>
            </a:lvl1pPr>
            <a:lvl2pPr marL="2160270" indent="0">
              <a:buNone/>
              <a:defRPr sz="9500" b="1"/>
            </a:lvl2pPr>
            <a:lvl3pPr marL="4320540" indent="0">
              <a:buNone/>
              <a:defRPr sz="8500" b="1"/>
            </a:lvl3pPr>
            <a:lvl4pPr marL="6480810" indent="0">
              <a:buNone/>
              <a:defRPr sz="7600" b="1"/>
            </a:lvl4pPr>
            <a:lvl5pPr marL="8641080" indent="0">
              <a:buNone/>
              <a:defRPr sz="7600" b="1"/>
            </a:lvl5pPr>
            <a:lvl6pPr marL="10801350" indent="0">
              <a:buNone/>
              <a:defRPr sz="7600" b="1"/>
            </a:lvl6pPr>
            <a:lvl7pPr marL="12961620" indent="0">
              <a:buNone/>
              <a:defRPr sz="7600" b="1"/>
            </a:lvl7pPr>
            <a:lvl8pPr marL="15121890" indent="0">
              <a:buNone/>
              <a:defRPr sz="7600" b="1"/>
            </a:lvl8pPr>
            <a:lvl9pPr marL="17282160" indent="0">
              <a:buNone/>
              <a:defRPr sz="7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6460809" y="13701713"/>
            <a:ext cx="14323040" cy="24893114"/>
          </a:xfrm>
        </p:spPr>
        <p:txBody>
          <a:bodyPr/>
          <a:lstStyle>
            <a:lvl1pPr>
              <a:defRPr sz="11300"/>
            </a:lvl1pPr>
            <a:lvl2pPr>
              <a:defRPr sz="9500"/>
            </a:lvl2pPr>
            <a:lvl3pPr>
              <a:defRPr sz="8500"/>
            </a:lvl3pPr>
            <a:lvl4pPr>
              <a:defRPr sz="7600"/>
            </a:lvl4pPr>
            <a:lvl5pPr>
              <a:defRPr sz="7600"/>
            </a:lvl5pPr>
            <a:lvl6pPr>
              <a:defRPr sz="7600"/>
            </a:lvl6pPr>
            <a:lvl7pPr>
              <a:defRPr sz="7600"/>
            </a:lvl7pPr>
            <a:lvl8pPr>
              <a:defRPr sz="7600"/>
            </a:lvl8pPr>
            <a:lvl9pPr>
              <a:defRPr sz="7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20204" y="1720215"/>
            <a:ext cx="10660709" cy="7320915"/>
          </a:xfrm>
        </p:spPr>
        <p:txBody>
          <a:bodyPr anchor="b"/>
          <a:lstStyle>
            <a:lvl1pPr algn="l">
              <a:defRPr sz="95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12669083" y="1720218"/>
            <a:ext cx="18114764" cy="36874612"/>
          </a:xfrm>
        </p:spPr>
        <p:txBody>
          <a:bodyPr/>
          <a:lstStyle>
            <a:lvl1pPr>
              <a:defRPr sz="15100"/>
            </a:lvl1pPr>
            <a:lvl2pPr>
              <a:defRPr sz="13200"/>
            </a:lvl2pPr>
            <a:lvl3pPr>
              <a:defRPr sz="11300"/>
            </a:lvl3pPr>
            <a:lvl4pPr>
              <a:defRPr sz="9500"/>
            </a:lvl4pPr>
            <a:lvl5pPr>
              <a:defRPr sz="9500"/>
            </a:lvl5pPr>
            <a:lvl6pPr>
              <a:defRPr sz="9500"/>
            </a:lvl6pPr>
            <a:lvl7pPr>
              <a:defRPr sz="9500"/>
            </a:lvl7pPr>
            <a:lvl8pPr>
              <a:defRPr sz="9500"/>
            </a:lvl8pPr>
            <a:lvl9pPr>
              <a:defRPr sz="9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1620204" y="9041133"/>
            <a:ext cx="10660709" cy="29553697"/>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51421" y="30243780"/>
            <a:ext cx="19442430" cy="3570449"/>
          </a:xfrm>
        </p:spPr>
        <p:txBody>
          <a:bodyPr anchor="b"/>
          <a:lstStyle>
            <a:lvl1pPr algn="l">
              <a:defRPr sz="95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6351421" y="3860483"/>
            <a:ext cx="19442430" cy="25923240"/>
          </a:xfrm>
        </p:spPr>
        <p:txBody>
          <a:bodyPr/>
          <a:lstStyle>
            <a:lvl1pPr marL="0" indent="0">
              <a:buNone/>
              <a:defRPr sz="15100"/>
            </a:lvl1pPr>
            <a:lvl2pPr marL="2160270" indent="0">
              <a:buNone/>
              <a:defRPr sz="13200"/>
            </a:lvl2pPr>
            <a:lvl3pPr marL="4320540" indent="0">
              <a:buNone/>
              <a:defRPr sz="11300"/>
            </a:lvl3pPr>
            <a:lvl4pPr marL="6480810" indent="0">
              <a:buNone/>
              <a:defRPr sz="9500"/>
            </a:lvl4pPr>
            <a:lvl5pPr marL="8641080" indent="0">
              <a:buNone/>
              <a:defRPr sz="9500"/>
            </a:lvl5pPr>
            <a:lvl6pPr marL="10801350" indent="0">
              <a:buNone/>
              <a:defRPr sz="9500"/>
            </a:lvl6pPr>
            <a:lvl7pPr marL="12961620" indent="0">
              <a:buNone/>
              <a:defRPr sz="9500"/>
            </a:lvl7pPr>
            <a:lvl8pPr marL="15121890" indent="0">
              <a:buNone/>
              <a:defRPr sz="9500"/>
            </a:lvl8pPr>
            <a:lvl9pPr marL="17282160" indent="0">
              <a:buNone/>
              <a:defRPr sz="9500"/>
            </a:lvl9pPr>
          </a:lstStyle>
          <a:p>
            <a:endParaRPr lang="en-US"/>
          </a:p>
        </p:txBody>
      </p:sp>
      <p:sp>
        <p:nvSpPr>
          <p:cNvPr id="4" name="3 Marcador de texto"/>
          <p:cNvSpPr>
            <a:spLocks noGrp="1"/>
          </p:cNvSpPr>
          <p:nvPr>
            <p:ph type="body" sz="half" idx="2"/>
          </p:nvPr>
        </p:nvSpPr>
        <p:spPr>
          <a:xfrm>
            <a:off x="6351421" y="33814229"/>
            <a:ext cx="19442430" cy="5070631"/>
          </a:xfrm>
        </p:spPr>
        <p:txBody>
          <a:bodyPr/>
          <a:lstStyle>
            <a:lvl1pPr marL="0" indent="0">
              <a:buNone/>
              <a:defRPr sz="6600"/>
            </a:lvl1pPr>
            <a:lvl2pPr marL="2160270" indent="0">
              <a:buNone/>
              <a:defRPr sz="5700"/>
            </a:lvl2pPr>
            <a:lvl3pPr marL="4320540" indent="0">
              <a:buNone/>
              <a:defRPr sz="4700"/>
            </a:lvl3pPr>
            <a:lvl4pPr marL="6480810" indent="0">
              <a:buNone/>
              <a:defRPr sz="4300"/>
            </a:lvl4pPr>
            <a:lvl5pPr marL="8641080" indent="0">
              <a:buNone/>
              <a:defRPr sz="4300"/>
            </a:lvl5pPr>
            <a:lvl6pPr marL="10801350" indent="0">
              <a:buNone/>
              <a:defRPr sz="4300"/>
            </a:lvl6pPr>
            <a:lvl7pPr marL="12961620" indent="0">
              <a:buNone/>
              <a:defRPr sz="4300"/>
            </a:lvl7pPr>
            <a:lvl8pPr marL="15121890" indent="0">
              <a:buNone/>
              <a:defRPr sz="4300"/>
            </a:lvl8pPr>
            <a:lvl9pPr marL="17282160" indent="0">
              <a:buNone/>
              <a:defRPr sz="43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EF3B16B-DA2B-4292-858A-7716F679EE2E}" type="datetimeFigureOut">
              <a:rPr lang="en-US" smtClean="0"/>
              <a:pPr/>
              <a:t>10/25/2010</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25DB98D9-59D2-4D9A-ABCA-36A82543DF11}"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20203" y="1730219"/>
            <a:ext cx="29163645" cy="7200900"/>
          </a:xfrm>
          <a:prstGeom prst="rect">
            <a:avLst/>
          </a:prstGeom>
        </p:spPr>
        <p:txBody>
          <a:bodyPr vert="horz" lIns="432054" tIns="216027" rIns="432054" bIns="216027"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1620203" y="10081263"/>
            <a:ext cx="29163645" cy="28513567"/>
          </a:xfrm>
          <a:prstGeom prst="rect">
            <a:avLst/>
          </a:prstGeom>
        </p:spPr>
        <p:txBody>
          <a:bodyPr vert="horz" lIns="432054" tIns="216027" rIns="432054" bIns="21602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1620203" y="40045008"/>
            <a:ext cx="7560945" cy="2300288"/>
          </a:xfrm>
          <a:prstGeom prst="rect">
            <a:avLst/>
          </a:prstGeom>
        </p:spPr>
        <p:txBody>
          <a:bodyPr vert="horz" lIns="432054" tIns="216027" rIns="432054" bIns="216027" rtlCol="0" anchor="ctr"/>
          <a:lstStyle>
            <a:lvl1pPr algn="l">
              <a:defRPr sz="5700">
                <a:solidFill>
                  <a:schemeClr val="tx1">
                    <a:tint val="75000"/>
                  </a:schemeClr>
                </a:solidFill>
              </a:defRPr>
            </a:lvl1pPr>
          </a:lstStyle>
          <a:p>
            <a:fld id="{AEF3B16B-DA2B-4292-858A-7716F679EE2E}" type="datetimeFigureOut">
              <a:rPr lang="en-US" smtClean="0"/>
              <a:pPr/>
              <a:t>10/25/2010</a:t>
            </a:fld>
            <a:endParaRPr lang="en-US"/>
          </a:p>
        </p:txBody>
      </p:sp>
      <p:sp>
        <p:nvSpPr>
          <p:cNvPr id="5" name="4 Marcador de pie de página"/>
          <p:cNvSpPr>
            <a:spLocks noGrp="1"/>
          </p:cNvSpPr>
          <p:nvPr>
            <p:ph type="ftr" sz="quarter" idx="3"/>
          </p:nvPr>
        </p:nvSpPr>
        <p:spPr>
          <a:xfrm>
            <a:off x="11071384" y="40045008"/>
            <a:ext cx="10261283" cy="2300288"/>
          </a:xfrm>
          <a:prstGeom prst="rect">
            <a:avLst/>
          </a:prstGeom>
        </p:spPr>
        <p:txBody>
          <a:bodyPr vert="horz" lIns="432054" tIns="216027" rIns="432054" bIns="216027" rtlCol="0" anchor="ctr"/>
          <a:lstStyle>
            <a:lvl1pPr algn="ctr">
              <a:defRPr sz="57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23222903" y="40045008"/>
            <a:ext cx="7560945" cy="2300288"/>
          </a:xfrm>
          <a:prstGeom prst="rect">
            <a:avLst/>
          </a:prstGeom>
        </p:spPr>
        <p:txBody>
          <a:bodyPr vert="horz" lIns="432054" tIns="216027" rIns="432054" bIns="216027" rtlCol="0" anchor="ctr"/>
          <a:lstStyle>
            <a:lvl1pPr algn="r">
              <a:defRPr sz="5700">
                <a:solidFill>
                  <a:schemeClr val="tx1">
                    <a:tint val="75000"/>
                  </a:schemeClr>
                </a:solidFill>
              </a:defRPr>
            </a:lvl1pPr>
          </a:lstStyle>
          <a:p>
            <a:fld id="{25DB98D9-59D2-4D9A-ABCA-36A82543DF11}"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20540" rtl="0" eaLnBrk="1" latinLnBrk="0" hangingPunct="1">
        <a:spcBef>
          <a:spcPct val="0"/>
        </a:spcBef>
        <a:buNone/>
        <a:defRPr sz="20800" kern="1200">
          <a:solidFill>
            <a:schemeClr val="tx1"/>
          </a:solidFill>
          <a:latin typeface="+mj-lt"/>
          <a:ea typeface="+mj-ea"/>
          <a:cs typeface="+mj-cs"/>
        </a:defRPr>
      </a:lvl1pPr>
    </p:titleStyle>
    <p:bodyStyle>
      <a:lvl1pPr marL="1620203" indent="-1620203" algn="l" defTabSz="432054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510439" indent="-1350169" algn="l" defTabSz="4320540" rtl="0" eaLnBrk="1" latinLnBrk="0" hangingPunct="1">
        <a:spcBef>
          <a:spcPct val="20000"/>
        </a:spcBef>
        <a:buFont typeface="Arial" pitchFamily="34" charset="0"/>
        <a:buChar char="–"/>
        <a:defRPr sz="13200" kern="1200">
          <a:solidFill>
            <a:schemeClr val="tx1"/>
          </a:solidFill>
          <a:latin typeface="+mn-lt"/>
          <a:ea typeface="+mn-ea"/>
          <a:cs typeface="+mn-cs"/>
        </a:defRPr>
      </a:lvl2pPr>
      <a:lvl3pPr marL="5400675" indent="-1080135" algn="l" defTabSz="432054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6094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72121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8148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404175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20202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362295" indent="-1080135" algn="l" defTabSz="432054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s-ES"/>
      </a:defPPr>
      <a:lvl1pPr marL="0" algn="l" defTabSz="4320540" rtl="0" eaLnBrk="1" latinLnBrk="0" hangingPunct="1">
        <a:defRPr sz="8500" kern="1200">
          <a:solidFill>
            <a:schemeClr val="tx1"/>
          </a:solidFill>
          <a:latin typeface="+mn-lt"/>
          <a:ea typeface="+mn-ea"/>
          <a:cs typeface="+mn-cs"/>
        </a:defRPr>
      </a:lvl1pPr>
      <a:lvl2pPr marL="2160270" algn="l" defTabSz="4320540" rtl="0" eaLnBrk="1" latinLnBrk="0" hangingPunct="1">
        <a:defRPr sz="8500" kern="1200">
          <a:solidFill>
            <a:schemeClr val="tx1"/>
          </a:solidFill>
          <a:latin typeface="+mn-lt"/>
          <a:ea typeface="+mn-ea"/>
          <a:cs typeface="+mn-cs"/>
        </a:defRPr>
      </a:lvl2pPr>
      <a:lvl3pPr marL="4320540" algn="l" defTabSz="4320540" rtl="0" eaLnBrk="1" latinLnBrk="0" hangingPunct="1">
        <a:defRPr sz="8500" kern="1200">
          <a:solidFill>
            <a:schemeClr val="tx1"/>
          </a:solidFill>
          <a:latin typeface="+mn-lt"/>
          <a:ea typeface="+mn-ea"/>
          <a:cs typeface="+mn-cs"/>
        </a:defRPr>
      </a:lvl3pPr>
      <a:lvl4pPr marL="6480810" algn="l" defTabSz="4320540" rtl="0" eaLnBrk="1" latinLnBrk="0" hangingPunct="1">
        <a:defRPr sz="8500" kern="1200">
          <a:solidFill>
            <a:schemeClr val="tx1"/>
          </a:solidFill>
          <a:latin typeface="+mn-lt"/>
          <a:ea typeface="+mn-ea"/>
          <a:cs typeface="+mn-cs"/>
        </a:defRPr>
      </a:lvl4pPr>
      <a:lvl5pPr marL="8641080" algn="l" defTabSz="4320540" rtl="0" eaLnBrk="1" latinLnBrk="0" hangingPunct="1">
        <a:defRPr sz="8500" kern="1200">
          <a:solidFill>
            <a:schemeClr val="tx1"/>
          </a:solidFill>
          <a:latin typeface="+mn-lt"/>
          <a:ea typeface="+mn-ea"/>
          <a:cs typeface="+mn-cs"/>
        </a:defRPr>
      </a:lvl5pPr>
      <a:lvl6pPr marL="10801350" algn="l" defTabSz="4320540" rtl="0" eaLnBrk="1" latinLnBrk="0" hangingPunct="1">
        <a:defRPr sz="8500" kern="1200">
          <a:solidFill>
            <a:schemeClr val="tx1"/>
          </a:solidFill>
          <a:latin typeface="+mn-lt"/>
          <a:ea typeface="+mn-ea"/>
          <a:cs typeface="+mn-cs"/>
        </a:defRPr>
      </a:lvl6pPr>
      <a:lvl7pPr marL="12961620" algn="l" defTabSz="4320540" rtl="0" eaLnBrk="1" latinLnBrk="0" hangingPunct="1">
        <a:defRPr sz="8500" kern="1200">
          <a:solidFill>
            <a:schemeClr val="tx1"/>
          </a:solidFill>
          <a:latin typeface="+mn-lt"/>
          <a:ea typeface="+mn-ea"/>
          <a:cs typeface="+mn-cs"/>
        </a:defRPr>
      </a:lvl7pPr>
      <a:lvl8pPr marL="15121890" algn="l" defTabSz="4320540" rtl="0" eaLnBrk="1" latinLnBrk="0" hangingPunct="1">
        <a:defRPr sz="8500" kern="1200">
          <a:solidFill>
            <a:schemeClr val="tx1"/>
          </a:solidFill>
          <a:latin typeface="+mn-lt"/>
          <a:ea typeface="+mn-ea"/>
          <a:cs typeface="+mn-cs"/>
        </a:defRPr>
      </a:lvl8pPr>
      <a:lvl9pPr marL="17282160" algn="l" defTabSz="432054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gif"/><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gif"/><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gif"/><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41 Imagen" descr="Sin título copy5.gif"/>
          <p:cNvPicPr>
            <a:picLocks noChangeAspect="1"/>
          </p:cNvPicPr>
          <p:nvPr/>
        </p:nvPicPr>
        <p:blipFill>
          <a:blip r:embed="rId3" cstate="print"/>
          <a:stretch>
            <a:fillRect/>
          </a:stretch>
        </p:blipFill>
        <p:spPr>
          <a:xfrm>
            <a:off x="0" y="0"/>
            <a:ext cx="32404050" cy="5672026"/>
          </a:xfrm>
          <a:prstGeom prst="rect">
            <a:avLst/>
          </a:prstGeom>
        </p:spPr>
      </p:pic>
      <p:pic>
        <p:nvPicPr>
          <p:cNvPr id="15" name="14 Imagen" descr="CVC_CAT_CMYK (Sin Fondo).gif"/>
          <p:cNvPicPr>
            <a:picLocks noChangeAspect="1"/>
          </p:cNvPicPr>
          <p:nvPr/>
        </p:nvPicPr>
        <p:blipFill>
          <a:blip r:embed="rId4" cstate="print"/>
          <a:stretch>
            <a:fillRect/>
          </a:stretch>
        </p:blipFill>
        <p:spPr>
          <a:xfrm>
            <a:off x="25274651" y="3028820"/>
            <a:ext cx="5716731" cy="3168352"/>
          </a:xfrm>
          <a:prstGeom prst="rect">
            <a:avLst/>
          </a:prstGeom>
        </p:spPr>
      </p:pic>
      <p:sp>
        <p:nvSpPr>
          <p:cNvPr id="11" name="10 CuadroTexto"/>
          <p:cNvSpPr txBox="1"/>
          <p:nvPr/>
        </p:nvSpPr>
        <p:spPr>
          <a:xfrm>
            <a:off x="432273" y="360340"/>
            <a:ext cx="31323480" cy="2631490"/>
          </a:xfrm>
          <a:prstGeom prst="rect">
            <a:avLst/>
          </a:prstGeom>
          <a:noFill/>
        </p:spPr>
        <p:txBody>
          <a:bodyPr wrap="square" rtlCol="0">
            <a:spAutoFit/>
          </a:bodyPr>
          <a:lstStyle/>
          <a:p>
            <a:pPr algn="ctr"/>
            <a:r>
              <a:rPr lang="es-ES" sz="6900" dirty="0" err="1" smtClean="0">
                <a:solidFill>
                  <a:schemeClr val="bg1"/>
                </a:solidFill>
                <a:latin typeface="Arial" charset="0"/>
              </a:rPr>
              <a:t>Combining</a:t>
            </a:r>
            <a:r>
              <a:rPr lang="es-ES" sz="6900" dirty="0" smtClean="0">
                <a:solidFill>
                  <a:schemeClr val="bg1"/>
                </a:solidFill>
                <a:latin typeface="Arial" charset="0"/>
              </a:rPr>
              <a:t> </a:t>
            </a:r>
            <a:r>
              <a:rPr lang="es-ES" sz="6900" dirty="0" err="1" smtClean="0">
                <a:solidFill>
                  <a:schemeClr val="bg1"/>
                </a:solidFill>
                <a:latin typeface="Arial" charset="0"/>
              </a:rPr>
              <a:t>Detectors</a:t>
            </a:r>
            <a:r>
              <a:rPr lang="es-ES" sz="6900" dirty="0" smtClean="0">
                <a:solidFill>
                  <a:schemeClr val="bg1"/>
                </a:solidFill>
                <a:latin typeface="Arial" charset="0"/>
              </a:rPr>
              <a:t> </a:t>
            </a:r>
            <a:r>
              <a:rPr lang="es-ES" sz="6900" dirty="0" err="1" smtClean="0">
                <a:solidFill>
                  <a:schemeClr val="bg1"/>
                </a:solidFill>
                <a:latin typeface="Arial" charset="0"/>
              </a:rPr>
              <a:t>for</a:t>
            </a:r>
            <a:r>
              <a:rPr lang="es-ES" sz="6900" dirty="0" smtClean="0">
                <a:solidFill>
                  <a:schemeClr val="bg1"/>
                </a:solidFill>
                <a:latin typeface="Arial" charset="0"/>
              </a:rPr>
              <a:t> </a:t>
            </a:r>
            <a:r>
              <a:rPr lang="es-ES" sz="6900" dirty="0" err="1" smtClean="0">
                <a:solidFill>
                  <a:schemeClr val="bg1"/>
                </a:solidFill>
                <a:latin typeface="Arial" charset="0"/>
              </a:rPr>
              <a:t>Human</a:t>
            </a:r>
            <a:r>
              <a:rPr lang="es-ES" sz="6900" dirty="0" smtClean="0">
                <a:solidFill>
                  <a:schemeClr val="bg1"/>
                </a:solidFill>
                <a:latin typeface="Arial" charset="0"/>
              </a:rPr>
              <a:t> </a:t>
            </a:r>
            <a:r>
              <a:rPr lang="es-ES" sz="6900" dirty="0" err="1" smtClean="0">
                <a:solidFill>
                  <a:schemeClr val="bg1"/>
                </a:solidFill>
                <a:latin typeface="Arial" charset="0"/>
              </a:rPr>
              <a:t>Hand</a:t>
            </a:r>
            <a:r>
              <a:rPr lang="es-ES" sz="6900" dirty="0" smtClean="0">
                <a:solidFill>
                  <a:schemeClr val="bg1"/>
                </a:solidFill>
                <a:latin typeface="Arial" charset="0"/>
              </a:rPr>
              <a:t> </a:t>
            </a:r>
            <a:r>
              <a:rPr lang="es-ES" sz="6900" dirty="0" err="1" smtClean="0">
                <a:solidFill>
                  <a:schemeClr val="bg1"/>
                </a:solidFill>
                <a:latin typeface="Arial" charset="0"/>
              </a:rPr>
              <a:t>Detection</a:t>
            </a:r>
            <a:endParaRPr lang="es-ES" sz="6900" dirty="0" smtClean="0">
              <a:solidFill>
                <a:schemeClr val="bg1"/>
              </a:solidFill>
              <a:latin typeface="Arial" charset="0"/>
            </a:endParaRPr>
          </a:p>
          <a:p>
            <a:endParaRPr lang="en-US" sz="9600" b="1" dirty="0">
              <a:solidFill>
                <a:schemeClr val="bg1"/>
              </a:solidFill>
              <a:latin typeface="Foco" pitchFamily="34" charset="0"/>
            </a:endParaRPr>
          </a:p>
        </p:txBody>
      </p:sp>
      <p:sp>
        <p:nvSpPr>
          <p:cNvPr id="12" name="11 CuadroTexto"/>
          <p:cNvSpPr txBox="1"/>
          <p:nvPr/>
        </p:nvSpPr>
        <p:spPr>
          <a:xfrm>
            <a:off x="8986787" y="1742936"/>
            <a:ext cx="14859104" cy="784830"/>
          </a:xfrm>
          <a:prstGeom prst="rect">
            <a:avLst/>
          </a:prstGeom>
          <a:noFill/>
        </p:spPr>
        <p:txBody>
          <a:bodyPr wrap="square" rtlCol="0">
            <a:spAutoFit/>
          </a:bodyPr>
          <a:lstStyle/>
          <a:p>
            <a:pPr algn="ctr"/>
            <a:r>
              <a:rPr lang="en-US" sz="4500" dirty="0" smtClean="0">
                <a:solidFill>
                  <a:schemeClr val="bg1"/>
                </a:solidFill>
                <a:latin typeface="Foco" pitchFamily="34" charset="0"/>
              </a:rPr>
              <a:t>Antonio </a:t>
            </a:r>
            <a:r>
              <a:rPr lang="en-US" sz="4500" dirty="0" err="1" smtClean="0">
                <a:solidFill>
                  <a:schemeClr val="bg1"/>
                </a:solidFill>
                <a:latin typeface="Foco" pitchFamily="34" charset="0"/>
              </a:rPr>
              <a:t>Hernández</a:t>
            </a:r>
            <a:r>
              <a:rPr lang="en-US" sz="4500" dirty="0" smtClean="0">
                <a:solidFill>
                  <a:schemeClr val="bg1"/>
                </a:solidFill>
                <a:latin typeface="Foco" pitchFamily="34" charset="0"/>
              </a:rPr>
              <a:t>, </a:t>
            </a:r>
            <a:r>
              <a:rPr lang="en-US" sz="4500" dirty="0" err="1" smtClean="0">
                <a:solidFill>
                  <a:schemeClr val="bg1"/>
                </a:solidFill>
                <a:latin typeface="Foco" pitchFamily="34" charset="0"/>
              </a:rPr>
              <a:t>Petia</a:t>
            </a:r>
            <a:r>
              <a:rPr lang="en-US" sz="4500" dirty="0" smtClean="0">
                <a:solidFill>
                  <a:schemeClr val="bg1"/>
                </a:solidFill>
                <a:latin typeface="Foco" pitchFamily="34" charset="0"/>
              </a:rPr>
              <a:t> </a:t>
            </a:r>
            <a:r>
              <a:rPr lang="en-US" sz="4500" dirty="0" err="1" smtClean="0">
                <a:solidFill>
                  <a:schemeClr val="bg1"/>
                </a:solidFill>
                <a:latin typeface="Foco" pitchFamily="34" charset="0"/>
              </a:rPr>
              <a:t>Radeva</a:t>
            </a:r>
            <a:r>
              <a:rPr lang="en-US" sz="4500" dirty="0" smtClean="0">
                <a:solidFill>
                  <a:schemeClr val="bg1"/>
                </a:solidFill>
                <a:latin typeface="Foco" pitchFamily="34" charset="0"/>
              </a:rPr>
              <a:t> and Sergio </a:t>
            </a:r>
            <a:r>
              <a:rPr lang="en-US" sz="4500" dirty="0" err="1" smtClean="0">
                <a:solidFill>
                  <a:schemeClr val="bg1"/>
                </a:solidFill>
                <a:latin typeface="Foco" pitchFamily="34" charset="0"/>
              </a:rPr>
              <a:t>Escalera</a:t>
            </a:r>
            <a:endParaRPr lang="en-US" sz="4500" dirty="0" smtClean="0">
              <a:solidFill>
                <a:schemeClr val="bg1"/>
              </a:solidFill>
              <a:latin typeface="Foco" pitchFamily="34" charset="0"/>
            </a:endParaRPr>
          </a:p>
        </p:txBody>
      </p:sp>
      <p:sp>
        <p:nvSpPr>
          <p:cNvPr id="17" name="16 CuadroTexto"/>
          <p:cNvSpPr txBox="1"/>
          <p:nvPr/>
        </p:nvSpPr>
        <p:spPr>
          <a:xfrm>
            <a:off x="10390085" y="2639268"/>
            <a:ext cx="12241360" cy="2631490"/>
          </a:xfrm>
          <a:prstGeom prst="rect">
            <a:avLst/>
          </a:prstGeom>
          <a:noFill/>
        </p:spPr>
        <p:txBody>
          <a:bodyPr wrap="square" rtlCol="0">
            <a:spAutoFit/>
          </a:bodyPr>
          <a:lstStyle/>
          <a:p>
            <a:pPr algn="ctr"/>
            <a:r>
              <a:rPr lang="es-ES" sz="3300" dirty="0" err="1" smtClean="0">
                <a:solidFill>
                  <a:schemeClr val="bg1"/>
                </a:solidFill>
                <a:latin typeface="Arial" charset="0"/>
              </a:rPr>
              <a:t>Computer</a:t>
            </a:r>
            <a:r>
              <a:rPr lang="es-ES" sz="3300" dirty="0" smtClean="0">
                <a:solidFill>
                  <a:schemeClr val="bg1"/>
                </a:solidFill>
                <a:latin typeface="Arial" charset="0"/>
              </a:rPr>
              <a:t> </a:t>
            </a:r>
            <a:r>
              <a:rPr lang="es-ES" sz="3300" dirty="0" err="1" smtClean="0">
                <a:solidFill>
                  <a:schemeClr val="bg1"/>
                </a:solidFill>
                <a:latin typeface="Arial" charset="0"/>
              </a:rPr>
              <a:t>Vision</a:t>
            </a:r>
            <a:r>
              <a:rPr lang="es-ES" sz="3300" dirty="0" smtClean="0">
                <a:solidFill>
                  <a:schemeClr val="bg1"/>
                </a:solidFill>
                <a:latin typeface="Arial" charset="0"/>
              </a:rPr>
              <a:t> Center, </a:t>
            </a:r>
            <a:r>
              <a:rPr lang="es-ES" sz="3300" dirty="0" err="1" smtClean="0">
                <a:solidFill>
                  <a:schemeClr val="bg1"/>
                </a:solidFill>
                <a:latin typeface="Arial" charset="0"/>
              </a:rPr>
              <a:t>Universitat</a:t>
            </a:r>
            <a:r>
              <a:rPr lang="es-ES" sz="3300" dirty="0" smtClean="0">
                <a:solidFill>
                  <a:schemeClr val="bg1"/>
                </a:solidFill>
                <a:latin typeface="Arial" charset="0"/>
              </a:rPr>
              <a:t> </a:t>
            </a:r>
            <a:r>
              <a:rPr lang="es-ES" sz="3300" dirty="0" err="1" smtClean="0">
                <a:solidFill>
                  <a:schemeClr val="bg1"/>
                </a:solidFill>
                <a:latin typeface="Arial" charset="0"/>
              </a:rPr>
              <a:t>Autònoma</a:t>
            </a:r>
            <a:r>
              <a:rPr lang="es-ES" sz="3300" dirty="0" smtClean="0">
                <a:solidFill>
                  <a:schemeClr val="bg1"/>
                </a:solidFill>
                <a:latin typeface="Arial" charset="0"/>
              </a:rPr>
              <a:t> de Barcelona, 08193 </a:t>
            </a:r>
            <a:r>
              <a:rPr lang="es-ES" sz="3300" dirty="0" err="1" smtClean="0">
                <a:solidFill>
                  <a:schemeClr val="bg1"/>
                </a:solidFill>
                <a:latin typeface="Arial" charset="0"/>
              </a:rPr>
              <a:t>Cerdanyola</a:t>
            </a:r>
            <a:r>
              <a:rPr lang="es-ES" sz="3300" dirty="0" smtClean="0">
                <a:solidFill>
                  <a:schemeClr val="bg1"/>
                </a:solidFill>
                <a:latin typeface="Arial" charset="0"/>
              </a:rPr>
              <a:t>, </a:t>
            </a:r>
            <a:r>
              <a:rPr lang="es-ES" sz="3300" dirty="0" err="1" smtClean="0">
                <a:solidFill>
                  <a:schemeClr val="bg1"/>
                </a:solidFill>
                <a:latin typeface="Arial" charset="0"/>
              </a:rPr>
              <a:t>Spain</a:t>
            </a:r>
            <a:r>
              <a:rPr lang="es-ES" sz="3300" dirty="0" smtClean="0">
                <a:solidFill>
                  <a:schemeClr val="bg1"/>
                </a:solidFill>
                <a:latin typeface="Arial" charset="0"/>
              </a:rPr>
              <a:t> </a:t>
            </a:r>
          </a:p>
          <a:p>
            <a:pPr algn="ctr"/>
            <a:r>
              <a:rPr lang="es-ES" sz="3300" dirty="0" err="1" smtClean="0">
                <a:solidFill>
                  <a:schemeClr val="bg1"/>
                </a:solidFill>
                <a:latin typeface="Arial" charset="0"/>
              </a:rPr>
              <a:t>Dept</a:t>
            </a:r>
            <a:r>
              <a:rPr lang="es-ES" sz="3300" dirty="0" smtClean="0">
                <a:solidFill>
                  <a:schemeClr val="bg1"/>
                </a:solidFill>
                <a:latin typeface="Arial" charset="0"/>
              </a:rPr>
              <a:t>. </a:t>
            </a:r>
            <a:r>
              <a:rPr lang="es-ES" sz="3300" dirty="0" err="1" smtClean="0">
                <a:solidFill>
                  <a:schemeClr val="bg1"/>
                </a:solidFill>
                <a:latin typeface="Arial" charset="0"/>
              </a:rPr>
              <a:t>Matemàtica</a:t>
            </a:r>
            <a:r>
              <a:rPr lang="es-ES" sz="3300" dirty="0" smtClean="0">
                <a:solidFill>
                  <a:schemeClr val="bg1"/>
                </a:solidFill>
                <a:latin typeface="Arial" charset="0"/>
              </a:rPr>
              <a:t> Aplicada i </a:t>
            </a:r>
            <a:r>
              <a:rPr lang="es-ES" sz="3300" dirty="0" err="1" smtClean="0">
                <a:solidFill>
                  <a:schemeClr val="bg1"/>
                </a:solidFill>
                <a:latin typeface="Arial" charset="0"/>
              </a:rPr>
              <a:t>Anàlisi</a:t>
            </a:r>
            <a:r>
              <a:rPr lang="es-ES" sz="3300" dirty="0" smtClean="0">
                <a:solidFill>
                  <a:schemeClr val="bg1"/>
                </a:solidFill>
                <a:latin typeface="Arial" charset="0"/>
              </a:rPr>
              <a:t>, UB, Gran </a:t>
            </a:r>
            <a:r>
              <a:rPr lang="es-ES" sz="3300" dirty="0" err="1" smtClean="0">
                <a:solidFill>
                  <a:schemeClr val="bg1"/>
                </a:solidFill>
                <a:latin typeface="Arial" charset="0"/>
              </a:rPr>
              <a:t>Via</a:t>
            </a:r>
            <a:r>
              <a:rPr lang="es-ES" sz="3300" dirty="0" smtClean="0">
                <a:solidFill>
                  <a:schemeClr val="bg1"/>
                </a:solidFill>
                <a:latin typeface="Arial" charset="0"/>
              </a:rPr>
              <a:t> 585, </a:t>
            </a:r>
          </a:p>
          <a:p>
            <a:pPr algn="ctr"/>
            <a:r>
              <a:rPr lang="es-ES" sz="3300" dirty="0" smtClean="0">
                <a:solidFill>
                  <a:schemeClr val="bg1"/>
                </a:solidFill>
                <a:latin typeface="Arial" charset="0"/>
              </a:rPr>
              <a:t>08007, Barcelona, </a:t>
            </a:r>
            <a:r>
              <a:rPr lang="es-ES" sz="3300" dirty="0" err="1" smtClean="0">
                <a:solidFill>
                  <a:schemeClr val="bg1"/>
                </a:solidFill>
                <a:latin typeface="Arial" charset="0"/>
              </a:rPr>
              <a:t>Spain</a:t>
            </a:r>
            <a:r>
              <a:rPr lang="es-ES" sz="3300" dirty="0" smtClean="0">
                <a:solidFill>
                  <a:schemeClr val="bg1"/>
                </a:solidFill>
                <a:latin typeface="Arial" charset="0"/>
              </a:rPr>
              <a:t> </a:t>
            </a:r>
          </a:p>
          <a:p>
            <a:pPr algn="ctr"/>
            <a:r>
              <a:rPr lang="es-ES" sz="3300" dirty="0" smtClean="0">
                <a:solidFill>
                  <a:schemeClr val="bg1"/>
                </a:solidFill>
                <a:latin typeface="Arial" charset="0"/>
              </a:rPr>
              <a:t> {</a:t>
            </a:r>
            <a:r>
              <a:rPr lang="ca-ES" sz="3300" b="1" dirty="0" err="1" smtClean="0">
                <a:solidFill>
                  <a:schemeClr val="bg1"/>
                </a:solidFill>
                <a:latin typeface="Arial" charset="0"/>
              </a:rPr>
              <a:t>ahernandez</a:t>
            </a:r>
            <a:r>
              <a:rPr lang="ca-ES" sz="3300" b="1" dirty="0" smtClean="0">
                <a:solidFill>
                  <a:schemeClr val="bg1"/>
                </a:solidFill>
                <a:latin typeface="Arial" charset="0"/>
              </a:rPr>
              <a:t>,</a:t>
            </a:r>
            <a:r>
              <a:rPr lang="ca-ES" sz="3300" b="1" dirty="0" err="1" smtClean="0">
                <a:solidFill>
                  <a:schemeClr val="bg1"/>
                </a:solidFill>
                <a:latin typeface="Arial" charset="0"/>
              </a:rPr>
              <a:t>petia</a:t>
            </a:r>
            <a:r>
              <a:rPr lang="ca-ES" sz="3300" b="1" dirty="0" smtClean="0">
                <a:solidFill>
                  <a:schemeClr val="bg1"/>
                </a:solidFill>
                <a:latin typeface="Arial" charset="0"/>
              </a:rPr>
              <a:t>,</a:t>
            </a:r>
            <a:r>
              <a:rPr lang="es-ES" sz="3300" b="1" dirty="0" smtClean="0">
                <a:solidFill>
                  <a:schemeClr val="bg1"/>
                </a:solidFill>
                <a:latin typeface="Arial" charset="0"/>
              </a:rPr>
              <a:t>se</a:t>
            </a:r>
            <a:r>
              <a:rPr lang="ca-ES" sz="3300" b="1" dirty="0" err="1" smtClean="0">
                <a:solidFill>
                  <a:schemeClr val="bg1"/>
                </a:solidFill>
                <a:latin typeface="Arial" charset="0"/>
              </a:rPr>
              <a:t>scalera</a:t>
            </a:r>
            <a:r>
              <a:rPr lang="ca-ES" sz="3300" b="1" dirty="0" smtClean="0">
                <a:solidFill>
                  <a:schemeClr val="bg1"/>
                </a:solidFill>
                <a:latin typeface="Arial" charset="0"/>
              </a:rPr>
              <a:t>}</a:t>
            </a:r>
            <a:r>
              <a:rPr lang="es-ES" sz="3300" b="1" dirty="0" smtClean="0">
                <a:solidFill>
                  <a:schemeClr val="bg1"/>
                </a:solidFill>
                <a:latin typeface="Arial" charset="0"/>
              </a:rPr>
              <a:t>@</a:t>
            </a:r>
            <a:r>
              <a:rPr lang="es-ES" sz="3300" b="1" dirty="0" err="1" smtClean="0">
                <a:solidFill>
                  <a:schemeClr val="bg1"/>
                </a:solidFill>
                <a:latin typeface="Arial" charset="0"/>
              </a:rPr>
              <a:t>cvc.uab.es</a:t>
            </a:r>
            <a:endParaRPr lang="es-ES" sz="3300" b="1" dirty="0" smtClean="0">
              <a:solidFill>
                <a:schemeClr val="bg1"/>
              </a:solidFill>
              <a:latin typeface="Arial" charset="0"/>
            </a:endParaRPr>
          </a:p>
        </p:txBody>
      </p:sp>
      <p:pic>
        <p:nvPicPr>
          <p:cNvPr id="33" name="32 Imagen" descr="Untitled-1.gif"/>
          <p:cNvPicPr>
            <a:picLocks noChangeAspect="1"/>
          </p:cNvPicPr>
          <p:nvPr/>
        </p:nvPicPr>
        <p:blipFill>
          <a:blip r:embed="rId5" cstate="print"/>
          <a:stretch>
            <a:fillRect/>
          </a:stretch>
        </p:blipFill>
        <p:spPr>
          <a:xfrm>
            <a:off x="1008338" y="11857492"/>
            <a:ext cx="14689632" cy="15193688"/>
          </a:xfrm>
          <a:prstGeom prst="rect">
            <a:avLst/>
          </a:prstGeom>
          <a:ln>
            <a:noFill/>
          </a:ln>
          <a:effectLst>
            <a:outerShdw blurRad="292100" dist="139700" dir="2700000" algn="tl" rotWithShape="0">
              <a:srgbClr val="333333">
                <a:alpha val="65000"/>
              </a:srgbClr>
            </a:outerShdw>
          </a:effectLst>
        </p:spPr>
      </p:pic>
      <p:sp>
        <p:nvSpPr>
          <p:cNvPr id="32" name="31 Rectángulo redondeado"/>
          <p:cNvSpPr/>
          <p:nvPr/>
        </p:nvSpPr>
        <p:spPr>
          <a:xfrm>
            <a:off x="17020139" y="35033044"/>
            <a:ext cx="13969552" cy="6418026"/>
          </a:xfrm>
          <a:prstGeom prst="roundRect">
            <a:avLst/>
          </a:prstGeom>
          <a:solidFill>
            <a:srgbClr val="6C0000"/>
          </a:solidFill>
          <a:ln w="38100">
            <a:solidFill>
              <a:schemeClr val="tx1">
                <a:lumMod val="65000"/>
                <a:lumOff val="35000"/>
              </a:schemeClr>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32054" tIns="216027" rIns="432054" bIns="216027" rtlCol="0" anchor="ctr"/>
          <a:lstStyle/>
          <a:p>
            <a:pPr algn="ctr"/>
            <a:endParaRPr lang="en-US">
              <a:ln>
                <a:solidFill>
                  <a:schemeClr val="tx1"/>
                </a:solidFill>
              </a:ln>
              <a:latin typeface="Foco" pitchFamily="34" charset="0"/>
            </a:endParaRPr>
          </a:p>
        </p:txBody>
      </p:sp>
      <p:pic>
        <p:nvPicPr>
          <p:cNvPr id="43" name="42 Imagen" descr="Untitled-1.gif"/>
          <p:cNvPicPr>
            <a:picLocks noChangeAspect="1"/>
          </p:cNvPicPr>
          <p:nvPr/>
        </p:nvPicPr>
        <p:blipFill>
          <a:blip r:embed="rId5" cstate="print"/>
          <a:stretch>
            <a:fillRect/>
          </a:stretch>
        </p:blipFill>
        <p:spPr>
          <a:xfrm>
            <a:off x="720305" y="6672158"/>
            <a:ext cx="31035448" cy="5040560"/>
          </a:xfrm>
          <a:prstGeom prst="rect">
            <a:avLst/>
          </a:prstGeom>
          <a:ln>
            <a:noFill/>
          </a:ln>
          <a:effectLst>
            <a:outerShdw blurRad="292100" dist="139700" dir="2700000" algn="tl" rotWithShape="0">
              <a:srgbClr val="333333">
                <a:alpha val="65000"/>
              </a:srgbClr>
            </a:outerShdw>
          </a:effectLst>
        </p:spPr>
      </p:pic>
      <p:sp>
        <p:nvSpPr>
          <p:cNvPr id="56" name="55 CuadroTexto"/>
          <p:cNvSpPr txBox="1"/>
          <p:nvPr/>
        </p:nvSpPr>
        <p:spPr>
          <a:xfrm>
            <a:off x="11377489" y="6829121"/>
            <a:ext cx="7128792" cy="923330"/>
          </a:xfrm>
          <a:prstGeom prst="rect">
            <a:avLst/>
          </a:prstGeom>
          <a:noFill/>
        </p:spPr>
        <p:txBody>
          <a:bodyPr wrap="square" rtlCol="0">
            <a:spAutoFit/>
          </a:bodyPr>
          <a:lstStyle/>
          <a:p>
            <a:pPr algn="ctr"/>
            <a:r>
              <a:rPr lang="en-US" sz="5400" dirty="0" smtClean="0">
                <a:solidFill>
                  <a:schemeClr val="bg1"/>
                </a:solidFill>
                <a:latin typeface="Foco" pitchFamily="34" charset="0"/>
              </a:rPr>
              <a:t>Sub-title</a:t>
            </a:r>
          </a:p>
        </p:txBody>
      </p:sp>
      <p:sp>
        <p:nvSpPr>
          <p:cNvPr id="61" name="60 Rectángulo redondeado"/>
          <p:cNvSpPr/>
          <p:nvPr/>
        </p:nvSpPr>
        <p:spPr>
          <a:xfrm>
            <a:off x="9145241" y="7045145"/>
            <a:ext cx="15409712" cy="1296144"/>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62" name="61 CuadroTexto"/>
          <p:cNvSpPr txBox="1"/>
          <p:nvPr/>
        </p:nvSpPr>
        <p:spPr>
          <a:xfrm>
            <a:off x="9441425" y="7104964"/>
            <a:ext cx="14537464"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Abstract</a:t>
            </a:r>
          </a:p>
        </p:txBody>
      </p:sp>
      <p:sp>
        <p:nvSpPr>
          <p:cNvPr id="65" name="64 CuadroTexto"/>
          <p:cNvSpPr txBox="1"/>
          <p:nvPr/>
        </p:nvSpPr>
        <p:spPr>
          <a:xfrm>
            <a:off x="1728417" y="8545124"/>
            <a:ext cx="29091232" cy="3016210"/>
          </a:xfrm>
          <a:prstGeom prst="rect">
            <a:avLst/>
          </a:prstGeom>
          <a:noFill/>
        </p:spPr>
        <p:txBody>
          <a:bodyPr wrap="square" rtlCol="0">
            <a:spAutoFit/>
          </a:bodyPr>
          <a:lstStyle/>
          <a:p>
            <a:r>
              <a:rPr lang="en-US" sz="3800" dirty="0" smtClean="0">
                <a:solidFill>
                  <a:srgbClr val="C00000"/>
                </a:solidFill>
              </a:rPr>
              <a:t>We present a hand detector system used for the Person Layout competition at PASCAL VOC Challenge 2010 in conjunction with an external head detector module. HOG features are extracted after patch normalization from the training set, and clustering is performed in order to categorize the different poses that hands can have. A cascade of classifiers is trained for each one of the discovered hand sub-classes, and a sliding-window approach is used for the detection process, followed by a grouping and filtering step. Results are shown on the corresponding Person Layout dataset </a:t>
            </a:r>
            <a:r>
              <a:rPr lang="es-ES" sz="3800" dirty="0" err="1" smtClean="0">
                <a:solidFill>
                  <a:srgbClr val="C00000"/>
                </a:solidFill>
              </a:rPr>
              <a:t>from</a:t>
            </a:r>
            <a:r>
              <a:rPr lang="es-ES" sz="3800" dirty="0" smtClean="0">
                <a:solidFill>
                  <a:srgbClr val="C00000"/>
                </a:solidFill>
              </a:rPr>
              <a:t> PASCAL VOC 2010.</a:t>
            </a:r>
            <a:endParaRPr lang="en-US" sz="3800" dirty="0">
              <a:solidFill>
                <a:srgbClr val="C00000"/>
              </a:solidFill>
              <a:latin typeface="Foco" pitchFamily="34" charset="0"/>
            </a:endParaRPr>
          </a:p>
        </p:txBody>
      </p:sp>
      <p:sp>
        <p:nvSpPr>
          <p:cNvPr id="38" name="TextBox 38"/>
          <p:cNvSpPr txBox="1">
            <a:spLocks noChangeArrowheads="1"/>
          </p:cNvSpPr>
          <p:nvPr/>
        </p:nvSpPr>
        <p:spPr bwMode="auto">
          <a:xfrm>
            <a:off x="1557235" y="20888320"/>
            <a:ext cx="9215502" cy="5693866"/>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t> Images of the dataset are sampled to extract positive and negative patches.</a:t>
            </a:r>
          </a:p>
          <a:p>
            <a:pPr algn="just">
              <a:buFont typeface="Arial" pitchFamily="34" charset="0"/>
              <a:buChar char="•"/>
            </a:pPr>
            <a:r>
              <a:rPr lang="en-US" sz="2800" dirty="0" smtClean="0"/>
              <a:t> Extracted patches are normalized by rotating them with the orientation of maximum gradient magnitude.</a:t>
            </a:r>
          </a:p>
          <a:p>
            <a:pPr algn="just">
              <a:buFont typeface="Arial" pitchFamily="34" charset="0"/>
              <a:buChar char="•"/>
            </a:pPr>
            <a:r>
              <a:rPr lang="en-US" sz="2800" dirty="0" smtClean="0"/>
              <a:t> HOG features are used as image descriptor, and a clustering (K-means) is performed over positive samples. This way, we make a first categorization, and try to reduce the intra-class variability of the hands.</a:t>
            </a:r>
          </a:p>
          <a:p>
            <a:pPr algn="just">
              <a:buFont typeface="Arial" pitchFamily="34" charset="0"/>
              <a:buChar char="•"/>
            </a:pPr>
            <a:r>
              <a:rPr lang="en-US" sz="2800" dirty="0" smtClean="0"/>
              <a:t> K independent cascades of Linear SVMs are trained (one for each class from the clustering) with their corresponding positive samples. The negative samples set is the same for all the cascades.</a:t>
            </a:r>
          </a:p>
          <a:p>
            <a:pPr algn="just"/>
            <a:endParaRPr lang="en-US" sz="2800" dirty="0"/>
          </a:p>
        </p:txBody>
      </p:sp>
      <p:pic>
        <p:nvPicPr>
          <p:cNvPr id="41" name="40 Imagen" descr="Untitled-1.gif"/>
          <p:cNvPicPr>
            <a:picLocks noChangeAspect="1"/>
          </p:cNvPicPr>
          <p:nvPr/>
        </p:nvPicPr>
        <p:blipFill>
          <a:blip r:embed="rId5" cstate="print"/>
          <a:stretch>
            <a:fillRect/>
          </a:stretch>
        </p:blipFill>
        <p:spPr>
          <a:xfrm>
            <a:off x="16130018" y="11857492"/>
            <a:ext cx="15337704" cy="15174496"/>
          </a:xfrm>
          <a:prstGeom prst="rect">
            <a:avLst/>
          </a:prstGeom>
          <a:ln>
            <a:noFill/>
          </a:ln>
          <a:effectLst>
            <a:outerShdw blurRad="292100" dist="139700" dir="2700000" algn="tl" rotWithShape="0">
              <a:srgbClr val="333333">
                <a:alpha val="65000"/>
              </a:srgbClr>
            </a:outerShdw>
          </a:effectLst>
        </p:spPr>
      </p:pic>
      <p:sp>
        <p:nvSpPr>
          <p:cNvPr id="45" name="44 Rectángulo redondeado"/>
          <p:cNvSpPr/>
          <p:nvPr/>
        </p:nvSpPr>
        <p:spPr>
          <a:xfrm>
            <a:off x="17714194" y="12361548"/>
            <a:ext cx="11593288"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46" name="45 CuadroTexto"/>
          <p:cNvSpPr txBox="1"/>
          <p:nvPr/>
        </p:nvSpPr>
        <p:spPr>
          <a:xfrm>
            <a:off x="18333383" y="12446330"/>
            <a:ext cx="10513168"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2. Detection</a:t>
            </a:r>
          </a:p>
        </p:txBody>
      </p:sp>
      <p:sp>
        <p:nvSpPr>
          <p:cNvPr id="69" name="TextBox 38"/>
          <p:cNvSpPr txBox="1">
            <a:spLocks noChangeArrowheads="1"/>
          </p:cNvSpPr>
          <p:nvPr/>
        </p:nvSpPr>
        <p:spPr bwMode="auto">
          <a:xfrm>
            <a:off x="16630653" y="13852946"/>
            <a:ext cx="14573352" cy="1815882"/>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t> At detection time, the input image of a person is scanned with a sliding window at different scales.</a:t>
            </a:r>
          </a:p>
          <a:p>
            <a:pPr algn="just">
              <a:buFont typeface="Arial" pitchFamily="34" charset="0"/>
              <a:buChar char="•"/>
            </a:pPr>
            <a:r>
              <a:rPr lang="en-US" sz="2800" dirty="0" smtClean="0"/>
              <a:t> Each window is tested with the K cascades of classifiers, and a detection is considered if any of the cascades returns a positive answer.</a:t>
            </a:r>
          </a:p>
          <a:p>
            <a:pPr algn="just">
              <a:buFont typeface="Arial" pitchFamily="34" charset="0"/>
              <a:buChar char="•"/>
            </a:pPr>
            <a:r>
              <a:rPr lang="en-US" sz="2800" dirty="0" smtClean="0"/>
              <a:t> </a:t>
            </a:r>
            <a:r>
              <a:rPr lang="es-ES" sz="2800" dirty="0" smtClean="0"/>
              <a:t>Once </a:t>
            </a:r>
            <a:r>
              <a:rPr lang="es-ES" sz="2800" dirty="0" err="1" smtClean="0"/>
              <a:t>the</a:t>
            </a:r>
            <a:r>
              <a:rPr lang="es-ES" sz="2800" dirty="0" smtClean="0"/>
              <a:t> </a:t>
            </a:r>
            <a:r>
              <a:rPr lang="es-ES" sz="2800" dirty="0" err="1" smtClean="0"/>
              <a:t>sliding</a:t>
            </a:r>
            <a:r>
              <a:rPr lang="es-ES" sz="2800" dirty="0" smtClean="0"/>
              <a:t> </a:t>
            </a:r>
            <a:r>
              <a:rPr lang="es-ES" sz="2800" dirty="0" err="1" smtClean="0"/>
              <a:t>window</a:t>
            </a:r>
            <a:r>
              <a:rPr lang="es-ES" sz="2800" dirty="0" smtClean="0"/>
              <a:t> has </a:t>
            </a:r>
            <a:r>
              <a:rPr lang="es-ES" sz="2800" dirty="0" err="1" smtClean="0"/>
              <a:t>scanned</a:t>
            </a:r>
            <a:r>
              <a:rPr lang="es-ES" sz="2800" dirty="0" smtClean="0"/>
              <a:t> </a:t>
            </a:r>
            <a:r>
              <a:rPr lang="es-ES" sz="2800" dirty="0" err="1" smtClean="0"/>
              <a:t>all</a:t>
            </a:r>
            <a:r>
              <a:rPr lang="es-ES" sz="2800" dirty="0" smtClean="0"/>
              <a:t> </a:t>
            </a:r>
            <a:r>
              <a:rPr lang="es-ES" sz="2800" dirty="0" err="1" smtClean="0"/>
              <a:t>the</a:t>
            </a:r>
            <a:r>
              <a:rPr lang="es-ES" sz="2800" dirty="0" smtClean="0"/>
              <a:t> </a:t>
            </a:r>
            <a:r>
              <a:rPr lang="es-ES" sz="2800" dirty="0" err="1" smtClean="0"/>
              <a:t>image</a:t>
            </a:r>
            <a:r>
              <a:rPr lang="es-ES" sz="2800" dirty="0" smtClean="0"/>
              <a:t>, a </a:t>
            </a:r>
            <a:r>
              <a:rPr lang="es-ES" sz="2800" dirty="0" err="1" smtClean="0"/>
              <a:t>filtering</a:t>
            </a:r>
            <a:r>
              <a:rPr lang="es-ES" sz="2800" dirty="0" smtClean="0"/>
              <a:t> </a:t>
            </a:r>
            <a:r>
              <a:rPr lang="es-ES" sz="2800" dirty="0" err="1" smtClean="0"/>
              <a:t>step</a:t>
            </a:r>
            <a:r>
              <a:rPr lang="es-ES" sz="2800" dirty="0" smtClean="0"/>
              <a:t> </a:t>
            </a:r>
            <a:r>
              <a:rPr lang="es-ES" sz="2800" dirty="0" err="1" smtClean="0"/>
              <a:t>is</a:t>
            </a:r>
            <a:r>
              <a:rPr lang="es-ES" sz="2800" dirty="0" smtClean="0"/>
              <a:t> </a:t>
            </a:r>
            <a:r>
              <a:rPr lang="es-ES" sz="2800" dirty="0" err="1" smtClean="0"/>
              <a:t>performed</a:t>
            </a:r>
            <a:r>
              <a:rPr lang="es-ES" sz="2800" dirty="0" smtClean="0"/>
              <a:t>:</a:t>
            </a:r>
            <a:endParaRPr lang="en-US" sz="2800" dirty="0"/>
          </a:p>
        </p:txBody>
      </p:sp>
      <p:pic>
        <p:nvPicPr>
          <p:cNvPr id="87" name="86 Imagen" descr="Untitled-1.gif"/>
          <p:cNvPicPr>
            <a:picLocks noChangeAspect="1"/>
          </p:cNvPicPr>
          <p:nvPr/>
        </p:nvPicPr>
        <p:blipFill>
          <a:blip r:embed="rId5" cstate="print"/>
          <a:stretch>
            <a:fillRect/>
          </a:stretch>
        </p:blipFill>
        <p:spPr>
          <a:xfrm>
            <a:off x="785818" y="27031988"/>
            <a:ext cx="30846815" cy="7929618"/>
          </a:xfrm>
          <a:prstGeom prst="rect">
            <a:avLst/>
          </a:prstGeom>
          <a:ln>
            <a:noFill/>
          </a:ln>
          <a:effectLst>
            <a:outerShdw blurRad="292100" dist="139700" dir="2700000" algn="tl" rotWithShape="0">
              <a:srgbClr val="333333">
                <a:alpha val="65000"/>
              </a:srgbClr>
            </a:outerShdw>
          </a:effectLst>
        </p:spPr>
      </p:pic>
      <p:sp>
        <p:nvSpPr>
          <p:cNvPr id="88" name="87 Rectángulo redondeado"/>
          <p:cNvSpPr/>
          <p:nvPr/>
        </p:nvSpPr>
        <p:spPr>
          <a:xfrm>
            <a:off x="10701299" y="27651618"/>
            <a:ext cx="11702145"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89" name="88 CuadroTexto"/>
          <p:cNvSpPr txBox="1"/>
          <p:nvPr/>
        </p:nvSpPr>
        <p:spPr>
          <a:xfrm>
            <a:off x="11073878" y="27779810"/>
            <a:ext cx="10611883"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3. Results</a:t>
            </a:r>
          </a:p>
        </p:txBody>
      </p:sp>
      <p:sp>
        <p:nvSpPr>
          <p:cNvPr id="95" name="TextBox 31"/>
          <p:cNvSpPr txBox="1">
            <a:spLocks noChangeArrowheads="1"/>
          </p:cNvSpPr>
          <p:nvPr/>
        </p:nvSpPr>
        <p:spPr bwMode="auto">
          <a:xfrm>
            <a:off x="1557235" y="28317872"/>
            <a:ext cx="7277901" cy="4832092"/>
          </a:xfrm>
          <a:prstGeom prst="rect">
            <a:avLst/>
          </a:prstGeom>
          <a:noFill/>
          <a:ln w="9525">
            <a:noFill/>
            <a:miter lim="800000"/>
            <a:headEnd/>
            <a:tailEnd/>
          </a:ln>
        </p:spPr>
        <p:txBody>
          <a:bodyPr wrap="square">
            <a:spAutoFit/>
          </a:bodyPr>
          <a:lstStyle/>
          <a:p>
            <a:pPr algn="just"/>
            <a:r>
              <a:rPr lang="en-US" sz="2800" b="1" dirty="0" smtClean="0"/>
              <a:t>Data</a:t>
            </a:r>
            <a:r>
              <a:rPr lang="en-US" sz="2800" dirty="0" smtClean="0"/>
              <a:t>: For the training step of our system we have used the training set for the Person layout competition in the PASCAL VOC Challenge 2010, and the Human limb dataset. For the validation, the corresponding validation set from the PASCAL dataset has been used.</a:t>
            </a:r>
          </a:p>
          <a:p>
            <a:endParaRPr lang="en-US" sz="2800" dirty="0" smtClean="0"/>
          </a:p>
          <a:p>
            <a:pPr algn="just"/>
            <a:r>
              <a:rPr lang="en-US" sz="2800" b="1" dirty="0" smtClean="0"/>
              <a:t>Validation measurement:</a:t>
            </a:r>
            <a:r>
              <a:rPr lang="en-US" sz="2800" dirty="0" smtClean="0"/>
              <a:t> The mean Average Precision (AP) is computed, considering a match if the overlapping between the detection and the ground truth is greater than 0.5.</a:t>
            </a:r>
          </a:p>
        </p:txBody>
      </p:sp>
      <p:sp>
        <p:nvSpPr>
          <p:cNvPr id="57" name="56 Rectángulo redondeado"/>
          <p:cNvSpPr/>
          <p:nvPr/>
        </p:nvSpPr>
        <p:spPr>
          <a:xfrm>
            <a:off x="2700243" y="12387198"/>
            <a:ext cx="11593288" cy="1143008"/>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pic>
        <p:nvPicPr>
          <p:cNvPr id="98" name="97 Imagen" descr="Untitled-1.gif"/>
          <p:cNvPicPr>
            <a:picLocks noChangeAspect="1"/>
          </p:cNvPicPr>
          <p:nvPr/>
        </p:nvPicPr>
        <p:blipFill>
          <a:blip r:embed="rId5" cstate="print"/>
          <a:stretch>
            <a:fillRect/>
          </a:stretch>
        </p:blipFill>
        <p:spPr>
          <a:xfrm>
            <a:off x="936329" y="35188084"/>
            <a:ext cx="14689632" cy="6408712"/>
          </a:xfrm>
          <a:prstGeom prst="rect">
            <a:avLst/>
          </a:prstGeom>
          <a:ln>
            <a:noFill/>
          </a:ln>
          <a:effectLst>
            <a:outerShdw blurRad="292100" dist="139700" dir="2700000" algn="tl" rotWithShape="0">
              <a:srgbClr val="333333">
                <a:alpha val="65000"/>
              </a:srgbClr>
            </a:outerShdw>
          </a:effectLst>
        </p:spPr>
      </p:pic>
      <p:sp>
        <p:nvSpPr>
          <p:cNvPr id="99" name="98 Rectángulo redondeado"/>
          <p:cNvSpPr/>
          <p:nvPr/>
        </p:nvSpPr>
        <p:spPr>
          <a:xfrm>
            <a:off x="2808537" y="35692140"/>
            <a:ext cx="11593288" cy="1224136"/>
          </a:xfrm>
          <a:prstGeom prst="roundRect">
            <a:avLst/>
          </a:prstGeom>
          <a:solidFill>
            <a:srgbClr val="6C0000"/>
          </a:solidFill>
          <a:ln>
            <a:solidFill>
              <a:srgbClr val="6C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oco" pitchFamily="34" charset="0"/>
            </a:endParaRPr>
          </a:p>
        </p:txBody>
      </p:sp>
      <p:sp>
        <p:nvSpPr>
          <p:cNvPr id="100" name="99 CuadroTexto"/>
          <p:cNvSpPr txBox="1"/>
          <p:nvPr/>
        </p:nvSpPr>
        <p:spPr>
          <a:xfrm>
            <a:off x="3168577" y="35836156"/>
            <a:ext cx="10513168"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4. Conclusions</a:t>
            </a:r>
          </a:p>
        </p:txBody>
      </p:sp>
      <p:sp>
        <p:nvSpPr>
          <p:cNvPr id="104" name="Rectangle 40"/>
          <p:cNvSpPr>
            <a:spLocks noChangeArrowheads="1"/>
          </p:cNvSpPr>
          <p:nvPr/>
        </p:nvSpPr>
        <p:spPr bwMode="auto">
          <a:xfrm>
            <a:off x="1656409" y="36988284"/>
            <a:ext cx="13537504" cy="3970318"/>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solidFill>
                  <a:srgbClr val="C00000"/>
                </a:solidFill>
                <a:latin typeface="Arial" charset="0"/>
                <a:cs typeface="Arial" charset="0"/>
              </a:rPr>
              <a:t> We proposed a hand detection system based on HOG features. At training time, a clustering of the positive hands is performed, and different cascades of Linear SVM classifiers are trained with the corresponding samples belonging to each cluster. At detection time, a sliding-window approach was implemented, filtering the output of the classifiers with agglomerative clustering and ranking the detections using SVM mean margin and color information.</a:t>
            </a:r>
          </a:p>
          <a:p>
            <a:pPr algn="just">
              <a:buFont typeface="Arial" pitchFamily="34" charset="0"/>
              <a:buChar char="•"/>
            </a:pPr>
            <a:r>
              <a:rPr lang="en-US" sz="2800" dirty="0" smtClean="0">
                <a:solidFill>
                  <a:srgbClr val="C00000"/>
                </a:solidFill>
                <a:latin typeface="Arial" charset="0"/>
                <a:cs typeface="Arial" charset="0"/>
              </a:rPr>
              <a:t> This work is a base over which we can keep improving in this challenging problem.</a:t>
            </a:r>
          </a:p>
          <a:p>
            <a:pPr algn="just">
              <a:buFont typeface="Arial" pitchFamily="34" charset="0"/>
              <a:buChar char="•"/>
            </a:pPr>
            <a:r>
              <a:rPr lang="en-US" sz="2800" dirty="0" smtClean="0">
                <a:solidFill>
                  <a:srgbClr val="C00000"/>
                </a:solidFill>
                <a:latin typeface="Arial" charset="0"/>
                <a:cs typeface="Arial" charset="0"/>
              </a:rPr>
              <a:t> Future work includes the analysis of more complex classifiers, structure analysis of positive detections, and contextual constraints.</a:t>
            </a:r>
            <a:endParaRPr lang="en-US" sz="2800" dirty="0">
              <a:solidFill>
                <a:srgbClr val="C00000"/>
              </a:solidFill>
              <a:latin typeface="Arial" charset="0"/>
              <a:cs typeface="Arial" charset="0"/>
            </a:endParaRPr>
          </a:p>
        </p:txBody>
      </p:sp>
      <p:sp>
        <p:nvSpPr>
          <p:cNvPr id="105" name="104 CuadroTexto"/>
          <p:cNvSpPr txBox="1"/>
          <p:nvPr/>
        </p:nvSpPr>
        <p:spPr>
          <a:xfrm>
            <a:off x="17773661" y="35225612"/>
            <a:ext cx="13001716" cy="6308290"/>
          </a:xfrm>
          <a:prstGeom prst="rect">
            <a:avLst/>
          </a:prstGeom>
          <a:noFill/>
        </p:spPr>
        <p:txBody>
          <a:bodyPr wrap="square" rtlCol="0">
            <a:spAutoFit/>
          </a:bodyPr>
          <a:lstStyle/>
          <a:p>
            <a:r>
              <a:rPr lang="en-US" sz="3000" dirty="0" smtClean="0">
                <a:solidFill>
                  <a:schemeClr val="bg1"/>
                </a:solidFill>
                <a:latin typeface="Foco" pitchFamily="34" charset="0"/>
              </a:rPr>
              <a:t>[1] Paul Viola, Michael Jones, ”Robust Real-Time Face Detection”, International </a:t>
            </a:r>
            <a:r>
              <a:rPr lang="en-US" sz="3000" dirty="0" err="1" smtClean="0">
                <a:solidFill>
                  <a:schemeClr val="bg1"/>
                </a:solidFill>
                <a:latin typeface="Foco" pitchFamily="34" charset="0"/>
              </a:rPr>
              <a:t>Journalof</a:t>
            </a:r>
            <a:r>
              <a:rPr lang="en-US" sz="3000" dirty="0" smtClean="0">
                <a:solidFill>
                  <a:schemeClr val="bg1"/>
                </a:solidFill>
                <a:latin typeface="Foco" pitchFamily="34" charset="0"/>
              </a:rPr>
              <a:t> Computer Vision, 57(2):137-154, 2004.</a:t>
            </a:r>
          </a:p>
          <a:p>
            <a:r>
              <a:rPr lang="en-US" sz="3000" dirty="0" smtClean="0">
                <a:solidFill>
                  <a:schemeClr val="bg1"/>
                </a:solidFill>
                <a:latin typeface="Foco" pitchFamily="34" charset="0"/>
              </a:rPr>
              <a:t>[2] Mathias </a:t>
            </a:r>
            <a:r>
              <a:rPr lang="en-US" sz="3000" dirty="0" err="1" smtClean="0">
                <a:solidFill>
                  <a:schemeClr val="bg1"/>
                </a:solidFill>
                <a:latin typeface="Foco" pitchFamily="34" charset="0"/>
              </a:rPr>
              <a:t>Klsch</a:t>
            </a:r>
            <a:r>
              <a:rPr lang="en-US" sz="3000" dirty="0" smtClean="0">
                <a:solidFill>
                  <a:schemeClr val="bg1"/>
                </a:solidFill>
                <a:latin typeface="Foco" pitchFamily="34" charset="0"/>
              </a:rPr>
              <a:t>, Matthew Turk, ”Analysis </a:t>
            </a:r>
            <a:r>
              <a:rPr lang="en-US" sz="3000" dirty="0" err="1" smtClean="0">
                <a:solidFill>
                  <a:schemeClr val="bg1"/>
                </a:solidFill>
                <a:latin typeface="Foco" pitchFamily="34" charset="0"/>
              </a:rPr>
              <a:t>ofrotational</a:t>
            </a:r>
            <a:r>
              <a:rPr lang="en-US" sz="3000" dirty="0" smtClean="0">
                <a:solidFill>
                  <a:schemeClr val="bg1"/>
                </a:solidFill>
                <a:latin typeface="Foco" pitchFamily="34" charset="0"/>
              </a:rPr>
              <a:t> robustness of hand detection with a viola-</a:t>
            </a:r>
            <a:r>
              <a:rPr lang="en-US" sz="3000" dirty="0" err="1" smtClean="0">
                <a:solidFill>
                  <a:schemeClr val="bg1"/>
                </a:solidFill>
                <a:latin typeface="Foco" pitchFamily="34" charset="0"/>
              </a:rPr>
              <a:t>jones</a:t>
            </a:r>
            <a:r>
              <a:rPr lang="en-US" sz="3000" dirty="0" smtClean="0">
                <a:solidFill>
                  <a:schemeClr val="bg1"/>
                </a:solidFill>
                <a:latin typeface="Foco" pitchFamily="34" charset="0"/>
              </a:rPr>
              <a:t> detector”, International </a:t>
            </a:r>
            <a:r>
              <a:rPr lang="en-US" sz="3000" dirty="0" err="1" smtClean="0">
                <a:solidFill>
                  <a:schemeClr val="bg1"/>
                </a:solidFill>
                <a:latin typeface="Foco" pitchFamily="34" charset="0"/>
              </a:rPr>
              <a:t>Conferece</a:t>
            </a:r>
            <a:r>
              <a:rPr lang="en-US" sz="3000" dirty="0" smtClean="0">
                <a:solidFill>
                  <a:schemeClr val="bg1"/>
                </a:solidFill>
                <a:latin typeface="Foco" pitchFamily="34" charset="0"/>
              </a:rPr>
              <a:t> on Pattern Recognition, 107-110, 2004.</a:t>
            </a:r>
          </a:p>
          <a:p>
            <a:r>
              <a:rPr lang="en-US" sz="3000" dirty="0" smtClean="0">
                <a:solidFill>
                  <a:schemeClr val="bg1"/>
                </a:solidFill>
                <a:latin typeface="Foco" pitchFamily="34" charset="0"/>
              </a:rPr>
              <a:t>[3] Mathias </a:t>
            </a:r>
            <a:r>
              <a:rPr lang="en-US" sz="3000" dirty="0" err="1" smtClean="0">
                <a:solidFill>
                  <a:schemeClr val="bg1"/>
                </a:solidFill>
                <a:latin typeface="Foco" pitchFamily="34" charset="0"/>
              </a:rPr>
              <a:t>Klsch</a:t>
            </a:r>
            <a:r>
              <a:rPr lang="en-US" sz="3000" dirty="0" smtClean="0">
                <a:solidFill>
                  <a:schemeClr val="bg1"/>
                </a:solidFill>
                <a:latin typeface="Foco" pitchFamily="34" charset="0"/>
              </a:rPr>
              <a:t>, Matthew Turk, ”Robust hand detection”, ICAFGR, Seoul, 614-619, 2004.</a:t>
            </a:r>
          </a:p>
          <a:p>
            <a:r>
              <a:rPr lang="en-US" sz="3000" dirty="0" smtClean="0">
                <a:solidFill>
                  <a:schemeClr val="bg1"/>
                </a:solidFill>
                <a:latin typeface="Foco" pitchFamily="34" charset="0"/>
              </a:rPr>
              <a:t>[4] EJ </a:t>
            </a:r>
            <a:r>
              <a:rPr lang="en-US" sz="3000" dirty="0" err="1" smtClean="0">
                <a:solidFill>
                  <a:schemeClr val="bg1"/>
                </a:solidFill>
                <a:latin typeface="Foco" pitchFamily="34" charset="0"/>
              </a:rPr>
              <a:t>Ong</a:t>
            </a:r>
            <a:r>
              <a:rPr lang="en-US" sz="3000" dirty="0" smtClean="0">
                <a:solidFill>
                  <a:schemeClr val="bg1"/>
                </a:solidFill>
                <a:latin typeface="Foco" pitchFamily="34" charset="0"/>
              </a:rPr>
              <a:t>, R Bowden, ”A Boosted Classifier Tree for Hand Shape Detection”, Face and gesture recognition, 2004.</a:t>
            </a:r>
          </a:p>
          <a:p>
            <a:r>
              <a:rPr lang="en-US" sz="3000" dirty="0" smtClean="0">
                <a:solidFill>
                  <a:schemeClr val="bg1"/>
                </a:solidFill>
                <a:latin typeface="Foco" pitchFamily="34" charset="0"/>
              </a:rPr>
              <a:t>[5] N. </a:t>
            </a:r>
            <a:r>
              <a:rPr lang="en-US" sz="3000" dirty="0" err="1" smtClean="0">
                <a:solidFill>
                  <a:schemeClr val="bg1"/>
                </a:solidFill>
                <a:latin typeface="Foco" pitchFamily="34" charset="0"/>
              </a:rPr>
              <a:t>Dalal</a:t>
            </a:r>
            <a:r>
              <a:rPr lang="en-US" sz="3000" dirty="0" smtClean="0">
                <a:solidFill>
                  <a:schemeClr val="bg1"/>
                </a:solidFill>
                <a:latin typeface="Foco" pitchFamily="34" charset="0"/>
              </a:rPr>
              <a:t> and B. </a:t>
            </a:r>
            <a:r>
              <a:rPr lang="en-US" sz="3000" dirty="0" err="1" smtClean="0">
                <a:solidFill>
                  <a:schemeClr val="bg1"/>
                </a:solidFill>
                <a:latin typeface="Foco" pitchFamily="34" charset="0"/>
              </a:rPr>
              <a:t>Triggs</a:t>
            </a:r>
            <a:r>
              <a:rPr lang="en-US" sz="3000" dirty="0" smtClean="0">
                <a:solidFill>
                  <a:schemeClr val="bg1"/>
                </a:solidFill>
                <a:latin typeface="Foco" pitchFamily="34" charset="0"/>
              </a:rPr>
              <a:t>, ”Histogram of Oriented Gradients for Human Detection”, CVPR, 2:886-893, 2005.</a:t>
            </a:r>
          </a:p>
          <a:p>
            <a:r>
              <a:rPr lang="en-US" sz="3000" dirty="0" smtClean="0">
                <a:solidFill>
                  <a:schemeClr val="bg1"/>
                </a:solidFill>
                <a:latin typeface="Foco" pitchFamily="34" charset="0"/>
              </a:rPr>
              <a:t>[6] David G. Lowe, ”Object Recognition from Local Scale-Invariant Features”, International Conference on Computer Vision, 1999.</a:t>
            </a:r>
          </a:p>
        </p:txBody>
      </p:sp>
      <p:sp>
        <p:nvSpPr>
          <p:cNvPr id="58" name="57 CuadroTexto"/>
          <p:cNvSpPr txBox="1"/>
          <p:nvPr/>
        </p:nvSpPr>
        <p:spPr>
          <a:xfrm>
            <a:off x="3188527" y="12392562"/>
            <a:ext cx="10513168" cy="923330"/>
          </a:xfrm>
          <a:prstGeom prst="rect">
            <a:avLst/>
          </a:prstGeom>
          <a:noFill/>
        </p:spPr>
        <p:txBody>
          <a:bodyPr wrap="square" rtlCol="0">
            <a:spAutoFit/>
          </a:bodyPr>
          <a:lstStyle/>
          <a:p>
            <a:pPr algn="ctr"/>
            <a:r>
              <a:rPr lang="en-US" sz="5400" b="1" dirty="0" smtClean="0">
                <a:solidFill>
                  <a:schemeClr val="bg1"/>
                </a:solidFill>
                <a:latin typeface="Foco" pitchFamily="34" charset="0"/>
              </a:rPr>
              <a:t>1. Training</a:t>
            </a:r>
          </a:p>
        </p:txBody>
      </p:sp>
      <p:pic>
        <p:nvPicPr>
          <p:cNvPr id="2050" name="Picture 2" descr="http://www.ub.edu/paisatge/Imatges/logo_ub.jpg"/>
          <p:cNvPicPr>
            <a:picLocks noChangeAspect="1" noChangeArrowheads="1"/>
          </p:cNvPicPr>
          <p:nvPr/>
        </p:nvPicPr>
        <p:blipFill>
          <a:blip r:embed="rId6"/>
          <a:srcRect/>
          <a:stretch>
            <a:fillRect/>
          </a:stretch>
        </p:blipFill>
        <p:spPr bwMode="auto">
          <a:xfrm>
            <a:off x="747187" y="3457448"/>
            <a:ext cx="7953848" cy="2714624"/>
          </a:xfrm>
          <a:prstGeom prst="rect">
            <a:avLst/>
          </a:prstGeom>
          <a:noFill/>
        </p:spPr>
      </p:pic>
      <p:pic>
        <p:nvPicPr>
          <p:cNvPr id="2051" name="Picture 3" descr="F:\PhD\cvcrd2010\esquema3.bmp"/>
          <p:cNvPicPr>
            <a:picLocks noChangeAspect="1" noChangeArrowheads="1"/>
          </p:cNvPicPr>
          <p:nvPr/>
        </p:nvPicPr>
        <p:blipFill>
          <a:blip r:embed="rId7"/>
          <a:srcRect/>
          <a:stretch>
            <a:fillRect/>
          </a:stretch>
        </p:blipFill>
        <p:spPr bwMode="auto">
          <a:xfrm>
            <a:off x="1557235" y="13887396"/>
            <a:ext cx="9215502" cy="6592511"/>
          </a:xfrm>
          <a:prstGeom prst="rect">
            <a:avLst/>
          </a:prstGeom>
          <a:noFill/>
        </p:spPr>
      </p:pic>
      <p:grpSp>
        <p:nvGrpSpPr>
          <p:cNvPr id="64" name="63 Grupo"/>
          <p:cNvGrpSpPr/>
          <p:nvPr/>
        </p:nvGrpSpPr>
        <p:grpSpPr>
          <a:xfrm>
            <a:off x="11487117" y="13969588"/>
            <a:ext cx="3357586" cy="12205144"/>
            <a:chOff x="1628673" y="21317870"/>
            <a:chExt cx="2875333" cy="10615002"/>
          </a:xfrm>
        </p:grpSpPr>
        <p:pic>
          <p:nvPicPr>
            <p:cNvPr id="2052" name="Picture 4"/>
            <p:cNvPicPr>
              <a:picLocks noChangeAspect="1" noChangeArrowheads="1"/>
            </p:cNvPicPr>
            <p:nvPr/>
          </p:nvPicPr>
          <p:blipFill>
            <a:blip r:embed="rId8"/>
            <a:srcRect/>
            <a:stretch>
              <a:fillRect/>
            </a:stretch>
          </p:blipFill>
          <p:spPr bwMode="auto">
            <a:xfrm>
              <a:off x="1628673" y="21317870"/>
              <a:ext cx="2856981" cy="2440975"/>
            </a:xfrm>
            <a:prstGeom prst="rect">
              <a:avLst/>
            </a:prstGeom>
            <a:ln>
              <a:noFill/>
            </a:ln>
            <a:effectLst>
              <a:outerShdw blurRad="190500" algn="tl" rotWithShape="0">
                <a:srgbClr val="000000">
                  <a:alpha val="70000"/>
                </a:srgbClr>
              </a:outerShdw>
            </a:effectLst>
          </p:spPr>
        </p:pic>
        <p:pic>
          <p:nvPicPr>
            <p:cNvPr id="2053" name="Picture 5"/>
            <p:cNvPicPr>
              <a:picLocks noChangeAspect="1" noChangeArrowheads="1"/>
            </p:cNvPicPr>
            <p:nvPr/>
          </p:nvPicPr>
          <p:blipFill>
            <a:blip r:embed="rId9"/>
            <a:srcRect/>
            <a:stretch>
              <a:fillRect/>
            </a:stretch>
          </p:blipFill>
          <p:spPr bwMode="auto">
            <a:xfrm>
              <a:off x="1628673" y="24021760"/>
              <a:ext cx="2875333" cy="2434856"/>
            </a:xfrm>
            <a:prstGeom prst="rect">
              <a:avLst/>
            </a:prstGeom>
            <a:ln>
              <a:noFill/>
            </a:ln>
            <a:effectLst>
              <a:outerShdw blurRad="190500" algn="tl" rotWithShape="0">
                <a:srgbClr val="000000">
                  <a:alpha val="70000"/>
                </a:srgbClr>
              </a:outerShdw>
            </a:effectLst>
          </p:spPr>
        </p:pic>
        <p:pic>
          <p:nvPicPr>
            <p:cNvPr id="2054" name="Picture 6"/>
            <p:cNvPicPr>
              <a:picLocks noChangeAspect="1" noChangeArrowheads="1"/>
            </p:cNvPicPr>
            <p:nvPr/>
          </p:nvPicPr>
          <p:blipFill>
            <a:blip r:embed="rId10"/>
            <a:srcRect/>
            <a:stretch>
              <a:fillRect/>
            </a:stretch>
          </p:blipFill>
          <p:spPr bwMode="auto">
            <a:xfrm>
              <a:off x="1628673" y="26736404"/>
              <a:ext cx="2856980" cy="2416503"/>
            </a:xfrm>
            <a:prstGeom prst="rect">
              <a:avLst/>
            </a:prstGeom>
            <a:ln>
              <a:noFill/>
            </a:ln>
            <a:effectLst>
              <a:outerShdw blurRad="190500" algn="tl" rotWithShape="0">
                <a:srgbClr val="000000">
                  <a:alpha val="70000"/>
                </a:srgbClr>
              </a:outerShdw>
            </a:effectLst>
          </p:spPr>
        </p:pic>
        <p:pic>
          <p:nvPicPr>
            <p:cNvPr id="2055" name="Picture 7"/>
            <p:cNvPicPr>
              <a:picLocks noChangeAspect="1" noChangeArrowheads="1"/>
            </p:cNvPicPr>
            <p:nvPr/>
          </p:nvPicPr>
          <p:blipFill>
            <a:blip r:embed="rId11"/>
            <a:srcRect/>
            <a:stretch>
              <a:fillRect/>
            </a:stretch>
          </p:blipFill>
          <p:spPr bwMode="auto">
            <a:xfrm>
              <a:off x="1628673" y="29522486"/>
              <a:ext cx="2844745" cy="2410386"/>
            </a:xfrm>
            <a:prstGeom prst="rect">
              <a:avLst/>
            </a:prstGeom>
            <a:ln>
              <a:noFill/>
            </a:ln>
            <a:effectLst>
              <a:outerShdw blurRad="190500" algn="tl" rotWithShape="0">
                <a:srgbClr val="000000">
                  <a:alpha val="70000"/>
                </a:srgbClr>
              </a:outerShdw>
            </a:effectLst>
          </p:spPr>
        </p:pic>
      </p:grpSp>
      <p:grpSp>
        <p:nvGrpSpPr>
          <p:cNvPr id="91" name="90 Grupo"/>
          <p:cNvGrpSpPr/>
          <p:nvPr/>
        </p:nvGrpSpPr>
        <p:grpSpPr>
          <a:xfrm>
            <a:off x="18130851" y="16173410"/>
            <a:ext cx="4071966" cy="4429157"/>
            <a:chOff x="16987843" y="16244847"/>
            <a:chExt cx="3357586" cy="3105179"/>
          </a:xfrm>
        </p:grpSpPr>
        <p:sp>
          <p:nvSpPr>
            <p:cNvPr id="77" name="76 CuadroTexto"/>
            <p:cNvSpPr txBox="1"/>
            <p:nvPr/>
          </p:nvSpPr>
          <p:spPr>
            <a:xfrm>
              <a:off x="16987843" y="16244847"/>
              <a:ext cx="3357586" cy="1101837"/>
            </a:xfrm>
            <a:prstGeom prst="roundRect">
              <a:avLst/>
            </a:prstGeom>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s-ES" sz="3400" dirty="0" err="1" smtClean="0"/>
                <a:t>Agglomerative</a:t>
              </a:r>
              <a:r>
                <a:rPr lang="es-ES" sz="3400" dirty="0" smtClean="0"/>
                <a:t> </a:t>
              </a:r>
              <a:r>
                <a:rPr lang="es-ES" sz="3400" dirty="0" err="1" smtClean="0"/>
                <a:t>clustering</a:t>
              </a:r>
              <a:endParaRPr lang="es-ES" sz="3400" dirty="0"/>
            </a:p>
          </p:txBody>
        </p:sp>
        <p:sp>
          <p:nvSpPr>
            <p:cNvPr id="79" name="78 CuadroTexto"/>
            <p:cNvSpPr txBox="1"/>
            <p:nvPr/>
          </p:nvSpPr>
          <p:spPr>
            <a:xfrm>
              <a:off x="16987843" y="18498606"/>
              <a:ext cx="3357586" cy="851420"/>
            </a:xfrm>
            <a:prstGeom prst="roundRect">
              <a:avLst/>
            </a:prstGeom>
            <a:effectLst/>
          </p:spPr>
          <p:style>
            <a:lnRef idx="1">
              <a:schemeClr val="accent1"/>
            </a:lnRef>
            <a:fillRef idx="2">
              <a:schemeClr val="accent1"/>
            </a:fillRef>
            <a:effectRef idx="1">
              <a:schemeClr val="accent1"/>
            </a:effectRef>
            <a:fontRef idx="minor">
              <a:schemeClr val="dk1"/>
            </a:fontRef>
          </p:style>
          <p:txBody>
            <a:bodyPr wrap="square" rtlCol="0" anchor="ctr">
              <a:noAutofit/>
            </a:bodyPr>
            <a:lstStyle/>
            <a:p>
              <a:pPr algn="ctr"/>
              <a:r>
                <a:rPr lang="es-ES" sz="3400" dirty="0" err="1" smtClean="0"/>
                <a:t>Detections</a:t>
              </a:r>
              <a:r>
                <a:rPr lang="es-ES" sz="3400" dirty="0" smtClean="0"/>
                <a:t> ranking</a:t>
              </a:r>
              <a:endParaRPr lang="es-ES" sz="3400" dirty="0"/>
            </a:p>
          </p:txBody>
        </p:sp>
        <p:sp>
          <p:nvSpPr>
            <p:cNvPr id="80" name="79 Flecha derecha"/>
            <p:cNvSpPr/>
            <p:nvPr/>
          </p:nvSpPr>
          <p:spPr>
            <a:xfrm rot="5400000">
              <a:off x="18269655" y="17672614"/>
              <a:ext cx="651084" cy="5000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grpSp>
        <p:nvGrpSpPr>
          <p:cNvPr id="66" name="65 Grupo"/>
          <p:cNvGrpSpPr/>
          <p:nvPr/>
        </p:nvGrpSpPr>
        <p:grpSpPr>
          <a:xfrm>
            <a:off x="24774584" y="15959098"/>
            <a:ext cx="5500726" cy="4786346"/>
            <a:chOff x="25643428" y="15959098"/>
            <a:chExt cx="4608717" cy="4786346"/>
          </a:xfrm>
        </p:grpSpPr>
        <p:sp>
          <p:nvSpPr>
            <p:cNvPr id="103" name="102 Llamada con línea 1"/>
            <p:cNvSpPr/>
            <p:nvPr/>
          </p:nvSpPr>
          <p:spPr>
            <a:xfrm>
              <a:off x="25643428" y="15959098"/>
              <a:ext cx="4608717" cy="4786346"/>
            </a:xfrm>
            <a:prstGeom prst="borderCallout1">
              <a:avLst>
                <a:gd name="adj1" fmla="val 21749"/>
                <a:gd name="adj2" fmla="val 145"/>
                <a:gd name="adj3" fmla="val 22006"/>
                <a:gd name="adj4" fmla="val -4642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grpSp>
          <p:nvGrpSpPr>
            <p:cNvPr id="106" name="105 Grupo"/>
            <p:cNvGrpSpPr/>
            <p:nvPr/>
          </p:nvGrpSpPr>
          <p:grpSpPr>
            <a:xfrm>
              <a:off x="25774717" y="16244850"/>
              <a:ext cx="4357718" cy="4313953"/>
              <a:chOff x="16559215" y="16173412"/>
              <a:chExt cx="4357718" cy="4313953"/>
            </a:xfrm>
          </p:grpSpPr>
          <p:grpSp>
            <p:nvGrpSpPr>
              <p:cNvPr id="68" name="67 Grupo"/>
              <p:cNvGrpSpPr/>
              <p:nvPr/>
            </p:nvGrpSpPr>
            <p:grpSpPr>
              <a:xfrm>
                <a:off x="16804794" y="16173412"/>
                <a:ext cx="3959181" cy="2643206"/>
                <a:chOff x="24153734" y="14601776"/>
                <a:chExt cx="4863423" cy="3105172"/>
              </a:xfrm>
            </p:grpSpPr>
            <p:pic>
              <p:nvPicPr>
                <p:cNvPr id="2057" name="Picture 9"/>
                <p:cNvPicPr>
                  <a:picLocks noChangeAspect="1" noChangeArrowheads="1"/>
                </p:cNvPicPr>
                <p:nvPr/>
              </p:nvPicPr>
              <p:blipFill>
                <a:blip r:embed="rId12"/>
                <a:srcRect/>
                <a:stretch>
                  <a:fillRect/>
                </a:stretch>
              </p:blipFill>
              <p:spPr bwMode="auto">
                <a:xfrm>
                  <a:off x="24153734" y="14620848"/>
                  <a:ext cx="2257425" cy="3086100"/>
                </a:xfrm>
                <a:prstGeom prst="rect">
                  <a:avLst/>
                </a:prstGeom>
                <a:noFill/>
                <a:ln w="9525">
                  <a:noFill/>
                  <a:miter lim="800000"/>
                  <a:headEnd/>
                  <a:tailEnd/>
                </a:ln>
                <a:effectLst/>
              </p:spPr>
            </p:pic>
            <p:pic>
              <p:nvPicPr>
                <p:cNvPr id="2059" name="Picture 11"/>
                <p:cNvPicPr>
                  <a:picLocks noChangeAspect="1" noChangeArrowheads="1"/>
                </p:cNvPicPr>
                <p:nvPr/>
              </p:nvPicPr>
              <p:blipFill>
                <a:blip r:embed="rId13"/>
                <a:srcRect/>
                <a:stretch>
                  <a:fillRect/>
                </a:stretch>
              </p:blipFill>
              <p:spPr bwMode="auto">
                <a:xfrm>
                  <a:off x="26778780" y="14601776"/>
                  <a:ext cx="2238377" cy="3086100"/>
                </a:xfrm>
                <a:prstGeom prst="rect">
                  <a:avLst/>
                </a:prstGeom>
                <a:noFill/>
                <a:ln w="9525">
                  <a:noFill/>
                  <a:miter lim="800000"/>
                  <a:headEnd/>
                  <a:tailEnd/>
                </a:ln>
                <a:effectLst/>
              </p:spPr>
            </p:pic>
          </p:grpSp>
          <p:sp>
            <p:nvSpPr>
              <p:cNvPr id="81" name="TextBox 38"/>
              <p:cNvSpPr txBox="1">
                <a:spLocks noChangeArrowheads="1"/>
              </p:cNvSpPr>
              <p:nvPr/>
            </p:nvSpPr>
            <p:spPr bwMode="auto">
              <a:xfrm>
                <a:off x="16559215" y="19102370"/>
                <a:ext cx="4357718" cy="1384995"/>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t> Agglomerative clustering reduces the number of True Positives (TPs) for one </a:t>
                </a:r>
                <a:endParaRPr lang="en-US" sz="2800" dirty="0"/>
              </a:p>
            </p:txBody>
          </p:sp>
        </p:grpSp>
      </p:grpSp>
      <p:grpSp>
        <p:nvGrpSpPr>
          <p:cNvPr id="111" name="110 Grupo"/>
          <p:cNvGrpSpPr/>
          <p:nvPr/>
        </p:nvGrpSpPr>
        <p:grpSpPr>
          <a:xfrm>
            <a:off x="19059545" y="21102634"/>
            <a:ext cx="9286940" cy="3929090"/>
            <a:chOff x="25560403" y="15887660"/>
            <a:chExt cx="5429288" cy="4786346"/>
          </a:xfrm>
        </p:grpSpPr>
        <p:sp>
          <p:nvSpPr>
            <p:cNvPr id="108" name="107 Llamada con línea 1"/>
            <p:cNvSpPr/>
            <p:nvPr/>
          </p:nvSpPr>
          <p:spPr>
            <a:xfrm>
              <a:off x="25560403" y="15887660"/>
              <a:ext cx="5429288" cy="4786346"/>
            </a:xfrm>
            <a:prstGeom prst="borderCallout1">
              <a:avLst>
                <a:gd name="adj1" fmla="val -2137"/>
                <a:gd name="adj2" fmla="val 49440"/>
                <a:gd name="adj3" fmla="val -20526"/>
                <a:gd name="adj4" fmla="val 34418"/>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s-ES"/>
            </a:p>
          </p:txBody>
        </p:sp>
        <p:sp>
          <p:nvSpPr>
            <p:cNvPr id="90" name="TextBox 38"/>
            <p:cNvSpPr txBox="1">
              <a:spLocks noChangeArrowheads="1"/>
            </p:cNvSpPr>
            <p:nvPr/>
          </p:nvSpPr>
          <p:spPr bwMode="auto">
            <a:xfrm>
              <a:off x="25560403" y="15959098"/>
              <a:ext cx="5357850" cy="1384995"/>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t> A score function is defined joining the SVM mean margin and skin color information:</a:t>
              </a:r>
              <a:endParaRPr lang="en-US" sz="2800" dirty="0"/>
            </a:p>
          </p:txBody>
        </p:sp>
        <p:pic>
          <p:nvPicPr>
            <p:cNvPr id="2060" name="Picture 12"/>
            <p:cNvPicPr>
              <a:picLocks noChangeAspect="1" noChangeArrowheads="1"/>
            </p:cNvPicPr>
            <p:nvPr/>
          </p:nvPicPr>
          <p:blipFill>
            <a:blip r:embed="rId14"/>
            <a:srcRect/>
            <a:stretch>
              <a:fillRect/>
            </a:stretch>
          </p:blipFill>
          <p:spPr bwMode="auto">
            <a:xfrm>
              <a:off x="26061568" y="17106003"/>
              <a:ext cx="4404482" cy="821740"/>
            </a:xfrm>
            <a:prstGeom prst="rect">
              <a:avLst/>
            </a:prstGeom>
            <a:noFill/>
            <a:ln w="9525">
              <a:noFill/>
              <a:miter lim="800000"/>
              <a:headEnd/>
              <a:tailEnd/>
            </a:ln>
            <a:effectLst/>
          </p:spPr>
        </p:pic>
        <p:sp>
          <p:nvSpPr>
            <p:cNvPr id="110" name="TextBox 38"/>
            <p:cNvSpPr txBox="1">
              <a:spLocks noChangeArrowheads="1"/>
            </p:cNvSpPr>
            <p:nvPr/>
          </p:nvSpPr>
          <p:spPr bwMode="auto">
            <a:xfrm>
              <a:off x="25631841" y="18816618"/>
              <a:ext cx="5214974" cy="1815882"/>
            </a:xfrm>
            <a:prstGeom prst="rect">
              <a:avLst/>
            </a:prstGeom>
            <a:noFill/>
            <a:ln w="9525">
              <a:noFill/>
              <a:miter lim="800000"/>
              <a:headEnd/>
              <a:tailEnd/>
            </a:ln>
          </p:spPr>
          <p:txBody>
            <a:bodyPr wrap="square">
              <a:spAutoFit/>
            </a:bodyPr>
            <a:lstStyle/>
            <a:p>
              <a:pPr algn="just">
                <a:buFont typeface="Arial" pitchFamily="34" charset="0"/>
                <a:buChar char="•"/>
              </a:pPr>
              <a:r>
                <a:rPr lang="en-US" sz="2800" dirty="0" smtClean="0"/>
                <a:t> An HSV histogram is computed over the region of the head of the person -returned by an external head detector module-.</a:t>
              </a:r>
              <a:endParaRPr lang="en-US" sz="2800" dirty="0"/>
            </a:p>
          </p:txBody>
        </p:sp>
        <p:pic>
          <p:nvPicPr>
            <p:cNvPr id="2061" name="Picture 13"/>
            <p:cNvPicPr>
              <a:picLocks noChangeAspect="1" noChangeArrowheads="1"/>
            </p:cNvPicPr>
            <p:nvPr/>
          </p:nvPicPr>
          <p:blipFill>
            <a:blip r:embed="rId15"/>
            <a:srcRect/>
            <a:stretch>
              <a:fillRect/>
            </a:stretch>
          </p:blipFill>
          <p:spPr bwMode="auto">
            <a:xfrm>
              <a:off x="25978041" y="18006207"/>
              <a:ext cx="4659285" cy="840285"/>
            </a:xfrm>
            <a:prstGeom prst="rect">
              <a:avLst/>
            </a:prstGeom>
            <a:noFill/>
            <a:ln w="9525">
              <a:noFill/>
              <a:miter lim="800000"/>
              <a:headEnd/>
              <a:tailEnd/>
            </a:ln>
            <a:effectLst/>
          </p:spPr>
        </p:pic>
      </p:grpSp>
      <p:sp>
        <p:nvSpPr>
          <p:cNvPr id="112" name="TextBox 38"/>
          <p:cNvSpPr txBox="1">
            <a:spLocks noChangeArrowheads="1"/>
          </p:cNvSpPr>
          <p:nvPr/>
        </p:nvSpPr>
        <p:spPr bwMode="auto">
          <a:xfrm>
            <a:off x="16630653" y="25292063"/>
            <a:ext cx="14573352" cy="954107"/>
          </a:xfrm>
          <a:prstGeom prst="rect">
            <a:avLst/>
          </a:prstGeom>
          <a:noFill/>
          <a:ln w="9525">
            <a:noFill/>
            <a:miter lim="800000"/>
            <a:headEnd/>
            <a:tailEnd/>
          </a:ln>
        </p:spPr>
        <p:txBody>
          <a:bodyPr wrap="square">
            <a:spAutoFit/>
          </a:bodyPr>
          <a:lstStyle/>
          <a:p>
            <a:pPr>
              <a:buFont typeface="Arial" pitchFamily="34" charset="0"/>
              <a:buChar char="•"/>
            </a:pPr>
            <a:r>
              <a:rPr lang="en-US" sz="2800" dirty="0" smtClean="0"/>
              <a:t> Finally, we assume that in the image of the person the two hands will be present and then we</a:t>
            </a:r>
          </a:p>
          <a:p>
            <a:pPr algn="just"/>
            <a:r>
              <a:rPr lang="en-US" sz="2800" dirty="0" smtClean="0"/>
              <a:t>return the two bounding boxes with the highest </a:t>
            </a:r>
            <a:r>
              <a:rPr lang="es-ES" sz="2800" dirty="0" smtClean="0"/>
              <a:t>score.</a:t>
            </a:r>
            <a:r>
              <a:rPr lang="en-US" sz="2800" dirty="0" smtClean="0"/>
              <a:t> </a:t>
            </a:r>
            <a:endParaRPr lang="en-US" sz="2800" dirty="0"/>
          </a:p>
        </p:txBody>
      </p:sp>
      <p:pic>
        <p:nvPicPr>
          <p:cNvPr id="2062" name="Picture 14"/>
          <p:cNvPicPr>
            <a:picLocks noChangeAspect="1" noChangeArrowheads="1"/>
          </p:cNvPicPr>
          <p:nvPr/>
        </p:nvPicPr>
        <p:blipFill>
          <a:blip r:embed="rId16"/>
          <a:srcRect/>
          <a:stretch>
            <a:fillRect/>
          </a:stretch>
        </p:blipFill>
        <p:spPr bwMode="auto">
          <a:xfrm>
            <a:off x="3128871" y="33318532"/>
            <a:ext cx="3516343" cy="1162053"/>
          </a:xfrm>
          <a:prstGeom prst="rect">
            <a:avLst/>
          </a:prstGeom>
          <a:noFill/>
          <a:ln w="9525">
            <a:noFill/>
            <a:miter lim="800000"/>
            <a:headEnd/>
            <a:tailEnd/>
          </a:ln>
          <a:effectLst/>
        </p:spPr>
      </p:pic>
      <p:pic>
        <p:nvPicPr>
          <p:cNvPr id="113" name="112 Imagen" descr="detection4.bmp"/>
          <p:cNvPicPr>
            <a:picLocks noChangeAspect="1"/>
          </p:cNvPicPr>
          <p:nvPr/>
        </p:nvPicPr>
        <p:blipFill>
          <a:blip r:embed="rId17"/>
          <a:stretch>
            <a:fillRect/>
          </a:stretch>
        </p:blipFill>
        <p:spPr>
          <a:xfrm>
            <a:off x="17416471" y="29371167"/>
            <a:ext cx="2214578" cy="3090109"/>
          </a:xfrm>
          <a:prstGeom prst="rect">
            <a:avLst/>
          </a:prstGeom>
        </p:spPr>
      </p:pic>
      <p:pic>
        <p:nvPicPr>
          <p:cNvPr id="114" name="113 Imagen" descr="detection1.bmp"/>
          <p:cNvPicPr>
            <a:picLocks noChangeAspect="1"/>
          </p:cNvPicPr>
          <p:nvPr/>
        </p:nvPicPr>
        <p:blipFill>
          <a:blip r:embed="rId18"/>
          <a:stretch>
            <a:fillRect/>
          </a:stretch>
        </p:blipFill>
        <p:spPr>
          <a:xfrm>
            <a:off x="14844703" y="29371168"/>
            <a:ext cx="2385890" cy="3071834"/>
          </a:xfrm>
          <a:prstGeom prst="rect">
            <a:avLst/>
          </a:prstGeom>
        </p:spPr>
      </p:pic>
      <p:pic>
        <p:nvPicPr>
          <p:cNvPr id="115" name="114 Imagen" descr="detection2.bmp"/>
          <p:cNvPicPr>
            <a:picLocks noChangeAspect="1"/>
          </p:cNvPicPr>
          <p:nvPr/>
        </p:nvPicPr>
        <p:blipFill>
          <a:blip r:embed="rId19"/>
          <a:stretch>
            <a:fillRect/>
          </a:stretch>
        </p:blipFill>
        <p:spPr>
          <a:xfrm>
            <a:off x="9272539" y="29371168"/>
            <a:ext cx="2832634" cy="3071834"/>
          </a:xfrm>
          <a:prstGeom prst="rect">
            <a:avLst/>
          </a:prstGeom>
        </p:spPr>
      </p:pic>
      <p:pic>
        <p:nvPicPr>
          <p:cNvPr id="116" name="115 Imagen" descr="detection3.bmp"/>
          <p:cNvPicPr>
            <a:picLocks noChangeAspect="1"/>
          </p:cNvPicPr>
          <p:nvPr/>
        </p:nvPicPr>
        <p:blipFill>
          <a:blip r:embed="rId20"/>
          <a:stretch>
            <a:fillRect/>
          </a:stretch>
        </p:blipFill>
        <p:spPr>
          <a:xfrm>
            <a:off x="12220731" y="29371168"/>
            <a:ext cx="2481096" cy="3071834"/>
          </a:xfrm>
          <a:prstGeom prst="rect">
            <a:avLst/>
          </a:prstGeom>
        </p:spPr>
      </p:pic>
      <p:grpSp>
        <p:nvGrpSpPr>
          <p:cNvPr id="117" name="116 Grupo"/>
          <p:cNvGrpSpPr/>
          <p:nvPr/>
        </p:nvGrpSpPr>
        <p:grpSpPr>
          <a:xfrm>
            <a:off x="24703147" y="27889237"/>
            <a:ext cx="6072230" cy="6500865"/>
            <a:chOff x="23274387" y="27960677"/>
            <a:chExt cx="5353069" cy="5857880"/>
          </a:xfrm>
        </p:grpSpPr>
        <p:pic>
          <p:nvPicPr>
            <p:cNvPr id="2063" name="Picture 15"/>
            <p:cNvPicPr>
              <a:picLocks noChangeAspect="1" noChangeArrowheads="1"/>
            </p:cNvPicPr>
            <p:nvPr/>
          </p:nvPicPr>
          <p:blipFill>
            <a:blip r:embed="rId21"/>
            <a:srcRect/>
            <a:stretch>
              <a:fillRect/>
            </a:stretch>
          </p:blipFill>
          <p:spPr bwMode="auto">
            <a:xfrm>
              <a:off x="23274387" y="27960677"/>
              <a:ext cx="2647950" cy="5848349"/>
            </a:xfrm>
            <a:prstGeom prst="rect">
              <a:avLst/>
            </a:prstGeom>
            <a:noFill/>
            <a:ln w="9525">
              <a:noFill/>
              <a:miter lim="800000"/>
              <a:headEnd/>
              <a:tailEnd/>
            </a:ln>
            <a:effectLst/>
          </p:spPr>
        </p:pic>
        <p:pic>
          <p:nvPicPr>
            <p:cNvPr id="2064" name="Picture 16"/>
            <p:cNvPicPr>
              <a:picLocks noChangeAspect="1" noChangeArrowheads="1"/>
            </p:cNvPicPr>
            <p:nvPr/>
          </p:nvPicPr>
          <p:blipFill>
            <a:blip r:embed="rId22"/>
            <a:srcRect/>
            <a:stretch>
              <a:fillRect/>
            </a:stretch>
          </p:blipFill>
          <p:spPr bwMode="auto">
            <a:xfrm>
              <a:off x="25989031" y="27960682"/>
              <a:ext cx="2638425" cy="5857875"/>
            </a:xfrm>
            <a:prstGeom prst="rect">
              <a:avLst/>
            </a:prstGeom>
            <a:noFill/>
            <a:ln w="9525">
              <a:noFill/>
              <a:miter lim="800000"/>
              <a:headEnd/>
              <a:tailEnd/>
            </a:ln>
            <a:effectLst/>
          </p:spPr>
        </p:pic>
      </p:grpSp>
      <p:sp>
        <p:nvSpPr>
          <p:cNvPr id="119" name="TextBox 31"/>
          <p:cNvSpPr txBox="1">
            <a:spLocks noChangeArrowheads="1"/>
          </p:cNvSpPr>
          <p:nvPr/>
        </p:nvSpPr>
        <p:spPr bwMode="auto">
          <a:xfrm>
            <a:off x="19988239" y="29032252"/>
            <a:ext cx="4500594" cy="4832092"/>
          </a:xfrm>
          <a:prstGeom prst="rect">
            <a:avLst/>
          </a:prstGeom>
          <a:noFill/>
          <a:ln w="9525">
            <a:noFill/>
            <a:miter lim="800000"/>
            <a:headEnd/>
            <a:tailEnd/>
          </a:ln>
        </p:spPr>
        <p:txBody>
          <a:bodyPr wrap="square">
            <a:spAutoFit/>
          </a:bodyPr>
          <a:lstStyle/>
          <a:p>
            <a:pPr algn="just"/>
            <a:r>
              <a:rPr lang="es-ES" sz="2800" dirty="0" err="1" smtClean="0"/>
              <a:t>Here</a:t>
            </a:r>
            <a:r>
              <a:rPr lang="es-ES" sz="2800" dirty="0" smtClean="0"/>
              <a:t> </a:t>
            </a:r>
            <a:r>
              <a:rPr lang="es-ES" sz="2800" dirty="0" err="1" smtClean="0"/>
              <a:t>we</a:t>
            </a:r>
            <a:r>
              <a:rPr lang="es-ES" sz="2800" dirty="0" smtClean="0"/>
              <a:t> can </a:t>
            </a:r>
            <a:r>
              <a:rPr lang="es-ES" sz="2800" dirty="0" err="1" smtClean="0"/>
              <a:t>see</a:t>
            </a:r>
            <a:r>
              <a:rPr lang="es-ES" sz="2800" dirty="0" smtClean="0"/>
              <a:t> </a:t>
            </a:r>
            <a:r>
              <a:rPr lang="es-ES" sz="2800" dirty="0" err="1" smtClean="0"/>
              <a:t>the</a:t>
            </a:r>
            <a:r>
              <a:rPr lang="es-ES" sz="2800" dirty="0" smtClean="0"/>
              <a:t> </a:t>
            </a:r>
            <a:r>
              <a:rPr lang="es-ES" sz="2800" dirty="0" err="1" smtClean="0"/>
              <a:t>influence</a:t>
            </a:r>
            <a:r>
              <a:rPr lang="es-ES" sz="2800" dirty="0" smtClean="0"/>
              <a:t> of </a:t>
            </a:r>
            <a:r>
              <a:rPr lang="es-ES" sz="2800" dirty="0" err="1" smtClean="0"/>
              <a:t>incorporating</a:t>
            </a:r>
            <a:r>
              <a:rPr lang="es-ES" sz="2800" dirty="0" smtClean="0"/>
              <a:t> color </a:t>
            </a:r>
            <a:r>
              <a:rPr lang="es-ES" sz="2800" dirty="0" err="1" smtClean="0"/>
              <a:t>information</a:t>
            </a:r>
            <a:r>
              <a:rPr lang="es-ES" sz="2800" dirty="0" smtClean="0"/>
              <a:t> in </a:t>
            </a:r>
            <a:r>
              <a:rPr lang="es-ES" sz="2800" dirty="0" err="1" smtClean="0"/>
              <a:t>the</a:t>
            </a:r>
            <a:r>
              <a:rPr lang="es-ES" sz="2800" dirty="0" smtClean="0"/>
              <a:t> score </a:t>
            </a:r>
            <a:r>
              <a:rPr lang="es-ES" sz="2800" dirty="0" err="1" smtClean="0"/>
              <a:t>function</a:t>
            </a:r>
            <a:r>
              <a:rPr lang="es-ES" sz="2800" dirty="0" smtClean="0"/>
              <a:t> (</a:t>
            </a:r>
            <a:r>
              <a:rPr lang="es-ES" sz="2800" dirty="0" err="1" smtClean="0"/>
              <a:t>right</a:t>
            </a:r>
            <a:r>
              <a:rPr lang="es-ES" sz="2800" dirty="0" smtClean="0"/>
              <a:t>) versus </a:t>
            </a:r>
            <a:r>
              <a:rPr lang="es-ES" sz="2800" dirty="0" err="1" smtClean="0"/>
              <a:t>just</a:t>
            </a:r>
            <a:r>
              <a:rPr lang="es-ES" sz="2800" dirty="0" smtClean="0"/>
              <a:t> SVM mean </a:t>
            </a:r>
            <a:r>
              <a:rPr lang="es-ES" sz="2800" dirty="0" err="1" smtClean="0"/>
              <a:t>margin</a:t>
            </a:r>
            <a:r>
              <a:rPr lang="es-ES" sz="2800" dirty="0" smtClean="0"/>
              <a:t> (</a:t>
            </a:r>
            <a:r>
              <a:rPr lang="es-ES" sz="2800" dirty="0" err="1" smtClean="0"/>
              <a:t>left</a:t>
            </a:r>
            <a:r>
              <a:rPr lang="es-ES" sz="2800" dirty="0" smtClean="0"/>
              <a:t>).</a:t>
            </a:r>
            <a:endParaRPr lang="en-US" sz="2800" dirty="0" smtClean="0"/>
          </a:p>
          <a:p>
            <a:pPr algn="just"/>
            <a:r>
              <a:rPr lang="en-US" sz="2800" dirty="0" smtClean="0"/>
              <a:t>In blue, the head detection returned by the external head detector module. In green, the four best hand candidates . In red, pixels with high skin likelihood.</a:t>
            </a:r>
          </a:p>
        </p:txBody>
      </p:sp>
      <p:sp>
        <p:nvSpPr>
          <p:cNvPr id="121" name="120 Flecha derecha"/>
          <p:cNvSpPr/>
          <p:nvPr/>
        </p:nvSpPr>
        <p:spPr>
          <a:xfrm>
            <a:off x="23845891" y="33675722"/>
            <a:ext cx="785818"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66" name="Picture 18"/>
          <p:cNvPicPr>
            <a:picLocks noChangeAspect="1" noChangeArrowheads="1"/>
          </p:cNvPicPr>
          <p:nvPr/>
        </p:nvPicPr>
        <p:blipFill>
          <a:blip r:embed="rId23"/>
          <a:srcRect/>
          <a:stretch>
            <a:fillRect/>
          </a:stretch>
        </p:blipFill>
        <p:spPr bwMode="auto">
          <a:xfrm>
            <a:off x="11507528" y="32889904"/>
            <a:ext cx="5837505" cy="157163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835</Words>
  <Application>Microsoft Office PowerPoint</Application>
  <PresentationFormat>Personalizado</PresentationFormat>
  <Paragraphs>42</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Diapositiva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jmorales</dc:creator>
  <cp:lastModifiedBy>Chester</cp:lastModifiedBy>
  <cp:revision>84</cp:revision>
  <dcterms:created xsi:type="dcterms:W3CDTF">2010-10-21T15:07:51Z</dcterms:created>
  <dcterms:modified xsi:type="dcterms:W3CDTF">2010-10-25T16:29:59Z</dcterms:modified>
</cp:coreProperties>
</file>