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0" r:id="rId2"/>
  </p:sldIdLst>
  <p:sldSz cx="32404050" cy="43205400"/>
  <p:notesSz cx="6797675" cy="9926638"/>
  <p:defaultTextStyle>
    <a:defPPr>
      <a:defRPr lang="es-E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94949"/>
    <a:srgbClr val="292929"/>
    <a:srgbClr val="800000"/>
    <a:srgbClr val="6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94444" autoAdjust="0"/>
  </p:normalViewPr>
  <p:slideViewPr>
    <p:cSldViewPr>
      <p:cViewPr>
        <p:scale>
          <a:sx n="33" d="100"/>
          <a:sy n="33" d="100"/>
        </p:scale>
        <p:origin x="-162" y="4488"/>
      </p:cViewPr>
      <p:guideLst>
        <p:guide orient="horz" pos="13608"/>
        <p:guide pos="1020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24" tIns="45712" rIns="91424" bIns="45712" rtlCol="0"/>
          <a:lstStyle>
            <a:lvl1pPr algn="l">
              <a:defRPr sz="1200"/>
            </a:lvl1pPr>
          </a:lstStyle>
          <a:p>
            <a:endParaRPr lang="en-US"/>
          </a:p>
        </p:txBody>
      </p:sp>
      <p:sp>
        <p:nvSpPr>
          <p:cNvPr id="3" name="2 Marcador de fecha"/>
          <p:cNvSpPr>
            <a:spLocks noGrp="1"/>
          </p:cNvSpPr>
          <p:nvPr>
            <p:ph type="dt" idx="1"/>
          </p:nvPr>
        </p:nvSpPr>
        <p:spPr>
          <a:xfrm>
            <a:off x="3849690" y="0"/>
            <a:ext cx="2946400" cy="496888"/>
          </a:xfrm>
          <a:prstGeom prst="rect">
            <a:avLst/>
          </a:prstGeom>
        </p:spPr>
        <p:txBody>
          <a:bodyPr vert="horz" lIns="91424" tIns="45712" rIns="91424" bIns="45712" rtlCol="0"/>
          <a:lstStyle>
            <a:lvl1pPr algn="r">
              <a:defRPr sz="1200"/>
            </a:lvl1pPr>
          </a:lstStyle>
          <a:p>
            <a:fld id="{96B99F43-BEE6-477F-B97B-303E7F2E3D79}" type="datetimeFigureOut">
              <a:rPr lang="en-US" smtClean="0"/>
              <a:pPr/>
              <a:t>10/26/2010</a:t>
            </a:fld>
            <a:endParaRPr lang="en-US"/>
          </a:p>
        </p:txBody>
      </p:sp>
      <p:sp>
        <p:nvSpPr>
          <p:cNvPr id="4" name="3 Marcador de imagen de diapositiva"/>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24" tIns="45712" rIns="91424" bIns="45712" rtlCol="0" anchor="ctr"/>
          <a:lstStyle/>
          <a:p>
            <a:endParaRPr lang="en-US"/>
          </a:p>
        </p:txBody>
      </p:sp>
      <p:sp>
        <p:nvSpPr>
          <p:cNvPr id="5" name="4 Marcador de notas"/>
          <p:cNvSpPr>
            <a:spLocks noGrp="1"/>
          </p:cNvSpPr>
          <p:nvPr>
            <p:ph type="body" sz="quarter" idx="3"/>
          </p:nvPr>
        </p:nvSpPr>
        <p:spPr>
          <a:xfrm>
            <a:off x="679452" y="4714877"/>
            <a:ext cx="5438775" cy="4467225"/>
          </a:xfrm>
          <a:prstGeom prst="rect">
            <a:avLst/>
          </a:prstGeom>
        </p:spPr>
        <p:txBody>
          <a:bodyPr vert="horz" lIns="91424" tIns="45712" rIns="91424" bIns="45712"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9428165"/>
            <a:ext cx="2946400" cy="496887"/>
          </a:xfrm>
          <a:prstGeom prst="rect">
            <a:avLst/>
          </a:prstGeom>
        </p:spPr>
        <p:txBody>
          <a:bodyPr vert="horz" lIns="91424" tIns="45712" rIns="91424" bIns="45712"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49690" y="9428165"/>
            <a:ext cx="2946400" cy="496887"/>
          </a:xfrm>
          <a:prstGeom prst="rect">
            <a:avLst/>
          </a:prstGeom>
        </p:spPr>
        <p:txBody>
          <a:bodyPr vert="horz" lIns="91424" tIns="45712" rIns="91424" bIns="45712" rtlCol="0" anchor="b"/>
          <a:lstStyle>
            <a:lvl1pPr algn="r">
              <a:defRPr sz="1200"/>
            </a:lvl1pPr>
          </a:lstStyle>
          <a:p>
            <a:fld id="{C3D623B2-7A17-4E00-8094-92FAAE41C25D}" type="slidenum">
              <a:rPr lang="en-US" smtClean="0"/>
              <a:pPr/>
              <a:t>‹Nº›</a:t>
            </a:fld>
            <a:endParaRPr lang="en-US"/>
          </a:p>
        </p:txBody>
      </p:sp>
    </p:spTree>
    <p:extLst>
      <p:ext uri="{BB962C8B-B14F-4D97-AF65-F5344CB8AC3E}">
        <p14:creationId xmlns:p14="http://schemas.microsoft.com/office/powerpoint/2010/main" xmlns="" val="699730601"/>
      </p:ext>
    </p:extLst>
  </p:cSld>
  <p:clrMap bg1="lt1" tx1="dk1" bg2="lt2" tx2="dk2" accent1="accent1" accent2="accent2" accent3="accent3" accent4="accent4" accent5="accent5" accent6="accent6" hlink="hlink" folHlink="folHlink"/>
  <p:notesStyle>
    <a:lvl1pPr marL="0" algn="l" defTabSz="4320540" rtl="0" eaLnBrk="1" latinLnBrk="0" hangingPunct="1">
      <a:defRPr sz="5700" kern="1200">
        <a:solidFill>
          <a:schemeClr val="tx1"/>
        </a:solidFill>
        <a:latin typeface="+mn-lt"/>
        <a:ea typeface="+mn-ea"/>
        <a:cs typeface="+mn-cs"/>
      </a:defRPr>
    </a:lvl1pPr>
    <a:lvl2pPr marL="2160270" algn="l" defTabSz="4320540" rtl="0" eaLnBrk="1" latinLnBrk="0" hangingPunct="1">
      <a:defRPr sz="5700" kern="1200">
        <a:solidFill>
          <a:schemeClr val="tx1"/>
        </a:solidFill>
        <a:latin typeface="+mn-lt"/>
        <a:ea typeface="+mn-ea"/>
        <a:cs typeface="+mn-cs"/>
      </a:defRPr>
    </a:lvl2pPr>
    <a:lvl3pPr marL="4320540" algn="l" defTabSz="4320540" rtl="0" eaLnBrk="1" latinLnBrk="0" hangingPunct="1">
      <a:defRPr sz="5700" kern="1200">
        <a:solidFill>
          <a:schemeClr val="tx1"/>
        </a:solidFill>
        <a:latin typeface="+mn-lt"/>
        <a:ea typeface="+mn-ea"/>
        <a:cs typeface="+mn-cs"/>
      </a:defRPr>
    </a:lvl3pPr>
    <a:lvl4pPr marL="6480810" algn="l" defTabSz="4320540" rtl="0" eaLnBrk="1" latinLnBrk="0" hangingPunct="1">
      <a:defRPr sz="5700" kern="1200">
        <a:solidFill>
          <a:schemeClr val="tx1"/>
        </a:solidFill>
        <a:latin typeface="+mn-lt"/>
        <a:ea typeface="+mn-ea"/>
        <a:cs typeface="+mn-cs"/>
      </a:defRPr>
    </a:lvl4pPr>
    <a:lvl5pPr marL="8641080" algn="l" defTabSz="4320540" rtl="0" eaLnBrk="1" latinLnBrk="0" hangingPunct="1">
      <a:defRPr sz="5700" kern="1200">
        <a:solidFill>
          <a:schemeClr val="tx1"/>
        </a:solidFill>
        <a:latin typeface="+mn-lt"/>
        <a:ea typeface="+mn-ea"/>
        <a:cs typeface="+mn-cs"/>
      </a:defRPr>
    </a:lvl5pPr>
    <a:lvl6pPr marL="10801350" algn="l" defTabSz="4320540" rtl="0" eaLnBrk="1" latinLnBrk="0" hangingPunct="1">
      <a:defRPr sz="5700" kern="1200">
        <a:solidFill>
          <a:schemeClr val="tx1"/>
        </a:solidFill>
        <a:latin typeface="+mn-lt"/>
        <a:ea typeface="+mn-ea"/>
        <a:cs typeface="+mn-cs"/>
      </a:defRPr>
    </a:lvl6pPr>
    <a:lvl7pPr marL="12961620" algn="l" defTabSz="4320540" rtl="0" eaLnBrk="1" latinLnBrk="0" hangingPunct="1">
      <a:defRPr sz="5700" kern="1200">
        <a:solidFill>
          <a:schemeClr val="tx1"/>
        </a:solidFill>
        <a:latin typeface="+mn-lt"/>
        <a:ea typeface="+mn-ea"/>
        <a:cs typeface="+mn-cs"/>
      </a:defRPr>
    </a:lvl7pPr>
    <a:lvl8pPr marL="15121890" algn="l" defTabSz="4320540" rtl="0" eaLnBrk="1" latinLnBrk="0" hangingPunct="1">
      <a:defRPr sz="5700" kern="1200">
        <a:solidFill>
          <a:schemeClr val="tx1"/>
        </a:solidFill>
        <a:latin typeface="+mn-lt"/>
        <a:ea typeface="+mn-ea"/>
        <a:cs typeface="+mn-cs"/>
      </a:defRPr>
    </a:lvl8pPr>
    <a:lvl9pPr marL="17282160" algn="l" defTabSz="4320540"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3D623B2-7A17-4E00-8094-92FAAE41C25D}"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430304" y="13421680"/>
            <a:ext cx="27543443" cy="9261158"/>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AEF3B16B-DA2B-4292-858A-7716F679EE2E}" type="datetimeFigureOut">
              <a:rPr lang="en-US" smtClean="0"/>
              <a:pPr/>
              <a:t>10/26/2010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AEF3B16B-DA2B-4292-858A-7716F679EE2E}" type="datetimeFigureOut">
              <a:rPr lang="en-US" smtClean="0"/>
              <a:pPr/>
              <a:t>10/26/2010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3492936" y="1730222"/>
            <a:ext cx="7290911" cy="36864608"/>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620203" y="1730222"/>
            <a:ext cx="21332666" cy="3686460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AEF3B16B-DA2B-4292-858A-7716F679EE2E}" type="datetimeFigureOut">
              <a:rPr lang="en-US" smtClean="0"/>
              <a:pPr/>
              <a:t>10/26/2010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AEF3B16B-DA2B-4292-858A-7716F679EE2E}" type="datetimeFigureOut">
              <a:rPr lang="en-US" smtClean="0"/>
              <a:pPr/>
              <a:t>10/26/2010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559696" y="27763473"/>
            <a:ext cx="27543443" cy="8581073"/>
          </a:xfrm>
        </p:spPr>
        <p:txBody>
          <a:bodyPr anchor="t"/>
          <a:lstStyle>
            <a:lvl1pPr algn="l">
              <a:defRPr sz="189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EF3B16B-DA2B-4292-858A-7716F679EE2E}" type="datetimeFigureOut">
              <a:rPr lang="en-US" smtClean="0"/>
              <a:pPr/>
              <a:t>10/26/2010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1620202"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16472059"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AEF3B16B-DA2B-4292-858A-7716F679EE2E}" type="datetimeFigureOut">
              <a:rPr lang="en-US" smtClean="0"/>
              <a:pPr/>
              <a:t>10/26/2010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AEF3B16B-DA2B-4292-858A-7716F679EE2E}" type="datetimeFigureOut">
              <a:rPr lang="en-US" smtClean="0"/>
              <a:pPr/>
              <a:t>10/26/2010</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AEF3B16B-DA2B-4292-858A-7716F679EE2E}" type="datetimeFigureOut">
              <a:rPr lang="en-US" smtClean="0"/>
              <a:pPr/>
              <a:t>10/26/2010</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EF3B16B-DA2B-4292-858A-7716F679EE2E}" type="datetimeFigureOut">
              <a:rPr lang="en-US" smtClean="0"/>
              <a:pPr/>
              <a:t>10/26/2010</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20204" y="1720215"/>
            <a:ext cx="10660709" cy="7320915"/>
          </a:xfrm>
        </p:spPr>
        <p:txBody>
          <a:bodyPr anchor="b"/>
          <a:lstStyle>
            <a:lvl1pPr algn="l">
              <a:defRPr sz="95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EF3B16B-DA2B-4292-858A-7716F679EE2E}" type="datetimeFigureOut">
              <a:rPr lang="en-US" smtClean="0"/>
              <a:pPr/>
              <a:t>10/26/2010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51421" y="30243780"/>
            <a:ext cx="19442430" cy="3570449"/>
          </a:xfrm>
        </p:spPr>
        <p:txBody>
          <a:bodyPr anchor="b"/>
          <a:lstStyle>
            <a:lvl1pPr algn="l">
              <a:defRPr sz="95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6351421" y="3860483"/>
            <a:ext cx="19442430" cy="25923240"/>
          </a:xfrm>
        </p:spPr>
        <p:txBody>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endParaRPr lang="en-US"/>
          </a:p>
        </p:txBody>
      </p:sp>
      <p:sp>
        <p:nvSpPr>
          <p:cNvPr id="4" name="3 Marcador de texto"/>
          <p:cNvSpPr>
            <a:spLocks noGrp="1"/>
          </p:cNvSpPr>
          <p:nvPr>
            <p:ph type="body" sz="half" idx="2"/>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EF3B16B-DA2B-4292-858A-7716F679EE2E}" type="datetimeFigureOut">
              <a:rPr lang="en-US" smtClean="0"/>
              <a:pPr/>
              <a:t>10/26/2010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20203" y="1730219"/>
            <a:ext cx="29163645" cy="7200900"/>
          </a:xfrm>
          <a:prstGeom prst="rect">
            <a:avLst/>
          </a:prstGeom>
        </p:spPr>
        <p:txBody>
          <a:bodyPr vert="horz" lIns="432054" tIns="216027" rIns="432054" bIns="216027"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620203" y="10081263"/>
            <a:ext cx="29163645" cy="28513567"/>
          </a:xfrm>
          <a:prstGeom prst="rect">
            <a:avLst/>
          </a:prstGeom>
        </p:spPr>
        <p:txBody>
          <a:bodyPr vert="horz" lIns="432054" tIns="216027" rIns="432054" bIns="216027"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1620203" y="40045008"/>
            <a:ext cx="7560945" cy="2300288"/>
          </a:xfrm>
          <a:prstGeom prst="rect">
            <a:avLst/>
          </a:prstGeom>
        </p:spPr>
        <p:txBody>
          <a:bodyPr vert="horz" lIns="432054" tIns="216027" rIns="432054" bIns="216027" rtlCol="0" anchor="ctr"/>
          <a:lstStyle>
            <a:lvl1pPr algn="l">
              <a:defRPr sz="5700">
                <a:solidFill>
                  <a:schemeClr val="tx1">
                    <a:tint val="75000"/>
                  </a:schemeClr>
                </a:solidFill>
              </a:defRPr>
            </a:lvl1pPr>
          </a:lstStyle>
          <a:p>
            <a:fld id="{AEF3B16B-DA2B-4292-858A-7716F679EE2E}" type="datetimeFigureOut">
              <a:rPr lang="en-US" smtClean="0"/>
              <a:pPr/>
              <a:t>10/26/2010</a:t>
            </a:fld>
            <a:endParaRPr lang="en-US"/>
          </a:p>
        </p:txBody>
      </p:sp>
      <p:sp>
        <p:nvSpPr>
          <p:cNvPr id="5" name="4 Marcador de pie de página"/>
          <p:cNvSpPr>
            <a:spLocks noGrp="1"/>
          </p:cNvSpPr>
          <p:nvPr>
            <p:ph type="ftr" sz="quarter" idx="3"/>
          </p:nvPr>
        </p:nvSpPr>
        <p:spPr>
          <a:xfrm>
            <a:off x="11071384" y="40045008"/>
            <a:ext cx="10261283" cy="2300288"/>
          </a:xfrm>
          <a:prstGeom prst="rect">
            <a:avLst/>
          </a:prstGeom>
        </p:spPr>
        <p:txBody>
          <a:bodyPr vert="horz" lIns="432054" tIns="216027" rIns="432054" bIns="216027" rtlCol="0" anchor="ctr"/>
          <a:lstStyle>
            <a:lvl1pPr algn="ctr">
              <a:defRPr sz="57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23222903" y="40045008"/>
            <a:ext cx="7560945" cy="2300288"/>
          </a:xfrm>
          <a:prstGeom prst="rect">
            <a:avLst/>
          </a:prstGeom>
        </p:spPr>
        <p:txBody>
          <a:bodyPr vert="horz" lIns="432054" tIns="216027" rIns="432054" bIns="216027" rtlCol="0" anchor="ctr"/>
          <a:lstStyle>
            <a:lvl1pPr algn="r">
              <a:defRPr sz="5700">
                <a:solidFill>
                  <a:schemeClr val="tx1">
                    <a:tint val="75000"/>
                  </a:schemeClr>
                </a:solidFill>
              </a:defRPr>
            </a:lvl1pPr>
          </a:lstStyle>
          <a:p>
            <a:fld id="{25DB98D9-59D2-4D9A-ABCA-36A82543DF11}"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0540" rtl="0" eaLnBrk="1" latinLnBrk="0" hangingPunct="1">
        <a:spcBef>
          <a:spcPct val="0"/>
        </a:spcBef>
        <a:buNone/>
        <a:defRPr sz="20800" kern="1200">
          <a:solidFill>
            <a:schemeClr val="tx1"/>
          </a:solidFill>
          <a:latin typeface="+mj-lt"/>
          <a:ea typeface="+mj-ea"/>
          <a:cs typeface="+mj-cs"/>
        </a:defRPr>
      </a:lvl1pPr>
    </p:titleStyle>
    <p:bodyStyle>
      <a:lvl1pPr marL="1620203" indent="-1620203" algn="l" defTabSz="432054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510439" indent="-1350169" algn="l" defTabSz="4320540" rtl="0" eaLnBrk="1" latinLnBrk="0" hangingPunct="1">
        <a:spcBef>
          <a:spcPct val="20000"/>
        </a:spcBef>
        <a:buFont typeface="Arial" pitchFamily="34" charset="0"/>
        <a:buChar char="–"/>
        <a:defRPr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s-E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gif"/><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66 Imagen" descr="Untitled-1.gif"/>
          <p:cNvPicPr>
            <a:picLocks noChangeAspect="1"/>
          </p:cNvPicPr>
          <p:nvPr/>
        </p:nvPicPr>
        <p:blipFill>
          <a:blip r:embed="rId3" cstate="print"/>
          <a:stretch>
            <a:fillRect/>
          </a:stretch>
        </p:blipFill>
        <p:spPr>
          <a:xfrm>
            <a:off x="16130017" y="12889732"/>
            <a:ext cx="15553728" cy="16201800"/>
          </a:xfrm>
          <a:prstGeom prst="rect">
            <a:avLst/>
          </a:prstGeom>
          <a:ln>
            <a:noFill/>
          </a:ln>
          <a:effectLst>
            <a:outerShdw blurRad="292100" dist="139700" dir="2700000" algn="tl" rotWithShape="0">
              <a:srgbClr val="333333">
                <a:alpha val="65000"/>
              </a:srgbClr>
            </a:outerShdw>
          </a:effectLst>
        </p:spPr>
      </p:pic>
      <p:pic>
        <p:nvPicPr>
          <p:cNvPr id="42" name="41 Imagen" descr="Sin título copy5.gif"/>
          <p:cNvPicPr>
            <a:picLocks noChangeAspect="1"/>
          </p:cNvPicPr>
          <p:nvPr/>
        </p:nvPicPr>
        <p:blipFill>
          <a:blip r:embed="rId4" cstate="print"/>
          <a:stretch>
            <a:fillRect/>
          </a:stretch>
        </p:blipFill>
        <p:spPr>
          <a:xfrm>
            <a:off x="0" y="0"/>
            <a:ext cx="32404050" cy="6625036"/>
          </a:xfrm>
          <a:prstGeom prst="rect">
            <a:avLst/>
          </a:prstGeom>
        </p:spPr>
      </p:pic>
      <p:pic>
        <p:nvPicPr>
          <p:cNvPr id="15" name="14 Imagen" descr="CVC_CAT_CMYK (Sin Fondo).gif"/>
          <p:cNvPicPr>
            <a:picLocks noChangeAspect="1"/>
          </p:cNvPicPr>
          <p:nvPr/>
        </p:nvPicPr>
        <p:blipFill>
          <a:blip r:embed="rId5" cstate="print"/>
          <a:stretch>
            <a:fillRect/>
          </a:stretch>
        </p:blipFill>
        <p:spPr>
          <a:xfrm>
            <a:off x="25563065" y="4176764"/>
            <a:ext cx="5716731" cy="3168352"/>
          </a:xfrm>
          <a:prstGeom prst="rect">
            <a:avLst/>
          </a:prstGeom>
        </p:spPr>
      </p:pic>
      <p:sp>
        <p:nvSpPr>
          <p:cNvPr id="11" name="10 CuadroTexto"/>
          <p:cNvSpPr txBox="1"/>
          <p:nvPr/>
        </p:nvSpPr>
        <p:spPr>
          <a:xfrm>
            <a:off x="432273" y="360340"/>
            <a:ext cx="31323480" cy="3724096"/>
          </a:xfrm>
          <a:prstGeom prst="rect">
            <a:avLst/>
          </a:prstGeom>
          <a:noFill/>
        </p:spPr>
        <p:txBody>
          <a:bodyPr wrap="square" rtlCol="0">
            <a:spAutoFit/>
          </a:bodyPr>
          <a:lstStyle/>
          <a:p>
            <a:pPr algn="ctr"/>
            <a:r>
              <a:rPr lang="en-US" sz="6900" smtClean="0">
                <a:solidFill>
                  <a:schemeClr val="bg1"/>
                </a:solidFill>
                <a:latin typeface="Arial" charset="0"/>
              </a:rPr>
              <a:t>Vision-based Navigation and Reinforcement Learning Path Finding </a:t>
            </a:r>
          </a:p>
          <a:p>
            <a:pPr algn="ctr"/>
            <a:r>
              <a:rPr lang="en-US" sz="6900" smtClean="0">
                <a:solidFill>
                  <a:schemeClr val="bg1"/>
                </a:solidFill>
                <a:latin typeface="Arial" charset="0"/>
              </a:rPr>
              <a:t>for Social Robots</a:t>
            </a:r>
          </a:p>
          <a:p>
            <a:endParaRPr lang="en-US" sz="9600" b="1">
              <a:solidFill>
                <a:schemeClr val="bg1"/>
              </a:solidFill>
              <a:latin typeface="Foco" pitchFamily="34" charset="0"/>
            </a:endParaRPr>
          </a:p>
        </p:txBody>
      </p:sp>
      <p:sp>
        <p:nvSpPr>
          <p:cNvPr id="12" name="11 CuadroTexto"/>
          <p:cNvSpPr txBox="1"/>
          <p:nvPr/>
        </p:nvSpPr>
        <p:spPr>
          <a:xfrm>
            <a:off x="7705081" y="2520580"/>
            <a:ext cx="17641960" cy="784830"/>
          </a:xfrm>
          <a:prstGeom prst="rect">
            <a:avLst/>
          </a:prstGeom>
          <a:noFill/>
        </p:spPr>
        <p:txBody>
          <a:bodyPr wrap="square" rtlCol="0">
            <a:spAutoFit/>
          </a:bodyPr>
          <a:lstStyle/>
          <a:p>
            <a:pPr algn="ctr"/>
            <a:r>
              <a:rPr lang="en-US" sz="4500" smtClean="0">
                <a:solidFill>
                  <a:schemeClr val="bg1"/>
                </a:solidFill>
                <a:latin typeface="Foco" pitchFamily="34" charset="0"/>
              </a:rPr>
              <a:t>Xavier Pérez</a:t>
            </a:r>
            <a:r>
              <a:rPr lang="en-US" sz="4400" baseline="30000" smtClean="0">
                <a:solidFill>
                  <a:schemeClr val="bg1"/>
                </a:solidFill>
                <a:latin typeface="Arial" charset="0"/>
              </a:rPr>
              <a:t>*</a:t>
            </a:r>
            <a:r>
              <a:rPr lang="en-US" sz="4500" smtClean="0">
                <a:solidFill>
                  <a:schemeClr val="bg1"/>
                </a:solidFill>
                <a:latin typeface="Foco" pitchFamily="34" charset="0"/>
              </a:rPr>
              <a:t>, Cecilio Angulo</a:t>
            </a:r>
            <a:r>
              <a:rPr lang="en-US" sz="4400" baseline="30000" smtClean="0">
                <a:solidFill>
                  <a:schemeClr val="bg1"/>
                </a:solidFill>
                <a:latin typeface="Arial" charset="0"/>
              </a:rPr>
              <a:t>*</a:t>
            </a:r>
            <a:r>
              <a:rPr lang="en-US" sz="4500" smtClean="0">
                <a:solidFill>
                  <a:schemeClr val="bg1"/>
                </a:solidFill>
                <a:latin typeface="Foco" pitchFamily="34" charset="0"/>
              </a:rPr>
              <a:t>, Sergio Escalera</a:t>
            </a:r>
            <a:r>
              <a:rPr lang="en-US" sz="4800" baseline="30000" smtClean="0">
                <a:solidFill>
                  <a:schemeClr val="bg1"/>
                </a:solidFill>
                <a:latin typeface="Arial" charset="0"/>
              </a:rPr>
              <a:t>+</a:t>
            </a:r>
            <a:r>
              <a:rPr lang="en-US" sz="4500" smtClean="0">
                <a:solidFill>
                  <a:schemeClr val="bg1"/>
                </a:solidFill>
                <a:latin typeface="Foco" pitchFamily="34" charset="0"/>
              </a:rPr>
              <a:t> and Diego Pardo</a:t>
            </a:r>
            <a:r>
              <a:rPr lang="en-US" sz="4400" baseline="30000" smtClean="0">
                <a:solidFill>
                  <a:schemeClr val="bg1"/>
                </a:solidFill>
                <a:latin typeface="Arial" charset="0"/>
              </a:rPr>
              <a:t>*</a:t>
            </a:r>
            <a:endParaRPr lang="en-US" sz="4500" smtClean="0">
              <a:solidFill>
                <a:schemeClr val="bg1"/>
              </a:solidFill>
              <a:latin typeface="Foco" pitchFamily="34" charset="0"/>
            </a:endParaRPr>
          </a:p>
        </p:txBody>
      </p:sp>
      <p:sp>
        <p:nvSpPr>
          <p:cNvPr id="17" name="16 CuadroTexto"/>
          <p:cNvSpPr txBox="1"/>
          <p:nvPr/>
        </p:nvSpPr>
        <p:spPr>
          <a:xfrm>
            <a:off x="9145241" y="3345474"/>
            <a:ext cx="14545616" cy="1661993"/>
          </a:xfrm>
          <a:prstGeom prst="rect">
            <a:avLst/>
          </a:prstGeom>
          <a:noFill/>
        </p:spPr>
        <p:txBody>
          <a:bodyPr wrap="square" rtlCol="0">
            <a:spAutoFit/>
          </a:bodyPr>
          <a:lstStyle/>
          <a:p>
            <a:pPr algn="ctr"/>
            <a:r>
              <a:rPr lang="en-US" sz="3600" baseline="30000" smtClean="0">
                <a:solidFill>
                  <a:schemeClr val="bg1"/>
                </a:solidFill>
                <a:latin typeface="Arial" charset="0"/>
              </a:rPr>
              <a:t>*</a:t>
            </a:r>
            <a:r>
              <a:rPr lang="en-US" sz="3600" smtClean="0">
                <a:solidFill>
                  <a:schemeClr val="bg1"/>
                </a:solidFill>
                <a:latin typeface="Arial" charset="0"/>
              </a:rPr>
              <a:t> </a:t>
            </a:r>
            <a:r>
              <a:rPr lang="en-US" sz="3300" smtClean="0">
                <a:solidFill>
                  <a:schemeClr val="bg1"/>
                </a:solidFill>
                <a:latin typeface="Arial" charset="0"/>
              </a:rPr>
              <a:t>CETpD, UPC, Rambla de l’Exposició, 59, 08800 Vilanova i la Geltrú, Spain</a:t>
            </a:r>
          </a:p>
          <a:p>
            <a:pPr algn="ctr"/>
            <a:r>
              <a:rPr lang="en-US" sz="3300" smtClean="0">
                <a:solidFill>
                  <a:schemeClr val="bg1"/>
                </a:solidFill>
                <a:latin typeface="Arial" charset="0"/>
              </a:rPr>
              <a:t>xavips@gmail.com, cecilio.angulo@upc.edu, diego.pardo@upc.edu</a:t>
            </a:r>
          </a:p>
          <a:p>
            <a:pPr algn="ctr"/>
            <a:r>
              <a:rPr lang="en-US" sz="3200" baseline="30000" smtClean="0">
                <a:solidFill>
                  <a:schemeClr val="bg1"/>
                </a:solidFill>
                <a:latin typeface="Arial" charset="0"/>
              </a:rPr>
              <a:t>+</a:t>
            </a:r>
            <a:r>
              <a:rPr lang="en-US" sz="3200" smtClean="0">
                <a:solidFill>
                  <a:schemeClr val="bg1"/>
                </a:solidFill>
                <a:latin typeface="Arial" charset="0"/>
              </a:rPr>
              <a:t> </a:t>
            </a:r>
            <a:r>
              <a:rPr lang="en-US" sz="3300" smtClean="0">
                <a:solidFill>
                  <a:schemeClr val="bg1"/>
                </a:solidFill>
                <a:latin typeface="Arial" charset="0"/>
              </a:rPr>
              <a:t>Dept. Matemàtica Aplicada i Aàlisi, UB, Gran Via 585, Barcelona, Spain</a:t>
            </a:r>
            <a:endParaRPr lang="en-US" sz="3300" b="1" smtClean="0">
              <a:solidFill>
                <a:schemeClr val="bg1"/>
              </a:solidFill>
              <a:latin typeface="Arial" charset="0"/>
            </a:endParaRPr>
          </a:p>
        </p:txBody>
      </p:sp>
      <p:sp>
        <p:nvSpPr>
          <p:cNvPr id="32" name="31 Rectángulo redondeado"/>
          <p:cNvSpPr/>
          <p:nvPr/>
        </p:nvSpPr>
        <p:spPr>
          <a:xfrm>
            <a:off x="16922105" y="37372452"/>
            <a:ext cx="13969552" cy="4824536"/>
          </a:xfrm>
          <a:prstGeom prst="roundRect">
            <a:avLst/>
          </a:prstGeom>
          <a:solidFill>
            <a:srgbClr val="6C0000"/>
          </a:solidFill>
          <a:ln w="38100">
            <a:solidFill>
              <a:schemeClr val="tx1">
                <a:lumMod val="65000"/>
                <a:lumOff val="3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432054" tIns="216027" rIns="432054" bIns="216027" rtlCol="0" anchor="ctr"/>
          <a:lstStyle/>
          <a:p>
            <a:pPr algn="ctr"/>
            <a:endParaRPr lang="en-US">
              <a:ln>
                <a:solidFill>
                  <a:schemeClr val="tx1"/>
                </a:solidFill>
              </a:ln>
              <a:latin typeface="Foco" pitchFamily="34" charset="0"/>
            </a:endParaRPr>
          </a:p>
        </p:txBody>
      </p:sp>
      <p:sp>
        <p:nvSpPr>
          <p:cNvPr id="35" name="34 CuadroTexto"/>
          <p:cNvSpPr txBox="1"/>
          <p:nvPr/>
        </p:nvSpPr>
        <p:spPr>
          <a:xfrm>
            <a:off x="17426161" y="37661639"/>
            <a:ext cx="13033448" cy="4247317"/>
          </a:xfrm>
          <a:prstGeom prst="rect">
            <a:avLst/>
          </a:prstGeom>
          <a:noFill/>
        </p:spPr>
        <p:txBody>
          <a:bodyPr wrap="square" rtlCol="0">
            <a:spAutoFit/>
          </a:bodyPr>
          <a:lstStyle/>
          <a:p>
            <a:pPr algn="just"/>
            <a:r>
              <a:rPr lang="en-US" sz="3000" dirty="0" smtClean="0">
                <a:solidFill>
                  <a:schemeClr val="bg1"/>
                </a:solidFill>
                <a:latin typeface="Foco" pitchFamily="34" charset="0"/>
              </a:rPr>
              <a:t>[1] Bay H. </a:t>
            </a:r>
            <a:r>
              <a:rPr lang="en-US" sz="3000" dirty="0" err="1" smtClean="0">
                <a:solidFill>
                  <a:schemeClr val="bg1"/>
                </a:solidFill>
                <a:latin typeface="Foco" pitchFamily="34" charset="0"/>
              </a:rPr>
              <a:t>Ess</a:t>
            </a:r>
            <a:r>
              <a:rPr lang="en-US" sz="3000" dirty="0" smtClean="0">
                <a:solidFill>
                  <a:schemeClr val="bg1"/>
                </a:solidFill>
                <a:latin typeface="Foco" pitchFamily="34" charset="0"/>
              </a:rPr>
              <a:t> A. </a:t>
            </a:r>
            <a:r>
              <a:rPr lang="en-US" sz="3000" dirty="0" err="1" smtClean="0">
                <a:solidFill>
                  <a:schemeClr val="bg1"/>
                </a:solidFill>
                <a:latin typeface="Foco" pitchFamily="34" charset="0"/>
              </a:rPr>
              <a:t>Tuytelaars</a:t>
            </a:r>
            <a:r>
              <a:rPr lang="en-US" sz="3000" dirty="0" smtClean="0">
                <a:solidFill>
                  <a:schemeClr val="bg1"/>
                </a:solidFill>
                <a:latin typeface="Foco" pitchFamily="34" charset="0"/>
              </a:rPr>
              <a:t> T. Van </a:t>
            </a:r>
            <a:r>
              <a:rPr lang="en-US" sz="3000" dirty="0" err="1" smtClean="0">
                <a:solidFill>
                  <a:schemeClr val="bg1"/>
                </a:solidFill>
                <a:latin typeface="Foco" pitchFamily="34" charset="0"/>
              </a:rPr>
              <a:t>Gool</a:t>
            </a:r>
            <a:r>
              <a:rPr lang="en-US" sz="3000" dirty="0" smtClean="0">
                <a:solidFill>
                  <a:schemeClr val="bg1"/>
                </a:solidFill>
                <a:latin typeface="Foco" pitchFamily="34" charset="0"/>
              </a:rPr>
              <a:t> L., Surf: Speeded up robust features, Computer Vision and Image Understanding (CVIU), 2008</a:t>
            </a:r>
          </a:p>
          <a:p>
            <a:pPr algn="just"/>
            <a:r>
              <a:rPr lang="en-US" sz="3000" dirty="0" smtClean="0">
                <a:solidFill>
                  <a:schemeClr val="bg1"/>
                </a:solidFill>
                <a:latin typeface="Foco" pitchFamily="34" charset="0"/>
              </a:rPr>
              <a:t>[2] Peters, J. </a:t>
            </a:r>
            <a:r>
              <a:rPr lang="en-US" sz="3000" dirty="0" err="1" smtClean="0">
                <a:solidFill>
                  <a:schemeClr val="bg1"/>
                </a:solidFill>
                <a:latin typeface="Foco" pitchFamily="34" charset="0"/>
              </a:rPr>
              <a:t>Vijayakumar</a:t>
            </a:r>
            <a:r>
              <a:rPr lang="en-US" sz="3000" dirty="0" smtClean="0">
                <a:solidFill>
                  <a:schemeClr val="bg1"/>
                </a:solidFill>
                <a:latin typeface="Foco" pitchFamily="34" charset="0"/>
              </a:rPr>
              <a:t>, S. </a:t>
            </a:r>
            <a:r>
              <a:rPr lang="en-US" sz="3000" dirty="0" err="1" smtClean="0">
                <a:solidFill>
                  <a:schemeClr val="bg1"/>
                </a:solidFill>
                <a:latin typeface="Foco" pitchFamily="34" charset="0"/>
              </a:rPr>
              <a:t>Schaal</a:t>
            </a:r>
            <a:r>
              <a:rPr lang="en-US" sz="3000" dirty="0" smtClean="0">
                <a:solidFill>
                  <a:schemeClr val="bg1"/>
                </a:solidFill>
                <a:latin typeface="Foco" pitchFamily="34" charset="0"/>
              </a:rPr>
              <a:t>, S., Policy Gradient Methods for robotics, In International Conference on Intelligent Robots and</a:t>
            </a:r>
          </a:p>
          <a:p>
            <a:pPr algn="just"/>
            <a:r>
              <a:rPr lang="en-US" sz="3000" dirty="0" smtClean="0">
                <a:solidFill>
                  <a:schemeClr val="bg1"/>
                </a:solidFill>
                <a:latin typeface="Foco" pitchFamily="34" charset="0"/>
              </a:rPr>
              <a:t>Systems (IROS), 2006</a:t>
            </a:r>
          </a:p>
          <a:p>
            <a:pPr algn="just"/>
            <a:r>
              <a:rPr lang="en-US" sz="3000" dirty="0" smtClean="0">
                <a:solidFill>
                  <a:schemeClr val="bg1"/>
                </a:solidFill>
                <a:latin typeface="Foco" pitchFamily="34" charset="0"/>
              </a:rPr>
              <a:t>[3] Peters, J., Machine Learning for Robotics: Learning Methods for Robot Motor Skills, VDM-</a:t>
            </a:r>
            <a:r>
              <a:rPr lang="en-US" sz="3000" dirty="0" err="1" smtClean="0">
                <a:solidFill>
                  <a:schemeClr val="bg1"/>
                </a:solidFill>
                <a:latin typeface="Foco" pitchFamily="34" charset="0"/>
              </a:rPr>
              <a:t>Verlag</a:t>
            </a:r>
            <a:r>
              <a:rPr lang="en-US" sz="3000" dirty="0" smtClean="0">
                <a:solidFill>
                  <a:schemeClr val="bg1"/>
                </a:solidFill>
                <a:latin typeface="Foco" pitchFamily="34" charset="0"/>
              </a:rPr>
              <a:t>, 2008</a:t>
            </a:r>
          </a:p>
          <a:p>
            <a:pPr algn="just"/>
            <a:r>
              <a:rPr lang="en-US" sz="3000" dirty="0" smtClean="0">
                <a:solidFill>
                  <a:schemeClr val="bg1"/>
                </a:solidFill>
                <a:latin typeface="Foco" pitchFamily="34" charset="0"/>
              </a:rPr>
              <a:t>[4] Yang, J. Jiang Y.G. Hauptmann, A. Ngo C.W., Evaluating bag-of-visual-word representation in scene classification, MIR07 ACMMM, 2007</a:t>
            </a:r>
          </a:p>
        </p:txBody>
      </p:sp>
      <p:pic>
        <p:nvPicPr>
          <p:cNvPr id="33" name="32 Imagen" descr="Untitled-1.gif"/>
          <p:cNvPicPr>
            <a:picLocks noChangeAspect="1"/>
          </p:cNvPicPr>
          <p:nvPr/>
        </p:nvPicPr>
        <p:blipFill>
          <a:blip r:embed="rId3" cstate="print"/>
          <a:stretch>
            <a:fillRect/>
          </a:stretch>
        </p:blipFill>
        <p:spPr>
          <a:xfrm>
            <a:off x="1008338" y="12817724"/>
            <a:ext cx="14689632" cy="11737304"/>
          </a:xfrm>
          <a:prstGeom prst="rect">
            <a:avLst/>
          </a:prstGeom>
          <a:ln>
            <a:noFill/>
          </a:ln>
          <a:effectLst>
            <a:outerShdw blurRad="292100" dist="139700" dir="2700000" algn="tl" rotWithShape="0">
              <a:srgbClr val="333333">
                <a:alpha val="65000"/>
              </a:srgbClr>
            </a:outerShdw>
          </a:effectLst>
        </p:spPr>
      </p:pic>
      <p:pic>
        <p:nvPicPr>
          <p:cNvPr id="43" name="42 Imagen" descr="Untitled-1.gif"/>
          <p:cNvPicPr>
            <a:picLocks noChangeAspect="1"/>
          </p:cNvPicPr>
          <p:nvPr/>
        </p:nvPicPr>
        <p:blipFill>
          <a:blip r:embed="rId3" cstate="print"/>
          <a:stretch>
            <a:fillRect/>
          </a:stretch>
        </p:blipFill>
        <p:spPr>
          <a:xfrm>
            <a:off x="720305" y="7633148"/>
            <a:ext cx="31035448" cy="5040560"/>
          </a:xfrm>
          <a:prstGeom prst="rect">
            <a:avLst/>
          </a:prstGeom>
          <a:ln>
            <a:noFill/>
          </a:ln>
          <a:effectLst>
            <a:outerShdw blurRad="292100" dist="139700" dir="2700000" algn="tl" rotWithShape="0">
              <a:srgbClr val="333333">
                <a:alpha val="65000"/>
              </a:srgbClr>
            </a:outerShdw>
          </a:effectLst>
        </p:spPr>
      </p:pic>
      <p:sp>
        <p:nvSpPr>
          <p:cNvPr id="56" name="55 CuadroTexto"/>
          <p:cNvSpPr txBox="1"/>
          <p:nvPr/>
        </p:nvSpPr>
        <p:spPr>
          <a:xfrm>
            <a:off x="11377489" y="7789353"/>
            <a:ext cx="7128792" cy="923330"/>
          </a:xfrm>
          <a:prstGeom prst="rect">
            <a:avLst/>
          </a:prstGeom>
          <a:noFill/>
        </p:spPr>
        <p:txBody>
          <a:bodyPr wrap="square" rtlCol="0">
            <a:spAutoFit/>
          </a:bodyPr>
          <a:lstStyle/>
          <a:p>
            <a:pPr algn="ctr"/>
            <a:r>
              <a:rPr lang="en-US" sz="5400" smtClean="0">
                <a:solidFill>
                  <a:schemeClr val="bg1"/>
                </a:solidFill>
                <a:latin typeface="Foco" pitchFamily="34" charset="0"/>
              </a:rPr>
              <a:t>Sub-title</a:t>
            </a:r>
          </a:p>
        </p:txBody>
      </p:sp>
      <p:sp>
        <p:nvSpPr>
          <p:cNvPr id="57" name="56 Rectángulo redondeado"/>
          <p:cNvSpPr/>
          <p:nvPr/>
        </p:nvSpPr>
        <p:spPr>
          <a:xfrm>
            <a:off x="2592514" y="13249772"/>
            <a:ext cx="11593288" cy="1296144"/>
          </a:xfrm>
          <a:prstGeom prst="roundRect">
            <a:avLst/>
          </a:prstGeom>
          <a:solidFill>
            <a:srgbClr val="6C0000"/>
          </a:solidFill>
          <a:ln>
            <a:solidFill>
              <a:srgbClr val="6C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oco" pitchFamily="34" charset="0"/>
            </a:endParaRPr>
          </a:p>
        </p:txBody>
      </p:sp>
      <p:sp>
        <p:nvSpPr>
          <p:cNvPr id="58" name="57 CuadroTexto"/>
          <p:cNvSpPr txBox="1"/>
          <p:nvPr/>
        </p:nvSpPr>
        <p:spPr>
          <a:xfrm>
            <a:off x="3096570" y="13406562"/>
            <a:ext cx="10513168" cy="923330"/>
          </a:xfrm>
          <a:prstGeom prst="rect">
            <a:avLst/>
          </a:prstGeom>
          <a:noFill/>
        </p:spPr>
        <p:txBody>
          <a:bodyPr wrap="square" rtlCol="0">
            <a:spAutoFit/>
          </a:bodyPr>
          <a:lstStyle/>
          <a:p>
            <a:pPr algn="ctr"/>
            <a:r>
              <a:rPr lang="en-US" sz="5400" b="1" smtClean="0">
                <a:solidFill>
                  <a:schemeClr val="bg1"/>
                </a:solidFill>
                <a:latin typeface="Foco" pitchFamily="34" charset="0"/>
              </a:rPr>
              <a:t>1. Overview</a:t>
            </a:r>
          </a:p>
        </p:txBody>
      </p:sp>
      <p:sp>
        <p:nvSpPr>
          <p:cNvPr id="61" name="60 Rectángulo redondeado"/>
          <p:cNvSpPr/>
          <p:nvPr/>
        </p:nvSpPr>
        <p:spPr>
          <a:xfrm>
            <a:off x="9145241" y="8005377"/>
            <a:ext cx="15409712" cy="1296144"/>
          </a:xfrm>
          <a:prstGeom prst="roundRect">
            <a:avLst/>
          </a:prstGeom>
          <a:solidFill>
            <a:srgbClr val="6C0000"/>
          </a:solidFill>
          <a:ln>
            <a:solidFill>
              <a:srgbClr val="6C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oco" pitchFamily="34" charset="0"/>
            </a:endParaRPr>
          </a:p>
        </p:txBody>
      </p:sp>
      <p:sp>
        <p:nvSpPr>
          <p:cNvPr id="62" name="61 CuadroTexto"/>
          <p:cNvSpPr txBox="1"/>
          <p:nvPr/>
        </p:nvSpPr>
        <p:spPr>
          <a:xfrm>
            <a:off x="9441425" y="8065196"/>
            <a:ext cx="14537464" cy="923330"/>
          </a:xfrm>
          <a:prstGeom prst="rect">
            <a:avLst/>
          </a:prstGeom>
          <a:noFill/>
        </p:spPr>
        <p:txBody>
          <a:bodyPr wrap="square" rtlCol="0">
            <a:spAutoFit/>
          </a:bodyPr>
          <a:lstStyle/>
          <a:p>
            <a:pPr algn="ctr"/>
            <a:r>
              <a:rPr lang="en-US" sz="5400" b="1" smtClean="0">
                <a:solidFill>
                  <a:schemeClr val="bg1"/>
                </a:solidFill>
                <a:latin typeface="Foco" pitchFamily="34" charset="0"/>
              </a:rPr>
              <a:t>Abstract</a:t>
            </a:r>
          </a:p>
        </p:txBody>
      </p:sp>
      <p:sp>
        <p:nvSpPr>
          <p:cNvPr id="65" name="64 CuadroTexto"/>
          <p:cNvSpPr txBox="1"/>
          <p:nvPr/>
        </p:nvSpPr>
        <p:spPr>
          <a:xfrm>
            <a:off x="1728417" y="9505356"/>
            <a:ext cx="29091232" cy="2862322"/>
          </a:xfrm>
          <a:prstGeom prst="rect">
            <a:avLst/>
          </a:prstGeom>
          <a:noFill/>
        </p:spPr>
        <p:txBody>
          <a:bodyPr wrap="square" rtlCol="0">
            <a:spAutoFit/>
          </a:bodyPr>
          <a:lstStyle/>
          <a:p>
            <a:pPr algn="just"/>
            <a:r>
              <a:rPr lang="en-US" sz="3600" dirty="0" smtClean="0">
                <a:solidFill>
                  <a:srgbClr val="C00000"/>
                </a:solidFill>
                <a:latin typeface="Foco" pitchFamily="34" charset="0"/>
              </a:rPr>
              <a:t>An exportable and robust system for automatic Robot Navigation in unknown environments is proposed. The aim of the system is to allow a robot to automatically find a path that leads to a given goal, avoiding obstacles, only using vision and the least number of sensors. The system is composed by three main modules: the Artificial Vision, the Reinforcement Learning, and the Reactive Anti-collision module. Artificial Vision module is able to provide the information and functionalities needed by the Reinforcement Learning module. Visual Based navigation and a State definition are developed  without the use of a map, only using proximity sensors and Sony AIBO camera images.</a:t>
            </a:r>
            <a:endParaRPr lang="en-US" sz="7200" dirty="0">
              <a:solidFill>
                <a:schemeClr val="tx1">
                  <a:lumMod val="85000"/>
                  <a:lumOff val="15000"/>
                </a:schemeClr>
              </a:solidFill>
              <a:latin typeface="Foco" pitchFamily="34" charset="0"/>
            </a:endParaRPr>
          </a:p>
        </p:txBody>
      </p:sp>
      <p:sp>
        <p:nvSpPr>
          <p:cNvPr id="29" name="TextBox 38"/>
          <p:cNvSpPr txBox="1">
            <a:spLocks noChangeArrowheads="1"/>
          </p:cNvSpPr>
          <p:nvPr/>
        </p:nvSpPr>
        <p:spPr bwMode="auto">
          <a:xfrm>
            <a:off x="2304481" y="14977964"/>
            <a:ext cx="11881320" cy="1815882"/>
          </a:xfrm>
          <a:prstGeom prst="rect">
            <a:avLst/>
          </a:prstGeom>
          <a:noFill/>
          <a:ln w="9525">
            <a:noFill/>
            <a:miter lim="800000"/>
            <a:headEnd/>
            <a:tailEnd/>
          </a:ln>
        </p:spPr>
        <p:txBody>
          <a:bodyPr wrap="square">
            <a:spAutoFit/>
          </a:bodyPr>
          <a:lstStyle/>
          <a:p>
            <a:pPr algn="just"/>
            <a:r>
              <a:rPr lang="en-US" sz="2800" dirty="0" smtClean="0"/>
              <a:t>In order to follow a route between two points in the environment, a map is usually needed to optimize the route and follow it. However, here a path finding approach is presented where a map of the environment is not needed, neither the use of artificial landmarks.</a:t>
            </a:r>
            <a:endParaRPr lang="en-US" sz="2800" dirty="0"/>
          </a:p>
        </p:txBody>
      </p:sp>
      <p:pic>
        <p:nvPicPr>
          <p:cNvPr id="41" name="40 Imagen" descr="Untitled-1.gif"/>
          <p:cNvPicPr>
            <a:picLocks noChangeAspect="1"/>
          </p:cNvPicPr>
          <p:nvPr/>
        </p:nvPicPr>
        <p:blipFill>
          <a:blip r:embed="rId3" cstate="print"/>
          <a:stretch>
            <a:fillRect/>
          </a:stretch>
        </p:blipFill>
        <p:spPr>
          <a:xfrm>
            <a:off x="1008337" y="24483020"/>
            <a:ext cx="14761640" cy="8424936"/>
          </a:xfrm>
          <a:prstGeom prst="rect">
            <a:avLst/>
          </a:prstGeom>
          <a:ln>
            <a:noFill/>
          </a:ln>
          <a:effectLst>
            <a:outerShdw blurRad="292100" dist="139700" dir="2700000" algn="tl" rotWithShape="0">
              <a:srgbClr val="333333">
                <a:alpha val="65000"/>
              </a:srgbClr>
            </a:outerShdw>
          </a:effectLst>
        </p:spPr>
      </p:pic>
      <p:sp>
        <p:nvSpPr>
          <p:cNvPr id="45" name="44 Rectángulo redondeado"/>
          <p:cNvSpPr/>
          <p:nvPr/>
        </p:nvSpPr>
        <p:spPr>
          <a:xfrm>
            <a:off x="2592513" y="24987076"/>
            <a:ext cx="11593288" cy="1224136"/>
          </a:xfrm>
          <a:prstGeom prst="roundRect">
            <a:avLst/>
          </a:prstGeom>
          <a:solidFill>
            <a:srgbClr val="6C0000"/>
          </a:solidFill>
          <a:ln>
            <a:solidFill>
              <a:srgbClr val="6C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oco" pitchFamily="34" charset="0"/>
            </a:endParaRPr>
          </a:p>
        </p:txBody>
      </p:sp>
      <p:sp>
        <p:nvSpPr>
          <p:cNvPr id="46" name="45 CuadroTexto"/>
          <p:cNvSpPr txBox="1"/>
          <p:nvPr/>
        </p:nvSpPr>
        <p:spPr>
          <a:xfrm>
            <a:off x="2952553" y="25071858"/>
            <a:ext cx="10513168" cy="923330"/>
          </a:xfrm>
          <a:prstGeom prst="rect">
            <a:avLst/>
          </a:prstGeom>
          <a:noFill/>
        </p:spPr>
        <p:txBody>
          <a:bodyPr wrap="square" rtlCol="0">
            <a:spAutoFit/>
          </a:bodyPr>
          <a:lstStyle/>
          <a:p>
            <a:pPr algn="ctr"/>
            <a:r>
              <a:rPr lang="en-US" sz="5400" b="1" dirty="0" smtClean="0">
                <a:solidFill>
                  <a:schemeClr val="bg1"/>
                </a:solidFill>
                <a:latin typeface="Foco" pitchFamily="34" charset="0"/>
              </a:rPr>
              <a:t>2. Reinforcement Learning</a:t>
            </a:r>
          </a:p>
        </p:txBody>
      </p:sp>
      <p:sp>
        <p:nvSpPr>
          <p:cNvPr id="82" name="TextBox 31"/>
          <p:cNvSpPr txBox="1">
            <a:spLocks noChangeArrowheads="1"/>
          </p:cNvSpPr>
          <p:nvPr/>
        </p:nvSpPr>
        <p:spPr bwMode="auto">
          <a:xfrm>
            <a:off x="1728416" y="26556731"/>
            <a:ext cx="13249473" cy="1815882"/>
          </a:xfrm>
          <a:prstGeom prst="rect">
            <a:avLst/>
          </a:prstGeom>
          <a:noFill/>
          <a:ln w="9525">
            <a:noFill/>
            <a:miter lim="800000"/>
            <a:headEnd/>
            <a:tailEnd/>
          </a:ln>
        </p:spPr>
        <p:txBody>
          <a:bodyPr wrap="square">
            <a:spAutoFit/>
          </a:bodyPr>
          <a:lstStyle/>
          <a:p>
            <a:pPr algn="just"/>
            <a:r>
              <a:rPr lang="en-US" sz="2800" dirty="0" smtClean="0"/>
              <a:t>According to the Reinforcement Learning (RL) paradigm, robot should take actions within its universe, looking for maximizing some notion of cumulative reward. RL algorithms attempt to find a policy that maps its current state to the actions the robot should take in those states. Formally, the basic RL model consists of:</a:t>
            </a:r>
          </a:p>
        </p:txBody>
      </p:sp>
      <p:pic>
        <p:nvPicPr>
          <p:cNvPr id="87" name="86 Imagen" descr="Untitled-1.gif"/>
          <p:cNvPicPr>
            <a:picLocks noChangeAspect="1"/>
          </p:cNvPicPr>
          <p:nvPr/>
        </p:nvPicPr>
        <p:blipFill>
          <a:blip r:embed="rId3" cstate="print"/>
          <a:stretch>
            <a:fillRect/>
          </a:stretch>
        </p:blipFill>
        <p:spPr>
          <a:xfrm>
            <a:off x="16202025" y="29019524"/>
            <a:ext cx="15481720" cy="8208912"/>
          </a:xfrm>
          <a:prstGeom prst="rect">
            <a:avLst/>
          </a:prstGeom>
          <a:ln>
            <a:noFill/>
          </a:ln>
          <a:effectLst>
            <a:outerShdw blurRad="292100" dist="139700" dir="2700000" algn="tl" rotWithShape="0">
              <a:srgbClr val="333333">
                <a:alpha val="65000"/>
              </a:srgbClr>
            </a:outerShdw>
          </a:effectLst>
        </p:spPr>
      </p:pic>
      <p:sp>
        <p:nvSpPr>
          <p:cNvPr id="88" name="87 Rectángulo redondeado"/>
          <p:cNvSpPr/>
          <p:nvPr/>
        </p:nvSpPr>
        <p:spPr>
          <a:xfrm>
            <a:off x="17786200" y="29523580"/>
            <a:ext cx="11702145" cy="1224136"/>
          </a:xfrm>
          <a:prstGeom prst="roundRect">
            <a:avLst/>
          </a:prstGeom>
          <a:solidFill>
            <a:srgbClr val="6C0000"/>
          </a:solidFill>
          <a:ln>
            <a:solidFill>
              <a:srgbClr val="6C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oco" pitchFamily="34" charset="0"/>
            </a:endParaRPr>
          </a:p>
        </p:txBody>
      </p:sp>
      <p:sp>
        <p:nvSpPr>
          <p:cNvPr id="89" name="88 CuadroTexto"/>
          <p:cNvSpPr txBox="1"/>
          <p:nvPr/>
        </p:nvSpPr>
        <p:spPr>
          <a:xfrm>
            <a:off x="18146240" y="29667596"/>
            <a:ext cx="10611883" cy="923330"/>
          </a:xfrm>
          <a:prstGeom prst="rect">
            <a:avLst/>
          </a:prstGeom>
          <a:noFill/>
        </p:spPr>
        <p:txBody>
          <a:bodyPr wrap="square" rtlCol="0">
            <a:spAutoFit/>
          </a:bodyPr>
          <a:lstStyle/>
          <a:p>
            <a:pPr algn="ctr"/>
            <a:r>
              <a:rPr lang="en-US" sz="5400" b="1" dirty="0" smtClean="0">
                <a:solidFill>
                  <a:schemeClr val="bg1"/>
                </a:solidFill>
                <a:latin typeface="Foco" pitchFamily="34" charset="0"/>
              </a:rPr>
              <a:t>5. CONCLUSIONS</a:t>
            </a:r>
          </a:p>
        </p:txBody>
      </p:sp>
      <p:pic>
        <p:nvPicPr>
          <p:cNvPr id="98" name="97 Imagen" descr="Untitled-1.gif"/>
          <p:cNvPicPr>
            <a:picLocks noChangeAspect="1"/>
          </p:cNvPicPr>
          <p:nvPr/>
        </p:nvPicPr>
        <p:blipFill>
          <a:blip r:embed="rId3" cstate="print"/>
          <a:stretch>
            <a:fillRect/>
          </a:stretch>
        </p:blipFill>
        <p:spPr>
          <a:xfrm>
            <a:off x="936329" y="32979964"/>
            <a:ext cx="14689632" cy="9577064"/>
          </a:xfrm>
          <a:prstGeom prst="rect">
            <a:avLst/>
          </a:prstGeom>
          <a:ln>
            <a:noFill/>
          </a:ln>
          <a:effectLst>
            <a:outerShdw blurRad="292100" dist="139700" dir="2700000" algn="tl" rotWithShape="0">
              <a:srgbClr val="333333">
                <a:alpha val="65000"/>
              </a:srgbClr>
            </a:outerShdw>
          </a:effectLst>
        </p:spPr>
      </p:pic>
      <p:sp>
        <p:nvSpPr>
          <p:cNvPr id="99" name="98 Rectángulo redondeado"/>
          <p:cNvSpPr/>
          <p:nvPr/>
        </p:nvSpPr>
        <p:spPr>
          <a:xfrm>
            <a:off x="2664521" y="33556028"/>
            <a:ext cx="11593288" cy="1224136"/>
          </a:xfrm>
          <a:prstGeom prst="roundRect">
            <a:avLst/>
          </a:prstGeom>
          <a:solidFill>
            <a:srgbClr val="6C0000"/>
          </a:solidFill>
          <a:ln>
            <a:solidFill>
              <a:srgbClr val="6C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oco" pitchFamily="34" charset="0"/>
            </a:endParaRPr>
          </a:p>
        </p:txBody>
      </p:sp>
      <p:sp>
        <p:nvSpPr>
          <p:cNvPr id="100" name="99 CuadroTexto"/>
          <p:cNvSpPr txBox="1"/>
          <p:nvPr/>
        </p:nvSpPr>
        <p:spPr>
          <a:xfrm>
            <a:off x="3024561" y="33700044"/>
            <a:ext cx="10729192" cy="923330"/>
          </a:xfrm>
          <a:prstGeom prst="rect">
            <a:avLst/>
          </a:prstGeom>
          <a:noFill/>
        </p:spPr>
        <p:txBody>
          <a:bodyPr wrap="square" rtlCol="0">
            <a:spAutoFit/>
          </a:bodyPr>
          <a:lstStyle/>
          <a:p>
            <a:pPr algn="ctr"/>
            <a:r>
              <a:rPr lang="en-US" sz="5400" b="1" dirty="0" smtClean="0">
                <a:solidFill>
                  <a:schemeClr val="bg1"/>
                </a:solidFill>
                <a:latin typeface="Foco" pitchFamily="34" charset="0"/>
              </a:rPr>
              <a:t>3. State definition</a:t>
            </a:r>
          </a:p>
        </p:txBody>
      </p:sp>
      <p:sp>
        <p:nvSpPr>
          <p:cNvPr id="53" name="52 CuadroTexto"/>
          <p:cNvSpPr txBox="1"/>
          <p:nvPr/>
        </p:nvSpPr>
        <p:spPr>
          <a:xfrm>
            <a:off x="9793313" y="4940976"/>
            <a:ext cx="13393488" cy="1107996"/>
          </a:xfrm>
          <a:prstGeom prst="rect">
            <a:avLst/>
          </a:prstGeom>
          <a:noFill/>
        </p:spPr>
        <p:txBody>
          <a:bodyPr wrap="square" rtlCol="0">
            <a:spAutoFit/>
          </a:bodyPr>
          <a:lstStyle/>
          <a:p>
            <a:pPr algn="ctr"/>
            <a:r>
              <a:rPr lang="en-US" sz="3300" smtClean="0">
                <a:solidFill>
                  <a:schemeClr val="bg1"/>
                </a:solidFill>
                <a:latin typeface="Arial" charset="0"/>
              </a:rPr>
              <a:t>Computer Vision Center, Campus UAB, Edifici O, 08193, Cerdanyola</a:t>
            </a:r>
          </a:p>
          <a:p>
            <a:pPr algn="ctr"/>
            <a:r>
              <a:rPr lang="en-US" sz="3300" smtClean="0">
                <a:solidFill>
                  <a:schemeClr val="bg1"/>
                </a:solidFill>
                <a:latin typeface="Arial" charset="0"/>
              </a:rPr>
              <a:t>sergio@maia.ub.es</a:t>
            </a:r>
          </a:p>
        </p:txBody>
      </p:sp>
      <p:pic>
        <p:nvPicPr>
          <p:cNvPr id="1026" name="Picture 2" descr="C:\Users\Humberto\Desktop\x\CVCRD2010\report\images\overview.png"/>
          <p:cNvPicPr>
            <a:picLocks noChangeAspect="1" noChangeArrowheads="1"/>
          </p:cNvPicPr>
          <p:nvPr/>
        </p:nvPicPr>
        <p:blipFill>
          <a:blip r:embed="rId6" cstate="print"/>
          <a:srcRect/>
          <a:stretch>
            <a:fillRect/>
          </a:stretch>
        </p:blipFill>
        <p:spPr bwMode="auto">
          <a:xfrm>
            <a:off x="2664521" y="17066196"/>
            <a:ext cx="11306208" cy="6665578"/>
          </a:xfrm>
          <a:prstGeom prst="rect">
            <a:avLst/>
          </a:prstGeom>
          <a:noFill/>
        </p:spPr>
      </p:pic>
      <p:graphicFrame>
        <p:nvGraphicFramePr>
          <p:cNvPr id="55" name="54 Tabla"/>
          <p:cNvGraphicFramePr>
            <a:graphicFrameLocks noGrp="1"/>
          </p:cNvGraphicFramePr>
          <p:nvPr/>
        </p:nvGraphicFramePr>
        <p:xfrm>
          <a:off x="2520506" y="28516629"/>
          <a:ext cx="11881320" cy="1598279"/>
        </p:xfrm>
        <a:graphic>
          <a:graphicData uri="http://schemas.openxmlformats.org/drawingml/2006/table">
            <a:tbl>
              <a:tblPr>
                <a:tableStyleId>{073A0DAA-6AF3-43AB-8588-CEC1D06C72B9}</a:tableStyleId>
              </a:tblPr>
              <a:tblGrid>
                <a:gridCol w="3816424"/>
                <a:gridCol w="8064896"/>
              </a:tblGrid>
              <a:tr h="453056">
                <a:tc>
                  <a:txBody>
                    <a:bodyPr/>
                    <a:lstStyle/>
                    <a:p>
                      <a:r>
                        <a:rPr lang="en-US" sz="2800" dirty="0" smtClean="0"/>
                        <a:t>Set of world states </a:t>
                      </a:r>
                      <a:r>
                        <a:rPr lang="en-US" sz="2800" i="1" dirty="0" smtClean="0"/>
                        <a:t>X</a:t>
                      </a:r>
                      <a:r>
                        <a:rPr lang="en-US" sz="2800" dirty="0" smtClean="0"/>
                        <a:t>:</a:t>
                      </a:r>
                      <a:endParaRPr lang="en-US" sz="2800" dirty="0"/>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t>x </a:t>
                      </a:r>
                      <a:r>
                        <a:rPr lang="az-Cyrl-AZ" sz="2800" baseline="0" dirty="0" smtClean="0"/>
                        <a:t>є</a:t>
                      </a:r>
                      <a:r>
                        <a:rPr lang="es-ES" sz="2800" baseline="0" dirty="0" smtClean="0"/>
                        <a:t> </a:t>
                      </a:r>
                      <a:r>
                        <a:rPr lang="es-ES" sz="2800" baseline="0" dirty="0" smtClean="0">
                          <a:latin typeface="Castellar" pitchFamily="18" charset="0"/>
                        </a:rPr>
                        <a:t>R</a:t>
                      </a:r>
                      <a:r>
                        <a:rPr lang="en-US" sz="2800" baseline="30000" dirty="0" smtClean="0"/>
                        <a:t>n</a:t>
                      </a:r>
                      <a:r>
                        <a:rPr lang="en-US" sz="2800" dirty="0" smtClean="0"/>
                        <a:t>, where </a:t>
                      </a:r>
                      <a:r>
                        <a:rPr lang="en-US" sz="2800" i="1" dirty="0" smtClean="0"/>
                        <a:t>n</a:t>
                      </a:r>
                      <a:r>
                        <a:rPr lang="en-US" sz="2800" dirty="0" smtClean="0"/>
                        <a:t> = 53 = dictionary size + 3 sensors</a:t>
                      </a:r>
                      <a:endParaRPr lang="en-US" sz="2800" dirty="0"/>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1959">
                <a:tc>
                  <a:txBody>
                    <a:bodyPr/>
                    <a:lstStyle/>
                    <a:p>
                      <a:r>
                        <a:rPr lang="en-US" sz="2800" dirty="0" smtClean="0"/>
                        <a:t>Set of actions </a:t>
                      </a:r>
                      <a:r>
                        <a:rPr lang="en-US" sz="2800" i="1" dirty="0" smtClean="0"/>
                        <a:t>U</a:t>
                      </a:r>
                      <a:r>
                        <a:rPr lang="en-US" sz="2800" dirty="0" smtClean="0"/>
                        <a:t>:</a:t>
                      </a:r>
                      <a:endParaRPr lang="en-US" sz="2800" dirty="0"/>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i="1" dirty="0" smtClean="0"/>
                        <a:t>U</a:t>
                      </a:r>
                      <a:r>
                        <a:rPr lang="en-US" sz="2800" dirty="0" smtClean="0"/>
                        <a:t> = [</a:t>
                      </a:r>
                      <a:r>
                        <a:rPr lang="en-US" sz="2800" i="1" dirty="0" smtClean="0"/>
                        <a:t>forward</a:t>
                      </a:r>
                      <a:r>
                        <a:rPr lang="en-US" sz="2800" dirty="0" smtClean="0"/>
                        <a:t>, </a:t>
                      </a:r>
                      <a:r>
                        <a:rPr lang="en-US" sz="2800" i="1" dirty="0" smtClean="0"/>
                        <a:t>backward</a:t>
                      </a:r>
                      <a:r>
                        <a:rPr lang="en-US" sz="2800" dirty="0" smtClean="0"/>
                        <a:t>, </a:t>
                      </a:r>
                      <a:r>
                        <a:rPr lang="en-US" sz="2800" i="1" dirty="0" smtClean="0"/>
                        <a:t>90º left</a:t>
                      </a:r>
                      <a:r>
                        <a:rPr lang="en-US" sz="2800" dirty="0" smtClean="0"/>
                        <a:t>, </a:t>
                      </a:r>
                      <a:r>
                        <a:rPr lang="en-US" sz="2800" i="1" dirty="0" smtClean="0"/>
                        <a:t>90º right</a:t>
                      </a:r>
                      <a:r>
                        <a:rPr lang="en-US" sz="2800" dirty="0" smtClean="0"/>
                        <a:t>]</a:t>
                      </a:r>
                      <a:endParaRPr lang="en-US" sz="2800" dirty="0"/>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3995">
                <a:tc>
                  <a:txBody>
                    <a:bodyPr/>
                    <a:lstStyle/>
                    <a:p>
                      <a:r>
                        <a:rPr lang="en-US" sz="2800" dirty="0" smtClean="0"/>
                        <a:t>Set of scalar rewards :</a:t>
                      </a:r>
                      <a:endParaRPr lang="en-US" sz="2800" dirty="0"/>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smtClean="0"/>
                        <a:t>r</a:t>
                      </a:r>
                      <a:r>
                        <a:rPr lang="en-US" sz="2800" baseline="0" dirty="0" smtClean="0"/>
                        <a:t> </a:t>
                      </a:r>
                      <a:r>
                        <a:rPr lang="az-Cyrl-AZ" sz="2800" baseline="0" dirty="0" smtClean="0"/>
                        <a:t>є</a:t>
                      </a:r>
                      <a:r>
                        <a:rPr lang="es-ES" sz="2800" baseline="0" dirty="0" smtClean="0"/>
                        <a:t> </a:t>
                      </a:r>
                      <a:r>
                        <a:rPr lang="es-ES" sz="2800" baseline="0" dirty="0" smtClean="0">
                          <a:latin typeface="Castellar" pitchFamily="18" charset="0"/>
                        </a:rPr>
                        <a:t>R</a:t>
                      </a:r>
                      <a:endParaRPr lang="en-US" sz="2800" dirty="0">
                        <a:latin typeface="Castellar" pitchFamily="18" charset="0"/>
                      </a:endParaRPr>
                    </a:p>
                  </a:txBody>
                  <a:tcPr marL="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0" name="TextBox 31"/>
          <p:cNvSpPr txBox="1">
            <a:spLocks noChangeArrowheads="1"/>
          </p:cNvSpPr>
          <p:nvPr/>
        </p:nvSpPr>
        <p:spPr bwMode="auto">
          <a:xfrm>
            <a:off x="1728418" y="30301147"/>
            <a:ext cx="13249473" cy="2246769"/>
          </a:xfrm>
          <a:prstGeom prst="rect">
            <a:avLst/>
          </a:prstGeom>
          <a:noFill/>
          <a:ln w="9525">
            <a:noFill/>
            <a:miter lim="800000"/>
            <a:headEnd/>
            <a:tailEnd/>
          </a:ln>
        </p:spPr>
        <p:txBody>
          <a:bodyPr wrap="square">
            <a:spAutoFit/>
          </a:bodyPr>
          <a:lstStyle/>
          <a:p>
            <a:pPr algn="just"/>
            <a:r>
              <a:rPr lang="en-US" sz="2800" dirty="0" smtClean="0"/>
              <a:t>A value of </a:t>
            </a:r>
            <a:r>
              <a:rPr lang="en-US" sz="2800" i="1" dirty="0" smtClean="0"/>
              <a:t>n=53</a:t>
            </a:r>
            <a:r>
              <a:rPr lang="en-US" sz="2800" dirty="0" smtClean="0"/>
              <a:t> implies a high state space dimensionality, too large to grid the state space supposing that all states must be visited. It is necessary to look for a continuous RL algorithm that supports high state  dimensionality, therefore, a Policy Gradient Reinforcement Learning method (PGRL) [3] is applied. The Natural Actor-Critic Algorithm described in [2] is chosen given that it supports a high state dimensionality.</a:t>
            </a:r>
          </a:p>
        </p:txBody>
      </p:sp>
      <p:sp>
        <p:nvSpPr>
          <p:cNvPr id="70" name="TextBox 38"/>
          <p:cNvSpPr txBox="1">
            <a:spLocks noChangeArrowheads="1"/>
          </p:cNvSpPr>
          <p:nvPr/>
        </p:nvSpPr>
        <p:spPr bwMode="auto">
          <a:xfrm>
            <a:off x="17138129" y="15049972"/>
            <a:ext cx="13897544" cy="3108543"/>
          </a:xfrm>
          <a:prstGeom prst="rect">
            <a:avLst/>
          </a:prstGeom>
          <a:noFill/>
          <a:ln w="9525">
            <a:noFill/>
            <a:miter lim="800000"/>
            <a:headEnd/>
            <a:tailEnd/>
          </a:ln>
        </p:spPr>
        <p:txBody>
          <a:bodyPr wrap="square">
            <a:spAutoFit/>
          </a:bodyPr>
          <a:lstStyle/>
          <a:p>
            <a:r>
              <a:rPr lang="en-US" sz="2800" dirty="0" smtClean="0"/>
              <a:t>Actions ordered by Reinforcement Learning module must </a:t>
            </a:r>
            <a:r>
              <a:rPr lang="en-US" sz="2800" dirty="0"/>
              <a:t>always be carry </a:t>
            </a:r>
            <a:r>
              <a:rPr lang="en-US" sz="2800" dirty="0" smtClean="0"/>
              <a:t>out in the same way. Therefore, it is necessary to avoid unexpected behaviors implementing reliable actions: </a:t>
            </a:r>
            <a:r>
              <a:rPr lang="en-US" sz="2800" i="1" dirty="0" smtClean="0"/>
              <a:t>controlled forward</a:t>
            </a:r>
            <a:r>
              <a:rPr lang="en-US" sz="2800" dirty="0" smtClean="0"/>
              <a:t> and </a:t>
            </a:r>
            <a:r>
              <a:rPr lang="en-US" sz="2800" i="1" dirty="0" smtClean="0"/>
              <a:t>controlled turn</a:t>
            </a:r>
            <a:r>
              <a:rPr lang="en-US" sz="2800" dirty="0" smtClean="0"/>
              <a:t>.</a:t>
            </a:r>
          </a:p>
          <a:p>
            <a:pPr marL="514350" indent="-514350">
              <a:buFont typeface="+mj-lt"/>
              <a:buAutoNum type="arabicPeriod"/>
            </a:pPr>
            <a:r>
              <a:rPr lang="en-US" sz="2800" dirty="0" smtClean="0"/>
              <a:t>Feature extraction, applying SURF [1] on robot’s camera images.</a:t>
            </a:r>
          </a:p>
          <a:p>
            <a:pPr marL="514350" indent="-514350">
              <a:buFont typeface="+mj-lt"/>
              <a:buAutoNum type="arabicPeriod"/>
            </a:pPr>
            <a:r>
              <a:rPr lang="en-US" sz="2800" dirty="0" smtClean="0"/>
              <a:t>To find </a:t>
            </a:r>
            <a:r>
              <a:rPr lang="en-US" sz="2800" b="1" dirty="0" smtClean="0"/>
              <a:t>correspondences</a:t>
            </a:r>
            <a:r>
              <a:rPr lang="en-US" sz="2800" dirty="0" smtClean="0"/>
              <a:t> between features from consecutive images, obtaining a set of </a:t>
            </a:r>
            <a:r>
              <a:rPr lang="en-US" sz="2800" b="1" dirty="0" smtClean="0"/>
              <a:t>motion vectors </a:t>
            </a:r>
            <a:r>
              <a:rPr lang="en-US" sz="2800" dirty="0" smtClean="0"/>
              <a:t>describing robot motion in 2D.</a:t>
            </a:r>
          </a:p>
          <a:p>
            <a:pPr marL="514350" indent="-514350">
              <a:buFont typeface="+mj-lt"/>
              <a:buAutoNum type="arabicPeriod"/>
            </a:pPr>
            <a:r>
              <a:rPr lang="en-US" sz="2800" dirty="0" smtClean="0"/>
              <a:t>Is robot going forward or is it turning?</a:t>
            </a:r>
            <a:endParaRPr lang="en-US" sz="2800" dirty="0"/>
          </a:p>
        </p:txBody>
      </p:sp>
      <p:sp>
        <p:nvSpPr>
          <p:cNvPr id="68" name="67 Rectángulo redondeado"/>
          <p:cNvSpPr/>
          <p:nvPr/>
        </p:nvSpPr>
        <p:spPr>
          <a:xfrm>
            <a:off x="17714193" y="13393788"/>
            <a:ext cx="11665296" cy="1224136"/>
          </a:xfrm>
          <a:prstGeom prst="roundRect">
            <a:avLst/>
          </a:prstGeom>
          <a:solidFill>
            <a:srgbClr val="6C0000"/>
          </a:solidFill>
          <a:ln>
            <a:solidFill>
              <a:srgbClr val="6C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oco" pitchFamily="34" charset="0"/>
            </a:endParaRPr>
          </a:p>
        </p:txBody>
      </p:sp>
      <p:sp>
        <p:nvSpPr>
          <p:cNvPr id="77" name="76 CuadroTexto"/>
          <p:cNvSpPr txBox="1"/>
          <p:nvPr/>
        </p:nvSpPr>
        <p:spPr>
          <a:xfrm>
            <a:off x="18362265" y="13537804"/>
            <a:ext cx="10310992" cy="923330"/>
          </a:xfrm>
          <a:prstGeom prst="rect">
            <a:avLst/>
          </a:prstGeom>
          <a:noFill/>
        </p:spPr>
        <p:txBody>
          <a:bodyPr wrap="square" rtlCol="0">
            <a:spAutoFit/>
          </a:bodyPr>
          <a:lstStyle/>
          <a:p>
            <a:pPr algn="ctr"/>
            <a:r>
              <a:rPr lang="en-US" sz="5400" b="1" dirty="0" smtClean="0">
                <a:solidFill>
                  <a:schemeClr val="bg1"/>
                </a:solidFill>
                <a:latin typeface="Foco" pitchFamily="34" charset="0"/>
              </a:rPr>
              <a:t>4. Actions (Navigation control)</a:t>
            </a:r>
          </a:p>
        </p:txBody>
      </p:sp>
      <p:sp>
        <p:nvSpPr>
          <p:cNvPr id="81" name="TextBox 38"/>
          <p:cNvSpPr txBox="1">
            <a:spLocks noChangeArrowheads="1"/>
          </p:cNvSpPr>
          <p:nvPr/>
        </p:nvSpPr>
        <p:spPr bwMode="auto">
          <a:xfrm>
            <a:off x="1872433" y="35140204"/>
            <a:ext cx="6840760" cy="1815882"/>
          </a:xfrm>
          <a:prstGeom prst="rect">
            <a:avLst/>
          </a:prstGeom>
          <a:noFill/>
          <a:ln w="9525">
            <a:noFill/>
            <a:miter lim="800000"/>
            <a:headEnd/>
            <a:tailEnd/>
          </a:ln>
        </p:spPr>
        <p:txBody>
          <a:bodyPr wrap="square">
            <a:spAutoFit/>
          </a:bodyPr>
          <a:lstStyle/>
          <a:p>
            <a:pPr algn="just"/>
            <a:r>
              <a:rPr lang="en-US" sz="2800" dirty="0" smtClean="0"/>
              <a:t>Similar states on the map should have similar state representations and very different state representation is due to distant or very different states.</a:t>
            </a:r>
            <a:endParaRPr lang="en-US" sz="2800" dirty="0"/>
          </a:p>
        </p:txBody>
      </p:sp>
      <p:sp>
        <p:nvSpPr>
          <p:cNvPr id="90" name="TextBox 38"/>
          <p:cNvSpPr txBox="1">
            <a:spLocks noChangeArrowheads="1"/>
          </p:cNvSpPr>
          <p:nvPr/>
        </p:nvSpPr>
        <p:spPr bwMode="auto">
          <a:xfrm>
            <a:off x="9145241" y="35068196"/>
            <a:ext cx="5832648" cy="1815882"/>
          </a:xfrm>
          <a:prstGeom prst="rect">
            <a:avLst/>
          </a:prstGeom>
          <a:noFill/>
          <a:ln w="9525">
            <a:noFill/>
            <a:miter lim="800000"/>
            <a:headEnd/>
            <a:tailEnd/>
          </a:ln>
        </p:spPr>
        <p:txBody>
          <a:bodyPr wrap="square">
            <a:spAutoFit/>
          </a:bodyPr>
          <a:lstStyle/>
          <a:p>
            <a:r>
              <a:rPr lang="en-US" sz="2800" b="1" dirty="0" smtClean="0"/>
              <a:t>Restrictions:</a:t>
            </a:r>
          </a:p>
          <a:p>
            <a:pPr>
              <a:buFont typeface="Arial" pitchFamily="34" charset="0"/>
              <a:buChar char="•"/>
            </a:pPr>
            <a:r>
              <a:rPr lang="en-US" sz="2800" dirty="0" smtClean="0"/>
              <a:t> Only use robot sensors</a:t>
            </a:r>
          </a:p>
          <a:p>
            <a:pPr>
              <a:buFont typeface="Arial" pitchFamily="34" charset="0"/>
              <a:buChar char="•"/>
            </a:pPr>
            <a:r>
              <a:rPr lang="en-US" sz="2800" dirty="0" smtClean="0"/>
              <a:t> World’s map is not known</a:t>
            </a:r>
          </a:p>
          <a:p>
            <a:pPr>
              <a:buFont typeface="Arial" pitchFamily="34" charset="0"/>
              <a:buChar char="•"/>
            </a:pPr>
            <a:r>
              <a:rPr lang="en-US" sz="2800" dirty="0" smtClean="0"/>
              <a:t> Artificial  landmarks are forbidden</a:t>
            </a:r>
            <a:endParaRPr lang="en-US" sz="2800" dirty="0"/>
          </a:p>
        </p:txBody>
      </p:sp>
      <p:sp>
        <p:nvSpPr>
          <p:cNvPr id="91" name="TextBox 38"/>
          <p:cNvSpPr txBox="1">
            <a:spLocks noChangeArrowheads="1"/>
          </p:cNvSpPr>
          <p:nvPr/>
        </p:nvSpPr>
        <p:spPr bwMode="auto">
          <a:xfrm>
            <a:off x="1944441" y="36994409"/>
            <a:ext cx="13033448" cy="954107"/>
          </a:xfrm>
          <a:prstGeom prst="rect">
            <a:avLst/>
          </a:prstGeom>
          <a:noFill/>
          <a:ln w="9525">
            <a:noFill/>
            <a:miter lim="800000"/>
            <a:headEnd/>
            <a:tailEnd/>
          </a:ln>
        </p:spPr>
        <p:txBody>
          <a:bodyPr wrap="square">
            <a:spAutoFit/>
          </a:bodyPr>
          <a:lstStyle/>
          <a:p>
            <a:r>
              <a:rPr lang="en-US" sz="2800" b="1" dirty="0" smtClean="0"/>
              <a:t>Idea:</a:t>
            </a:r>
            <a:r>
              <a:rPr lang="en-US" sz="2800" dirty="0" smtClean="0"/>
              <a:t> Robot camera image describes its position and orientation with a high level of reliability.</a:t>
            </a:r>
            <a:endParaRPr lang="en-US" sz="2800" dirty="0"/>
          </a:p>
        </p:txBody>
      </p:sp>
      <p:sp>
        <p:nvSpPr>
          <p:cNvPr id="92" name="TextBox 38"/>
          <p:cNvSpPr txBox="1">
            <a:spLocks noChangeArrowheads="1"/>
          </p:cNvSpPr>
          <p:nvPr/>
        </p:nvSpPr>
        <p:spPr bwMode="auto">
          <a:xfrm>
            <a:off x="1944441" y="38002521"/>
            <a:ext cx="13033448" cy="1384995"/>
          </a:xfrm>
          <a:prstGeom prst="rect">
            <a:avLst/>
          </a:prstGeom>
          <a:noFill/>
          <a:ln w="9525">
            <a:noFill/>
            <a:miter lim="800000"/>
            <a:headEnd/>
            <a:tailEnd/>
          </a:ln>
        </p:spPr>
        <p:txBody>
          <a:bodyPr wrap="square">
            <a:spAutoFit/>
          </a:bodyPr>
          <a:lstStyle/>
          <a:p>
            <a:r>
              <a:rPr lang="en-US" sz="2800" b="1" dirty="0" smtClean="0"/>
              <a:t>State description:</a:t>
            </a:r>
            <a:r>
              <a:rPr lang="en-US" sz="2800" dirty="0" smtClean="0"/>
              <a:t> Vector containing proximity sensor values and result of apply “Bag of Visual Words”(</a:t>
            </a:r>
            <a:r>
              <a:rPr lang="en-US" sz="2800" dirty="0" err="1" smtClean="0"/>
              <a:t>BoVW</a:t>
            </a:r>
            <a:r>
              <a:rPr lang="en-US" sz="2800" dirty="0" smtClean="0"/>
              <a:t>) [4] on images from robot’s camera, using Speeded Up Robust Features (SURF ) [1] descriptor.</a:t>
            </a:r>
            <a:endParaRPr lang="en-US" sz="2800" dirty="0"/>
          </a:p>
        </p:txBody>
      </p:sp>
      <p:sp>
        <p:nvSpPr>
          <p:cNvPr id="94" name="TextBox 38"/>
          <p:cNvSpPr txBox="1">
            <a:spLocks noChangeArrowheads="1"/>
          </p:cNvSpPr>
          <p:nvPr/>
        </p:nvSpPr>
        <p:spPr bwMode="auto">
          <a:xfrm>
            <a:off x="1944441" y="39585536"/>
            <a:ext cx="13033448" cy="523220"/>
          </a:xfrm>
          <a:prstGeom prst="rect">
            <a:avLst/>
          </a:prstGeom>
          <a:noFill/>
          <a:ln w="9525">
            <a:noFill/>
            <a:miter lim="800000"/>
            <a:headEnd/>
            <a:tailEnd/>
          </a:ln>
        </p:spPr>
        <p:txBody>
          <a:bodyPr wrap="square">
            <a:spAutoFit/>
          </a:bodyPr>
          <a:lstStyle/>
          <a:p>
            <a:r>
              <a:rPr lang="en-US" sz="2800" b="1" dirty="0" smtClean="0"/>
              <a:t>Dictionary size:</a:t>
            </a:r>
            <a:r>
              <a:rPr lang="en-US" sz="2800" dirty="0" smtClean="0"/>
              <a:t> 50</a:t>
            </a:r>
            <a:endParaRPr lang="en-US" sz="2800" dirty="0"/>
          </a:p>
        </p:txBody>
      </p:sp>
      <p:pic>
        <p:nvPicPr>
          <p:cNvPr id="101" name="Picture 2"/>
          <p:cNvPicPr>
            <a:picLocks noChangeAspect="1" noChangeArrowheads="1"/>
          </p:cNvPicPr>
          <p:nvPr/>
        </p:nvPicPr>
        <p:blipFill>
          <a:blip r:embed="rId7" cstate="print"/>
          <a:srcRect l="3643" t="31797" r="50471" b="52367"/>
          <a:stretch>
            <a:fillRect/>
          </a:stretch>
        </p:blipFill>
        <p:spPr bwMode="auto">
          <a:xfrm>
            <a:off x="7118407" y="39244660"/>
            <a:ext cx="7816794" cy="1440160"/>
          </a:xfrm>
          <a:prstGeom prst="rect">
            <a:avLst/>
          </a:prstGeom>
          <a:noFill/>
          <a:ln w="9525">
            <a:noFill/>
            <a:miter lim="800000"/>
            <a:headEnd/>
            <a:tailEnd/>
          </a:ln>
        </p:spPr>
      </p:pic>
      <p:pic>
        <p:nvPicPr>
          <p:cNvPr id="102" name="Picture 3"/>
          <p:cNvPicPr>
            <a:picLocks noChangeAspect="1" noChangeArrowheads="1"/>
          </p:cNvPicPr>
          <p:nvPr/>
        </p:nvPicPr>
        <p:blipFill>
          <a:blip r:embed="rId8" cstate="print"/>
          <a:srcRect l="3512" t="30097" r="50390" b="66484"/>
          <a:stretch>
            <a:fillRect/>
          </a:stretch>
        </p:blipFill>
        <p:spPr bwMode="auto">
          <a:xfrm>
            <a:off x="7079292" y="38993920"/>
            <a:ext cx="7866073" cy="310908"/>
          </a:xfrm>
          <a:prstGeom prst="rect">
            <a:avLst/>
          </a:prstGeom>
          <a:noFill/>
          <a:ln w="9525">
            <a:noFill/>
            <a:miter lim="800000"/>
            <a:headEnd/>
            <a:tailEnd/>
          </a:ln>
        </p:spPr>
      </p:pic>
      <p:pic>
        <p:nvPicPr>
          <p:cNvPr id="108" name="Picture 2"/>
          <p:cNvPicPr>
            <a:picLocks noChangeAspect="1" noChangeArrowheads="1"/>
          </p:cNvPicPr>
          <p:nvPr/>
        </p:nvPicPr>
        <p:blipFill>
          <a:blip r:embed="rId7" cstate="print"/>
          <a:srcRect l="3643" t="78514" r="50471" b="4858"/>
          <a:stretch>
            <a:fillRect/>
          </a:stretch>
        </p:blipFill>
        <p:spPr bwMode="auto">
          <a:xfrm>
            <a:off x="7108006" y="40645071"/>
            <a:ext cx="7829607" cy="1512168"/>
          </a:xfrm>
          <a:prstGeom prst="rect">
            <a:avLst/>
          </a:prstGeom>
          <a:noFill/>
          <a:ln w="9525">
            <a:noFill/>
            <a:miter lim="800000"/>
            <a:headEnd/>
            <a:tailEnd/>
          </a:ln>
        </p:spPr>
      </p:pic>
      <p:sp>
        <p:nvSpPr>
          <p:cNvPr id="110" name="Rectangle 40"/>
          <p:cNvSpPr>
            <a:spLocks noChangeArrowheads="1"/>
          </p:cNvSpPr>
          <p:nvPr/>
        </p:nvSpPr>
        <p:spPr bwMode="auto">
          <a:xfrm>
            <a:off x="16778089" y="30819724"/>
            <a:ext cx="14185576" cy="1384995"/>
          </a:xfrm>
          <a:prstGeom prst="rect">
            <a:avLst/>
          </a:prstGeom>
          <a:noFill/>
          <a:ln w="9525">
            <a:noFill/>
            <a:miter lim="800000"/>
            <a:headEnd/>
            <a:tailEnd/>
          </a:ln>
        </p:spPr>
        <p:txBody>
          <a:bodyPr wrap="square">
            <a:spAutoFit/>
          </a:bodyPr>
          <a:lstStyle/>
          <a:p>
            <a:pPr algn="just">
              <a:buFont typeface="Arial" pitchFamily="34" charset="0"/>
              <a:buChar char="•"/>
            </a:pPr>
            <a:r>
              <a:rPr lang="en-US" sz="2800" dirty="0" smtClean="0">
                <a:solidFill>
                  <a:srgbClr val="C00000"/>
                </a:solidFill>
                <a:latin typeface="Arial" charset="0"/>
                <a:cs typeface="Arial" charset="0"/>
              </a:rPr>
              <a:t>In this work we presented a new approach for navigation control of mobile robots. Designed Vision based navigation works really well on Sony </a:t>
            </a:r>
            <a:r>
              <a:rPr lang="en-US" sz="2800" dirty="0" err="1" smtClean="0">
                <a:solidFill>
                  <a:srgbClr val="C00000"/>
                </a:solidFill>
                <a:latin typeface="Arial" charset="0"/>
                <a:cs typeface="Arial" charset="0"/>
              </a:rPr>
              <a:t>Aibo</a:t>
            </a:r>
            <a:r>
              <a:rPr lang="en-US" sz="2800" dirty="0" smtClean="0">
                <a:solidFill>
                  <a:srgbClr val="C00000"/>
                </a:solidFill>
                <a:latin typeface="Arial" charset="0"/>
                <a:cs typeface="Arial" charset="0"/>
              </a:rPr>
              <a:t>, and it probably could work even better on wheeled robots.</a:t>
            </a:r>
            <a:endParaRPr lang="en-US" sz="2800" dirty="0">
              <a:solidFill>
                <a:srgbClr val="C00000"/>
              </a:solidFill>
              <a:latin typeface="Arial" charset="0"/>
              <a:cs typeface="Arial" charset="0"/>
            </a:endParaRPr>
          </a:p>
        </p:txBody>
      </p:sp>
      <p:sp>
        <p:nvSpPr>
          <p:cNvPr id="111" name="Rectangle 40"/>
          <p:cNvSpPr>
            <a:spLocks noChangeArrowheads="1"/>
          </p:cNvSpPr>
          <p:nvPr/>
        </p:nvSpPr>
        <p:spPr bwMode="auto">
          <a:xfrm>
            <a:off x="16778089" y="32243041"/>
            <a:ext cx="14185576" cy="1384995"/>
          </a:xfrm>
          <a:prstGeom prst="rect">
            <a:avLst/>
          </a:prstGeom>
          <a:noFill/>
          <a:ln w="9525">
            <a:noFill/>
            <a:miter lim="800000"/>
            <a:headEnd/>
            <a:tailEnd/>
          </a:ln>
        </p:spPr>
        <p:txBody>
          <a:bodyPr wrap="square">
            <a:spAutoFit/>
          </a:bodyPr>
          <a:lstStyle/>
          <a:p>
            <a:pPr algn="just">
              <a:buFont typeface="Arial" pitchFamily="34" charset="0"/>
              <a:buChar char="•"/>
            </a:pPr>
            <a:r>
              <a:rPr lang="en-US" sz="2800" dirty="0" smtClean="0">
                <a:solidFill>
                  <a:srgbClr val="C00000"/>
                </a:solidFill>
                <a:latin typeface="Arial" charset="0"/>
                <a:cs typeface="Arial" charset="0"/>
              </a:rPr>
              <a:t>The proposed system only uses the robot camera to achieve a controlled loop to go forward and another one to turn a desired angle. Besides, the robot uses proximity infrared sensors in order to avoid obstacles.</a:t>
            </a:r>
            <a:endParaRPr lang="en-US" sz="2800" dirty="0">
              <a:solidFill>
                <a:srgbClr val="C00000"/>
              </a:solidFill>
              <a:latin typeface="Arial" charset="0"/>
              <a:cs typeface="Arial" charset="0"/>
            </a:endParaRPr>
          </a:p>
        </p:txBody>
      </p:sp>
      <p:sp>
        <p:nvSpPr>
          <p:cNvPr id="112" name="Rectangle 40"/>
          <p:cNvSpPr>
            <a:spLocks noChangeArrowheads="1"/>
          </p:cNvSpPr>
          <p:nvPr/>
        </p:nvSpPr>
        <p:spPr bwMode="auto">
          <a:xfrm>
            <a:off x="16778089" y="33682041"/>
            <a:ext cx="14113568" cy="954107"/>
          </a:xfrm>
          <a:prstGeom prst="rect">
            <a:avLst/>
          </a:prstGeom>
          <a:noFill/>
          <a:ln w="9525">
            <a:noFill/>
            <a:miter lim="800000"/>
            <a:headEnd/>
            <a:tailEnd/>
          </a:ln>
        </p:spPr>
        <p:txBody>
          <a:bodyPr wrap="square">
            <a:spAutoFit/>
          </a:bodyPr>
          <a:lstStyle/>
          <a:p>
            <a:pPr algn="just">
              <a:buFont typeface="Arial" pitchFamily="34" charset="0"/>
              <a:buChar char="•"/>
            </a:pPr>
            <a:r>
              <a:rPr lang="en-US" sz="2800" dirty="0" smtClean="0">
                <a:solidFill>
                  <a:srgbClr val="C00000"/>
                </a:solidFill>
                <a:latin typeface="Arial" charset="0"/>
                <a:cs typeface="Arial" charset="0"/>
              </a:rPr>
              <a:t>Reliable state representation is obtained using proximity sensors and a 50 length histogram resulting from </a:t>
            </a:r>
            <a:r>
              <a:rPr lang="en-US" sz="2800" dirty="0" err="1" smtClean="0">
                <a:solidFill>
                  <a:srgbClr val="C00000"/>
                </a:solidFill>
                <a:latin typeface="Arial" charset="0"/>
                <a:cs typeface="Arial" charset="0"/>
              </a:rPr>
              <a:t>BoVW</a:t>
            </a:r>
            <a:r>
              <a:rPr lang="en-US" sz="2800" dirty="0" smtClean="0">
                <a:solidFill>
                  <a:srgbClr val="C00000"/>
                </a:solidFill>
                <a:latin typeface="Arial" charset="0"/>
                <a:cs typeface="Arial" charset="0"/>
              </a:rPr>
              <a:t>. </a:t>
            </a:r>
            <a:endParaRPr lang="en-US" sz="2800" dirty="0">
              <a:solidFill>
                <a:srgbClr val="C00000"/>
              </a:solidFill>
              <a:latin typeface="Arial" charset="0"/>
              <a:cs typeface="Arial" charset="0"/>
            </a:endParaRPr>
          </a:p>
        </p:txBody>
      </p:sp>
      <p:sp>
        <p:nvSpPr>
          <p:cNvPr id="113" name="Rectangle 40"/>
          <p:cNvSpPr>
            <a:spLocks noChangeArrowheads="1"/>
          </p:cNvSpPr>
          <p:nvPr/>
        </p:nvSpPr>
        <p:spPr bwMode="auto">
          <a:xfrm>
            <a:off x="16778089" y="34693635"/>
            <a:ext cx="14041560" cy="2246769"/>
          </a:xfrm>
          <a:prstGeom prst="rect">
            <a:avLst/>
          </a:prstGeom>
          <a:noFill/>
          <a:ln w="9525">
            <a:noFill/>
            <a:miter lim="800000"/>
            <a:headEnd/>
            <a:tailEnd/>
          </a:ln>
        </p:spPr>
        <p:txBody>
          <a:bodyPr wrap="square">
            <a:spAutoFit/>
          </a:bodyPr>
          <a:lstStyle/>
          <a:p>
            <a:pPr algn="just">
              <a:buFont typeface="Arial" pitchFamily="34" charset="0"/>
              <a:buChar char="•"/>
            </a:pPr>
            <a:r>
              <a:rPr lang="en-US" sz="2800" dirty="0" smtClean="0">
                <a:solidFill>
                  <a:srgbClr val="C00000"/>
                </a:solidFill>
                <a:latin typeface="Arial" charset="0"/>
                <a:cs typeface="Arial" charset="0"/>
              </a:rPr>
              <a:t>Reinforcement Learning algorithm is able to work with high dimensionality data. The robot looks for the goal, producing behavior changes based on experience, without finding the optimal route that reaches the goal. It seems a reasonably useful approach despite of the needing of a better configuration for learning optimal parameters in order to achieve the desired results.</a:t>
            </a:r>
            <a:endParaRPr lang="en-US" sz="2800" dirty="0">
              <a:solidFill>
                <a:srgbClr val="C00000"/>
              </a:solidFill>
              <a:latin typeface="Arial" charset="0"/>
              <a:cs typeface="Arial" charset="0"/>
            </a:endParaRPr>
          </a:p>
        </p:txBody>
      </p:sp>
      <p:pic>
        <p:nvPicPr>
          <p:cNvPr id="1027" name="Picture 3" descr="C:\Users\Humberto\Desktop\x\CVCRD2010\report\images\correspJointSum.png"/>
          <p:cNvPicPr>
            <a:picLocks noChangeAspect="1" noChangeArrowheads="1"/>
          </p:cNvPicPr>
          <p:nvPr/>
        </p:nvPicPr>
        <p:blipFill>
          <a:blip r:embed="rId9" cstate="print"/>
          <a:srcRect/>
          <a:stretch>
            <a:fillRect/>
          </a:stretch>
        </p:blipFill>
        <p:spPr bwMode="auto">
          <a:xfrm>
            <a:off x="17210137" y="18794388"/>
            <a:ext cx="5600700" cy="6602413"/>
          </a:xfrm>
          <a:prstGeom prst="rect">
            <a:avLst/>
          </a:prstGeom>
          <a:noFill/>
        </p:spPr>
      </p:pic>
      <p:sp>
        <p:nvSpPr>
          <p:cNvPr id="114" name="TextBox 38"/>
          <p:cNvSpPr txBox="1">
            <a:spLocks noChangeArrowheads="1"/>
          </p:cNvSpPr>
          <p:nvPr/>
        </p:nvSpPr>
        <p:spPr bwMode="auto">
          <a:xfrm>
            <a:off x="1944441" y="40234769"/>
            <a:ext cx="13033448" cy="954107"/>
          </a:xfrm>
          <a:prstGeom prst="rect">
            <a:avLst/>
          </a:prstGeom>
          <a:noFill/>
          <a:ln w="9525">
            <a:noFill/>
            <a:miter lim="800000"/>
            <a:headEnd/>
            <a:tailEnd/>
          </a:ln>
        </p:spPr>
        <p:txBody>
          <a:bodyPr wrap="square">
            <a:spAutoFit/>
          </a:bodyPr>
          <a:lstStyle/>
          <a:p>
            <a:r>
              <a:rPr lang="en-US" sz="2800" b="1" dirty="0" smtClean="0"/>
              <a:t>Test:</a:t>
            </a:r>
            <a:r>
              <a:rPr lang="en-US" sz="2800" dirty="0" smtClean="0"/>
              <a:t> Image retrieval system using</a:t>
            </a:r>
          </a:p>
          <a:p>
            <a:r>
              <a:rPr lang="en-US" sz="2800" dirty="0" smtClean="0"/>
              <a:t>pictures from maze.</a:t>
            </a:r>
            <a:endParaRPr lang="en-US" sz="2800" dirty="0"/>
          </a:p>
        </p:txBody>
      </p:sp>
      <p:sp>
        <p:nvSpPr>
          <p:cNvPr id="116" name="TextBox 38"/>
          <p:cNvSpPr txBox="1">
            <a:spLocks noChangeArrowheads="1"/>
          </p:cNvSpPr>
          <p:nvPr/>
        </p:nvSpPr>
        <p:spPr bwMode="auto">
          <a:xfrm>
            <a:off x="23186801" y="18362340"/>
            <a:ext cx="7848872" cy="3108543"/>
          </a:xfrm>
          <a:prstGeom prst="rect">
            <a:avLst/>
          </a:prstGeom>
          <a:noFill/>
          <a:ln w="9525">
            <a:noFill/>
            <a:miter lim="800000"/>
            <a:headEnd/>
            <a:tailEnd/>
          </a:ln>
        </p:spPr>
        <p:txBody>
          <a:bodyPr wrap="square">
            <a:spAutoFit/>
          </a:bodyPr>
          <a:lstStyle/>
          <a:p>
            <a:r>
              <a:rPr lang="en-US" sz="2800" b="1" u="sng" dirty="0" smtClean="0"/>
              <a:t>Forward</a:t>
            </a:r>
          </a:p>
          <a:p>
            <a:pPr>
              <a:buFont typeface="Arial" pitchFamily="34" charset="0"/>
              <a:buChar char="•"/>
            </a:pPr>
            <a:r>
              <a:rPr lang="en-US" sz="2800" b="1" dirty="0" smtClean="0"/>
              <a:t>Vanishing Point </a:t>
            </a:r>
            <a:r>
              <a:rPr lang="en-US" sz="2800" dirty="0" smtClean="0"/>
              <a:t>(VP) is achieved looking for motion vector intersections.</a:t>
            </a:r>
          </a:p>
          <a:p>
            <a:pPr>
              <a:buFont typeface="Arial" pitchFamily="34" charset="0"/>
              <a:buChar char="•"/>
            </a:pPr>
            <a:r>
              <a:rPr lang="en-US" sz="2800" dirty="0" smtClean="0"/>
              <a:t>VP is the focus of the movement i.e. VP shows the direction of the movement of the robot. </a:t>
            </a:r>
          </a:p>
          <a:p>
            <a:pPr>
              <a:buFont typeface="Arial" pitchFamily="34" charset="0"/>
              <a:buChar char="•"/>
            </a:pPr>
            <a:r>
              <a:rPr lang="en-US" sz="2800" dirty="0" smtClean="0"/>
              <a:t>Control consists on </a:t>
            </a:r>
            <a:r>
              <a:rPr lang="en-US" sz="2800" b="1" dirty="0" smtClean="0"/>
              <a:t>maintain VP in the center of the image</a:t>
            </a:r>
            <a:endParaRPr lang="en-US" sz="2800" b="1" dirty="0"/>
          </a:p>
        </p:txBody>
      </p:sp>
      <p:sp>
        <p:nvSpPr>
          <p:cNvPr id="118" name="TextBox 38"/>
          <p:cNvSpPr txBox="1">
            <a:spLocks noChangeArrowheads="1"/>
          </p:cNvSpPr>
          <p:nvPr/>
        </p:nvSpPr>
        <p:spPr bwMode="auto">
          <a:xfrm>
            <a:off x="23186801" y="21662509"/>
            <a:ext cx="7848872" cy="3108543"/>
          </a:xfrm>
          <a:prstGeom prst="rect">
            <a:avLst/>
          </a:prstGeom>
          <a:noFill/>
          <a:ln w="9525">
            <a:noFill/>
            <a:miter lim="800000"/>
            <a:headEnd/>
            <a:tailEnd/>
          </a:ln>
        </p:spPr>
        <p:txBody>
          <a:bodyPr wrap="square">
            <a:spAutoFit/>
          </a:bodyPr>
          <a:lstStyle/>
          <a:p>
            <a:r>
              <a:rPr lang="en-US" sz="2800" b="1" u="sng" dirty="0" smtClean="0"/>
              <a:t>Turn</a:t>
            </a:r>
          </a:p>
          <a:p>
            <a:pPr marL="514350" indent="-514350">
              <a:buFont typeface="+mj-lt"/>
              <a:buAutoNum type="arabicPeriod"/>
            </a:pPr>
            <a:r>
              <a:rPr lang="en-US" sz="2800" dirty="0" smtClean="0"/>
              <a:t>Turn the head in an specific angle, using neck encoders.</a:t>
            </a:r>
          </a:p>
          <a:p>
            <a:pPr marL="514350" indent="-514350">
              <a:buFont typeface="+mj-lt"/>
              <a:buAutoNum type="arabicPeriod"/>
            </a:pPr>
            <a:r>
              <a:rPr lang="en-US" sz="2800" dirty="0" smtClean="0"/>
              <a:t>Start turning the body in the direction the head is pointing while robot keeps its head still.</a:t>
            </a:r>
          </a:p>
          <a:p>
            <a:pPr marL="514350" indent="-514350">
              <a:buFont typeface="+mj-lt"/>
              <a:buAutoNum type="arabicPeriod"/>
            </a:pPr>
            <a:r>
              <a:rPr lang="en-US" sz="2800" dirty="0" smtClean="0"/>
              <a:t>Turn is completed when head and body are aligned.</a:t>
            </a:r>
          </a:p>
        </p:txBody>
      </p:sp>
      <p:sp>
        <p:nvSpPr>
          <p:cNvPr id="119" name="TextBox 38"/>
          <p:cNvSpPr txBox="1">
            <a:spLocks noChangeArrowheads="1"/>
          </p:cNvSpPr>
          <p:nvPr/>
        </p:nvSpPr>
        <p:spPr bwMode="auto">
          <a:xfrm>
            <a:off x="23186801" y="24826217"/>
            <a:ext cx="7848872" cy="1384995"/>
          </a:xfrm>
          <a:prstGeom prst="rect">
            <a:avLst/>
          </a:prstGeom>
          <a:noFill/>
          <a:ln w="9525">
            <a:noFill/>
            <a:miter lim="800000"/>
            <a:headEnd/>
            <a:tailEnd/>
          </a:ln>
        </p:spPr>
        <p:txBody>
          <a:bodyPr wrap="square">
            <a:spAutoFit/>
          </a:bodyPr>
          <a:lstStyle/>
          <a:p>
            <a:pPr>
              <a:buFont typeface="Arial" pitchFamily="34" charset="0"/>
              <a:buChar char="•"/>
            </a:pPr>
            <a:r>
              <a:rPr lang="en-US" sz="2800" dirty="0" smtClean="0"/>
              <a:t>To maintain its head still, Sony </a:t>
            </a:r>
            <a:r>
              <a:rPr lang="en-US" sz="2800" dirty="0" err="1" smtClean="0"/>
              <a:t>Aibo</a:t>
            </a:r>
            <a:r>
              <a:rPr lang="en-US" sz="2800" dirty="0" smtClean="0"/>
              <a:t> tries to continue watching the same image, </a:t>
            </a:r>
            <a:r>
              <a:rPr lang="en-US" sz="2800" b="1" dirty="0" smtClean="0"/>
              <a:t>avoiding image modifications</a:t>
            </a:r>
            <a:r>
              <a:rPr lang="en-US" sz="2800" dirty="0" smtClean="0"/>
              <a:t>.</a:t>
            </a:r>
            <a:endParaRPr lang="en-US" sz="2800" b="1" dirty="0"/>
          </a:p>
        </p:txBody>
      </p:sp>
      <p:pic>
        <p:nvPicPr>
          <p:cNvPr id="120" name="Picture 3" descr="C:\Users\WifiBot\Desktop\x\images\turnControl.png"/>
          <p:cNvPicPr>
            <a:picLocks noChangeAspect="1" noChangeArrowheads="1"/>
          </p:cNvPicPr>
          <p:nvPr/>
        </p:nvPicPr>
        <p:blipFill>
          <a:blip r:embed="rId10" cstate="print"/>
          <a:srcRect/>
          <a:stretch>
            <a:fillRect/>
          </a:stretch>
        </p:blipFill>
        <p:spPr bwMode="auto">
          <a:xfrm>
            <a:off x="23042785" y="26299178"/>
            <a:ext cx="8064896" cy="1640226"/>
          </a:xfrm>
          <a:prstGeom prst="rect">
            <a:avLst/>
          </a:prstGeom>
          <a:noFill/>
        </p:spPr>
      </p:pic>
      <p:sp>
        <p:nvSpPr>
          <p:cNvPr id="122" name="TextBox 38"/>
          <p:cNvSpPr txBox="1">
            <a:spLocks noChangeArrowheads="1"/>
          </p:cNvSpPr>
          <p:nvPr/>
        </p:nvSpPr>
        <p:spPr bwMode="auto">
          <a:xfrm>
            <a:off x="17138129" y="25906337"/>
            <a:ext cx="5976664" cy="1384995"/>
          </a:xfrm>
          <a:prstGeom prst="rect">
            <a:avLst/>
          </a:prstGeom>
          <a:noFill/>
          <a:ln w="9525">
            <a:noFill/>
            <a:miter lim="800000"/>
            <a:headEnd/>
            <a:tailEnd/>
          </a:ln>
        </p:spPr>
        <p:txBody>
          <a:bodyPr wrap="square">
            <a:spAutoFit/>
          </a:bodyPr>
          <a:lstStyle/>
          <a:p>
            <a:pPr>
              <a:buFont typeface="Arial" pitchFamily="34" charset="0"/>
              <a:buChar char="•"/>
            </a:pPr>
            <a:r>
              <a:rPr lang="en-US" sz="2800" dirty="0" smtClean="0"/>
              <a:t>Error signal to correct neck angles is </a:t>
            </a:r>
            <a:r>
              <a:rPr lang="en-US" sz="2800" b="1" dirty="0" smtClean="0"/>
              <a:t>steering angle</a:t>
            </a:r>
            <a:r>
              <a:rPr lang="en-US" sz="2800" dirty="0" smtClean="0"/>
              <a:t>: mean of</a:t>
            </a:r>
            <a:r>
              <a:rPr lang="en-US" sz="2800" b="1" dirty="0" smtClean="0"/>
              <a:t> parallel motion vectors</a:t>
            </a:r>
            <a:r>
              <a:rPr lang="en-US" sz="2800" dirty="0" smtClean="0"/>
              <a:t>.</a:t>
            </a:r>
            <a:endParaRPr lang="en-US" sz="2800" b="1" dirty="0"/>
          </a:p>
        </p:txBody>
      </p:sp>
      <p:pic>
        <p:nvPicPr>
          <p:cNvPr id="2" name="Picture 2"/>
          <p:cNvPicPr>
            <a:picLocks noChangeAspect="1" noChangeArrowheads="1"/>
          </p:cNvPicPr>
          <p:nvPr/>
        </p:nvPicPr>
        <p:blipFill>
          <a:blip r:embed="rId11" cstate="print"/>
          <a:srcRect/>
          <a:stretch>
            <a:fillRect/>
          </a:stretch>
        </p:blipFill>
        <p:spPr bwMode="auto">
          <a:xfrm>
            <a:off x="1152353" y="3755305"/>
            <a:ext cx="4748064" cy="373561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824</TotalTime>
  <Words>1040</Words>
  <Application>Microsoft Office PowerPoint</Application>
  <PresentationFormat>Personalizado</PresentationFormat>
  <Paragraphs>59</Paragraphs>
  <Slides>1</Slides>
  <Notes>1</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Tema de Office</vt:lpstr>
      <vt:lpstr>Diapositiva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jmorales</dc:creator>
  <cp:lastModifiedBy>Humberto</cp:lastModifiedBy>
  <cp:revision>104</cp:revision>
  <dcterms:created xsi:type="dcterms:W3CDTF">2010-10-21T15:07:51Z</dcterms:created>
  <dcterms:modified xsi:type="dcterms:W3CDTF">2010-10-26T09:04:52Z</dcterms:modified>
</cp:coreProperties>
</file>