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6" r:id="rId8"/>
    <p:sldId id="268" r:id="rId9"/>
    <p:sldId id="269" r:id="rId10"/>
    <p:sldId id="271" r:id="rId11"/>
    <p:sldId id="272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8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095A17D-1C70-6B46-81C4-451950E866FA}" type="datetime1">
              <a:rPr lang="en-US"/>
              <a:pPr>
                <a:defRPr/>
              </a:pPr>
              <a:t>10/19/11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1E2D8E3-2533-C549-B51A-19035406C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80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2B5D7E6-5331-2843-BCEA-8E648C3495D3}" type="datetime1">
              <a:rPr lang="en-US"/>
              <a:pPr>
                <a:defRPr/>
              </a:pPr>
              <a:t>10/19/11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1730527-FBCC-CA44-A69A-00C41BBD9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963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496BFCF-23BF-AE42-A0B9-77721C096D47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54830-95EB-0D44-9AAD-F6D66A3A1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74995-5E52-844D-9A2A-36F894230E3F}" type="datetime1">
              <a:rPr lang="en-US"/>
              <a:pPr>
                <a:defRPr/>
              </a:pPr>
              <a:t>10/19/11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49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91C04-AE5D-0748-822E-08476B596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904AA-3497-EC42-BCF4-BE170456F683}" type="datetime1">
              <a:rPr lang="en-US"/>
              <a:pPr>
                <a:defRPr/>
              </a:pPr>
              <a:t>10/19/11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0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FB100-BE08-AE4E-BF7F-09DB73CA3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725ED-E202-0748-9E51-5DBC0A4C24D7}" type="datetime1">
              <a:rPr lang="en-US"/>
              <a:pPr>
                <a:defRPr/>
              </a:pPr>
              <a:t>10/19/11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31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9A651-5875-254E-8632-A6755EFF7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26F5A-5E22-2A4B-A8BF-9E89FF98A282}" type="datetime1">
              <a:rPr lang="en-US"/>
              <a:pPr>
                <a:defRPr/>
              </a:pPr>
              <a:t>10/19/11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71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E94CF-7C83-E04A-A1F7-F901F4080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B82CD-97FF-5841-A1B4-79A122522CAC}" type="datetime1">
              <a:rPr lang="en-US"/>
              <a:pPr>
                <a:defRPr/>
              </a:pPr>
              <a:t>10/19/11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8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55005-156E-7E44-86F5-BCFCB2A09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899CA-CE1F-284F-A004-4AFE1B339C5D}" type="datetime1">
              <a:rPr lang="en-US"/>
              <a:pPr>
                <a:defRPr/>
              </a:pPr>
              <a:t>10/19/11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6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1E832-2973-0B44-9266-085A49F38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BF189-CB63-3743-80F1-F422E346F31E}" type="datetime1">
              <a:rPr lang="en-US"/>
              <a:pPr>
                <a:defRPr/>
              </a:pPr>
              <a:t>10/19/11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5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8E3D8-0E69-A340-BEFE-B4E15E753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A8C1E-3F8B-F641-A9A5-6BDA9B66E2C9}" type="datetime1">
              <a:rPr lang="en-US"/>
              <a:pPr>
                <a:defRPr/>
              </a:pPr>
              <a:t>10/19/11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4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D693A-82CE-CD4D-B187-B69EAE405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C1AD2-30AA-6E4A-933F-9B41820B6C10}" type="datetime1">
              <a:rPr lang="en-US"/>
              <a:pPr>
                <a:defRPr/>
              </a:pPr>
              <a:t>10/19/11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3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3D987-2FA8-FB45-8501-C53BA2B20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5EBB6-4216-0147-864C-C709D86FC1DE}" type="datetime1">
              <a:rPr lang="en-US"/>
              <a:pPr>
                <a:defRPr/>
              </a:pPr>
              <a:t>10/19/11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0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D620A-9CF2-A541-A0BE-26568B763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1D818-A325-A74D-8374-D137D6EBE02E}" type="datetime1">
              <a:rPr lang="en-US"/>
              <a:pPr>
                <a:defRPr/>
              </a:pPr>
              <a:t>10/19/11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1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2516B2D-CA79-A048-9930-B313AA63A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A3E6CF0-BE65-4145-9B89-8D65382C1475}" type="datetime1">
              <a:rPr lang="en-US"/>
              <a:pPr>
                <a:defRPr/>
              </a:pPr>
              <a:t>10/19/11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2397E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35ACA2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5430BB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8" Type="http://schemas.openxmlformats.org/officeDocument/2006/relationships/image" Target="../media/image34.emf"/><Relationship Id="rId9" Type="http://schemas.openxmlformats.org/officeDocument/2006/relationships/image" Target="../media/image35.emf"/><Relationship Id="rId10" Type="http://schemas.openxmlformats.org/officeDocument/2006/relationships/image" Target="../media/image36.emf"/><Relationship Id="rId11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650" y="1983400"/>
            <a:ext cx="8705850" cy="25939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Introducing the </a:t>
            </a:r>
            <a:r>
              <a:rPr lang="en-US" dirty="0" err="1" smtClean="0">
                <a:ea typeface="+mj-ea"/>
                <a:cs typeface="+mj-cs"/>
              </a:rPr>
              <a:t>Separability</a:t>
            </a:r>
            <a:r>
              <a:rPr lang="en-US" dirty="0" smtClean="0">
                <a:ea typeface="+mj-ea"/>
                <a:cs typeface="+mj-cs"/>
              </a:rPr>
              <a:t> Matrix for ECOC coding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648" y="4728375"/>
            <a:ext cx="7543800" cy="10668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Miguel Angel Bautista, Sergio </a:t>
            </a:r>
            <a:r>
              <a:rPr lang="en-US" dirty="0" err="1" smtClean="0">
                <a:ea typeface="+mn-ea"/>
                <a:cs typeface="+mn-cs"/>
              </a:rPr>
              <a:t>Escalera</a:t>
            </a:r>
            <a:r>
              <a:rPr lang="en-US" dirty="0" smtClean="0">
                <a:ea typeface="+mn-ea"/>
                <a:cs typeface="+mn-cs"/>
              </a:rPr>
              <a:t>, Xavier </a:t>
            </a:r>
            <a:r>
              <a:rPr lang="en-US" dirty="0" err="1" smtClean="0">
                <a:ea typeface="+mn-ea"/>
                <a:cs typeface="+mn-cs"/>
              </a:rPr>
              <a:t>Baró</a:t>
            </a:r>
            <a:r>
              <a:rPr lang="en-US" dirty="0" smtClean="0">
                <a:ea typeface="+mn-ea"/>
                <a:cs typeface="+mn-cs"/>
              </a:rPr>
              <a:t> &amp; </a:t>
            </a:r>
            <a:r>
              <a:rPr lang="en-US" dirty="0" err="1" smtClean="0">
                <a:ea typeface="+mn-ea"/>
                <a:cs typeface="+mn-cs"/>
              </a:rPr>
              <a:t>Oriol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Pujol</a:t>
            </a:r>
            <a:endParaRPr lang="en-US" dirty="0">
              <a:ea typeface="+mn-ea"/>
              <a:cs typeface="+mn-cs"/>
            </a:endParaRPr>
          </a:p>
        </p:txBody>
      </p:sp>
      <p:pic>
        <p:nvPicPr>
          <p:cNvPr id="15363" name="Picture 4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68938"/>
            <a:ext cx="290036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logo_cvc_centrevisi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5468938"/>
            <a:ext cx="280193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164A98-E9D2-5C4A-92C3-4552CA1D7DF0}" type="slidenum">
              <a:rPr lang="en-US">
                <a:latin typeface="Calibri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5366" name="Picture 7" descr="Screen shot 2011-10-17 at 8.26.2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14300"/>
            <a:ext cx="815657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Conclusions and Future Work</a:t>
            </a:r>
            <a:r>
              <a:rPr lang="en-US" dirty="0">
                <a:ea typeface="+mj-ea"/>
                <a:cs typeface="+mj-cs"/>
              </a:rPr>
              <a:t/>
            </a:r>
            <a:br>
              <a:rPr lang="en-US" dirty="0">
                <a:ea typeface="+mj-ea"/>
                <a:cs typeface="+mj-cs"/>
              </a:rPr>
            </a:br>
            <a:endParaRPr lang="en-US" dirty="0">
              <a:ea typeface="+mj-ea"/>
              <a:cs typeface="+mj-cs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8006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The </a:t>
            </a:r>
            <a:r>
              <a:rPr lang="en-US" b="1">
                <a:latin typeface="Calibri" charset="0"/>
              </a:rPr>
              <a:t>Separability Matrix </a:t>
            </a:r>
            <a:r>
              <a:rPr lang="en-US">
                <a:latin typeface="Calibri" charset="0"/>
              </a:rPr>
              <a:t>is introduced as a novel tool to analyze and enhance ECOC coding designs.</a:t>
            </a:r>
          </a:p>
          <a:p>
            <a:pPr eaLnBrk="1" hangingPunct="1"/>
            <a:r>
              <a:rPr lang="en-US">
                <a:latin typeface="Calibri" charset="0"/>
              </a:rPr>
              <a:t>The</a:t>
            </a:r>
            <a:r>
              <a:rPr lang="en-US" b="1">
                <a:latin typeface="Calibri" charset="0"/>
              </a:rPr>
              <a:t> Extension Algorithm </a:t>
            </a:r>
            <a:r>
              <a:rPr lang="en-US">
                <a:latin typeface="Calibri" charset="0"/>
              </a:rPr>
              <a:t>proposed can be applied to any existing ECOC scheme.</a:t>
            </a:r>
          </a:p>
          <a:p>
            <a:pPr eaLnBrk="1" hangingPunct="1"/>
            <a:r>
              <a:rPr lang="en-US">
                <a:latin typeface="Calibri" charset="0"/>
              </a:rPr>
              <a:t>A new coding design based on the Separability matrix is introduced </a:t>
            </a:r>
            <a:r>
              <a:rPr lang="en-US" b="1">
                <a:latin typeface="Calibri" charset="0"/>
              </a:rPr>
              <a:t>obtaining significant performance improvements </a:t>
            </a:r>
            <a:r>
              <a:rPr lang="en-US">
                <a:latin typeface="Calibri" charset="0"/>
              </a:rPr>
              <a:t>over state-of-the-art ECOC designs.</a:t>
            </a:r>
          </a:p>
          <a:p>
            <a:pPr eaLnBrk="1" hangingPunct="1"/>
            <a:r>
              <a:rPr lang="en-US">
                <a:latin typeface="Calibri" charset="0"/>
              </a:rPr>
              <a:t>The proposed methodology </a:t>
            </a:r>
            <a:r>
              <a:rPr lang="en-US" b="1">
                <a:latin typeface="Calibri" charset="0"/>
              </a:rPr>
              <a:t>reduces the number of base classifiers </a:t>
            </a:r>
            <a:r>
              <a:rPr lang="en-US">
                <a:latin typeface="Calibri" charset="0"/>
              </a:rPr>
              <a:t>needed in comparison with state-of-the-art designs.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52DB10-6599-2F44-B701-03E3D42F35B2}" type="slidenum">
              <a:rPr lang="en-US">
                <a:latin typeface="Calibri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19275" y="2600325"/>
            <a:ext cx="7620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 smtClean="0">
                <a:ea typeface="+mj-ea"/>
                <a:cs typeface="+mj-cs"/>
              </a:rPr>
              <a:t>Thank you!</a:t>
            </a:r>
            <a:endParaRPr lang="en-US" sz="6600" dirty="0">
              <a:ea typeface="+mj-ea"/>
              <a:cs typeface="+mj-cs"/>
            </a:endParaRPr>
          </a:p>
        </p:txBody>
      </p:sp>
      <p:sp>
        <p:nvSpPr>
          <p:cNvPr id="2765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3E51F5-CD99-0946-9883-667FC62D6B3D}" type="slidenum">
              <a:rPr lang="en-US">
                <a:latin typeface="Calibri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7651" name="Picture 1" descr="Screen shot 2011-10-17 at 8.26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3213"/>
            <a:ext cx="815657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Outline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68275" y="1600200"/>
            <a:ext cx="8170863" cy="4800600"/>
          </a:xfrm>
        </p:spPr>
        <p:txBody>
          <a:bodyPr/>
          <a:lstStyle/>
          <a:p>
            <a:pPr algn="just" eaLnBrk="1" hangingPunct="1"/>
            <a:r>
              <a:rPr lang="en-US" sz="2800" dirty="0">
                <a:latin typeface="Calibri" charset="0"/>
              </a:rPr>
              <a:t>Classification problems and the ECOC </a:t>
            </a:r>
            <a:r>
              <a:rPr lang="en-US" sz="2800" dirty="0" smtClean="0">
                <a:latin typeface="Calibri" charset="0"/>
              </a:rPr>
              <a:t>framework.</a:t>
            </a:r>
          </a:p>
          <a:p>
            <a:pPr algn="just" eaLnBrk="1" hangingPunct="1"/>
            <a:r>
              <a:rPr lang="en-US" sz="2800" dirty="0" smtClean="0">
                <a:latin typeface="Calibri" charset="0"/>
              </a:rPr>
              <a:t>Motivation</a:t>
            </a:r>
            <a:r>
              <a:rPr lang="en-US" sz="2800" dirty="0">
                <a:latin typeface="Calibri" charset="0"/>
              </a:rPr>
              <a:t>.</a:t>
            </a:r>
          </a:p>
          <a:p>
            <a:pPr algn="just" eaLnBrk="1" hangingPunct="1"/>
            <a:r>
              <a:rPr lang="en-US" sz="2800" dirty="0">
                <a:latin typeface="Calibri" charset="0"/>
              </a:rPr>
              <a:t>The </a:t>
            </a:r>
            <a:r>
              <a:rPr lang="en-US" sz="2800" dirty="0" err="1">
                <a:latin typeface="Calibri" charset="0"/>
              </a:rPr>
              <a:t>Separability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smtClean="0">
                <a:latin typeface="Calibri" charset="0"/>
              </a:rPr>
              <a:t>Matrix.</a:t>
            </a:r>
          </a:p>
          <a:p>
            <a:pPr algn="just" eaLnBrk="1" hangingPunct="1"/>
            <a:r>
              <a:rPr lang="en-US" sz="2800" dirty="0" smtClean="0">
                <a:latin typeface="Calibri" charset="0"/>
              </a:rPr>
              <a:t>The </a:t>
            </a:r>
            <a:r>
              <a:rPr lang="en-US" sz="2800" dirty="0">
                <a:latin typeface="Calibri" charset="0"/>
              </a:rPr>
              <a:t>Confusion-</a:t>
            </a:r>
            <a:r>
              <a:rPr lang="en-US" sz="2800" dirty="0" err="1">
                <a:latin typeface="Calibri" charset="0"/>
              </a:rPr>
              <a:t>Separability</a:t>
            </a:r>
            <a:r>
              <a:rPr lang="en-US" sz="2800" dirty="0">
                <a:latin typeface="Calibri" charset="0"/>
              </a:rPr>
              <a:t> Extension Coding.	</a:t>
            </a:r>
            <a:endParaRPr lang="en-US" sz="2800" dirty="0" smtClean="0">
              <a:latin typeface="Calibri" charset="0"/>
            </a:endParaRPr>
          </a:p>
          <a:p>
            <a:pPr algn="just" eaLnBrk="1" hangingPunct="1"/>
            <a:r>
              <a:rPr lang="en-US" sz="2800" dirty="0" smtClean="0">
                <a:latin typeface="Calibri" charset="0"/>
              </a:rPr>
              <a:t>Experiments </a:t>
            </a:r>
            <a:r>
              <a:rPr lang="en-US" sz="2800" dirty="0">
                <a:latin typeface="Calibri" charset="0"/>
              </a:rPr>
              <a:t>and </a:t>
            </a:r>
            <a:r>
              <a:rPr lang="en-US" sz="2800" dirty="0" smtClean="0">
                <a:latin typeface="Calibri" charset="0"/>
              </a:rPr>
              <a:t>Results.</a:t>
            </a:r>
          </a:p>
          <a:p>
            <a:pPr algn="just" eaLnBrk="1" hangingPunct="1"/>
            <a:r>
              <a:rPr lang="en-US" sz="2800" dirty="0" smtClean="0">
                <a:latin typeface="Calibri" charset="0"/>
              </a:rPr>
              <a:t>Conclusions </a:t>
            </a:r>
            <a:r>
              <a:rPr lang="en-US" sz="2800" dirty="0">
                <a:latin typeface="Calibri" charset="0"/>
              </a:rPr>
              <a:t>and Future Work.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E463A1-BC80-8249-A247-4AC9130E5268}" type="slidenum">
              <a:rPr lang="en-US">
                <a:latin typeface="Calibri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8113"/>
            <a:ext cx="8229600" cy="1143001"/>
          </a:xfrm>
        </p:spPr>
        <p:txBody>
          <a:bodyPr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Introduction to the ECOC framework 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12" y="1477506"/>
            <a:ext cx="8066087" cy="3729038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This framework is composed of </a:t>
            </a:r>
            <a:r>
              <a:rPr lang="en-US" sz="2400" dirty="0">
                <a:ea typeface="+mn-ea"/>
                <a:cs typeface="+mn-cs"/>
              </a:rPr>
              <a:t>t</a:t>
            </a:r>
            <a:r>
              <a:rPr lang="en-US" sz="2400" dirty="0" smtClean="0">
                <a:ea typeface="+mn-ea"/>
                <a:cs typeface="+mn-cs"/>
              </a:rPr>
              <a:t>wo different steps :</a:t>
            </a:r>
            <a:endParaRPr lang="en-US" sz="2400" i="1" dirty="0" smtClean="0">
              <a:ea typeface="+mn-ea"/>
              <a:cs typeface="+mn-cs"/>
            </a:endParaRPr>
          </a:p>
          <a:p>
            <a:pPr marL="640080" lvl="1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ea typeface="+mn-ea"/>
              </a:rPr>
              <a:t>Coding</a:t>
            </a:r>
            <a:r>
              <a:rPr lang="en-US" sz="2400" dirty="0" smtClean="0">
                <a:ea typeface="+mn-ea"/>
              </a:rPr>
              <a:t> : Decompose a given </a:t>
            </a:r>
            <a:r>
              <a:rPr lang="en-US" sz="2400" i="1" dirty="0" smtClean="0">
                <a:ea typeface="+mn-ea"/>
              </a:rPr>
              <a:t>N</a:t>
            </a:r>
            <a:r>
              <a:rPr lang="en-US" sz="2400" dirty="0" smtClean="0">
                <a:ea typeface="+mn-ea"/>
              </a:rPr>
              <a:t>-class problem into a set of </a:t>
            </a:r>
            <a:r>
              <a:rPr lang="en-US" sz="2400" i="1" dirty="0" smtClean="0">
                <a:ea typeface="+mn-ea"/>
              </a:rPr>
              <a:t>n</a:t>
            </a:r>
            <a:r>
              <a:rPr lang="en-US" sz="2400" dirty="0" smtClean="0">
                <a:ea typeface="+mn-ea"/>
              </a:rPr>
              <a:t> binary problems.</a:t>
            </a:r>
            <a:endParaRPr lang="en-US" sz="2400" i="1" dirty="0" smtClean="0">
              <a:ea typeface="+mn-ea"/>
            </a:endParaRPr>
          </a:p>
          <a:p>
            <a:pPr marL="640080" lvl="1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ea typeface="+mn-ea"/>
              </a:rPr>
              <a:t>Decoding</a:t>
            </a:r>
            <a:r>
              <a:rPr lang="en-US" sz="2400" dirty="0" smtClean="0">
                <a:ea typeface="+mn-ea"/>
              </a:rPr>
              <a:t> : Given a test sample </a:t>
            </a:r>
            <a:r>
              <a:rPr lang="en-US" sz="2400" i="1" dirty="0" smtClean="0">
                <a:ea typeface="+mn-ea"/>
              </a:rPr>
              <a:t>s</a:t>
            </a:r>
            <a:r>
              <a:rPr lang="en-US" sz="2400" dirty="0" smtClean="0">
                <a:ea typeface="+mn-ea"/>
              </a:rPr>
              <a:t>, determine its category.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A62619-0AE1-6D48-A17E-A5F1066AE0B8}" type="slidenum">
              <a:rPr lang="en-US">
                <a:latin typeface="Calibri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22275" y="785813"/>
            <a:ext cx="794385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buClr>
                <a:schemeClr val="accent1"/>
              </a:buClr>
              <a:buFont typeface="Arial"/>
              <a:buChar char="•"/>
            </a:pPr>
            <a:r>
              <a:rPr lang="en-US" sz="2400" dirty="0" smtClean="0"/>
              <a:t>In classification tasks, the </a:t>
            </a:r>
            <a:r>
              <a:rPr lang="en-US" sz="2400" dirty="0"/>
              <a:t>goal is to classify and object among a certain number of possible categories.</a:t>
            </a:r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3678520"/>
            <a:ext cx="1143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606" y="3745833"/>
            <a:ext cx="1081087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3" y="3685648"/>
            <a:ext cx="10509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8" y="3669368"/>
            <a:ext cx="10890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2771406" y="4035680"/>
            <a:ext cx="500062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7418" name="Picture 34" descr="1vsal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18" y="3333810"/>
            <a:ext cx="18669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469900" y="3797360"/>
            <a:ext cx="95250" cy="1222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79425" y="4173598"/>
            <a:ext cx="95250" cy="1222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79425" y="4491098"/>
            <a:ext cx="95250" cy="122237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88950" y="4818123"/>
            <a:ext cx="95250" cy="122237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783" y="5024440"/>
            <a:ext cx="10874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283" y="5945190"/>
            <a:ext cx="9906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846" y="5024440"/>
            <a:ext cx="10128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21" y="5953128"/>
            <a:ext cx="107315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421" y="5953128"/>
            <a:ext cx="11620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346" y="5087940"/>
            <a:ext cx="1004887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6640846" y="6310315"/>
            <a:ext cx="460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1" tIns="40816" rIns="81631" bIns="40816"/>
          <a:lstStyle>
            <a:lvl1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49563" algn="l"/>
                <a:tab pos="3257550" algn="l"/>
                <a:tab pos="3665538" algn="l"/>
                <a:tab pos="4071938" algn="l"/>
                <a:tab pos="4479925" algn="l"/>
                <a:tab pos="4887913" algn="l"/>
                <a:tab pos="5294313" algn="l"/>
                <a:tab pos="5702300" algn="l"/>
                <a:tab pos="6110288" algn="l"/>
                <a:tab pos="6518275" algn="l"/>
                <a:tab pos="6924675" algn="l"/>
                <a:tab pos="7332663" algn="l"/>
                <a:tab pos="7740650" algn="l"/>
                <a:tab pos="814705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49563" algn="l"/>
                <a:tab pos="3257550" algn="l"/>
                <a:tab pos="3665538" algn="l"/>
                <a:tab pos="4071938" algn="l"/>
                <a:tab pos="4479925" algn="l"/>
                <a:tab pos="4887913" algn="l"/>
                <a:tab pos="5294313" algn="l"/>
                <a:tab pos="5702300" algn="l"/>
                <a:tab pos="6110288" algn="l"/>
                <a:tab pos="6518275" algn="l"/>
                <a:tab pos="6924675" algn="l"/>
                <a:tab pos="7332663" algn="l"/>
                <a:tab pos="7740650" algn="l"/>
                <a:tab pos="814705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49563" algn="l"/>
                <a:tab pos="3257550" algn="l"/>
                <a:tab pos="3665538" algn="l"/>
                <a:tab pos="4071938" algn="l"/>
                <a:tab pos="4479925" algn="l"/>
                <a:tab pos="4887913" algn="l"/>
                <a:tab pos="5294313" algn="l"/>
                <a:tab pos="5702300" algn="l"/>
                <a:tab pos="6110288" algn="l"/>
                <a:tab pos="6518275" algn="l"/>
                <a:tab pos="6924675" algn="l"/>
                <a:tab pos="7332663" algn="l"/>
                <a:tab pos="7740650" algn="l"/>
                <a:tab pos="814705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49563" algn="l"/>
                <a:tab pos="3257550" algn="l"/>
                <a:tab pos="3665538" algn="l"/>
                <a:tab pos="4071938" algn="l"/>
                <a:tab pos="4479925" algn="l"/>
                <a:tab pos="4887913" algn="l"/>
                <a:tab pos="5294313" algn="l"/>
                <a:tab pos="5702300" algn="l"/>
                <a:tab pos="6110288" algn="l"/>
                <a:tab pos="6518275" algn="l"/>
                <a:tab pos="6924675" algn="l"/>
                <a:tab pos="7332663" algn="l"/>
                <a:tab pos="7740650" algn="l"/>
                <a:tab pos="814705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49563" algn="l"/>
                <a:tab pos="3257550" algn="l"/>
                <a:tab pos="3665538" algn="l"/>
                <a:tab pos="4071938" algn="l"/>
                <a:tab pos="4479925" algn="l"/>
                <a:tab pos="4887913" algn="l"/>
                <a:tab pos="5294313" algn="l"/>
                <a:tab pos="5702300" algn="l"/>
                <a:tab pos="6110288" algn="l"/>
                <a:tab pos="6518275" algn="l"/>
                <a:tab pos="6924675" algn="l"/>
                <a:tab pos="7332663" algn="l"/>
                <a:tab pos="7740650" algn="l"/>
                <a:tab pos="814705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49563" algn="l"/>
                <a:tab pos="3257550" algn="l"/>
                <a:tab pos="3665538" algn="l"/>
                <a:tab pos="4071938" algn="l"/>
                <a:tab pos="4479925" algn="l"/>
                <a:tab pos="4887913" algn="l"/>
                <a:tab pos="5294313" algn="l"/>
                <a:tab pos="5702300" algn="l"/>
                <a:tab pos="6110288" algn="l"/>
                <a:tab pos="6518275" algn="l"/>
                <a:tab pos="6924675" algn="l"/>
                <a:tab pos="7332663" algn="l"/>
                <a:tab pos="7740650" algn="l"/>
                <a:tab pos="814705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49563" algn="l"/>
                <a:tab pos="3257550" algn="l"/>
                <a:tab pos="3665538" algn="l"/>
                <a:tab pos="4071938" algn="l"/>
                <a:tab pos="4479925" algn="l"/>
                <a:tab pos="4887913" algn="l"/>
                <a:tab pos="5294313" algn="l"/>
                <a:tab pos="5702300" algn="l"/>
                <a:tab pos="6110288" algn="l"/>
                <a:tab pos="6518275" algn="l"/>
                <a:tab pos="6924675" algn="l"/>
                <a:tab pos="7332663" algn="l"/>
                <a:tab pos="7740650" algn="l"/>
                <a:tab pos="814705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49563" algn="l"/>
                <a:tab pos="3257550" algn="l"/>
                <a:tab pos="3665538" algn="l"/>
                <a:tab pos="4071938" algn="l"/>
                <a:tab pos="4479925" algn="l"/>
                <a:tab pos="4887913" algn="l"/>
                <a:tab pos="5294313" algn="l"/>
                <a:tab pos="5702300" algn="l"/>
                <a:tab pos="6110288" algn="l"/>
                <a:tab pos="6518275" algn="l"/>
                <a:tab pos="6924675" algn="l"/>
                <a:tab pos="7332663" algn="l"/>
                <a:tab pos="7740650" algn="l"/>
                <a:tab pos="814705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49563" algn="l"/>
                <a:tab pos="3257550" algn="l"/>
                <a:tab pos="3665538" algn="l"/>
                <a:tab pos="4071938" algn="l"/>
                <a:tab pos="4479925" algn="l"/>
                <a:tab pos="4887913" algn="l"/>
                <a:tab pos="5294313" algn="l"/>
                <a:tab pos="5702300" algn="l"/>
                <a:tab pos="6110288" algn="l"/>
                <a:tab pos="6518275" algn="l"/>
                <a:tab pos="6924675" algn="l"/>
                <a:tab pos="7332663" algn="l"/>
                <a:tab pos="7740650" algn="l"/>
                <a:tab pos="814705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18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5354971" y="6310315"/>
            <a:ext cx="460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1" tIns="40816" rIns="81631" bIns="40816"/>
          <a:lstStyle>
            <a:lvl1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49563" algn="l"/>
                <a:tab pos="3257550" algn="l"/>
                <a:tab pos="3665538" algn="l"/>
                <a:tab pos="4071938" algn="l"/>
                <a:tab pos="4479925" algn="l"/>
                <a:tab pos="4887913" algn="l"/>
                <a:tab pos="5294313" algn="l"/>
                <a:tab pos="5702300" algn="l"/>
                <a:tab pos="6110288" algn="l"/>
                <a:tab pos="6518275" algn="l"/>
                <a:tab pos="6924675" algn="l"/>
                <a:tab pos="7332663" algn="l"/>
                <a:tab pos="7740650" algn="l"/>
                <a:tab pos="814705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49563" algn="l"/>
                <a:tab pos="3257550" algn="l"/>
                <a:tab pos="3665538" algn="l"/>
                <a:tab pos="4071938" algn="l"/>
                <a:tab pos="4479925" algn="l"/>
                <a:tab pos="4887913" algn="l"/>
                <a:tab pos="5294313" algn="l"/>
                <a:tab pos="5702300" algn="l"/>
                <a:tab pos="6110288" algn="l"/>
                <a:tab pos="6518275" algn="l"/>
                <a:tab pos="6924675" algn="l"/>
                <a:tab pos="7332663" algn="l"/>
                <a:tab pos="7740650" algn="l"/>
                <a:tab pos="814705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49563" algn="l"/>
                <a:tab pos="3257550" algn="l"/>
                <a:tab pos="3665538" algn="l"/>
                <a:tab pos="4071938" algn="l"/>
                <a:tab pos="4479925" algn="l"/>
                <a:tab pos="4887913" algn="l"/>
                <a:tab pos="5294313" algn="l"/>
                <a:tab pos="5702300" algn="l"/>
                <a:tab pos="6110288" algn="l"/>
                <a:tab pos="6518275" algn="l"/>
                <a:tab pos="6924675" algn="l"/>
                <a:tab pos="7332663" algn="l"/>
                <a:tab pos="7740650" algn="l"/>
                <a:tab pos="814705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49563" algn="l"/>
                <a:tab pos="3257550" algn="l"/>
                <a:tab pos="3665538" algn="l"/>
                <a:tab pos="4071938" algn="l"/>
                <a:tab pos="4479925" algn="l"/>
                <a:tab pos="4887913" algn="l"/>
                <a:tab pos="5294313" algn="l"/>
                <a:tab pos="5702300" algn="l"/>
                <a:tab pos="6110288" algn="l"/>
                <a:tab pos="6518275" algn="l"/>
                <a:tab pos="6924675" algn="l"/>
                <a:tab pos="7332663" algn="l"/>
                <a:tab pos="7740650" algn="l"/>
                <a:tab pos="814705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49563" algn="l"/>
                <a:tab pos="3257550" algn="l"/>
                <a:tab pos="3665538" algn="l"/>
                <a:tab pos="4071938" algn="l"/>
                <a:tab pos="4479925" algn="l"/>
                <a:tab pos="4887913" algn="l"/>
                <a:tab pos="5294313" algn="l"/>
                <a:tab pos="5702300" algn="l"/>
                <a:tab pos="6110288" algn="l"/>
                <a:tab pos="6518275" algn="l"/>
                <a:tab pos="6924675" algn="l"/>
                <a:tab pos="7332663" algn="l"/>
                <a:tab pos="7740650" algn="l"/>
                <a:tab pos="814705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49563" algn="l"/>
                <a:tab pos="3257550" algn="l"/>
                <a:tab pos="3665538" algn="l"/>
                <a:tab pos="4071938" algn="l"/>
                <a:tab pos="4479925" algn="l"/>
                <a:tab pos="4887913" algn="l"/>
                <a:tab pos="5294313" algn="l"/>
                <a:tab pos="5702300" algn="l"/>
                <a:tab pos="6110288" algn="l"/>
                <a:tab pos="6518275" algn="l"/>
                <a:tab pos="6924675" algn="l"/>
                <a:tab pos="7332663" algn="l"/>
                <a:tab pos="7740650" algn="l"/>
                <a:tab pos="814705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49563" algn="l"/>
                <a:tab pos="3257550" algn="l"/>
                <a:tab pos="3665538" algn="l"/>
                <a:tab pos="4071938" algn="l"/>
                <a:tab pos="4479925" algn="l"/>
                <a:tab pos="4887913" algn="l"/>
                <a:tab pos="5294313" algn="l"/>
                <a:tab pos="5702300" algn="l"/>
                <a:tab pos="6110288" algn="l"/>
                <a:tab pos="6518275" algn="l"/>
                <a:tab pos="6924675" algn="l"/>
                <a:tab pos="7332663" algn="l"/>
                <a:tab pos="7740650" algn="l"/>
                <a:tab pos="814705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49563" algn="l"/>
                <a:tab pos="3257550" algn="l"/>
                <a:tab pos="3665538" algn="l"/>
                <a:tab pos="4071938" algn="l"/>
                <a:tab pos="4479925" algn="l"/>
                <a:tab pos="4887913" algn="l"/>
                <a:tab pos="5294313" algn="l"/>
                <a:tab pos="5702300" algn="l"/>
                <a:tab pos="6110288" algn="l"/>
                <a:tab pos="6518275" algn="l"/>
                <a:tab pos="6924675" algn="l"/>
                <a:tab pos="7332663" algn="l"/>
                <a:tab pos="7740650" algn="l"/>
                <a:tab pos="814705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49563" algn="l"/>
                <a:tab pos="3257550" algn="l"/>
                <a:tab pos="3665538" algn="l"/>
                <a:tab pos="4071938" algn="l"/>
                <a:tab pos="4479925" algn="l"/>
                <a:tab pos="4887913" algn="l"/>
                <a:tab pos="5294313" algn="l"/>
                <a:tab pos="5702300" algn="l"/>
                <a:tab pos="6110288" algn="l"/>
                <a:tab pos="6518275" algn="l"/>
                <a:tab pos="6924675" algn="l"/>
                <a:tab pos="7332663" algn="l"/>
                <a:tab pos="7740650" algn="l"/>
                <a:tab pos="814705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18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6640846" y="5381628"/>
            <a:ext cx="4603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1" tIns="40816" rIns="81631" bIns="40816"/>
          <a:lstStyle>
            <a:lvl1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49563" algn="l"/>
                <a:tab pos="3257550" algn="l"/>
                <a:tab pos="3665538" algn="l"/>
                <a:tab pos="4071938" algn="l"/>
                <a:tab pos="4479925" algn="l"/>
                <a:tab pos="4887913" algn="l"/>
                <a:tab pos="5294313" algn="l"/>
                <a:tab pos="5702300" algn="l"/>
                <a:tab pos="6110288" algn="l"/>
                <a:tab pos="6518275" algn="l"/>
                <a:tab pos="6924675" algn="l"/>
                <a:tab pos="7332663" algn="l"/>
                <a:tab pos="7740650" algn="l"/>
                <a:tab pos="814705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49563" algn="l"/>
                <a:tab pos="3257550" algn="l"/>
                <a:tab pos="3665538" algn="l"/>
                <a:tab pos="4071938" algn="l"/>
                <a:tab pos="4479925" algn="l"/>
                <a:tab pos="4887913" algn="l"/>
                <a:tab pos="5294313" algn="l"/>
                <a:tab pos="5702300" algn="l"/>
                <a:tab pos="6110288" algn="l"/>
                <a:tab pos="6518275" algn="l"/>
                <a:tab pos="6924675" algn="l"/>
                <a:tab pos="7332663" algn="l"/>
                <a:tab pos="7740650" algn="l"/>
                <a:tab pos="814705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49563" algn="l"/>
                <a:tab pos="3257550" algn="l"/>
                <a:tab pos="3665538" algn="l"/>
                <a:tab pos="4071938" algn="l"/>
                <a:tab pos="4479925" algn="l"/>
                <a:tab pos="4887913" algn="l"/>
                <a:tab pos="5294313" algn="l"/>
                <a:tab pos="5702300" algn="l"/>
                <a:tab pos="6110288" algn="l"/>
                <a:tab pos="6518275" algn="l"/>
                <a:tab pos="6924675" algn="l"/>
                <a:tab pos="7332663" algn="l"/>
                <a:tab pos="7740650" algn="l"/>
                <a:tab pos="814705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49563" algn="l"/>
                <a:tab pos="3257550" algn="l"/>
                <a:tab pos="3665538" algn="l"/>
                <a:tab pos="4071938" algn="l"/>
                <a:tab pos="4479925" algn="l"/>
                <a:tab pos="4887913" algn="l"/>
                <a:tab pos="5294313" algn="l"/>
                <a:tab pos="5702300" algn="l"/>
                <a:tab pos="6110288" algn="l"/>
                <a:tab pos="6518275" algn="l"/>
                <a:tab pos="6924675" algn="l"/>
                <a:tab pos="7332663" algn="l"/>
                <a:tab pos="7740650" algn="l"/>
                <a:tab pos="814705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49563" algn="l"/>
                <a:tab pos="3257550" algn="l"/>
                <a:tab pos="3665538" algn="l"/>
                <a:tab pos="4071938" algn="l"/>
                <a:tab pos="4479925" algn="l"/>
                <a:tab pos="4887913" algn="l"/>
                <a:tab pos="5294313" algn="l"/>
                <a:tab pos="5702300" algn="l"/>
                <a:tab pos="6110288" algn="l"/>
                <a:tab pos="6518275" algn="l"/>
                <a:tab pos="6924675" algn="l"/>
                <a:tab pos="7332663" algn="l"/>
                <a:tab pos="7740650" algn="l"/>
                <a:tab pos="814705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49563" algn="l"/>
                <a:tab pos="3257550" algn="l"/>
                <a:tab pos="3665538" algn="l"/>
                <a:tab pos="4071938" algn="l"/>
                <a:tab pos="4479925" algn="l"/>
                <a:tab pos="4887913" algn="l"/>
                <a:tab pos="5294313" algn="l"/>
                <a:tab pos="5702300" algn="l"/>
                <a:tab pos="6110288" algn="l"/>
                <a:tab pos="6518275" algn="l"/>
                <a:tab pos="6924675" algn="l"/>
                <a:tab pos="7332663" algn="l"/>
                <a:tab pos="7740650" algn="l"/>
                <a:tab pos="814705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49563" algn="l"/>
                <a:tab pos="3257550" algn="l"/>
                <a:tab pos="3665538" algn="l"/>
                <a:tab pos="4071938" algn="l"/>
                <a:tab pos="4479925" algn="l"/>
                <a:tab pos="4887913" algn="l"/>
                <a:tab pos="5294313" algn="l"/>
                <a:tab pos="5702300" algn="l"/>
                <a:tab pos="6110288" algn="l"/>
                <a:tab pos="6518275" algn="l"/>
                <a:tab pos="6924675" algn="l"/>
                <a:tab pos="7332663" algn="l"/>
                <a:tab pos="7740650" algn="l"/>
                <a:tab pos="814705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49563" algn="l"/>
                <a:tab pos="3257550" algn="l"/>
                <a:tab pos="3665538" algn="l"/>
                <a:tab pos="4071938" algn="l"/>
                <a:tab pos="4479925" algn="l"/>
                <a:tab pos="4887913" algn="l"/>
                <a:tab pos="5294313" algn="l"/>
                <a:tab pos="5702300" algn="l"/>
                <a:tab pos="6110288" algn="l"/>
                <a:tab pos="6518275" algn="l"/>
                <a:tab pos="6924675" algn="l"/>
                <a:tab pos="7332663" algn="l"/>
                <a:tab pos="7740650" algn="l"/>
                <a:tab pos="814705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49563" algn="l"/>
                <a:tab pos="3257550" algn="l"/>
                <a:tab pos="3665538" algn="l"/>
                <a:tab pos="4071938" algn="l"/>
                <a:tab pos="4479925" algn="l"/>
                <a:tab pos="4887913" algn="l"/>
                <a:tab pos="5294313" algn="l"/>
                <a:tab pos="5702300" algn="l"/>
                <a:tab pos="6110288" algn="l"/>
                <a:tab pos="6518275" algn="l"/>
                <a:tab pos="6924675" algn="l"/>
                <a:tab pos="7332663" algn="l"/>
                <a:tab pos="7740650" algn="l"/>
                <a:tab pos="814705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18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5140658" y="5381628"/>
            <a:ext cx="4603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1" tIns="40816" rIns="81631" bIns="40816"/>
          <a:lstStyle>
            <a:lvl1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49563" algn="l"/>
                <a:tab pos="3257550" algn="l"/>
                <a:tab pos="3665538" algn="l"/>
                <a:tab pos="4071938" algn="l"/>
                <a:tab pos="4479925" algn="l"/>
                <a:tab pos="4887913" algn="l"/>
                <a:tab pos="5294313" algn="l"/>
                <a:tab pos="5702300" algn="l"/>
                <a:tab pos="6110288" algn="l"/>
                <a:tab pos="6518275" algn="l"/>
                <a:tab pos="6924675" algn="l"/>
                <a:tab pos="7332663" algn="l"/>
                <a:tab pos="7740650" algn="l"/>
                <a:tab pos="814705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49563" algn="l"/>
                <a:tab pos="3257550" algn="l"/>
                <a:tab pos="3665538" algn="l"/>
                <a:tab pos="4071938" algn="l"/>
                <a:tab pos="4479925" algn="l"/>
                <a:tab pos="4887913" algn="l"/>
                <a:tab pos="5294313" algn="l"/>
                <a:tab pos="5702300" algn="l"/>
                <a:tab pos="6110288" algn="l"/>
                <a:tab pos="6518275" algn="l"/>
                <a:tab pos="6924675" algn="l"/>
                <a:tab pos="7332663" algn="l"/>
                <a:tab pos="7740650" algn="l"/>
                <a:tab pos="814705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49563" algn="l"/>
                <a:tab pos="3257550" algn="l"/>
                <a:tab pos="3665538" algn="l"/>
                <a:tab pos="4071938" algn="l"/>
                <a:tab pos="4479925" algn="l"/>
                <a:tab pos="4887913" algn="l"/>
                <a:tab pos="5294313" algn="l"/>
                <a:tab pos="5702300" algn="l"/>
                <a:tab pos="6110288" algn="l"/>
                <a:tab pos="6518275" algn="l"/>
                <a:tab pos="6924675" algn="l"/>
                <a:tab pos="7332663" algn="l"/>
                <a:tab pos="7740650" algn="l"/>
                <a:tab pos="814705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49563" algn="l"/>
                <a:tab pos="3257550" algn="l"/>
                <a:tab pos="3665538" algn="l"/>
                <a:tab pos="4071938" algn="l"/>
                <a:tab pos="4479925" algn="l"/>
                <a:tab pos="4887913" algn="l"/>
                <a:tab pos="5294313" algn="l"/>
                <a:tab pos="5702300" algn="l"/>
                <a:tab pos="6110288" algn="l"/>
                <a:tab pos="6518275" algn="l"/>
                <a:tab pos="6924675" algn="l"/>
                <a:tab pos="7332663" algn="l"/>
                <a:tab pos="7740650" algn="l"/>
                <a:tab pos="814705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49563" algn="l"/>
                <a:tab pos="3257550" algn="l"/>
                <a:tab pos="3665538" algn="l"/>
                <a:tab pos="4071938" algn="l"/>
                <a:tab pos="4479925" algn="l"/>
                <a:tab pos="4887913" algn="l"/>
                <a:tab pos="5294313" algn="l"/>
                <a:tab pos="5702300" algn="l"/>
                <a:tab pos="6110288" algn="l"/>
                <a:tab pos="6518275" algn="l"/>
                <a:tab pos="6924675" algn="l"/>
                <a:tab pos="7332663" algn="l"/>
                <a:tab pos="7740650" algn="l"/>
                <a:tab pos="814705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49563" algn="l"/>
                <a:tab pos="3257550" algn="l"/>
                <a:tab pos="3665538" algn="l"/>
                <a:tab pos="4071938" algn="l"/>
                <a:tab pos="4479925" algn="l"/>
                <a:tab pos="4887913" algn="l"/>
                <a:tab pos="5294313" algn="l"/>
                <a:tab pos="5702300" algn="l"/>
                <a:tab pos="6110288" algn="l"/>
                <a:tab pos="6518275" algn="l"/>
                <a:tab pos="6924675" algn="l"/>
                <a:tab pos="7332663" algn="l"/>
                <a:tab pos="7740650" algn="l"/>
                <a:tab pos="814705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49563" algn="l"/>
                <a:tab pos="3257550" algn="l"/>
                <a:tab pos="3665538" algn="l"/>
                <a:tab pos="4071938" algn="l"/>
                <a:tab pos="4479925" algn="l"/>
                <a:tab pos="4887913" algn="l"/>
                <a:tab pos="5294313" algn="l"/>
                <a:tab pos="5702300" algn="l"/>
                <a:tab pos="6110288" algn="l"/>
                <a:tab pos="6518275" algn="l"/>
                <a:tab pos="6924675" algn="l"/>
                <a:tab pos="7332663" algn="l"/>
                <a:tab pos="7740650" algn="l"/>
                <a:tab pos="814705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49563" algn="l"/>
                <a:tab pos="3257550" algn="l"/>
                <a:tab pos="3665538" algn="l"/>
                <a:tab pos="4071938" algn="l"/>
                <a:tab pos="4479925" algn="l"/>
                <a:tab pos="4887913" algn="l"/>
                <a:tab pos="5294313" algn="l"/>
                <a:tab pos="5702300" algn="l"/>
                <a:tab pos="6110288" algn="l"/>
                <a:tab pos="6518275" algn="l"/>
                <a:tab pos="6924675" algn="l"/>
                <a:tab pos="7332663" algn="l"/>
                <a:tab pos="7740650" algn="l"/>
                <a:tab pos="814705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49563" algn="l"/>
                <a:tab pos="3257550" algn="l"/>
                <a:tab pos="3665538" algn="l"/>
                <a:tab pos="4071938" algn="l"/>
                <a:tab pos="4479925" algn="l"/>
                <a:tab pos="4887913" algn="l"/>
                <a:tab pos="5294313" algn="l"/>
                <a:tab pos="5702300" algn="l"/>
                <a:tab pos="6110288" algn="l"/>
                <a:tab pos="6518275" algn="l"/>
                <a:tab pos="6924675" algn="l"/>
                <a:tab pos="7332663" algn="l"/>
                <a:tab pos="7740650" algn="l"/>
                <a:tab pos="814705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18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3249503" y="5811873"/>
            <a:ext cx="500063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2" name="Picture 35" descr="1vs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29" y="5120533"/>
            <a:ext cx="2538413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val 32"/>
          <p:cNvSpPr/>
          <p:nvPr/>
        </p:nvSpPr>
        <p:spPr>
          <a:xfrm>
            <a:off x="279660" y="5542808"/>
            <a:ext cx="95250" cy="12223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89185" y="5885708"/>
            <a:ext cx="95250" cy="1222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89185" y="6203208"/>
            <a:ext cx="95250" cy="122237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98710" y="6530233"/>
            <a:ext cx="95250" cy="122237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3" grpId="0" animBg="1"/>
      <p:bldP spid="14" grpId="0" animBg="1"/>
      <p:bldP spid="15" grpId="0" animBg="1"/>
      <p:bldP spid="16" grpId="0" animBg="1"/>
      <p:bldP spid="27" grpId="0"/>
      <p:bldP spid="28" grpId="0"/>
      <p:bldP spid="29" grpId="0"/>
      <p:bldP spid="30" grpId="0"/>
      <p:bldP spid="31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07975"/>
            <a:ext cx="8124825" cy="1143000"/>
          </a:xfrm>
        </p:spPr>
        <p:txBody>
          <a:bodyPr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Introduction to the ECOC </a:t>
            </a:r>
            <a:r>
              <a:rPr lang="en-US" dirty="0" smtClean="0">
                <a:ea typeface="+mj-ea"/>
                <a:cs typeface="+mj-cs"/>
              </a:rPr>
              <a:t>framework</a:t>
            </a:r>
            <a:r>
              <a:rPr lang="en-US" dirty="0">
                <a:ea typeface="+mj-ea"/>
                <a:cs typeface="+mj-cs"/>
              </a:rPr>
              <a:t/>
            </a:r>
            <a:br>
              <a:rPr lang="en-US" dirty="0">
                <a:ea typeface="+mj-ea"/>
                <a:cs typeface="+mj-cs"/>
              </a:rPr>
            </a:b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977" y="1150938"/>
            <a:ext cx="7912100" cy="5024437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At the decoding step a new sample </a:t>
            </a:r>
            <a:r>
              <a:rPr lang="en-US" sz="2400" i="1" dirty="0" smtClean="0">
                <a:ea typeface="+mn-ea"/>
                <a:cs typeface="+mn-cs"/>
              </a:rPr>
              <a:t>s </a:t>
            </a:r>
            <a:r>
              <a:rPr lang="en-US" sz="2400" dirty="0" smtClean="0">
                <a:ea typeface="+mn-ea"/>
                <a:cs typeface="+mn-cs"/>
              </a:rPr>
              <a:t>is classified by comparing the binary responses to the rows of </a:t>
            </a:r>
            <a:r>
              <a:rPr lang="en-US" sz="2400" i="1" dirty="0" smtClean="0">
                <a:ea typeface="+mn-ea"/>
                <a:cs typeface="+mn-cs"/>
              </a:rPr>
              <a:t>M </a:t>
            </a:r>
            <a:r>
              <a:rPr lang="en-US" sz="2400" dirty="0" smtClean="0">
                <a:ea typeface="+mn-ea"/>
                <a:cs typeface="+mn-cs"/>
              </a:rPr>
              <a:t>by means of a decoding measure    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Different types of decoding based on the distance used (i.e. </a:t>
            </a:r>
            <a:r>
              <a:rPr lang="en-US" sz="2400" dirty="0" smtClean="0">
                <a:ea typeface="+mn-ea"/>
                <a:cs typeface="+mn-cs"/>
              </a:rPr>
              <a:t>Hamming, Euclidean, </a:t>
            </a:r>
            <a:r>
              <a:rPr lang="en-US" sz="2400" dirty="0" smtClean="0">
                <a:ea typeface="+mn-ea"/>
                <a:cs typeface="+mn-cs"/>
              </a:rPr>
              <a:t>etc.)</a:t>
            </a: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6" name="Picture 5" descr="dec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695" y="3147427"/>
            <a:ext cx="137396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ec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12" y="4115803"/>
            <a:ext cx="2060254" cy="184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ec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231" y="5944547"/>
            <a:ext cx="2266235" cy="61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dec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611" y="4120370"/>
            <a:ext cx="631887" cy="22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5104450" y="5063318"/>
            <a:ext cx="1731016" cy="268287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41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C76ECD-AF5A-3A4E-A2A6-6433751CADDE}" type="slidenum">
              <a:rPr lang="en-US">
                <a:latin typeface="Calibri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8442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025" y="1976253"/>
            <a:ext cx="1651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64" y="4568658"/>
            <a:ext cx="31115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60338"/>
            <a:ext cx="8675687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Motivation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0163"/>
            <a:ext cx="7620000" cy="4800600"/>
          </a:xfrm>
        </p:spPr>
        <p:txBody>
          <a:bodyPr/>
          <a:lstStyle/>
          <a:p>
            <a:pPr algn="just" eaLnBrk="1" hangingPunct="1"/>
            <a:r>
              <a:rPr lang="en-US" sz="2400" dirty="0">
                <a:latin typeface="Calibri" charset="0"/>
              </a:rPr>
              <a:t>Standard predefined </a:t>
            </a:r>
            <a:r>
              <a:rPr lang="en-US" sz="2400" dirty="0" smtClean="0">
                <a:latin typeface="Calibri" charset="0"/>
              </a:rPr>
              <a:t>strategies </a:t>
            </a:r>
            <a:r>
              <a:rPr lang="en-US" sz="2400" dirty="0">
                <a:latin typeface="Calibri" charset="0"/>
              </a:rPr>
              <a:t>may not be suitable for a given problem.</a:t>
            </a:r>
          </a:p>
          <a:p>
            <a:pPr algn="just" eaLnBrk="1" hangingPunct="1"/>
            <a:r>
              <a:rPr lang="en-US" sz="2400" dirty="0" smtClean="0">
                <a:latin typeface="Calibri" charset="0"/>
              </a:rPr>
              <a:t>Literature often suggested the use of equidistant codes.</a:t>
            </a:r>
          </a:p>
          <a:p>
            <a:pPr algn="just" eaLnBrk="1" hangingPunct="1"/>
            <a:r>
              <a:rPr lang="en-US" sz="2400" dirty="0" smtClean="0">
                <a:latin typeface="Calibri" charset="0"/>
              </a:rPr>
              <a:t>In </a:t>
            </a:r>
            <a:r>
              <a:rPr lang="en-US" sz="2400" dirty="0" smtClean="0">
                <a:latin typeface="Calibri" charset="0"/>
              </a:rPr>
              <a:t>[1] </a:t>
            </a:r>
            <a:r>
              <a:rPr lang="en-US" sz="2400" dirty="0" smtClean="0">
                <a:latin typeface="Calibri" charset="0"/>
              </a:rPr>
              <a:t>we show how reduced codes can perform as well as standard designs with far less number of dichotomizers.</a:t>
            </a:r>
            <a:endParaRPr lang="en-US" sz="2400" dirty="0">
              <a:latin typeface="Calibri" charset="0"/>
            </a:endParaRPr>
          </a:p>
          <a:p>
            <a:pPr algn="just" eaLnBrk="1" hangingPunct="1"/>
            <a:r>
              <a:rPr lang="en-US" sz="2400" dirty="0">
                <a:latin typeface="Calibri" charset="0"/>
              </a:rPr>
              <a:t>Those reduced codes can be extended in a problem-dependent way to benefit from error-correcting principles</a:t>
            </a:r>
            <a:r>
              <a:rPr lang="en-US" sz="2400" dirty="0" smtClean="0">
                <a:latin typeface="Calibri" charset="0"/>
              </a:rPr>
              <a:t>.</a:t>
            </a:r>
          </a:p>
          <a:p>
            <a:pPr algn="just" eaLnBrk="1" hangingPunct="1"/>
            <a:r>
              <a:rPr lang="en-US" sz="2400" b="1" dirty="0" smtClean="0">
                <a:latin typeface="Calibri" charset="0"/>
              </a:rPr>
              <a:t>How can we identify those codes?</a:t>
            </a:r>
            <a:endParaRPr lang="en-US" sz="2400" b="1" dirty="0" smtClean="0">
              <a:latin typeface="Calibri" charset="0"/>
            </a:endParaRPr>
          </a:p>
          <a:p>
            <a:pPr algn="just" eaLnBrk="1" hangingPunct="1"/>
            <a:endParaRPr lang="en-US" sz="2400" dirty="0">
              <a:latin typeface="Calibri" charset="0"/>
            </a:endParaRPr>
          </a:p>
          <a:p>
            <a:pPr algn="just" eaLnBrk="1" hangingPunct="1"/>
            <a:endParaRPr lang="en-US" sz="2400" dirty="0">
              <a:latin typeface="Calibri" charset="0"/>
            </a:endParaRPr>
          </a:p>
          <a:p>
            <a:pPr algn="just" eaLnBrk="1" hangingPunct="1"/>
            <a:endParaRPr lang="en-US" sz="2400" i="1" dirty="0">
              <a:latin typeface="Calibri" charset="0"/>
            </a:endParaRPr>
          </a:p>
          <a:p>
            <a:pPr algn="just" eaLnBrk="1" hangingPunct="1"/>
            <a:endParaRPr lang="en-US" sz="2400" dirty="0">
              <a:latin typeface="Calibri" charset="0"/>
            </a:endParaRPr>
          </a:p>
          <a:p>
            <a:pPr algn="just" eaLnBrk="1" hangingPunct="1"/>
            <a:endParaRPr lang="en-US" sz="2400" dirty="0">
              <a:latin typeface="Calibri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-500871" y="6304160"/>
            <a:ext cx="8967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endParaRPr lang="en-US" sz="1200" b="1" dirty="0"/>
          </a:p>
          <a:p>
            <a:pPr eaLnBrk="1" hangingPunct="1"/>
            <a:r>
              <a:rPr lang="en-US" sz="1200" b="1" dirty="0"/>
              <a:t>              </a:t>
            </a:r>
            <a:r>
              <a:rPr lang="en-US" sz="1200" b="1" dirty="0" smtClean="0"/>
              <a:t>                        </a:t>
            </a:r>
            <a:endParaRPr lang="en-US" sz="1200" b="1" dirty="0"/>
          </a:p>
          <a:p>
            <a:pPr algn="r" eaLnBrk="1" hangingPunct="1"/>
            <a:r>
              <a:rPr lang="en-US" sz="1200" b="1" dirty="0" smtClean="0"/>
              <a:t>[1] </a:t>
            </a:r>
            <a:r>
              <a:rPr lang="en-US" sz="1200" b="1" dirty="0"/>
              <a:t>Compact Evolutionary Design of Error Correcting Output Codes, M. Bautista, S. </a:t>
            </a:r>
            <a:r>
              <a:rPr lang="en-US" sz="1200" b="1" dirty="0" err="1"/>
              <a:t>Escalera</a:t>
            </a:r>
            <a:r>
              <a:rPr lang="en-US" sz="1200" b="1" dirty="0"/>
              <a:t>, X. </a:t>
            </a:r>
            <a:r>
              <a:rPr lang="en-US" sz="1200" b="1" dirty="0" err="1"/>
              <a:t>Baró</a:t>
            </a:r>
            <a:r>
              <a:rPr lang="en-US" sz="1200" b="1" dirty="0"/>
              <a:t>, O. </a:t>
            </a:r>
            <a:r>
              <a:rPr lang="en-US" sz="1200" b="1" dirty="0" err="1"/>
              <a:t>Pujol</a:t>
            </a:r>
            <a:r>
              <a:rPr lang="en-US" sz="1200" b="1" dirty="0"/>
              <a:t>, J. </a:t>
            </a:r>
            <a:r>
              <a:rPr lang="en-US" sz="1200" b="1" dirty="0" err="1"/>
              <a:t>Vitrià</a:t>
            </a:r>
            <a:r>
              <a:rPr lang="en-US" sz="1200" b="1" dirty="0"/>
              <a:t> and P. </a:t>
            </a:r>
            <a:r>
              <a:rPr lang="en-US" sz="1200" b="1" dirty="0" err="1"/>
              <a:t>Radeva</a:t>
            </a:r>
            <a:endParaRPr lang="en-US" sz="1200" b="1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A48612-7B14-424F-BD33-37AB49881A86}" type="slidenum">
              <a:rPr lang="en-US">
                <a:latin typeface="Calibri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uiExpan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The </a:t>
            </a:r>
            <a:r>
              <a:rPr lang="en-US" dirty="0" err="1">
                <a:ea typeface="+mj-ea"/>
                <a:cs typeface="+mj-cs"/>
              </a:rPr>
              <a:t>Separability</a:t>
            </a:r>
            <a:r>
              <a:rPr lang="en-US" dirty="0">
                <a:ea typeface="+mj-ea"/>
                <a:cs typeface="+mj-cs"/>
              </a:rPr>
              <a:t> </a:t>
            </a:r>
            <a:r>
              <a:rPr lang="en-US" dirty="0" smtClean="0">
                <a:ea typeface="+mj-ea"/>
                <a:cs typeface="+mj-cs"/>
              </a:rPr>
              <a:t>Matrix</a:t>
            </a:r>
            <a:r>
              <a:rPr lang="en-US" dirty="0">
                <a:ea typeface="+mj-ea"/>
                <a:cs typeface="+mj-cs"/>
              </a:rPr>
              <a:t/>
            </a:r>
            <a:br>
              <a:rPr lang="en-US" dirty="0">
                <a:ea typeface="+mj-ea"/>
                <a:cs typeface="+mj-cs"/>
              </a:rPr>
            </a:b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1250"/>
            <a:ext cx="7620000" cy="480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The </a:t>
            </a:r>
            <a:r>
              <a:rPr lang="en-US" dirty="0" err="1">
                <a:ea typeface="+mn-ea"/>
                <a:cs typeface="+mn-cs"/>
              </a:rPr>
              <a:t>S</a:t>
            </a:r>
            <a:r>
              <a:rPr lang="en-US" dirty="0" err="1" smtClean="0">
                <a:ea typeface="+mn-ea"/>
                <a:cs typeface="+mn-cs"/>
              </a:rPr>
              <a:t>eparability</a:t>
            </a:r>
            <a:r>
              <a:rPr lang="en-US" dirty="0" smtClean="0">
                <a:ea typeface="+mn-ea"/>
                <a:cs typeface="+mn-cs"/>
              </a:rPr>
              <a:t> matrix </a:t>
            </a:r>
            <a:r>
              <a:rPr lang="en-US" i="1" dirty="0" smtClean="0">
                <a:ea typeface="+mn-ea"/>
                <a:cs typeface="+mn-cs"/>
              </a:rPr>
              <a:t>S</a:t>
            </a:r>
            <a:r>
              <a:rPr lang="en-US" dirty="0" smtClean="0">
                <a:ea typeface="+mn-ea"/>
                <a:cs typeface="+mn-cs"/>
              </a:rPr>
              <a:t> contains the </a:t>
            </a:r>
            <a:r>
              <a:rPr lang="en-US" b="1" dirty="0" smtClean="0">
                <a:ea typeface="+mn-ea"/>
                <a:cs typeface="+mn-cs"/>
              </a:rPr>
              <a:t>pairwise distance </a:t>
            </a:r>
            <a:r>
              <a:rPr lang="en-US" dirty="0" smtClean="0">
                <a:ea typeface="+mn-ea"/>
                <a:cs typeface="+mn-cs"/>
              </a:rPr>
              <a:t>between the </a:t>
            </a:r>
            <a:r>
              <a:rPr lang="en-US" dirty="0" err="1" smtClean="0">
                <a:ea typeface="+mn-ea"/>
                <a:cs typeface="+mn-cs"/>
              </a:rPr>
              <a:t>codewords</a:t>
            </a:r>
            <a:r>
              <a:rPr lang="en-US" dirty="0" smtClean="0">
                <a:ea typeface="+mn-ea"/>
                <a:cs typeface="+mn-cs"/>
              </a:rPr>
              <a:t> in </a:t>
            </a:r>
            <a:r>
              <a:rPr lang="en-US" i="1" dirty="0" smtClean="0">
                <a:ea typeface="+mn-ea"/>
                <a:cs typeface="+mn-cs"/>
              </a:rPr>
              <a:t>M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With this matrix we can analyze the</a:t>
            </a:r>
            <a:r>
              <a:rPr lang="en-US" b="1" dirty="0" smtClean="0">
                <a:ea typeface="+mn-ea"/>
                <a:cs typeface="+mn-cs"/>
              </a:rPr>
              <a:t> correction capability      </a:t>
            </a:r>
            <a:r>
              <a:rPr lang="en-US" dirty="0" smtClean="0">
                <a:ea typeface="+mn-ea"/>
                <a:cs typeface="+mn-cs"/>
              </a:rPr>
              <a:t>of </a:t>
            </a:r>
            <a:r>
              <a:rPr lang="en-US" i="1" dirty="0" smtClean="0">
                <a:ea typeface="+mn-ea"/>
                <a:cs typeface="+mn-cs"/>
              </a:rPr>
              <a:t> M </a:t>
            </a:r>
            <a:r>
              <a:rPr lang="en-US" dirty="0" smtClean="0">
                <a:ea typeface="+mn-ea"/>
                <a:cs typeface="+mn-cs"/>
              </a:rPr>
              <a:t>since,</a:t>
            </a:r>
          </a:p>
          <a:p>
            <a:pPr marL="11430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marL="11430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Standard ECOC designs shown constant </a:t>
            </a:r>
            <a:r>
              <a:rPr lang="en-US" dirty="0" err="1">
                <a:ea typeface="+mn-ea"/>
                <a:cs typeface="+mn-cs"/>
              </a:rPr>
              <a:t>Separability</a:t>
            </a:r>
            <a:r>
              <a:rPr lang="en-US" dirty="0">
                <a:ea typeface="+mn-ea"/>
                <a:cs typeface="+mn-cs"/>
              </a:rPr>
              <a:t> matrices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Identify those classes that need an increment of distance in order to benefit from error-correcting principles.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pic>
        <p:nvPicPr>
          <p:cNvPr id="2150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1111250"/>
            <a:ext cx="190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2009775"/>
            <a:ext cx="228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2441575"/>
            <a:ext cx="230346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C077A4-0B1A-A749-B4B2-4C23611CC23B}" type="slidenum">
              <a:rPr lang="en-US">
                <a:latin typeface="Calibri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1511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4694238"/>
            <a:ext cx="3929063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4618038"/>
            <a:ext cx="3476625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7753350" y="5753100"/>
            <a:ext cx="320675" cy="273050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753350" y="5491163"/>
            <a:ext cx="320675" cy="273050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158038" y="4921250"/>
            <a:ext cx="320675" cy="273050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859588" y="4926013"/>
            <a:ext cx="320675" cy="273050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4"/>
          <p:cNvSpPr>
            <a:spLocks noGrp="1"/>
          </p:cNvSpPr>
          <p:nvPr>
            <p:ph idx="1"/>
          </p:nvPr>
        </p:nvSpPr>
        <p:spPr>
          <a:xfrm>
            <a:off x="457200" y="776288"/>
            <a:ext cx="7620000" cy="3576637"/>
          </a:xfrm>
        </p:spPr>
        <p:txBody>
          <a:bodyPr>
            <a:spAutoFit/>
          </a:bodyPr>
          <a:lstStyle/>
          <a:p>
            <a:pPr indent="-342900" algn="just" eaLnBrk="1" hangingPunct="1">
              <a:buFontTx/>
              <a:buAutoNum type="circleNumDbPlain"/>
            </a:pPr>
            <a:r>
              <a:rPr lang="en-US">
                <a:latin typeface="Calibri" charset="0"/>
              </a:rPr>
              <a:t>Find the most confused classes :  </a:t>
            </a:r>
          </a:p>
          <a:p>
            <a:pPr indent="-342900" algn="just" eaLnBrk="1" hangingPunct="1">
              <a:buFontTx/>
              <a:buAutoNum type="circleNumDbPlain"/>
            </a:pPr>
            <a:r>
              <a:rPr lang="en-US">
                <a:latin typeface="Calibri" charset="0"/>
              </a:rPr>
              <a:t>Compute and Extension matrix </a:t>
            </a:r>
            <a:r>
              <a:rPr lang="en-US" i="1">
                <a:latin typeface="Calibri" charset="0"/>
              </a:rPr>
              <a:t>E</a:t>
            </a:r>
            <a:r>
              <a:rPr lang="en-US">
                <a:latin typeface="Calibri" charset="0"/>
              </a:rPr>
              <a:t> which increments</a:t>
            </a:r>
          </a:p>
          <a:p>
            <a:pPr indent="-342900" algn="just" eaLnBrk="1" hangingPunct="1">
              <a:buFontTx/>
              <a:buAutoNum type="circleNumDbPlain"/>
            </a:pPr>
            <a:r>
              <a:rPr lang="en-US">
                <a:latin typeface="Calibri" charset="0"/>
              </a:rPr>
              <a:t>Fill the empty Extension codes taking into account the confusion of             with the rest of the classes.</a:t>
            </a:r>
          </a:p>
          <a:p>
            <a:pPr indent="-342900" algn="just" eaLnBrk="1" hangingPunct="1">
              <a:buFontTx/>
              <a:buAutoNum type="circleNumDbPlain"/>
            </a:pPr>
            <a:r>
              <a:rPr lang="en-US">
                <a:latin typeface="Calibri" charset="0"/>
              </a:rPr>
              <a:t>Update Confusion and Separability matrices.</a:t>
            </a:r>
          </a:p>
          <a:p>
            <a:pPr lvl="1" algn="just" eaLnBrk="1" hangingPunct="1"/>
            <a:endParaRPr lang="en-US">
              <a:latin typeface="Calibri" charset="0"/>
            </a:endParaRPr>
          </a:p>
          <a:p>
            <a:pPr indent="-342900" eaLnBrk="1" hangingPunct="1">
              <a:buFontTx/>
              <a:buAutoNum type="circleNumDbPlain"/>
            </a:pPr>
            <a:endParaRPr lang="en-US">
              <a:latin typeface="Calibri" charset="0"/>
            </a:endParaRPr>
          </a:p>
          <a:p>
            <a:pPr indent="-342900" eaLnBrk="1" hangingPunct="1">
              <a:buFontTx/>
              <a:buAutoNum type="circleNumDbPlain"/>
            </a:pPr>
            <a:endParaRPr lang="en-US">
              <a:latin typeface="Calibri" charset="0"/>
            </a:endParaRPr>
          </a:p>
          <a:p>
            <a:pPr indent="-342900" eaLnBrk="1" hangingPunct="1">
              <a:buFontTx/>
              <a:buAutoNum type="circleNumDbPlain"/>
            </a:pPr>
            <a:endParaRPr lang="en-US"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063" y="-230188"/>
            <a:ext cx="7620000" cy="1143001"/>
          </a:xfrm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The </a:t>
            </a:r>
            <a:r>
              <a:rPr lang="en-US" dirty="0" smtClean="0">
                <a:ea typeface="+mj-ea"/>
                <a:cs typeface="+mj-cs"/>
              </a:rPr>
              <a:t>CSE Coding Algorithm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1238250"/>
            <a:ext cx="14859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1960563"/>
            <a:ext cx="546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DDE0DC-997A-2847-A837-D1D9FE1C4979}" type="slidenum">
              <a:rPr lang="en-US">
                <a:latin typeface="Calibri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866775"/>
            <a:ext cx="2171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768600"/>
            <a:ext cx="3805238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4781550"/>
            <a:ext cx="3681413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5211763"/>
            <a:ext cx="251301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082800" y="6296025"/>
            <a:ext cx="273050" cy="25241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822450" y="6540500"/>
            <a:ext cx="273050" cy="25241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48125" y="6283325"/>
            <a:ext cx="273050" cy="25241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5983288"/>
            <a:ext cx="9048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3669" y="2744909"/>
            <a:ext cx="1072645" cy="2904051"/>
          </a:xfrm>
          <a:prstGeom prst="roundRect">
            <a:avLst/>
          </a:prstGeom>
        </p:spPr>
      </p:pic>
      <p:sp>
        <p:nvSpPr>
          <p:cNvPr id="26" name="&quot;No&quot; Symbol 25"/>
          <p:cNvSpPr/>
          <p:nvPr/>
        </p:nvSpPr>
        <p:spPr>
          <a:xfrm>
            <a:off x="5556250" y="5884863"/>
            <a:ext cx="300038" cy="290512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&quot;No&quot; Symbol 26"/>
          <p:cNvSpPr/>
          <p:nvPr/>
        </p:nvSpPr>
        <p:spPr>
          <a:xfrm>
            <a:off x="5556250" y="6175375"/>
            <a:ext cx="300038" cy="290513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824038" y="5167313"/>
            <a:ext cx="547687" cy="1625600"/>
          </a:xfrm>
          <a:prstGeom prst="roundRect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098675" y="6035675"/>
            <a:ext cx="273050" cy="252413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836738" y="6019800"/>
            <a:ext cx="273050" cy="252413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3" y="3003550"/>
            <a:ext cx="1096962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&quot;No&quot; Symbol 33"/>
          <p:cNvSpPr/>
          <p:nvPr/>
        </p:nvSpPr>
        <p:spPr>
          <a:xfrm>
            <a:off x="6548438" y="6176963"/>
            <a:ext cx="298450" cy="288925"/>
          </a:xfrm>
          <a:prstGeom prst="noSmoking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3006725"/>
            <a:ext cx="116363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&quot;No&quot; Symbol 35"/>
          <p:cNvSpPr/>
          <p:nvPr/>
        </p:nvSpPr>
        <p:spPr>
          <a:xfrm>
            <a:off x="6542088" y="5868988"/>
            <a:ext cx="300037" cy="290512"/>
          </a:xfrm>
          <a:prstGeom prst="noSmoking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097088" y="5759450"/>
            <a:ext cx="273050" cy="252413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36738" y="5759450"/>
            <a:ext cx="273050" cy="250825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  <p:bldP spid="17" grpId="0" animBg="1"/>
      <p:bldP spid="18" grpId="0" animBg="1"/>
      <p:bldP spid="20" grpId="0" animBg="1"/>
      <p:bldP spid="28" grpId="0" animBg="1"/>
      <p:bldP spid="29" grpId="0" animBg="1"/>
      <p:bldP spid="30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Experiments: Data</a:t>
            </a:r>
            <a:r>
              <a:rPr lang="en-US" dirty="0">
                <a:ea typeface="+mj-ea"/>
                <a:cs typeface="+mj-cs"/>
              </a:rPr>
              <a:t/>
            </a:r>
            <a:br>
              <a:rPr lang="en-US" dirty="0">
                <a:ea typeface="+mj-ea"/>
                <a:cs typeface="+mj-cs"/>
              </a:rPr>
            </a:b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7450"/>
            <a:ext cx="7620000" cy="54371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We tested the novel methodology on several public datasets from the UCI Machine Learning Repository.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In addition we perform experiments with 3 public Computer Vision problems.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The </a:t>
            </a:r>
            <a:r>
              <a:rPr lang="en-US" dirty="0" err="1" smtClean="0">
                <a:ea typeface="+mn-ea"/>
              </a:rPr>
              <a:t>ARFace</a:t>
            </a:r>
            <a:r>
              <a:rPr lang="en-US" dirty="0" smtClean="0">
                <a:ea typeface="+mn-ea"/>
              </a:rPr>
              <a:t> dataset with 20 classes.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The Traffic Sign dataset with 36 classes.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The MPEG dataset with 70 classes.</a:t>
            </a:r>
            <a:endParaRPr lang="en-US" dirty="0">
              <a:ea typeface="+mn-ea"/>
            </a:endParaRP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23555" name="Picture 3" descr="Screen shot 2011-06-12 at 9.20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2133600"/>
            <a:ext cx="501967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992CFC-2E8C-BC49-9279-1D3CB4EEBDB0}" type="slidenum">
              <a:rPr lang="en-US">
                <a:latin typeface="Calibri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Experiments and </a:t>
            </a:r>
            <a:r>
              <a:rPr lang="en-US" dirty="0" smtClean="0">
                <a:ea typeface="+mj-ea"/>
                <a:cs typeface="+mj-cs"/>
              </a:rPr>
              <a:t>Results</a:t>
            </a:r>
            <a:r>
              <a:rPr lang="en-US" dirty="0">
                <a:ea typeface="+mj-ea"/>
                <a:cs typeface="+mj-cs"/>
              </a:rPr>
              <a:t/>
            </a:r>
            <a:br>
              <a:rPr lang="en-US" dirty="0">
                <a:ea typeface="+mj-ea"/>
                <a:cs typeface="+mj-cs"/>
              </a:rPr>
            </a:br>
            <a:endParaRPr lang="en-US" dirty="0">
              <a:ea typeface="+mj-ea"/>
              <a:cs typeface="+mj-cs"/>
            </a:endParaRPr>
          </a:p>
        </p:txBody>
      </p:sp>
      <p:pic>
        <p:nvPicPr>
          <p:cNvPr id="25602" name="Picture 4" descr="Screen shot 2011-06-12 at 7.54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741613"/>
            <a:ext cx="7575550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168275" y="1254125"/>
            <a:ext cx="79089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/>
              <a:t>Results for UCI and Computer Vision experiments with SVM as the base classifier.</a:t>
            </a:r>
          </a:p>
        </p:txBody>
      </p:sp>
      <p:sp>
        <p:nvSpPr>
          <p:cNvPr id="25604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4D5829-76EA-A34F-90AE-2F5D82BDAFAD}" type="slidenum">
              <a:rPr lang="en-US">
                <a:latin typeface="Calibri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05338" y="3197225"/>
            <a:ext cx="1530350" cy="260350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74988" y="3411538"/>
            <a:ext cx="1530350" cy="260350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074988" y="5343525"/>
            <a:ext cx="1530350" cy="258763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074988" y="3824288"/>
            <a:ext cx="1530350" cy="260350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605338" y="5083175"/>
            <a:ext cx="1530350" cy="260350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1082</TotalTime>
  <Words>530</Words>
  <Application>Microsoft Macintosh PowerPoint</Application>
  <PresentationFormat>On-screen Show (4:3)</PresentationFormat>
  <Paragraphs>81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Adjacency</vt:lpstr>
      <vt:lpstr>Introducing the Separability Matrix for ECOC coding</vt:lpstr>
      <vt:lpstr>Outline</vt:lpstr>
      <vt:lpstr>Introduction to the ECOC framework </vt:lpstr>
      <vt:lpstr>Introduction to the ECOC framework </vt:lpstr>
      <vt:lpstr>Motivation</vt:lpstr>
      <vt:lpstr>The Separability Matrix </vt:lpstr>
      <vt:lpstr>The CSE Coding Algorithm</vt:lpstr>
      <vt:lpstr>Experiments: Data </vt:lpstr>
      <vt:lpstr>Experiments and Results </vt:lpstr>
      <vt:lpstr>Conclusions and Future Work </vt:lpstr>
      <vt:lpstr>Thank you!</vt:lpstr>
    </vt:vector>
  </TitlesOfParts>
  <Company>Universitat de Barcelona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the Separability Matrix for ECOC coding</dc:title>
  <dc:creator>Miguel Angel Bautista Martin</dc:creator>
  <cp:lastModifiedBy>Miguel Angel Bautista Martin</cp:lastModifiedBy>
  <cp:revision>97</cp:revision>
  <dcterms:created xsi:type="dcterms:W3CDTF">2011-06-06T09:48:59Z</dcterms:created>
  <dcterms:modified xsi:type="dcterms:W3CDTF">2011-10-19T11:28:17Z</dcterms:modified>
</cp:coreProperties>
</file>