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rels" ContentType="application/vnd.openxmlformats-package.relationships+xml"/>
  <Default Extension="TIF" ContentType="image/tif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83" r:id="rId3"/>
    <p:sldId id="257" r:id="rId4"/>
    <p:sldId id="282" r:id="rId5"/>
    <p:sldId id="259" r:id="rId6"/>
    <p:sldId id="260" r:id="rId7"/>
    <p:sldId id="281" r:id="rId8"/>
    <p:sldId id="261" r:id="rId9"/>
    <p:sldId id="285" r:id="rId10"/>
    <p:sldId id="286" r:id="rId11"/>
    <p:sldId id="288" r:id="rId12"/>
    <p:sldId id="289" r:id="rId13"/>
    <p:sldId id="290" r:id="rId14"/>
    <p:sldId id="263" r:id="rId15"/>
    <p:sldId id="264" r:id="rId16"/>
    <p:sldId id="291" r:id="rId17"/>
    <p:sldId id="292" r:id="rId18"/>
    <p:sldId id="293" r:id="rId19"/>
    <p:sldId id="319" r:id="rId20"/>
    <p:sldId id="294" r:id="rId21"/>
    <p:sldId id="295" r:id="rId22"/>
    <p:sldId id="296" r:id="rId23"/>
    <p:sldId id="297" r:id="rId24"/>
    <p:sldId id="298" r:id="rId25"/>
    <p:sldId id="300" r:id="rId26"/>
    <p:sldId id="301" r:id="rId27"/>
    <p:sldId id="302" r:id="rId28"/>
    <p:sldId id="303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4" r:id="rId37"/>
    <p:sldId id="313" r:id="rId38"/>
    <p:sldId id="315" r:id="rId39"/>
    <p:sldId id="316" r:id="rId40"/>
    <p:sldId id="317" r:id="rId41"/>
    <p:sldId id="318" r:id="rId42"/>
    <p:sldId id="305" r:id="rId43"/>
    <p:sldId id="304" r:id="rId4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5"/>
    <a:srgbClr val="3D455C"/>
    <a:srgbClr val="4D5A6E"/>
    <a:srgbClr val="6E8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150" autoAdjust="0"/>
  </p:normalViewPr>
  <p:slideViewPr>
    <p:cSldViewPr snapToGrid="0" snapToObjects="1">
      <p:cViewPr varScale="1">
        <p:scale>
          <a:sx n="104" d="100"/>
          <a:sy n="104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279D9-5D66-A541-971A-97B498FF6E4F}" type="datetimeFigureOut">
              <a:rPr lang="es-ES" smtClean="0"/>
              <a:t>25/06/13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89796-620C-A04F-B031-97444EFF40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87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dirty="0" smtClean="0"/>
              <a:t>#</a:t>
            </a:r>
            <a:r>
              <a:rPr lang="es-ES_tradnl" dirty="0" err="1" smtClean="0"/>
              <a:t>labels</a:t>
            </a:r>
            <a:r>
              <a:rPr lang="es-ES_tradnl" dirty="0" smtClean="0"/>
              <a:t>?</a:t>
            </a:r>
          </a:p>
          <a:p>
            <a:pPr marL="0" indent="0">
              <a:buNone/>
            </a:pPr>
            <a:r>
              <a:rPr lang="es-ES" b="1" dirty="0" smtClean="0"/>
              <a:t>A</a:t>
            </a:r>
            <a:r>
              <a:rPr lang="es-ES_tradnl" b="1" dirty="0" smtClean="0"/>
              <a:t>rea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 per </a:t>
            </a:r>
            <a:r>
              <a:rPr lang="es-ES_tradnl" b="1" dirty="0" err="1" smtClean="0"/>
              <a:t>label</a:t>
            </a:r>
            <a:r>
              <a:rPr lang="es-ES_tradnl" b="1" dirty="0" smtClean="0"/>
              <a:t>? (</a:t>
            </a:r>
            <a:r>
              <a:rPr lang="es-ES_tradnl" b="1" dirty="0" err="1" smtClean="0"/>
              <a:t>normalitzat</a:t>
            </a:r>
            <a:r>
              <a:rPr lang="es-ES_tradnl" b="1" dirty="0" smtClean="0"/>
              <a:t>, </a:t>
            </a:r>
            <a:r>
              <a:rPr lang="es-ES_tradnl" b="1" dirty="0" err="1" smtClean="0"/>
              <a:t>correlació</a:t>
            </a:r>
            <a:r>
              <a:rPr lang="es-ES_tradnl" b="1" dirty="0" smtClean="0"/>
              <a:t>)</a:t>
            </a:r>
          </a:p>
          <a:p>
            <a:pPr marL="0" indent="0">
              <a:buNone/>
            </a:pPr>
            <a:r>
              <a:rPr lang="es-ES_tradnl" b="1" dirty="0" err="1" smtClean="0"/>
              <a:t>Shape</a:t>
            </a:r>
            <a:r>
              <a:rPr lang="es-ES_tradnl" b="1" dirty="0" smtClean="0"/>
              <a:t> </a:t>
            </a:r>
            <a:r>
              <a:rPr lang="es-ES_tradnl" b="1" dirty="0" err="1" smtClean="0"/>
              <a:t>projected</a:t>
            </a:r>
            <a:r>
              <a:rPr lang="es-ES_tradnl" b="1" dirty="0" smtClean="0"/>
              <a:t>?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89796-620C-A04F-B031-97444EFF40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9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99000">
                <a:schemeClr val="bg1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smtClean="0"/>
              <a:t>Haga clic para modificar el estilo de subtítulo del patrón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971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352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186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9422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0422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8231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517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177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303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665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6482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34374-2FA7-7548-8CFB-AC32BC63993A}" type="datetimeFigureOut">
              <a:rPr lang="es-ES" smtClean="0"/>
              <a:t>25/06/13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ED694-56B6-B04B-91C2-1AB90A0D68F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831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openxmlformats.org/officeDocument/2006/relationships/image" Target="../media/image14.pn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microsoft.com/office/2007/relationships/hdphoto" Target="../media/hdphoto4.wdp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microsoft.com/office/2007/relationships/hdphoto" Target="../media/hdphoto5.wdp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microsoft.com/office/2007/relationships/hdphoto" Target="../media/hdphoto6.wdp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7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1.png"/><Relationship Id="rId8" Type="http://schemas.openxmlformats.org/officeDocument/2006/relationships/image" Target="../media/image30.png"/><Relationship Id="rId9" Type="http://schemas.openxmlformats.org/officeDocument/2006/relationships/image" Target="../media/image35.png"/><Relationship Id="rId1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err="1" smtClean="0"/>
              <a:t>Efficient</a:t>
            </a:r>
            <a:r>
              <a:rPr lang="es-ES_tradnl" dirty="0" smtClean="0"/>
              <a:t> </a:t>
            </a:r>
            <a:r>
              <a:rPr lang="es-ES_tradnl" dirty="0" err="1" smtClean="0"/>
              <a:t>complementary</a:t>
            </a:r>
            <a:r>
              <a:rPr lang="es-ES_tradnl" dirty="0" smtClean="0"/>
              <a:t> </a:t>
            </a:r>
            <a:r>
              <a:rPr lang="es-ES_tradnl" dirty="0" err="1" smtClean="0"/>
              <a:t>viewpoint</a:t>
            </a:r>
            <a:r>
              <a:rPr lang="es-ES_tradnl" dirty="0" smtClean="0"/>
              <a:t> </a:t>
            </a:r>
            <a:r>
              <a:rPr lang="es-ES_tradnl" dirty="0" err="1" smtClean="0"/>
              <a:t>selection</a:t>
            </a:r>
            <a:r>
              <a:rPr lang="es-ES_tradnl" dirty="0" smtClean="0"/>
              <a:t> in </a:t>
            </a:r>
            <a:r>
              <a:rPr lang="es-ES_tradnl" dirty="0" err="1" smtClean="0"/>
              <a:t>volume</a:t>
            </a:r>
            <a:r>
              <a:rPr lang="es-ES_tradnl" dirty="0" smtClean="0"/>
              <a:t> </a:t>
            </a:r>
            <a:r>
              <a:rPr lang="es-ES_tradnl" dirty="0" err="1" smtClean="0"/>
              <a:t>rendering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S. Grau, A. Puig, S. Escalera, M. </a:t>
            </a:r>
            <a:r>
              <a:rPr lang="es-ES_tradnl" dirty="0" err="1" smtClean="0"/>
              <a:t>Salamó</a:t>
            </a:r>
            <a:r>
              <a:rPr lang="es-ES_tradnl" dirty="0" smtClean="0"/>
              <a:t> and O. Amorós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2207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60287" y="2000657"/>
            <a:ext cx="3510307" cy="351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5361">
            <a:off x="-284409" y="304428"/>
            <a:ext cx="3028221" cy="302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3429">
            <a:off x="6865639" y="614395"/>
            <a:ext cx="2313788" cy="231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6621">
            <a:off x="6568867" y="3953289"/>
            <a:ext cx="2786300" cy="278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94601">
            <a:off x="-160483" y="3924335"/>
            <a:ext cx="2682742" cy="268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Agrupar 4"/>
          <p:cNvGrpSpPr>
            <a:grpSpLocks noChangeAspect="1"/>
          </p:cNvGrpSpPr>
          <p:nvPr/>
        </p:nvGrpSpPr>
        <p:grpSpPr>
          <a:xfrm>
            <a:off x="2185498" y="1446494"/>
            <a:ext cx="4602078" cy="4575807"/>
            <a:chOff x="1098550" y="2717800"/>
            <a:chExt cx="3059113" cy="3041650"/>
          </a:xfrm>
        </p:grpSpPr>
        <p:sp>
          <p:nvSpPr>
            <p:cNvPr id="6" name="Oval 2"/>
            <p:cNvSpPr>
              <a:spLocks noChangeArrowheads="1"/>
            </p:cNvSpPr>
            <p:nvPr/>
          </p:nvSpPr>
          <p:spPr bwMode="auto">
            <a:xfrm>
              <a:off x="1223963" y="2808288"/>
              <a:ext cx="2916237" cy="2916237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3654425" y="3257550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3078163" y="2825750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098550" y="4194175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1368425" y="4895850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1925638" y="5418138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2663825" y="5543550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3438525" y="5310188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797300" y="4986338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887788" y="4140200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941763" y="3689350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3671888" y="4679950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222625" y="5202238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402013" y="3617913"/>
              <a:ext cx="287337" cy="287337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2754313" y="3222625"/>
              <a:ext cx="287337" cy="287338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1" name="Oval 19"/>
            <p:cNvSpPr>
              <a:spLocks noChangeArrowheads="1"/>
            </p:cNvSpPr>
            <p:nvPr/>
          </p:nvSpPr>
          <p:spPr bwMode="auto">
            <a:xfrm>
              <a:off x="2627313" y="3887788"/>
              <a:ext cx="287337" cy="287337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2" name="Oval 20"/>
            <p:cNvSpPr>
              <a:spLocks noChangeArrowheads="1"/>
            </p:cNvSpPr>
            <p:nvPr/>
          </p:nvSpPr>
          <p:spPr bwMode="auto">
            <a:xfrm>
              <a:off x="3168650" y="4319588"/>
              <a:ext cx="287338" cy="287337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2681288" y="4805363"/>
              <a:ext cx="287337" cy="287337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4" name="Oval 22"/>
            <p:cNvSpPr>
              <a:spLocks noChangeArrowheads="1"/>
            </p:cNvSpPr>
            <p:nvPr/>
          </p:nvSpPr>
          <p:spPr bwMode="auto">
            <a:xfrm>
              <a:off x="2141538" y="4373563"/>
              <a:ext cx="287337" cy="287337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1890713" y="3654425"/>
              <a:ext cx="287337" cy="287338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2033588" y="3114675"/>
              <a:ext cx="287337" cy="287338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7" name="Oval 25"/>
            <p:cNvSpPr>
              <a:spLocks noChangeArrowheads="1"/>
            </p:cNvSpPr>
            <p:nvPr/>
          </p:nvSpPr>
          <p:spPr bwMode="auto">
            <a:xfrm>
              <a:off x="2141538" y="5165725"/>
              <a:ext cx="287337" cy="287338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8" name="Oval 26"/>
            <p:cNvSpPr>
              <a:spLocks noChangeArrowheads="1"/>
            </p:cNvSpPr>
            <p:nvPr/>
          </p:nvSpPr>
          <p:spPr bwMode="auto">
            <a:xfrm>
              <a:off x="1349375" y="4014788"/>
              <a:ext cx="287338" cy="287337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auto">
            <a:xfrm>
              <a:off x="1584325" y="4643438"/>
              <a:ext cx="287338" cy="287337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1547813" y="3348038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auto">
            <a:xfrm>
              <a:off x="2322513" y="2717800"/>
              <a:ext cx="215900" cy="215900"/>
            </a:xfrm>
            <a:prstGeom prst="ellipse">
              <a:avLst/>
            </a:prstGeom>
            <a:solidFill>
              <a:srgbClr val="C0C0C0"/>
            </a:solidFill>
            <a:ln w="36000">
              <a:solidFill>
                <a:srgbClr val="3333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a-ES"/>
            </a:p>
          </p:txBody>
        </p:sp>
      </p:grpSp>
      <p:cxnSp>
        <p:nvCxnSpPr>
          <p:cNvPr id="45" name="Conector recto de flecha 44"/>
          <p:cNvCxnSpPr/>
          <p:nvPr/>
        </p:nvCxnSpPr>
        <p:spPr>
          <a:xfrm flipH="1" flipV="1">
            <a:off x="1852174" y="1933688"/>
            <a:ext cx="1014638" cy="576200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ángulo 45"/>
          <p:cNvSpPr/>
          <p:nvPr/>
        </p:nvSpPr>
        <p:spPr>
          <a:xfrm>
            <a:off x="141121" y="723289"/>
            <a:ext cx="2079658" cy="2077320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ector recto de flecha 47"/>
          <p:cNvCxnSpPr/>
          <p:nvPr/>
        </p:nvCxnSpPr>
        <p:spPr>
          <a:xfrm flipH="1">
            <a:off x="1693416" y="3670944"/>
            <a:ext cx="926158" cy="916045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ángulo 48"/>
          <p:cNvSpPr/>
          <p:nvPr/>
        </p:nvSpPr>
        <p:spPr>
          <a:xfrm>
            <a:off x="105840" y="4180663"/>
            <a:ext cx="2079658" cy="2077320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Conector recto de flecha 56"/>
          <p:cNvCxnSpPr>
            <a:endCxn id="22" idx="5"/>
          </p:cNvCxnSpPr>
          <p:nvPr/>
        </p:nvCxnSpPr>
        <p:spPr>
          <a:xfrm flipH="1" flipV="1">
            <a:off x="5668684" y="4225158"/>
            <a:ext cx="1599940" cy="497957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ángulo 57"/>
          <p:cNvSpPr/>
          <p:nvPr/>
        </p:nvSpPr>
        <p:spPr>
          <a:xfrm>
            <a:off x="6926061" y="4272321"/>
            <a:ext cx="2079658" cy="2077320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ector recto de flecha 58"/>
          <p:cNvCxnSpPr/>
          <p:nvPr/>
        </p:nvCxnSpPr>
        <p:spPr>
          <a:xfrm flipH="1">
            <a:off x="6294557" y="1608892"/>
            <a:ext cx="974067" cy="760115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ángulo 59"/>
          <p:cNvSpPr/>
          <p:nvPr/>
        </p:nvSpPr>
        <p:spPr>
          <a:xfrm>
            <a:off x="6926061" y="732630"/>
            <a:ext cx="2079658" cy="2077320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7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Scoring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Descriptors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93664" y="1640629"/>
            <a:ext cx="7020616" cy="9526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Environment-dependent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93664" y="2869142"/>
            <a:ext cx="7020616" cy="9526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Object-dependent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93664" y="4115296"/>
            <a:ext cx="7020616" cy="9526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Viewpoint-dependent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50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Scoring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-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Descriptors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093664" y="1640629"/>
            <a:ext cx="7020616" cy="9526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Environment-dependent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093664" y="2869142"/>
            <a:ext cx="7020616" cy="9526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Object-dependent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093664" y="4115296"/>
            <a:ext cx="7020616" cy="9526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Viewpoint-dependent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Marcador de contenido 4"/>
          <p:cNvSpPr>
            <a:spLocks noGrp="1"/>
          </p:cNvSpPr>
          <p:nvPr>
            <p:ph idx="1"/>
          </p:nvPr>
        </p:nvSpPr>
        <p:spPr>
          <a:xfrm>
            <a:off x="1181859" y="5223621"/>
            <a:ext cx="4268816" cy="1634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/>
              <a:t>Projected area</a:t>
            </a:r>
          </a:p>
          <a:p>
            <a:pPr marL="0" indent="0">
              <a:buNone/>
            </a:pPr>
            <a:r>
              <a:rPr lang="en-US" sz="2600" dirty="0" smtClean="0"/>
              <a:t>Number of visible objects</a:t>
            </a:r>
          </a:p>
          <a:p>
            <a:pPr marL="0" indent="0">
              <a:buNone/>
            </a:pPr>
            <a:r>
              <a:rPr lang="en-US" sz="2600" dirty="0" smtClean="0"/>
              <a:t>Occlusion between objects</a:t>
            </a:r>
          </a:p>
          <a:p>
            <a:pPr marL="0" indent="0">
              <a:buNone/>
            </a:pPr>
            <a:endParaRPr lang="en-US" sz="2600" dirty="0"/>
          </a:p>
        </p:txBody>
      </p:sp>
      <p:sp>
        <p:nvSpPr>
          <p:cNvPr id="10" name="Marcador de contenido 4"/>
          <p:cNvSpPr txBox="1">
            <a:spLocks/>
          </p:cNvSpPr>
          <p:nvPr/>
        </p:nvSpPr>
        <p:spPr>
          <a:xfrm>
            <a:off x="4974395" y="5223621"/>
            <a:ext cx="4268816" cy="1413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600" dirty="0" smtClean="0"/>
              <a:t>Object self-occlusions</a:t>
            </a:r>
          </a:p>
          <a:p>
            <a:pPr marL="0" indent="0">
              <a:buFont typeface="Arial"/>
              <a:buNone/>
            </a:pPr>
            <a:r>
              <a:rPr lang="en-US" sz="2600" dirty="0" smtClean="0"/>
              <a:t>Luminance</a:t>
            </a:r>
          </a:p>
          <a:p>
            <a:pPr marL="0" indent="0">
              <a:buFont typeface="Arial"/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5371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 descr="Puntuacions-Foot3072vis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>
          <a:xfrm>
            <a:off x="2138407" y="3424018"/>
            <a:ext cx="5866392" cy="343398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Scoring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0" name="Agrupar 9"/>
          <p:cNvGrpSpPr>
            <a:grpSpLocks noChangeAspect="1"/>
          </p:cNvGrpSpPr>
          <p:nvPr/>
        </p:nvGrpSpPr>
        <p:grpSpPr>
          <a:xfrm>
            <a:off x="118029" y="1342784"/>
            <a:ext cx="2933644" cy="2916897"/>
            <a:chOff x="2185498" y="1446494"/>
            <a:chExt cx="4602078" cy="4575807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60287" y="2000657"/>
              <a:ext cx="3510307" cy="35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Agrupar 11"/>
            <p:cNvGrpSpPr>
              <a:grpSpLocks noChangeAspect="1"/>
            </p:cNvGrpSpPr>
            <p:nvPr/>
          </p:nvGrpSpPr>
          <p:grpSpPr>
            <a:xfrm>
              <a:off x="2185498" y="1446494"/>
              <a:ext cx="4602078" cy="4575807"/>
              <a:chOff x="1098550" y="2717800"/>
              <a:chExt cx="3059113" cy="3041650"/>
            </a:xfrm>
          </p:grpSpPr>
          <p:sp>
            <p:nvSpPr>
              <p:cNvPr id="13" name="Oval 2"/>
              <p:cNvSpPr>
                <a:spLocks noChangeArrowheads="1"/>
              </p:cNvSpPr>
              <p:nvPr/>
            </p:nvSpPr>
            <p:spPr bwMode="auto">
              <a:xfrm>
                <a:off x="1223963" y="2808288"/>
                <a:ext cx="2916237" cy="2916237"/>
              </a:xfrm>
              <a:prstGeom prst="ellipse">
                <a:avLst/>
              </a:prstGeom>
              <a:noFill/>
              <a:ln w="72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" name="Oval 4"/>
              <p:cNvSpPr>
                <a:spLocks noChangeArrowheads="1"/>
              </p:cNvSpPr>
              <p:nvPr/>
            </p:nvSpPr>
            <p:spPr bwMode="auto">
              <a:xfrm>
                <a:off x="3654425" y="3257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" name="Oval 5"/>
              <p:cNvSpPr>
                <a:spLocks noChangeArrowheads="1"/>
              </p:cNvSpPr>
              <p:nvPr/>
            </p:nvSpPr>
            <p:spPr bwMode="auto">
              <a:xfrm>
                <a:off x="3078163" y="28257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" name="Oval 7"/>
              <p:cNvSpPr>
                <a:spLocks noChangeArrowheads="1"/>
              </p:cNvSpPr>
              <p:nvPr/>
            </p:nvSpPr>
            <p:spPr bwMode="auto">
              <a:xfrm>
                <a:off x="1098550" y="4194175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" name="Oval 8"/>
              <p:cNvSpPr>
                <a:spLocks noChangeArrowheads="1"/>
              </p:cNvSpPr>
              <p:nvPr/>
            </p:nvSpPr>
            <p:spPr bwMode="auto">
              <a:xfrm>
                <a:off x="1368425" y="48958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" name="Oval 9"/>
              <p:cNvSpPr>
                <a:spLocks noChangeArrowheads="1"/>
              </p:cNvSpPr>
              <p:nvPr/>
            </p:nvSpPr>
            <p:spPr bwMode="auto">
              <a:xfrm>
                <a:off x="1925638" y="54181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" name="Oval 10"/>
              <p:cNvSpPr>
                <a:spLocks noChangeArrowheads="1"/>
              </p:cNvSpPr>
              <p:nvPr/>
            </p:nvSpPr>
            <p:spPr bwMode="auto">
              <a:xfrm>
                <a:off x="2663825" y="5543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" name="Oval 11"/>
              <p:cNvSpPr>
                <a:spLocks noChangeArrowheads="1"/>
              </p:cNvSpPr>
              <p:nvPr/>
            </p:nvSpPr>
            <p:spPr bwMode="auto">
              <a:xfrm>
                <a:off x="3438525" y="531018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" name="Oval 12"/>
              <p:cNvSpPr>
                <a:spLocks noChangeArrowheads="1"/>
              </p:cNvSpPr>
              <p:nvPr/>
            </p:nvSpPr>
            <p:spPr bwMode="auto">
              <a:xfrm>
                <a:off x="3797300" y="49863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" name="Oval 13"/>
              <p:cNvSpPr>
                <a:spLocks noChangeArrowheads="1"/>
              </p:cNvSpPr>
              <p:nvPr/>
            </p:nvSpPr>
            <p:spPr bwMode="auto">
              <a:xfrm>
                <a:off x="3887788" y="41402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" name="Oval 14"/>
              <p:cNvSpPr>
                <a:spLocks noChangeArrowheads="1"/>
              </p:cNvSpPr>
              <p:nvPr/>
            </p:nvSpPr>
            <p:spPr bwMode="auto">
              <a:xfrm>
                <a:off x="3941763" y="36893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" name="Oval 15"/>
              <p:cNvSpPr>
                <a:spLocks noChangeArrowheads="1"/>
              </p:cNvSpPr>
              <p:nvPr/>
            </p:nvSpPr>
            <p:spPr bwMode="auto">
              <a:xfrm>
                <a:off x="3671888" y="46799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" name="Oval 16"/>
              <p:cNvSpPr>
                <a:spLocks noChangeArrowheads="1"/>
              </p:cNvSpPr>
              <p:nvPr/>
            </p:nvSpPr>
            <p:spPr bwMode="auto">
              <a:xfrm>
                <a:off x="3222625" y="52022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3402013" y="361791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" name="Oval 18"/>
              <p:cNvSpPr>
                <a:spLocks noChangeArrowheads="1"/>
              </p:cNvSpPr>
              <p:nvPr/>
            </p:nvSpPr>
            <p:spPr bwMode="auto">
              <a:xfrm>
                <a:off x="2754313" y="32226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" name="Oval 19"/>
              <p:cNvSpPr>
                <a:spLocks noChangeArrowheads="1"/>
              </p:cNvSpPr>
              <p:nvPr/>
            </p:nvSpPr>
            <p:spPr bwMode="auto">
              <a:xfrm>
                <a:off x="2627313" y="3887788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" name="Oval 20"/>
              <p:cNvSpPr>
                <a:spLocks noChangeArrowheads="1"/>
              </p:cNvSpPr>
              <p:nvPr/>
            </p:nvSpPr>
            <p:spPr bwMode="auto">
              <a:xfrm>
                <a:off x="3168650" y="43195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0" name="Oval 21"/>
              <p:cNvSpPr>
                <a:spLocks noChangeArrowheads="1"/>
              </p:cNvSpPr>
              <p:nvPr/>
            </p:nvSpPr>
            <p:spPr bwMode="auto">
              <a:xfrm>
                <a:off x="2681288" y="48053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1" name="Oval 22"/>
              <p:cNvSpPr>
                <a:spLocks noChangeArrowheads="1"/>
              </p:cNvSpPr>
              <p:nvPr/>
            </p:nvSpPr>
            <p:spPr bwMode="auto">
              <a:xfrm>
                <a:off x="2141538" y="43735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2" name="Oval 23"/>
              <p:cNvSpPr>
                <a:spLocks noChangeArrowheads="1"/>
              </p:cNvSpPr>
              <p:nvPr/>
            </p:nvSpPr>
            <p:spPr bwMode="auto">
              <a:xfrm>
                <a:off x="1890713" y="36544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3" name="Oval 24"/>
              <p:cNvSpPr>
                <a:spLocks noChangeArrowheads="1"/>
              </p:cNvSpPr>
              <p:nvPr/>
            </p:nvSpPr>
            <p:spPr bwMode="auto">
              <a:xfrm>
                <a:off x="2033588" y="311467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4" name="Oval 25"/>
              <p:cNvSpPr>
                <a:spLocks noChangeArrowheads="1"/>
              </p:cNvSpPr>
              <p:nvPr/>
            </p:nvSpPr>
            <p:spPr bwMode="auto">
              <a:xfrm>
                <a:off x="2141538" y="51657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5" name="Oval 26"/>
              <p:cNvSpPr>
                <a:spLocks noChangeArrowheads="1"/>
              </p:cNvSpPr>
              <p:nvPr/>
            </p:nvSpPr>
            <p:spPr bwMode="auto">
              <a:xfrm>
                <a:off x="1349375" y="40147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6" name="Oval 27"/>
              <p:cNvSpPr>
                <a:spLocks noChangeArrowheads="1"/>
              </p:cNvSpPr>
              <p:nvPr/>
            </p:nvSpPr>
            <p:spPr bwMode="auto">
              <a:xfrm>
                <a:off x="1584325" y="464343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" name="Oval 28"/>
              <p:cNvSpPr>
                <a:spLocks noChangeArrowheads="1"/>
              </p:cNvSpPr>
              <p:nvPr/>
            </p:nvSpPr>
            <p:spPr bwMode="auto">
              <a:xfrm>
                <a:off x="1547813" y="33480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" name="Oval 29"/>
              <p:cNvSpPr>
                <a:spLocks noChangeArrowheads="1"/>
              </p:cNvSpPr>
              <p:nvPr/>
            </p:nvSpPr>
            <p:spPr bwMode="auto">
              <a:xfrm>
                <a:off x="2322513" y="27178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4431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n 73" descr="Puntuacions-Foot3072vis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>
          <a:xfrm>
            <a:off x="2138407" y="3424018"/>
            <a:ext cx="5866392" cy="343398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Scoring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45" name="Agrupar 44"/>
          <p:cNvGrpSpPr>
            <a:grpSpLocks noChangeAspect="1"/>
          </p:cNvGrpSpPr>
          <p:nvPr/>
        </p:nvGrpSpPr>
        <p:grpSpPr>
          <a:xfrm>
            <a:off x="118029" y="1342784"/>
            <a:ext cx="2933644" cy="2916897"/>
            <a:chOff x="2185498" y="1446494"/>
            <a:chExt cx="4602078" cy="4575807"/>
          </a:xfrm>
        </p:grpSpPr>
        <p:pic>
          <p:nvPicPr>
            <p:cNvPr id="4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60287" y="2000657"/>
              <a:ext cx="3510307" cy="35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" name="Agrupar 46"/>
            <p:cNvGrpSpPr>
              <a:grpSpLocks noChangeAspect="1"/>
            </p:cNvGrpSpPr>
            <p:nvPr/>
          </p:nvGrpSpPr>
          <p:grpSpPr>
            <a:xfrm>
              <a:off x="2185498" y="1446494"/>
              <a:ext cx="4602078" cy="4575807"/>
              <a:chOff x="1098550" y="2717800"/>
              <a:chExt cx="3059113" cy="3041650"/>
            </a:xfrm>
          </p:grpSpPr>
          <p:sp>
            <p:nvSpPr>
              <p:cNvPr id="48" name="Oval 2"/>
              <p:cNvSpPr>
                <a:spLocks noChangeArrowheads="1"/>
              </p:cNvSpPr>
              <p:nvPr/>
            </p:nvSpPr>
            <p:spPr bwMode="auto">
              <a:xfrm>
                <a:off x="1223963" y="2808288"/>
                <a:ext cx="2916237" cy="2916237"/>
              </a:xfrm>
              <a:prstGeom prst="ellipse">
                <a:avLst/>
              </a:prstGeom>
              <a:noFill/>
              <a:ln w="72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" name="Oval 4"/>
              <p:cNvSpPr>
                <a:spLocks noChangeArrowheads="1"/>
              </p:cNvSpPr>
              <p:nvPr/>
            </p:nvSpPr>
            <p:spPr bwMode="auto">
              <a:xfrm>
                <a:off x="3654425" y="3257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0" name="Oval 5"/>
              <p:cNvSpPr>
                <a:spLocks noChangeArrowheads="1"/>
              </p:cNvSpPr>
              <p:nvPr/>
            </p:nvSpPr>
            <p:spPr bwMode="auto">
              <a:xfrm>
                <a:off x="3078163" y="28257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" name="Oval 7"/>
              <p:cNvSpPr>
                <a:spLocks noChangeArrowheads="1"/>
              </p:cNvSpPr>
              <p:nvPr/>
            </p:nvSpPr>
            <p:spPr bwMode="auto">
              <a:xfrm>
                <a:off x="1098550" y="4194175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" name="Oval 8"/>
              <p:cNvSpPr>
                <a:spLocks noChangeArrowheads="1"/>
              </p:cNvSpPr>
              <p:nvPr/>
            </p:nvSpPr>
            <p:spPr bwMode="auto">
              <a:xfrm>
                <a:off x="1368425" y="48958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" name="Oval 9"/>
              <p:cNvSpPr>
                <a:spLocks noChangeArrowheads="1"/>
              </p:cNvSpPr>
              <p:nvPr/>
            </p:nvSpPr>
            <p:spPr bwMode="auto">
              <a:xfrm>
                <a:off x="1925638" y="54181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4" name="Oval 10"/>
              <p:cNvSpPr>
                <a:spLocks noChangeArrowheads="1"/>
              </p:cNvSpPr>
              <p:nvPr/>
            </p:nvSpPr>
            <p:spPr bwMode="auto">
              <a:xfrm>
                <a:off x="2663825" y="5543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" name="Oval 11"/>
              <p:cNvSpPr>
                <a:spLocks noChangeArrowheads="1"/>
              </p:cNvSpPr>
              <p:nvPr/>
            </p:nvSpPr>
            <p:spPr bwMode="auto">
              <a:xfrm>
                <a:off x="3438525" y="531018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6" name="Oval 12"/>
              <p:cNvSpPr>
                <a:spLocks noChangeArrowheads="1"/>
              </p:cNvSpPr>
              <p:nvPr/>
            </p:nvSpPr>
            <p:spPr bwMode="auto">
              <a:xfrm>
                <a:off x="3797300" y="49863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7" name="Oval 13"/>
              <p:cNvSpPr>
                <a:spLocks noChangeArrowheads="1"/>
              </p:cNvSpPr>
              <p:nvPr/>
            </p:nvSpPr>
            <p:spPr bwMode="auto">
              <a:xfrm>
                <a:off x="3887788" y="41402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8" name="Oval 14"/>
              <p:cNvSpPr>
                <a:spLocks noChangeArrowheads="1"/>
              </p:cNvSpPr>
              <p:nvPr/>
            </p:nvSpPr>
            <p:spPr bwMode="auto">
              <a:xfrm>
                <a:off x="3941763" y="36893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9" name="Oval 15"/>
              <p:cNvSpPr>
                <a:spLocks noChangeArrowheads="1"/>
              </p:cNvSpPr>
              <p:nvPr/>
            </p:nvSpPr>
            <p:spPr bwMode="auto">
              <a:xfrm>
                <a:off x="3671888" y="46799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0" name="Oval 16"/>
              <p:cNvSpPr>
                <a:spLocks noChangeArrowheads="1"/>
              </p:cNvSpPr>
              <p:nvPr/>
            </p:nvSpPr>
            <p:spPr bwMode="auto">
              <a:xfrm>
                <a:off x="3222625" y="52022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" name="Oval 17"/>
              <p:cNvSpPr>
                <a:spLocks noChangeArrowheads="1"/>
              </p:cNvSpPr>
              <p:nvPr/>
            </p:nvSpPr>
            <p:spPr bwMode="auto">
              <a:xfrm>
                <a:off x="3402013" y="361791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" name="Oval 18"/>
              <p:cNvSpPr>
                <a:spLocks noChangeArrowheads="1"/>
              </p:cNvSpPr>
              <p:nvPr/>
            </p:nvSpPr>
            <p:spPr bwMode="auto">
              <a:xfrm>
                <a:off x="2754313" y="32226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" name="Oval 19"/>
              <p:cNvSpPr>
                <a:spLocks noChangeArrowheads="1"/>
              </p:cNvSpPr>
              <p:nvPr/>
            </p:nvSpPr>
            <p:spPr bwMode="auto">
              <a:xfrm>
                <a:off x="2627313" y="3887788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" name="Oval 20"/>
              <p:cNvSpPr>
                <a:spLocks noChangeArrowheads="1"/>
              </p:cNvSpPr>
              <p:nvPr/>
            </p:nvSpPr>
            <p:spPr bwMode="auto">
              <a:xfrm>
                <a:off x="3168650" y="43195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" name="Oval 21"/>
              <p:cNvSpPr>
                <a:spLocks noChangeArrowheads="1"/>
              </p:cNvSpPr>
              <p:nvPr/>
            </p:nvSpPr>
            <p:spPr bwMode="auto">
              <a:xfrm>
                <a:off x="2681288" y="48053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" name="Oval 22"/>
              <p:cNvSpPr>
                <a:spLocks noChangeArrowheads="1"/>
              </p:cNvSpPr>
              <p:nvPr/>
            </p:nvSpPr>
            <p:spPr bwMode="auto">
              <a:xfrm>
                <a:off x="2141538" y="43735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" name="Oval 23"/>
              <p:cNvSpPr>
                <a:spLocks noChangeArrowheads="1"/>
              </p:cNvSpPr>
              <p:nvPr/>
            </p:nvSpPr>
            <p:spPr bwMode="auto">
              <a:xfrm>
                <a:off x="1890713" y="36544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8" name="Oval 24"/>
              <p:cNvSpPr>
                <a:spLocks noChangeArrowheads="1"/>
              </p:cNvSpPr>
              <p:nvPr/>
            </p:nvSpPr>
            <p:spPr bwMode="auto">
              <a:xfrm>
                <a:off x="2033588" y="311467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" name="Oval 25"/>
              <p:cNvSpPr>
                <a:spLocks noChangeArrowheads="1"/>
              </p:cNvSpPr>
              <p:nvPr/>
            </p:nvSpPr>
            <p:spPr bwMode="auto">
              <a:xfrm>
                <a:off x="2141538" y="51657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" name="Oval 26"/>
              <p:cNvSpPr>
                <a:spLocks noChangeArrowheads="1"/>
              </p:cNvSpPr>
              <p:nvPr/>
            </p:nvSpPr>
            <p:spPr bwMode="auto">
              <a:xfrm>
                <a:off x="1349375" y="40147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" name="Oval 27"/>
              <p:cNvSpPr>
                <a:spLocks noChangeArrowheads="1"/>
              </p:cNvSpPr>
              <p:nvPr/>
            </p:nvSpPr>
            <p:spPr bwMode="auto">
              <a:xfrm>
                <a:off x="1584325" y="464343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" name="Oval 28"/>
              <p:cNvSpPr>
                <a:spLocks noChangeArrowheads="1"/>
              </p:cNvSpPr>
              <p:nvPr/>
            </p:nvSpPr>
            <p:spPr bwMode="auto">
              <a:xfrm>
                <a:off x="1547813" y="33480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3" name="Oval 29"/>
              <p:cNvSpPr>
                <a:spLocks noChangeArrowheads="1"/>
              </p:cNvSpPr>
              <p:nvPr/>
            </p:nvSpPr>
            <p:spPr bwMode="auto">
              <a:xfrm>
                <a:off x="2322513" y="27178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75" name="Agrupar 74"/>
          <p:cNvGrpSpPr/>
          <p:nvPr/>
        </p:nvGrpSpPr>
        <p:grpSpPr>
          <a:xfrm>
            <a:off x="3866213" y="1353124"/>
            <a:ext cx="2216385" cy="2216385"/>
            <a:chOff x="6665090" y="1456883"/>
            <a:chExt cx="2216385" cy="2216385"/>
          </a:xfrm>
        </p:grpSpPr>
        <p:pic>
          <p:nvPicPr>
            <p:cNvPr id="76" name="Imagen 75" descr="Foot3072-best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090" y="1456883"/>
              <a:ext cx="2216385" cy="2216385"/>
            </a:xfrm>
            <a:prstGeom prst="rect">
              <a:avLst/>
            </a:prstGeom>
          </p:spPr>
        </p:pic>
        <p:sp>
          <p:nvSpPr>
            <p:cNvPr id="77" name="Rectángulo 76"/>
            <p:cNvSpPr/>
            <p:nvPr/>
          </p:nvSpPr>
          <p:spPr>
            <a:xfrm>
              <a:off x="6665090" y="1479129"/>
              <a:ext cx="2079658" cy="2077320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Conector recto de flecha 77"/>
          <p:cNvCxnSpPr/>
          <p:nvPr/>
        </p:nvCxnSpPr>
        <p:spPr>
          <a:xfrm>
            <a:off x="5009690" y="3206816"/>
            <a:ext cx="1" cy="1926761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001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8331" y="304399"/>
            <a:ext cx="7772400" cy="1470025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Optimal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complementary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camera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049891" y="2094656"/>
            <a:ext cx="3048050" cy="3528674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type="subTitle" idx="1"/>
          </p:nvPr>
        </p:nvSpPr>
        <p:spPr>
          <a:xfrm>
            <a:off x="3417810" y="2409500"/>
            <a:ext cx="6400800" cy="32055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19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pitals"/>
                <a:cs typeface="Capitals"/>
              </a:rPr>
              <a:t>?</a:t>
            </a:r>
            <a:endParaRPr lang="es-ES_tradnl" sz="19600" dirty="0">
              <a:solidFill>
                <a:schemeClr val="tx1">
                  <a:lumMod val="50000"/>
                  <a:lumOff val="50000"/>
                </a:schemeClr>
              </a:solidFill>
              <a:latin typeface="Capitals"/>
              <a:cs typeface="Capitals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1426087" y="2056680"/>
            <a:ext cx="3248444" cy="3764899"/>
            <a:chOff x="6665090" y="1456883"/>
            <a:chExt cx="2216385" cy="2216385"/>
          </a:xfrm>
        </p:grpSpPr>
        <p:sp>
          <p:nvSpPr>
            <p:cNvPr id="7" name="Rectángulo 6"/>
            <p:cNvSpPr/>
            <p:nvPr/>
          </p:nvSpPr>
          <p:spPr>
            <a:xfrm>
              <a:off x="6665090" y="1479129"/>
              <a:ext cx="2079658" cy="2077320"/>
            </a:xfrm>
            <a:prstGeom prst="rect">
              <a:avLst/>
            </a:prstGeom>
            <a:solidFill>
              <a:schemeClr val="bg1"/>
            </a:solidFill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n 5" descr="Foot3072-best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090" y="1456883"/>
              <a:ext cx="2216385" cy="2216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229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untuacions-Foot3072vis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>
          <a:xfrm>
            <a:off x="2138407" y="3424018"/>
            <a:ext cx="5866392" cy="343398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Agrupar 40"/>
          <p:cNvGrpSpPr/>
          <p:nvPr/>
        </p:nvGrpSpPr>
        <p:grpSpPr>
          <a:xfrm>
            <a:off x="3866213" y="1353124"/>
            <a:ext cx="2216385" cy="2216385"/>
            <a:chOff x="6665090" y="1456883"/>
            <a:chExt cx="2216385" cy="2216385"/>
          </a:xfrm>
        </p:grpSpPr>
        <p:pic>
          <p:nvPicPr>
            <p:cNvPr id="39" name="Imagen 38" descr="Foot3072-best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090" y="1456883"/>
              <a:ext cx="2216385" cy="2216385"/>
            </a:xfrm>
            <a:prstGeom prst="rect">
              <a:avLst/>
            </a:prstGeom>
          </p:spPr>
        </p:pic>
        <p:sp>
          <p:nvSpPr>
            <p:cNvPr id="40" name="Rectángulo 39"/>
            <p:cNvSpPr/>
            <p:nvPr/>
          </p:nvSpPr>
          <p:spPr>
            <a:xfrm>
              <a:off x="6665090" y="1479129"/>
              <a:ext cx="2079658" cy="2077320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Conector recto de flecha 41"/>
          <p:cNvCxnSpPr/>
          <p:nvPr/>
        </p:nvCxnSpPr>
        <p:spPr>
          <a:xfrm>
            <a:off x="5009690" y="3206816"/>
            <a:ext cx="1" cy="1926761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Agrupar 44"/>
          <p:cNvGrpSpPr>
            <a:grpSpLocks noChangeAspect="1"/>
          </p:cNvGrpSpPr>
          <p:nvPr/>
        </p:nvGrpSpPr>
        <p:grpSpPr>
          <a:xfrm>
            <a:off x="118029" y="1342784"/>
            <a:ext cx="2933644" cy="2916897"/>
            <a:chOff x="2185498" y="1446494"/>
            <a:chExt cx="4602078" cy="4575807"/>
          </a:xfrm>
        </p:grpSpPr>
        <p:pic>
          <p:nvPicPr>
            <p:cNvPr id="46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60287" y="2000657"/>
              <a:ext cx="3510307" cy="35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" name="Agrupar 46"/>
            <p:cNvGrpSpPr>
              <a:grpSpLocks noChangeAspect="1"/>
            </p:cNvGrpSpPr>
            <p:nvPr/>
          </p:nvGrpSpPr>
          <p:grpSpPr>
            <a:xfrm>
              <a:off x="2185498" y="1446494"/>
              <a:ext cx="4602078" cy="4575807"/>
              <a:chOff x="1098550" y="2717800"/>
              <a:chExt cx="3059113" cy="3041650"/>
            </a:xfrm>
          </p:grpSpPr>
          <p:sp>
            <p:nvSpPr>
              <p:cNvPr id="48" name="Oval 2"/>
              <p:cNvSpPr>
                <a:spLocks noChangeArrowheads="1"/>
              </p:cNvSpPr>
              <p:nvPr/>
            </p:nvSpPr>
            <p:spPr bwMode="auto">
              <a:xfrm>
                <a:off x="1223963" y="2808288"/>
                <a:ext cx="2916237" cy="2916237"/>
              </a:xfrm>
              <a:prstGeom prst="ellipse">
                <a:avLst/>
              </a:prstGeom>
              <a:noFill/>
              <a:ln w="72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" name="Oval 4"/>
              <p:cNvSpPr>
                <a:spLocks noChangeArrowheads="1"/>
              </p:cNvSpPr>
              <p:nvPr/>
            </p:nvSpPr>
            <p:spPr bwMode="auto">
              <a:xfrm>
                <a:off x="3654425" y="3257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0" name="Oval 5"/>
              <p:cNvSpPr>
                <a:spLocks noChangeArrowheads="1"/>
              </p:cNvSpPr>
              <p:nvPr/>
            </p:nvSpPr>
            <p:spPr bwMode="auto">
              <a:xfrm>
                <a:off x="3078163" y="28257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" name="Oval 7"/>
              <p:cNvSpPr>
                <a:spLocks noChangeArrowheads="1"/>
              </p:cNvSpPr>
              <p:nvPr/>
            </p:nvSpPr>
            <p:spPr bwMode="auto">
              <a:xfrm>
                <a:off x="1098550" y="4194175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" name="Oval 8"/>
              <p:cNvSpPr>
                <a:spLocks noChangeArrowheads="1"/>
              </p:cNvSpPr>
              <p:nvPr/>
            </p:nvSpPr>
            <p:spPr bwMode="auto">
              <a:xfrm>
                <a:off x="1368425" y="48958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" name="Oval 9"/>
              <p:cNvSpPr>
                <a:spLocks noChangeArrowheads="1"/>
              </p:cNvSpPr>
              <p:nvPr/>
            </p:nvSpPr>
            <p:spPr bwMode="auto">
              <a:xfrm>
                <a:off x="1925638" y="54181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4" name="Oval 10"/>
              <p:cNvSpPr>
                <a:spLocks noChangeArrowheads="1"/>
              </p:cNvSpPr>
              <p:nvPr/>
            </p:nvSpPr>
            <p:spPr bwMode="auto">
              <a:xfrm>
                <a:off x="2663825" y="5543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" name="Oval 11"/>
              <p:cNvSpPr>
                <a:spLocks noChangeArrowheads="1"/>
              </p:cNvSpPr>
              <p:nvPr/>
            </p:nvSpPr>
            <p:spPr bwMode="auto">
              <a:xfrm>
                <a:off x="3438525" y="531018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6" name="Oval 12"/>
              <p:cNvSpPr>
                <a:spLocks noChangeArrowheads="1"/>
              </p:cNvSpPr>
              <p:nvPr/>
            </p:nvSpPr>
            <p:spPr bwMode="auto">
              <a:xfrm>
                <a:off x="3797300" y="49863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7" name="Oval 13"/>
              <p:cNvSpPr>
                <a:spLocks noChangeArrowheads="1"/>
              </p:cNvSpPr>
              <p:nvPr/>
            </p:nvSpPr>
            <p:spPr bwMode="auto">
              <a:xfrm>
                <a:off x="3887788" y="41402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8" name="Oval 14"/>
              <p:cNvSpPr>
                <a:spLocks noChangeArrowheads="1"/>
              </p:cNvSpPr>
              <p:nvPr/>
            </p:nvSpPr>
            <p:spPr bwMode="auto">
              <a:xfrm>
                <a:off x="3941763" y="36893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9" name="Oval 15"/>
              <p:cNvSpPr>
                <a:spLocks noChangeArrowheads="1"/>
              </p:cNvSpPr>
              <p:nvPr/>
            </p:nvSpPr>
            <p:spPr bwMode="auto">
              <a:xfrm>
                <a:off x="3671888" y="46799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0" name="Oval 16"/>
              <p:cNvSpPr>
                <a:spLocks noChangeArrowheads="1"/>
              </p:cNvSpPr>
              <p:nvPr/>
            </p:nvSpPr>
            <p:spPr bwMode="auto">
              <a:xfrm>
                <a:off x="3222625" y="52022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" name="Oval 17"/>
              <p:cNvSpPr>
                <a:spLocks noChangeArrowheads="1"/>
              </p:cNvSpPr>
              <p:nvPr/>
            </p:nvSpPr>
            <p:spPr bwMode="auto">
              <a:xfrm>
                <a:off x="3402013" y="361791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" name="Oval 18"/>
              <p:cNvSpPr>
                <a:spLocks noChangeArrowheads="1"/>
              </p:cNvSpPr>
              <p:nvPr/>
            </p:nvSpPr>
            <p:spPr bwMode="auto">
              <a:xfrm>
                <a:off x="2754313" y="32226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" name="Oval 19"/>
              <p:cNvSpPr>
                <a:spLocks noChangeArrowheads="1"/>
              </p:cNvSpPr>
              <p:nvPr/>
            </p:nvSpPr>
            <p:spPr bwMode="auto">
              <a:xfrm>
                <a:off x="2627313" y="3887788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" name="Oval 20"/>
              <p:cNvSpPr>
                <a:spLocks noChangeArrowheads="1"/>
              </p:cNvSpPr>
              <p:nvPr/>
            </p:nvSpPr>
            <p:spPr bwMode="auto">
              <a:xfrm>
                <a:off x="3168650" y="43195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" name="Oval 21"/>
              <p:cNvSpPr>
                <a:spLocks noChangeArrowheads="1"/>
              </p:cNvSpPr>
              <p:nvPr/>
            </p:nvSpPr>
            <p:spPr bwMode="auto">
              <a:xfrm>
                <a:off x="2681288" y="48053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" name="Oval 22"/>
              <p:cNvSpPr>
                <a:spLocks noChangeArrowheads="1"/>
              </p:cNvSpPr>
              <p:nvPr/>
            </p:nvSpPr>
            <p:spPr bwMode="auto">
              <a:xfrm>
                <a:off x="2141538" y="43735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" name="Oval 23"/>
              <p:cNvSpPr>
                <a:spLocks noChangeArrowheads="1"/>
              </p:cNvSpPr>
              <p:nvPr/>
            </p:nvSpPr>
            <p:spPr bwMode="auto">
              <a:xfrm>
                <a:off x="1890713" y="36544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8" name="Oval 24"/>
              <p:cNvSpPr>
                <a:spLocks noChangeArrowheads="1"/>
              </p:cNvSpPr>
              <p:nvPr/>
            </p:nvSpPr>
            <p:spPr bwMode="auto">
              <a:xfrm>
                <a:off x="2033588" y="311467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" name="Oval 25"/>
              <p:cNvSpPr>
                <a:spLocks noChangeArrowheads="1"/>
              </p:cNvSpPr>
              <p:nvPr/>
            </p:nvSpPr>
            <p:spPr bwMode="auto">
              <a:xfrm>
                <a:off x="2141538" y="51657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" name="Oval 26"/>
              <p:cNvSpPr>
                <a:spLocks noChangeArrowheads="1"/>
              </p:cNvSpPr>
              <p:nvPr/>
            </p:nvSpPr>
            <p:spPr bwMode="auto">
              <a:xfrm>
                <a:off x="1349375" y="40147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" name="Oval 27"/>
              <p:cNvSpPr>
                <a:spLocks noChangeArrowheads="1"/>
              </p:cNvSpPr>
              <p:nvPr/>
            </p:nvSpPr>
            <p:spPr bwMode="auto">
              <a:xfrm>
                <a:off x="1584325" y="464343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" name="Oval 28"/>
              <p:cNvSpPr>
                <a:spLocks noChangeArrowheads="1"/>
              </p:cNvSpPr>
              <p:nvPr/>
            </p:nvSpPr>
            <p:spPr bwMode="auto">
              <a:xfrm>
                <a:off x="1547813" y="33480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3" name="Oval 29"/>
              <p:cNvSpPr>
                <a:spLocks noChangeArrowheads="1"/>
              </p:cNvSpPr>
              <p:nvPr/>
            </p:nvSpPr>
            <p:spPr bwMode="auto">
              <a:xfrm>
                <a:off x="2322513" y="27178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sp>
        <p:nvSpPr>
          <p:cNvPr id="74" name="Título 1"/>
          <p:cNvSpPr txBox="1">
            <a:spLocks/>
          </p:cNvSpPr>
          <p:nvPr/>
        </p:nvSpPr>
        <p:spPr>
          <a:xfrm>
            <a:off x="457200" y="27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>
                <a:solidFill>
                  <a:schemeClr val="bg1">
                    <a:lumMod val="95000"/>
                  </a:schemeClr>
                </a:solidFill>
              </a:rPr>
              <a:t>Optimal complementary camera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9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untuacions-Foot3072vis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>
          <a:xfrm>
            <a:off x="2138407" y="3424018"/>
            <a:ext cx="5866392" cy="343398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Agrupar 40"/>
          <p:cNvGrpSpPr/>
          <p:nvPr/>
        </p:nvGrpSpPr>
        <p:grpSpPr>
          <a:xfrm>
            <a:off x="3866213" y="1353124"/>
            <a:ext cx="2216385" cy="2216385"/>
            <a:chOff x="6665090" y="1456883"/>
            <a:chExt cx="2216385" cy="2216385"/>
          </a:xfrm>
        </p:grpSpPr>
        <p:pic>
          <p:nvPicPr>
            <p:cNvPr id="39" name="Imagen 38" descr="Foot3072-best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090" y="1456883"/>
              <a:ext cx="2216385" cy="2216385"/>
            </a:xfrm>
            <a:prstGeom prst="rect">
              <a:avLst/>
            </a:prstGeom>
          </p:spPr>
        </p:pic>
        <p:sp>
          <p:nvSpPr>
            <p:cNvPr id="40" name="Rectángulo 39"/>
            <p:cNvSpPr/>
            <p:nvPr/>
          </p:nvSpPr>
          <p:spPr>
            <a:xfrm>
              <a:off x="6665090" y="1479129"/>
              <a:ext cx="2079658" cy="2077320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Conector recto de flecha 41"/>
          <p:cNvCxnSpPr/>
          <p:nvPr/>
        </p:nvCxnSpPr>
        <p:spPr>
          <a:xfrm>
            <a:off x="5009690" y="3206816"/>
            <a:ext cx="1" cy="1926761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Agrupar 44"/>
          <p:cNvGrpSpPr>
            <a:grpSpLocks noChangeAspect="1"/>
          </p:cNvGrpSpPr>
          <p:nvPr/>
        </p:nvGrpSpPr>
        <p:grpSpPr>
          <a:xfrm>
            <a:off x="118029" y="1342784"/>
            <a:ext cx="2933644" cy="2916897"/>
            <a:chOff x="2185498" y="1446494"/>
            <a:chExt cx="4602078" cy="4575807"/>
          </a:xfrm>
        </p:grpSpPr>
        <p:pic>
          <p:nvPicPr>
            <p:cNvPr id="46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60287" y="2000657"/>
              <a:ext cx="3510307" cy="35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" name="Agrupar 46"/>
            <p:cNvGrpSpPr>
              <a:grpSpLocks noChangeAspect="1"/>
            </p:cNvGrpSpPr>
            <p:nvPr/>
          </p:nvGrpSpPr>
          <p:grpSpPr>
            <a:xfrm>
              <a:off x="2185498" y="1446494"/>
              <a:ext cx="4602078" cy="4575807"/>
              <a:chOff x="1098550" y="2717800"/>
              <a:chExt cx="3059113" cy="3041650"/>
            </a:xfrm>
          </p:grpSpPr>
          <p:sp>
            <p:nvSpPr>
              <p:cNvPr id="48" name="Oval 2"/>
              <p:cNvSpPr>
                <a:spLocks noChangeArrowheads="1"/>
              </p:cNvSpPr>
              <p:nvPr/>
            </p:nvSpPr>
            <p:spPr bwMode="auto">
              <a:xfrm>
                <a:off x="1223963" y="2808288"/>
                <a:ext cx="2916237" cy="2916237"/>
              </a:xfrm>
              <a:prstGeom prst="ellipse">
                <a:avLst/>
              </a:prstGeom>
              <a:noFill/>
              <a:ln w="72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" name="Oval 4"/>
              <p:cNvSpPr>
                <a:spLocks noChangeArrowheads="1"/>
              </p:cNvSpPr>
              <p:nvPr/>
            </p:nvSpPr>
            <p:spPr bwMode="auto">
              <a:xfrm>
                <a:off x="3654425" y="3257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0" name="Oval 5"/>
              <p:cNvSpPr>
                <a:spLocks noChangeArrowheads="1"/>
              </p:cNvSpPr>
              <p:nvPr/>
            </p:nvSpPr>
            <p:spPr bwMode="auto">
              <a:xfrm>
                <a:off x="3078163" y="28257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" name="Oval 7"/>
              <p:cNvSpPr>
                <a:spLocks noChangeArrowheads="1"/>
              </p:cNvSpPr>
              <p:nvPr/>
            </p:nvSpPr>
            <p:spPr bwMode="auto">
              <a:xfrm>
                <a:off x="1098550" y="4194175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" name="Oval 8"/>
              <p:cNvSpPr>
                <a:spLocks noChangeArrowheads="1"/>
              </p:cNvSpPr>
              <p:nvPr/>
            </p:nvSpPr>
            <p:spPr bwMode="auto">
              <a:xfrm>
                <a:off x="1368425" y="48958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" name="Oval 9"/>
              <p:cNvSpPr>
                <a:spLocks noChangeArrowheads="1"/>
              </p:cNvSpPr>
              <p:nvPr/>
            </p:nvSpPr>
            <p:spPr bwMode="auto">
              <a:xfrm>
                <a:off x="1925638" y="54181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4" name="Oval 10"/>
              <p:cNvSpPr>
                <a:spLocks noChangeArrowheads="1"/>
              </p:cNvSpPr>
              <p:nvPr/>
            </p:nvSpPr>
            <p:spPr bwMode="auto">
              <a:xfrm>
                <a:off x="2663825" y="5543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" name="Oval 11"/>
              <p:cNvSpPr>
                <a:spLocks noChangeArrowheads="1"/>
              </p:cNvSpPr>
              <p:nvPr/>
            </p:nvSpPr>
            <p:spPr bwMode="auto">
              <a:xfrm>
                <a:off x="3438525" y="531018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6" name="Oval 12"/>
              <p:cNvSpPr>
                <a:spLocks noChangeArrowheads="1"/>
              </p:cNvSpPr>
              <p:nvPr/>
            </p:nvSpPr>
            <p:spPr bwMode="auto">
              <a:xfrm>
                <a:off x="3797300" y="49863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7" name="Oval 13"/>
              <p:cNvSpPr>
                <a:spLocks noChangeArrowheads="1"/>
              </p:cNvSpPr>
              <p:nvPr/>
            </p:nvSpPr>
            <p:spPr bwMode="auto">
              <a:xfrm>
                <a:off x="3887788" y="41402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8" name="Oval 14"/>
              <p:cNvSpPr>
                <a:spLocks noChangeArrowheads="1"/>
              </p:cNvSpPr>
              <p:nvPr/>
            </p:nvSpPr>
            <p:spPr bwMode="auto">
              <a:xfrm>
                <a:off x="3941763" y="36893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9" name="Oval 15"/>
              <p:cNvSpPr>
                <a:spLocks noChangeArrowheads="1"/>
              </p:cNvSpPr>
              <p:nvPr/>
            </p:nvSpPr>
            <p:spPr bwMode="auto">
              <a:xfrm>
                <a:off x="3671888" y="46799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0" name="Oval 16"/>
              <p:cNvSpPr>
                <a:spLocks noChangeArrowheads="1"/>
              </p:cNvSpPr>
              <p:nvPr/>
            </p:nvSpPr>
            <p:spPr bwMode="auto">
              <a:xfrm>
                <a:off x="3222625" y="52022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" name="Oval 17"/>
              <p:cNvSpPr>
                <a:spLocks noChangeArrowheads="1"/>
              </p:cNvSpPr>
              <p:nvPr/>
            </p:nvSpPr>
            <p:spPr bwMode="auto">
              <a:xfrm>
                <a:off x="3402013" y="361791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" name="Oval 18"/>
              <p:cNvSpPr>
                <a:spLocks noChangeArrowheads="1"/>
              </p:cNvSpPr>
              <p:nvPr/>
            </p:nvSpPr>
            <p:spPr bwMode="auto">
              <a:xfrm>
                <a:off x="2754313" y="32226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" name="Oval 19"/>
              <p:cNvSpPr>
                <a:spLocks noChangeArrowheads="1"/>
              </p:cNvSpPr>
              <p:nvPr/>
            </p:nvSpPr>
            <p:spPr bwMode="auto">
              <a:xfrm>
                <a:off x="2627313" y="3887788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" name="Oval 20"/>
              <p:cNvSpPr>
                <a:spLocks noChangeArrowheads="1"/>
              </p:cNvSpPr>
              <p:nvPr/>
            </p:nvSpPr>
            <p:spPr bwMode="auto">
              <a:xfrm>
                <a:off x="3168650" y="43195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" name="Oval 21"/>
              <p:cNvSpPr>
                <a:spLocks noChangeArrowheads="1"/>
              </p:cNvSpPr>
              <p:nvPr/>
            </p:nvSpPr>
            <p:spPr bwMode="auto">
              <a:xfrm>
                <a:off x="2681288" y="48053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" name="Oval 22"/>
              <p:cNvSpPr>
                <a:spLocks noChangeArrowheads="1"/>
              </p:cNvSpPr>
              <p:nvPr/>
            </p:nvSpPr>
            <p:spPr bwMode="auto">
              <a:xfrm>
                <a:off x="2141538" y="43735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" name="Oval 23"/>
              <p:cNvSpPr>
                <a:spLocks noChangeArrowheads="1"/>
              </p:cNvSpPr>
              <p:nvPr/>
            </p:nvSpPr>
            <p:spPr bwMode="auto">
              <a:xfrm>
                <a:off x="1890713" y="36544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8" name="Oval 24"/>
              <p:cNvSpPr>
                <a:spLocks noChangeArrowheads="1"/>
              </p:cNvSpPr>
              <p:nvPr/>
            </p:nvSpPr>
            <p:spPr bwMode="auto">
              <a:xfrm>
                <a:off x="2033588" y="311467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" name="Oval 25"/>
              <p:cNvSpPr>
                <a:spLocks noChangeArrowheads="1"/>
              </p:cNvSpPr>
              <p:nvPr/>
            </p:nvSpPr>
            <p:spPr bwMode="auto">
              <a:xfrm>
                <a:off x="2141538" y="51657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" name="Oval 26"/>
              <p:cNvSpPr>
                <a:spLocks noChangeArrowheads="1"/>
              </p:cNvSpPr>
              <p:nvPr/>
            </p:nvSpPr>
            <p:spPr bwMode="auto">
              <a:xfrm>
                <a:off x="1349375" y="40147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" name="Oval 27"/>
              <p:cNvSpPr>
                <a:spLocks noChangeArrowheads="1"/>
              </p:cNvSpPr>
              <p:nvPr/>
            </p:nvSpPr>
            <p:spPr bwMode="auto">
              <a:xfrm>
                <a:off x="1584325" y="464343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" name="Oval 28"/>
              <p:cNvSpPr>
                <a:spLocks noChangeArrowheads="1"/>
              </p:cNvSpPr>
              <p:nvPr/>
            </p:nvSpPr>
            <p:spPr bwMode="auto">
              <a:xfrm>
                <a:off x="1547813" y="33480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3" name="Oval 29"/>
              <p:cNvSpPr>
                <a:spLocks noChangeArrowheads="1"/>
              </p:cNvSpPr>
              <p:nvPr/>
            </p:nvSpPr>
            <p:spPr bwMode="auto">
              <a:xfrm>
                <a:off x="2322513" y="27178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grpSp>
        <p:nvGrpSpPr>
          <p:cNvPr id="2" name="Agrupar 1"/>
          <p:cNvGrpSpPr/>
          <p:nvPr/>
        </p:nvGrpSpPr>
        <p:grpSpPr>
          <a:xfrm>
            <a:off x="6568545" y="1363578"/>
            <a:ext cx="2118255" cy="2118255"/>
            <a:chOff x="10324481" y="254684"/>
            <a:chExt cx="2118255" cy="2118255"/>
          </a:xfrm>
        </p:grpSpPr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0324481" y="254684"/>
              <a:ext cx="2118255" cy="2118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ángulo 42"/>
            <p:cNvSpPr/>
            <p:nvPr/>
          </p:nvSpPr>
          <p:spPr>
            <a:xfrm>
              <a:off x="10363078" y="265239"/>
              <a:ext cx="2079658" cy="2077320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Conector recto de flecha 43"/>
          <p:cNvCxnSpPr/>
          <p:nvPr/>
        </p:nvCxnSpPr>
        <p:spPr>
          <a:xfrm flipH="1">
            <a:off x="5162091" y="3224457"/>
            <a:ext cx="2052562" cy="1909120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>
                <a:solidFill>
                  <a:schemeClr val="bg1">
                    <a:lumMod val="95000"/>
                  </a:schemeClr>
                </a:solidFill>
              </a:rPr>
              <a:t>Optimal</a:t>
            </a:r>
            <a:r>
              <a:rPr lang="es-ES_tradnl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>
                <a:solidFill>
                  <a:schemeClr val="bg1">
                    <a:lumMod val="95000"/>
                  </a:schemeClr>
                </a:solidFill>
              </a:rPr>
              <a:t>complementary</a:t>
            </a:r>
            <a:r>
              <a:rPr lang="es-ES_tradnl" dirty="0">
                <a:solidFill>
                  <a:schemeClr val="bg1">
                    <a:lumMod val="95000"/>
                  </a:schemeClr>
                </a:solidFill>
              </a:rPr>
              <a:t> camera</a:t>
            </a:r>
          </a:p>
        </p:txBody>
      </p:sp>
    </p:spTree>
    <p:extLst>
      <p:ext uri="{BB962C8B-B14F-4D97-AF65-F5344CB8AC3E}">
        <p14:creationId xmlns:p14="http://schemas.microsoft.com/office/powerpoint/2010/main" val="81541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3820885" y="2694252"/>
            <a:ext cx="1448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704157" y="2044502"/>
            <a:ext cx="2682673" cy="2525339"/>
            <a:chOff x="739437" y="2609014"/>
            <a:chExt cx="2682673" cy="252533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929616">
              <a:off x="845275" y="2999624"/>
              <a:ext cx="2362200" cy="1828800"/>
            </a:xfrm>
            <a:prstGeom prst="rect">
              <a:avLst/>
            </a:prstGeom>
          </p:spPr>
        </p:pic>
        <p:sp>
          <p:nvSpPr>
            <p:cNvPr id="77" name="Rectángulo 76"/>
            <p:cNvSpPr/>
            <p:nvPr/>
          </p:nvSpPr>
          <p:spPr>
            <a:xfrm>
              <a:off x="739437" y="2609014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5654569" y="2036254"/>
            <a:ext cx="2682673" cy="2583382"/>
            <a:chOff x="5548729" y="2600766"/>
            <a:chExt cx="2682673" cy="258338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l="12263"/>
            <a:stretch/>
          </p:blipFill>
          <p:spPr>
            <a:xfrm rot="11893467">
              <a:off x="6076201" y="2644102"/>
              <a:ext cx="1591823" cy="2540046"/>
            </a:xfrm>
            <a:prstGeom prst="rect">
              <a:avLst/>
            </a:prstGeom>
          </p:spPr>
        </p:pic>
        <p:sp>
          <p:nvSpPr>
            <p:cNvPr id="78" name="Rectángulo 77"/>
            <p:cNvSpPr/>
            <p:nvPr/>
          </p:nvSpPr>
          <p:spPr>
            <a:xfrm>
              <a:off x="5548729" y="2600766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Marcador de contenido 2"/>
          <p:cNvSpPr>
            <a:spLocks noGrp="1"/>
          </p:cNvSpPr>
          <p:nvPr>
            <p:ph idx="1"/>
          </p:nvPr>
        </p:nvSpPr>
        <p:spPr>
          <a:xfrm>
            <a:off x="1938940" y="5011644"/>
            <a:ext cx="5222794" cy="16927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_tradnl" dirty="0" err="1" smtClean="0">
                <a:solidFill>
                  <a:srgbClr val="404040"/>
                </a:solidFill>
              </a:rPr>
              <a:t>Number</a:t>
            </a:r>
            <a:r>
              <a:rPr lang="es-ES_tradnl" dirty="0" smtClean="0">
                <a:solidFill>
                  <a:srgbClr val="404040"/>
                </a:solidFill>
              </a:rPr>
              <a:t> of </a:t>
            </a:r>
            <a:r>
              <a:rPr lang="es-ES_tradnl" dirty="0" err="1" smtClean="0">
                <a:solidFill>
                  <a:srgbClr val="404040"/>
                </a:solidFill>
              </a:rPr>
              <a:t>objects</a:t>
            </a:r>
            <a:r>
              <a:rPr lang="es-ES_tradnl" dirty="0" smtClean="0">
                <a:solidFill>
                  <a:srgbClr val="404040"/>
                </a:solidFill>
              </a:rPr>
              <a:t>?</a:t>
            </a:r>
            <a:endParaRPr lang="es-ES_tradnl" dirty="0">
              <a:solidFill>
                <a:srgbClr val="404040"/>
              </a:solidFill>
            </a:endParaRPr>
          </a:p>
          <a:p>
            <a:pPr marL="0" indent="0" algn="ctr">
              <a:buNone/>
            </a:pPr>
            <a:r>
              <a:rPr lang="es-ES_tradnl" dirty="0" err="1" smtClean="0">
                <a:solidFill>
                  <a:srgbClr val="404040"/>
                </a:solidFill>
              </a:rPr>
              <a:t>Projected</a:t>
            </a:r>
            <a:r>
              <a:rPr lang="es-ES_tradnl" dirty="0" smtClean="0">
                <a:solidFill>
                  <a:srgbClr val="404040"/>
                </a:solidFill>
              </a:rPr>
              <a:t> </a:t>
            </a:r>
            <a:r>
              <a:rPr lang="es-ES_tradnl" dirty="0" err="1" smtClean="0">
                <a:solidFill>
                  <a:srgbClr val="404040"/>
                </a:solidFill>
              </a:rPr>
              <a:t>area</a:t>
            </a:r>
            <a:r>
              <a:rPr lang="es-ES_tradnl" dirty="0" smtClean="0">
                <a:solidFill>
                  <a:srgbClr val="404040"/>
                </a:solidFill>
              </a:rPr>
              <a:t> per </a:t>
            </a:r>
            <a:r>
              <a:rPr lang="es-ES_tradnl" dirty="0" err="1" smtClean="0">
                <a:solidFill>
                  <a:srgbClr val="404040"/>
                </a:solidFill>
              </a:rPr>
              <a:t>object</a:t>
            </a:r>
            <a:r>
              <a:rPr lang="es-ES_tradnl" dirty="0" smtClean="0">
                <a:solidFill>
                  <a:srgbClr val="40404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rgbClr val="404040"/>
                </a:solidFill>
              </a:rPr>
              <a:t>P</a:t>
            </a:r>
            <a:r>
              <a:rPr lang="es-ES_tradnl" dirty="0" err="1" smtClean="0">
                <a:solidFill>
                  <a:srgbClr val="404040"/>
                </a:solidFill>
              </a:rPr>
              <a:t>rojected</a:t>
            </a:r>
            <a:r>
              <a:rPr lang="es-ES_tradnl" dirty="0" smtClean="0">
                <a:solidFill>
                  <a:srgbClr val="404040"/>
                </a:solidFill>
              </a:rPr>
              <a:t> </a:t>
            </a:r>
            <a:r>
              <a:rPr lang="es-ES_tradnl" dirty="0" err="1">
                <a:solidFill>
                  <a:srgbClr val="404040"/>
                </a:solidFill>
              </a:rPr>
              <a:t>s</a:t>
            </a:r>
            <a:r>
              <a:rPr lang="es-ES_tradnl" dirty="0" err="1" smtClean="0">
                <a:solidFill>
                  <a:srgbClr val="404040"/>
                </a:solidFill>
              </a:rPr>
              <a:t>hape</a:t>
            </a:r>
            <a:r>
              <a:rPr lang="es-ES_tradnl" dirty="0" smtClean="0">
                <a:solidFill>
                  <a:srgbClr val="404040"/>
                </a:solidFill>
              </a:rPr>
              <a:t>?</a:t>
            </a:r>
          </a:p>
          <a:p>
            <a:pPr marL="0" indent="0" algn="ctr">
              <a:buNone/>
            </a:pPr>
            <a:endParaRPr lang="es-ES_tradnl" b="1" dirty="0">
              <a:solidFill>
                <a:srgbClr val="404040"/>
              </a:solidFill>
            </a:endParaRPr>
          </a:p>
          <a:p>
            <a:pPr marL="0" indent="0" algn="ctr">
              <a:buNone/>
            </a:pPr>
            <a:endParaRPr lang="es-ES_tradnl" b="1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9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3820885" y="2694252"/>
            <a:ext cx="1448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704157" y="2044502"/>
            <a:ext cx="2682673" cy="2525339"/>
            <a:chOff x="739437" y="2609014"/>
            <a:chExt cx="2682673" cy="252533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929616">
              <a:off x="845275" y="2999624"/>
              <a:ext cx="2362200" cy="1828800"/>
            </a:xfrm>
            <a:prstGeom prst="rect">
              <a:avLst/>
            </a:prstGeom>
          </p:spPr>
        </p:pic>
        <p:sp>
          <p:nvSpPr>
            <p:cNvPr id="77" name="Rectángulo 76"/>
            <p:cNvSpPr/>
            <p:nvPr/>
          </p:nvSpPr>
          <p:spPr>
            <a:xfrm>
              <a:off x="739437" y="2609014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ángulo 77"/>
          <p:cNvSpPr/>
          <p:nvPr/>
        </p:nvSpPr>
        <p:spPr>
          <a:xfrm>
            <a:off x="5654569" y="2036254"/>
            <a:ext cx="2682673" cy="2525339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arcador de contenido 2"/>
          <p:cNvSpPr>
            <a:spLocks noGrp="1"/>
          </p:cNvSpPr>
          <p:nvPr>
            <p:ph idx="1"/>
          </p:nvPr>
        </p:nvSpPr>
        <p:spPr>
          <a:xfrm>
            <a:off x="1938940" y="5011644"/>
            <a:ext cx="5222794" cy="16927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Number</a:t>
            </a: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</a:t>
            </a: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objects</a:t>
            </a: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Projected</a:t>
            </a: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area</a:t>
            </a: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object</a:t>
            </a: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rojected</a:t>
            </a: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_tradn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hape</a:t>
            </a: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0" indent="0" algn="ctr">
              <a:buNone/>
            </a:pPr>
            <a:endParaRPr lang="es-ES_tradn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endParaRPr lang="es-ES_tradn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Imagen 1" descr="peu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1334">
            <a:off x="5359816" y="1388512"/>
            <a:ext cx="3603834" cy="360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5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 descr="gend_01_img00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290" y="209351"/>
            <a:ext cx="10081667" cy="65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1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3820885" y="2694252"/>
            <a:ext cx="1448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704157" y="2044502"/>
            <a:ext cx="2682673" cy="2525339"/>
            <a:chOff x="739437" y="2609014"/>
            <a:chExt cx="2682673" cy="252533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929616">
              <a:off x="845275" y="2999624"/>
              <a:ext cx="2362200" cy="1828800"/>
            </a:xfrm>
            <a:prstGeom prst="rect">
              <a:avLst/>
            </a:prstGeom>
          </p:spPr>
        </p:pic>
        <p:sp>
          <p:nvSpPr>
            <p:cNvPr id="77" name="Rectángulo 76"/>
            <p:cNvSpPr/>
            <p:nvPr/>
          </p:nvSpPr>
          <p:spPr>
            <a:xfrm>
              <a:off x="739437" y="2609014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ángulo 77"/>
          <p:cNvSpPr/>
          <p:nvPr/>
        </p:nvSpPr>
        <p:spPr>
          <a:xfrm>
            <a:off x="5654569" y="2036254"/>
            <a:ext cx="2682673" cy="2525339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arcador de contenido 2"/>
          <p:cNvSpPr>
            <a:spLocks noGrp="1"/>
          </p:cNvSpPr>
          <p:nvPr>
            <p:ph idx="1"/>
          </p:nvPr>
        </p:nvSpPr>
        <p:spPr>
          <a:xfrm>
            <a:off x="1938940" y="5011644"/>
            <a:ext cx="5222794" cy="16927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_tradnl" dirty="0" err="1" smtClean="0">
                <a:solidFill>
                  <a:srgbClr val="404040"/>
                </a:solidFill>
              </a:rPr>
              <a:t>Number</a:t>
            </a:r>
            <a:r>
              <a:rPr lang="es-ES_tradnl" dirty="0" smtClean="0">
                <a:solidFill>
                  <a:srgbClr val="404040"/>
                </a:solidFill>
              </a:rPr>
              <a:t> of </a:t>
            </a:r>
            <a:r>
              <a:rPr lang="es-ES_tradnl" dirty="0" err="1" smtClean="0">
                <a:solidFill>
                  <a:srgbClr val="404040"/>
                </a:solidFill>
              </a:rPr>
              <a:t>objects</a:t>
            </a:r>
            <a:r>
              <a:rPr lang="es-ES_tradnl" dirty="0" smtClean="0">
                <a:solidFill>
                  <a:srgbClr val="404040"/>
                </a:solidFill>
              </a:rPr>
              <a:t>?</a:t>
            </a:r>
            <a:endParaRPr lang="es-ES_tradnl" dirty="0">
              <a:solidFill>
                <a:srgbClr val="404040"/>
              </a:solidFill>
            </a:endParaRPr>
          </a:p>
          <a:p>
            <a:pPr marL="0" indent="0" algn="ctr">
              <a:buNone/>
            </a:pPr>
            <a:r>
              <a:rPr lang="es-ES_tradnl" dirty="0" err="1" smtClean="0">
                <a:solidFill>
                  <a:srgbClr val="404040"/>
                </a:solidFill>
              </a:rPr>
              <a:t>Projected</a:t>
            </a:r>
            <a:r>
              <a:rPr lang="es-ES_tradnl" dirty="0" smtClean="0">
                <a:solidFill>
                  <a:srgbClr val="404040"/>
                </a:solidFill>
              </a:rPr>
              <a:t> </a:t>
            </a:r>
            <a:r>
              <a:rPr lang="es-ES_tradnl" dirty="0" err="1" smtClean="0">
                <a:solidFill>
                  <a:srgbClr val="404040"/>
                </a:solidFill>
              </a:rPr>
              <a:t>area</a:t>
            </a:r>
            <a:r>
              <a:rPr lang="es-ES_tradnl" dirty="0" smtClean="0">
                <a:solidFill>
                  <a:srgbClr val="404040"/>
                </a:solidFill>
              </a:rPr>
              <a:t> per </a:t>
            </a:r>
            <a:r>
              <a:rPr lang="es-ES_tradnl" dirty="0" err="1" smtClean="0">
                <a:solidFill>
                  <a:srgbClr val="404040"/>
                </a:solidFill>
              </a:rPr>
              <a:t>object</a:t>
            </a:r>
            <a:r>
              <a:rPr lang="es-ES_tradnl" dirty="0" smtClean="0">
                <a:solidFill>
                  <a:srgbClr val="40404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rgbClr val="404040"/>
                </a:solidFill>
              </a:rPr>
              <a:t>P</a:t>
            </a:r>
            <a:r>
              <a:rPr lang="es-ES_tradnl" dirty="0" err="1" smtClean="0">
                <a:solidFill>
                  <a:srgbClr val="404040"/>
                </a:solidFill>
              </a:rPr>
              <a:t>rojected</a:t>
            </a:r>
            <a:r>
              <a:rPr lang="es-ES_tradnl" dirty="0" smtClean="0">
                <a:solidFill>
                  <a:srgbClr val="404040"/>
                </a:solidFill>
              </a:rPr>
              <a:t> </a:t>
            </a:r>
            <a:r>
              <a:rPr lang="es-ES_tradnl" dirty="0" err="1">
                <a:solidFill>
                  <a:srgbClr val="404040"/>
                </a:solidFill>
              </a:rPr>
              <a:t>s</a:t>
            </a:r>
            <a:r>
              <a:rPr lang="es-ES_tradnl" dirty="0" err="1" smtClean="0">
                <a:solidFill>
                  <a:srgbClr val="404040"/>
                </a:solidFill>
              </a:rPr>
              <a:t>hape</a:t>
            </a:r>
            <a:r>
              <a:rPr lang="es-ES_tradnl" dirty="0" smtClean="0">
                <a:solidFill>
                  <a:srgbClr val="404040"/>
                </a:solidFill>
              </a:rPr>
              <a:t>?</a:t>
            </a:r>
          </a:p>
          <a:p>
            <a:pPr marL="0" indent="0" algn="ctr">
              <a:buNone/>
            </a:pPr>
            <a:endParaRPr lang="es-ES_tradnl" b="1" dirty="0">
              <a:solidFill>
                <a:srgbClr val="404040"/>
              </a:solidFill>
            </a:endParaRPr>
          </a:p>
          <a:p>
            <a:pPr marL="0" indent="0" algn="ctr">
              <a:buNone/>
            </a:pPr>
            <a:endParaRPr lang="es-ES_tradnl" b="1" dirty="0">
              <a:solidFill>
                <a:srgbClr val="40404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929616">
            <a:off x="6345134" y="2736504"/>
            <a:ext cx="1633199" cy="126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4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3820885" y="2694252"/>
            <a:ext cx="1448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704157" y="2044502"/>
            <a:ext cx="2682673" cy="2525339"/>
            <a:chOff x="739437" y="2609014"/>
            <a:chExt cx="2682673" cy="252533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929616">
              <a:off x="845275" y="2999624"/>
              <a:ext cx="2362200" cy="1828800"/>
            </a:xfrm>
            <a:prstGeom prst="rect">
              <a:avLst/>
            </a:prstGeom>
          </p:spPr>
        </p:pic>
        <p:sp>
          <p:nvSpPr>
            <p:cNvPr id="77" name="Rectángulo 76"/>
            <p:cNvSpPr/>
            <p:nvPr/>
          </p:nvSpPr>
          <p:spPr>
            <a:xfrm>
              <a:off x="739437" y="2609014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ángulo 77"/>
          <p:cNvSpPr/>
          <p:nvPr/>
        </p:nvSpPr>
        <p:spPr>
          <a:xfrm>
            <a:off x="5654569" y="2036254"/>
            <a:ext cx="2682673" cy="2525339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Marcador de contenido 2"/>
          <p:cNvSpPr>
            <a:spLocks noGrp="1"/>
          </p:cNvSpPr>
          <p:nvPr>
            <p:ph idx="1"/>
          </p:nvPr>
        </p:nvSpPr>
        <p:spPr>
          <a:xfrm>
            <a:off x="1938940" y="5011644"/>
            <a:ext cx="5222794" cy="16927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ES_tradnl" dirty="0" err="1" smtClean="0">
                <a:solidFill>
                  <a:srgbClr val="404040"/>
                </a:solidFill>
              </a:rPr>
              <a:t>Number</a:t>
            </a:r>
            <a:r>
              <a:rPr lang="es-ES_tradnl" dirty="0" smtClean="0">
                <a:solidFill>
                  <a:srgbClr val="404040"/>
                </a:solidFill>
              </a:rPr>
              <a:t> of </a:t>
            </a:r>
            <a:r>
              <a:rPr lang="es-ES_tradnl" dirty="0" err="1" smtClean="0">
                <a:solidFill>
                  <a:srgbClr val="404040"/>
                </a:solidFill>
              </a:rPr>
              <a:t>objects</a:t>
            </a:r>
            <a:r>
              <a:rPr lang="es-ES_tradnl" dirty="0" smtClean="0">
                <a:solidFill>
                  <a:srgbClr val="404040"/>
                </a:solidFill>
              </a:rPr>
              <a:t>?</a:t>
            </a:r>
            <a:endParaRPr lang="es-ES_tradnl" dirty="0">
              <a:solidFill>
                <a:srgbClr val="404040"/>
              </a:solidFill>
            </a:endParaRPr>
          </a:p>
          <a:p>
            <a:pPr marL="0" indent="0" algn="ctr">
              <a:buNone/>
            </a:pPr>
            <a:r>
              <a:rPr lang="es-ES_tradnl" dirty="0" err="1" smtClean="0">
                <a:solidFill>
                  <a:srgbClr val="404040"/>
                </a:solidFill>
              </a:rPr>
              <a:t>Projected</a:t>
            </a:r>
            <a:r>
              <a:rPr lang="es-ES_tradnl" dirty="0" smtClean="0">
                <a:solidFill>
                  <a:srgbClr val="404040"/>
                </a:solidFill>
              </a:rPr>
              <a:t> </a:t>
            </a:r>
            <a:r>
              <a:rPr lang="es-ES_tradnl" dirty="0" err="1" smtClean="0">
                <a:solidFill>
                  <a:srgbClr val="404040"/>
                </a:solidFill>
              </a:rPr>
              <a:t>area</a:t>
            </a:r>
            <a:r>
              <a:rPr lang="es-ES_tradnl" dirty="0" smtClean="0">
                <a:solidFill>
                  <a:srgbClr val="404040"/>
                </a:solidFill>
              </a:rPr>
              <a:t> per </a:t>
            </a:r>
            <a:r>
              <a:rPr lang="es-ES_tradnl" dirty="0" err="1" smtClean="0">
                <a:solidFill>
                  <a:srgbClr val="404040"/>
                </a:solidFill>
              </a:rPr>
              <a:t>object</a:t>
            </a:r>
            <a:r>
              <a:rPr lang="es-ES_tradnl" dirty="0" smtClean="0">
                <a:solidFill>
                  <a:srgbClr val="40404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s-ES" dirty="0" smtClean="0">
                <a:solidFill>
                  <a:srgbClr val="404040"/>
                </a:solidFill>
              </a:rPr>
              <a:t>P</a:t>
            </a:r>
            <a:r>
              <a:rPr lang="es-ES_tradnl" dirty="0" err="1" smtClean="0">
                <a:solidFill>
                  <a:srgbClr val="404040"/>
                </a:solidFill>
              </a:rPr>
              <a:t>rojected</a:t>
            </a:r>
            <a:r>
              <a:rPr lang="es-ES_tradnl" dirty="0" smtClean="0">
                <a:solidFill>
                  <a:srgbClr val="404040"/>
                </a:solidFill>
              </a:rPr>
              <a:t> </a:t>
            </a:r>
            <a:r>
              <a:rPr lang="es-ES_tradnl" dirty="0" err="1">
                <a:solidFill>
                  <a:srgbClr val="404040"/>
                </a:solidFill>
              </a:rPr>
              <a:t>s</a:t>
            </a:r>
            <a:r>
              <a:rPr lang="es-ES_tradnl" dirty="0" err="1" smtClean="0">
                <a:solidFill>
                  <a:srgbClr val="404040"/>
                </a:solidFill>
              </a:rPr>
              <a:t>hape</a:t>
            </a:r>
            <a:r>
              <a:rPr lang="es-ES_tradnl" dirty="0" smtClean="0">
                <a:solidFill>
                  <a:srgbClr val="404040"/>
                </a:solidFill>
              </a:rPr>
              <a:t>?</a:t>
            </a:r>
          </a:p>
          <a:p>
            <a:pPr marL="0" indent="0" algn="ctr">
              <a:buNone/>
            </a:pPr>
            <a:endParaRPr lang="es-ES_tradnl" b="1" dirty="0">
              <a:solidFill>
                <a:srgbClr val="404040"/>
              </a:solidFill>
            </a:endParaRPr>
          </a:p>
          <a:p>
            <a:pPr marL="0" indent="0" algn="ctr">
              <a:buNone/>
            </a:pPr>
            <a:endParaRPr lang="es-ES_tradnl" b="1" dirty="0">
              <a:solidFill>
                <a:srgbClr val="40404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4295">
            <a:off x="5980634" y="2435114"/>
            <a:ext cx="2362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8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Shape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123386" y="1747851"/>
            <a:ext cx="2682673" cy="2525339"/>
            <a:chOff x="739437" y="2609014"/>
            <a:chExt cx="2682673" cy="252533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929616">
              <a:off x="845275" y="2999624"/>
              <a:ext cx="2362200" cy="1828800"/>
            </a:xfrm>
            <a:prstGeom prst="rect">
              <a:avLst/>
            </a:prstGeom>
          </p:spPr>
        </p:pic>
        <p:sp>
          <p:nvSpPr>
            <p:cNvPr id="77" name="Rectángulo 76"/>
            <p:cNvSpPr/>
            <p:nvPr/>
          </p:nvSpPr>
          <p:spPr>
            <a:xfrm>
              <a:off x="739437" y="2609014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ángulo 77"/>
          <p:cNvSpPr/>
          <p:nvPr/>
        </p:nvSpPr>
        <p:spPr>
          <a:xfrm>
            <a:off x="3246318" y="1744605"/>
            <a:ext cx="2682673" cy="2525339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12" l="463" r="9814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105732">
            <a:off x="3437953" y="2131392"/>
            <a:ext cx="2414158" cy="190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153160">
            <a:off x="6552638" y="2078559"/>
            <a:ext cx="2338900" cy="1907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ángulo 20"/>
          <p:cNvSpPr/>
          <p:nvPr/>
        </p:nvSpPr>
        <p:spPr>
          <a:xfrm>
            <a:off x="6354928" y="1733806"/>
            <a:ext cx="2682673" cy="2525339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86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Shape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123386" y="1747851"/>
            <a:ext cx="2682673" cy="2525339"/>
            <a:chOff x="739437" y="2609014"/>
            <a:chExt cx="2682673" cy="252533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929616">
              <a:off x="845275" y="2999624"/>
              <a:ext cx="2362200" cy="1828800"/>
            </a:xfrm>
            <a:prstGeom prst="rect">
              <a:avLst/>
            </a:prstGeom>
          </p:spPr>
        </p:pic>
        <p:sp>
          <p:nvSpPr>
            <p:cNvPr id="77" name="Rectángulo 76"/>
            <p:cNvSpPr/>
            <p:nvPr/>
          </p:nvSpPr>
          <p:spPr>
            <a:xfrm>
              <a:off x="739437" y="2609014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ángulo 77"/>
          <p:cNvSpPr/>
          <p:nvPr/>
        </p:nvSpPr>
        <p:spPr>
          <a:xfrm>
            <a:off x="3246318" y="1744605"/>
            <a:ext cx="2682673" cy="2525339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12" l="463" r="9814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105732">
            <a:off x="3437953" y="2131392"/>
            <a:ext cx="2414158" cy="190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Agrupar 2"/>
          <p:cNvGrpSpPr/>
          <p:nvPr/>
        </p:nvGrpSpPr>
        <p:grpSpPr>
          <a:xfrm rot="5153160">
            <a:off x="6552638" y="2078559"/>
            <a:ext cx="2338900" cy="1907665"/>
            <a:chOff x="533400" y="3505200"/>
            <a:chExt cx="2009775" cy="1628775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" y="3505200"/>
              <a:ext cx="2009775" cy="162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1600200" y="4191000"/>
              <a:ext cx="76200" cy="3810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ángulo 20"/>
          <p:cNvSpPr/>
          <p:nvPr/>
        </p:nvSpPr>
        <p:spPr>
          <a:xfrm>
            <a:off x="6354928" y="1733806"/>
            <a:ext cx="2682673" cy="2525339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/>
          <p:cNvSpPr/>
          <p:nvPr/>
        </p:nvSpPr>
        <p:spPr>
          <a:xfrm>
            <a:off x="7384407" y="3093452"/>
            <a:ext cx="55114" cy="67114"/>
          </a:xfrm>
          <a:prstGeom prst="ellipse">
            <a:avLst/>
          </a:prstGeom>
          <a:solidFill>
            <a:srgbClr val="C00005"/>
          </a:solidFill>
          <a:ln>
            <a:solidFill>
              <a:srgbClr val="C000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98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Shape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123386" y="1747851"/>
            <a:ext cx="2682673" cy="2525339"/>
            <a:chOff x="739437" y="2609014"/>
            <a:chExt cx="2682673" cy="252533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929616">
              <a:off x="845275" y="2999624"/>
              <a:ext cx="2362200" cy="1828800"/>
            </a:xfrm>
            <a:prstGeom prst="rect">
              <a:avLst/>
            </a:prstGeom>
          </p:spPr>
        </p:pic>
        <p:sp>
          <p:nvSpPr>
            <p:cNvPr id="77" name="Rectángulo 76"/>
            <p:cNvSpPr/>
            <p:nvPr/>
          </p:nvSpPr>
          <p:spPr>
            <a:xfrm>
              <a:off x="739437" y="2609014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ángulo 77"/>
          <p:cNvSpPr/>
          <p:nvPr/>
        </p:nvSpPr>
        <p:spPr>
          <a:xfrm>
            <a:off x="3246318" y="1744605"/>
            <a:ext cx="2682673" cy="2525339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12" l="463" r="9814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105732">
            <a:off x="3437953" y="2131392"/>
            <a:ext cx="2414158" cy="190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Agrupar 2"/>
          <p:cNvGrpSpPr/>
          <p:nvPr/>
        </p:nvGrpSpPr>
        <p:grpSpPr>
          <a:xfrm rot="5153160">
            <a:off x="6552638" y="2078559"/>
            <a:ext cx="2338900" cy="1907665"/>
            <a:chOff x="533400" y="3505200"/>
            <a:chExt cx="2009775" cy="1628775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" y="3505200"/>
              <a:ext cx="2009775" cy="162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1600200" y="4191000"/>
              <a:ext cx="76200" cy="3810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446840" flipV="1">
              <a:off x="1054847" y="3979646"/>
              <a:ext cx="147877" cy="956854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7"/>
            <p:cNvCxnSpPr/>
            <p:nvPr/>
          </p:nvCxnSpPr>
          <p:spPr>
            <a:xfrm rot="16446840" flipH="1" flipV="1">
              <a:off x="1173240" y="4581122"/>
              <a:ext cx="412198" cy="41302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9"/>
            <p:cNvCxnSpPr>
              <a:stCxn id="23" idx="5"/>
            </p:cNvCxnSpPr>
            <p:nvPr/>
          </p:nvCxnSpPr>
          <p:spPr>
            <a:xfrm rot="16446840">
              <a:off x="1764669" y="3946241"/>
              <a:ext cx="539053" cy="7624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1"/>
            <p:cNvCxnSpPr>
              <a:stCxn id="23" idx="4"/>
            </p:cNvCxnSpPr>
            <p:nvPr/>
          </p:nvCxnSpPr>
          <p:spPr>
            <a:xfrm rot="16446840" flipH="1">
              <a:off x="1936990" y="4311373"/>
              <a:ext cx="19471" cy="6130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23"/>
            <p:cNvCxnSpPr>
              <a:stCxn id="23" idx="3"/>
            </p:cNvCxnSpPr>
            <p:nvPr/>
          </p:nvCxnSpPr>
          <p:spPr>
            <a:xfrm rot="16446840" flipH="1">
              <a:off x="1471871" y="4751304"/>
              <a:ext cx="415030" cy="12492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arrow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ángulo 20"/>
          <p:cNvSpPr/>
          <p:nvPr/>
        </p:nvSpPr>
        <p:spPr>
          <a:xfrm>
            <a:off x="6354928" y="1733806"/>
            <a:ext cx="2682673" cy="2525339"/>
          </a:xfrm>
          <a:prstGeom prst="rect">
            <a:avLst/>
          </a:prstGeom>
          <a:noFill/>
          <a:ln w="571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3023" y="4418040"/>
            <a:ext cx="53149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Elipse 22"/>
          <p:cNvSpPr/>
          <p:nvPr/>
        </p:nvSpPr>
        <p:spPr>
          <a:xfrm>
            <a:off x="7391542" y="3107720"/>
            <a:ext cx="55114" cy="67114"/>
          </a:xfrm>
          <a:prstGeom prst="ellipse">
            <a:avLst/>
          </a:prstGeom>
          <a:solidFill>
            <a:srgbClr val="C00005"/>
          </a:solidFill>
          <a:ln>
            <a:solidFill>
              <a:srgbClr val="C0000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15"/>
          <p:cNvCxnSpPr/>
          <p:nvPr/>
        </p:nvCxnSpPr>
        <p:spPr>
          <a:xfrm>
            <a:off x="4382300" y="4713444"/>
            <a:ext cx="0" cy="1831649"/>
          </a:xfrm>
          <a:prstGeom prst="straightConnector1">
            <a:avLst/>
          </a:prstGeom>
          <a:ln w="12700">
            <a:solidFill>
              <a:srgbClr val="C00000"/>
            </a:solidFill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15"/>
          <p:cNvCxnSpPr/>
          <p:nvPr/>
        </p:nvCxnSpPr>
        <p:spPr>
          <a:xfrm>
            <a:off x="3238022" y="6056653"/>
            <a:ext cx="0" cy="476229"/>
          </a:xfrm>
          <a:prstGeom prst="straightConnector1">
            <a:avLst/>
          </a:prstGeom>
          <a:ln w="12700">
            <a:solidFill>
              <a:srgbClr val="C00000"/>
            </a:solidFill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5"/>
          <p:cNvCxnSpPr/>
          <p:nvPr/>
        </p:nvCxnSpPr>
        <p:spPr>
          <a:xfrm>
            <a:off x="5466522" y="5519370"/>
            <a:ext cx="0" cy="1013037"/>
          </a:xfrm>
          <a:prstGeom prst="straightConnector1">
            <a:avLst/>
          </a:prstGeom>
          <a:ln w="12700">
            <a:solidFill>
              <a:srgbClr val="C00000"/>
            </a:solidFill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5"/>
          <p:cNvCxnSpPr/>
          <p:nvPr/>
        </p:nvCxnSpPr>
        <p:spPr>
          <a:xfrm>
            <a:off x="6138202" y="5018719"/>
            <a:ext cx="0" cy="1501477"/>
          </a:xfrm>
          <a:prstGeom prst="straightConnector1">
            <a:avLst/>
          </a:prstGeom>
          <a:ln w="12700">
            <a:solidFill>
              <a:srgbClr val="C00000"/>
            </a:solidFill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5"/>
          <p:cNvCxnSpPr/>
          <p:nvPr/>
        </p:nvCxnSpPr>
        <p:spPr>
          <a:xfrm>
            <a:off x="3781217" y="5018719"/>
            <a:ext cx="0" cy="1513688"/>
          </a:xfrm>
          <a:prstGeom prst="straightConnector1">
            <a:avLst/>
          </a:prstGeom>
          <a:ln w="12700">
            <a:solidFill>
              <a:srgbClr val="C00000"/>
            </a:solidFill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5"/>
          <p:cNvCxnSpPr/>
          <p:nvPr/>
        </p:nvCxnSpPr>
        <p:spPr>
          <a:xfrm>
            <a:off x="2389009" y="4823343"/>
            <a:ext cx="0" cy="1696853"/>
          </a:xfrm>
          <a:prstGeom prst="straightConnector1">
            <a:avLst/>
          </a:prstGeom>
          <a:ln w="12700">
            <a:solidFill>
              <a:srgbClr val="C00000"/>
            </a:solidFill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57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Shape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3820885" y="2694252"/>
            <a:ext cx="1448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704157" y="2044502"/>
            <a:ext cx="2682673" cy="2525339"/>
            <a:chOff x="739437" y="2609014"/>
            <a:chExt cx="2682673" cy="252533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929616">
              <a:off x="845275" y="2999624"/>
              <a:ext cx="2362200" cy="1828800"/>
            </a:xfrm>
            <a:prstGeom prst="rect">
              <a:avLst/>
            </a:prstGeom>
          </p:spPr>
        </p:pic>
        <p:sp>
          <p:nvSpPr>
            <p:cNvPr id="77" name="Rectángulo 76"/>
            <p:cNvSpPr/>
            <p:nvPr/>
          </p:nvSpPr>
          <p:spPr>
            <a:xfrm>
              <a:off x="739437" y="2609014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5654569" y="2036254"/>
            <a:ext cx="2682673" cy="2583382"/>
            <a:chOff x="5548729" y="2600766"/>
            <a:chExt cx="2682673" cy="258338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l="12263"/>
            <a:stretch/>
          </p:blipFill>
          <p:spPr>
            <a:xfrm rot="11893467">
              <a:off x="6076201" y="2644102"/>
              <a:ext cx="1591823" cy="2540046"/>
            </a:xfrm>
            <a:prstGeom prst="rect">
              <a:avLst/>
            </a:prstGeom>
          </p:spPr>
        </p:pic>
        <p:sp>
          <p:nvSpPr>
            <p:cNvPr id="78" name="Rectángulo 77"/>
            <p:cNvSpPr/>
            <p:nvPr/>
          </p:nvSpPr>
          <p:spPr>
            <a:xfrm>
              <a:off x="5548729" y="2600766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Imagen 12" descr="foot_1d_pl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9" y="4923128"/>
            <a:ext cx="2795834" cy="1491461"/>
          </a:xfrm>
          <a:prstGeom prst="rect">
            <a:avLst/>
          </a:prstGeom>
        </p:spPr>
      </p:pic>
      <p:pic>
        <p:nvPicPr>
          <p:cNvPr id="14" name="Imagen 13" descr="foot_2_1d_plo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28"/>
          <a:stretch/>
        </p:blipFill>
        <p:spPr>
          <a:xfrm>
            <a:off x="5824777" y="4979383"/>
            <a:ext cx="2138006" cy="133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0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Shape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3820885" y="2694252"/>
            <a:ext cx="14488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</a:t>
            </a:r>
            <a:endParaRPr lang="en-US" sz="9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704157" y="2044502"/>
            <a:ext cx="2682673" cy="2525339"/>
            <a:chOff x="739437" y="2609014"/>
            <a:chExt cx="2682673" cy="2525339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929616">
              <a:off x="845275" y="2999624"/>
              <a:ext cx="2362200" cy="1828800"/>
            </a:xfrm>
            <a:prstGeom prst="rect">
              <a:avLst/>
            </a:prstGeom>
          </p:spPr>
        </p:pic>
        <p:sp>
          <p:nvSpPr>
            <p:cNvPr id="77" name="Rectángulo 76"/>
            <p:cNvSpPr/>
            <p:nvPr/>
          </p:nvSpPr>
          <p:spPr>
            <a:xfrm>
              <a:off x="739437" y="2609014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Agrupar 9"/>
          <p:cNvGrpSpPr/>
          <p:nvPr/>
        </p:nvGrpSpPr>
        <p:grpSpPr>
          <a:xfrm>
            <a:off x="5654569" y="2036254"/>
            <a:ext cx="2682673" cy="2583382"/>
            <a:chOff x="5548729" y="2600766"/>
            <a:chExt cx="2682673" cy="2583382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4"/>
            <a:srcRect l="12263"/>
            <a:stretch/>
          </p:blipFill>
          <p:spPr>
            <a:xfrm rot="11893467">
              <a:off x="6076201" y="2644102"/>
              <a:ext cx="1591823" cy="2540046"/>
            </a:xfrm>
            <a:prstGeom prst="rect">
              <a:avLst/>
            </a:prstGeom>
          </p:spPr>
        </p:pic>
        <p:sp>
          <p:nvSpPr>
            <p:cNvPr id="78" name="Rectángulo 77"/>
            <p:cNvSpPr/>
            <p:nvPr/>
          </p:nvSpPr>
          <p:spPr>
            <a:xfrm>
              <a:off x="5548729" y="2600766"/>
              <a:ext cx="2682673" cy="2525339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Imagen 12" descr="foot_1d_pl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9" y="4923128"/>
            <a:ext cx="2795834" cy="1491461"/>
          </a:xfrm>
          <a:prstGeom prst="rect">
            <a:avLst/>
          </a:prstGeom>
        </p:spPr>
      </p:pic>
      <p:pic>
        <p:nvPicPr>
          <p:cNvPr id="14" name="Imagen 13" descr="foot_2_1d_plot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"/>
          <a:stretch/>
        </p:blipFill>
        <p:spPr>
          <a:xfrm>
            <a:off x="4700909" y="4979383"/>
            <a:ext cx="4540787" cy="133319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570250" y="6117708"/>
            <a:ext cx="5703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404040"/>
                </a:solidFill>
              </a:rPr>
              <a:t>2x</a:t>
            </a:r>
            <a:endParaRPr lang="en-US" sz="3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6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Shape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Imagen 12" descr="foot_1d_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" y="1491358"/>
            <a:ext cx="2795834" cy="1491461"/>
          </a:xfrm>
          <a:prstGeom prst="rect">
            <a:avLst/>
          </a:prstGeom>
        </p:spPr>
      </p:pic>
      <p:pic>
        <p:nvPicPr>
          <p:cNvPr id="14" name="Imagen 13" descr="foot_2_1d_plo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"/>
          <a:stretch/>
        </p:blipFill>
        <p:spPr>
          <a:xfrm>
            <a:off x="4407813" y="1649621"/>
            <a:ext cx="4540787" cy="133319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093664" y="3296527"/>
            <a:ext cx="7020616" cy="9526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Dynamic Time Warping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3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Shape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Imagen 12" descr="foot_1d_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" y="1491358"/>
            <a:ext cx="2795834" cy="1491461"/>
          </a:xfrm>
          <a:prstGeom prst="rect">
            <a:avLst/>
          </a:prstGeom>
        </p:spPr>
      </p:pic>
      <p:pic>
        <p:nvPicPr>
          <p:cNvPr id="14" name="Imagen 13" descr="foot_2_1d_plo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"/>
          <a:stretch/>
        </p:blipFill>
        <p:spPr>
          <a:xfrm>
            <a:off x="4407813" y="1649621"/>
            <a:ext cx="4540787" cy="133319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093664" y="3296527"/>
            <a:ext cx="7020616" cy="9526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Dynamic Time Warping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7749" y="4439395"/>
            <a:ext cx="5177470" cy="241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 descr="Captura de pantalla 2013-06-23 a les 18.49.3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3" r="33599"/>
          <a:stretch/>
        </p:blipFill>
        <p:spPr>
          <a:xfrm>
            <a:off x="7143152" y="5274195"/>
            <a:ext cx="1942255" cy="74760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478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Similarity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agen 2" descr="Captura de pantalla 2013-06-23 a les 18.4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1" y="2771888"/>
            <a:ext cx="8686800" cy="74760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" name="Imagen 3" descr="Captura de pantalla 2013-06-23 a les 18.50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5" y="4466327"/>
            <a:ext cx="7387223" cy="9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3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 descr="HB085TR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73" y="1319950"/>
            <a:ext cx="3775374" cy="47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8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untuacions-Foot3072vis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>
          <a:xfrm>
            <a:off x="2138407" y="3424018"/>
            <a:ext cx="5866392" cy="343398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Agrupar 40"/>
          <p:cNvGrpSpPr/>
          <p:nvPr/>
        </p:nvGrpSpPr>
        <p:grpSpPr>
          <a:xfrm>
            <a:off x="3866213" y="1353124"/>
            <a:ext cx="2216385" cy="2216385"/>
            <a:chOff x="6665090" y="1456883"/>
            <a:chExt cx="2216385" cy="2216385"/>
          </a:xfrm>
        </p:grpSpPr>
        <p:pic>
          <p:nvPicPr>
            <p:cNvPr id="39" name="Imagen 38" descr="Foot3072-best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090" y="1456883"/>
              <a:ext cx="2216385" cy="2216385"/>
            </a:xfrm>
            <a:prstGeom prst="rect">
              <a:avLst/>
            </a:prstGeom>
          </p:spPr>
        </p:pic>
        <p:sp>
          <p:nvSpPr>
            <p:cNvPr id="40" name="Rectángulo 39"/>
            <p:cNvSpPr/>
            <p:nvPr/>
          </p:nvSpPr>
          <p:spPr>
            <a:xfrm>
              <a:off x="6665090" y="1479129"/>
              <a:ext cx="2079658" cy="2077320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Conector recto de flecha 41"/>
          <p:cNvCxnSpPr/>
          <p:nvPr/>
        </p:nvCxnSpPr>
        <p:spPr>
          <a:xfrm>
            <a:off x="5009690" y="3206816"/>
            <a:ext cx="1" cy="1926761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Agrupar 44"/>
          <p:cNvGrpSpPr>
            <a:grpSpLocks noChangeAspect="1"/>
          </p:cNvGrpSpPr>
          <p:nvPr/>
        </p:nvGrpSpPr>
        <p:grpSpPr>
          <a:xfrm>
            <a:off x="118029" y="1342784"/>
            <a:ext cx="2933644" cy="2916897"/>
            <a:chOff x="2185498" y="1446494"/>
            <a:chExt cx="4602078" cy="4575807"/>
          </a:xfrm>
        </p:grpSpPr>
        <p:pic>
          <p:nvPicPr>
            <p:cNvPr id="46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60287" y="2000657"/>
              <a:ext cx="3510307" cy="35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" name="Agrupar 46"/>
            <p:cNvGrpSpPr>
              <a:grpSpLocks noChangeAspect="1"/>
            </p:cNvGrpSpPr>
            <p:nvPr/>
          </p:nvGrpSpPr>
          <p:grpSpPr>
            <a:xfrm>
              <a:off x="2185498" y="1446494"/>
              <a:ext cx="4602078" cy="4575807"/>
              <a:chOff x="1098550" y="2717800"/>
              <a:chExt cx="3059113" cy="3041650"/>
            </a:xfrm>
          </p:grpSpPr>
          <p:sp>
            <p:nvSpPr>
              <p:cNvPr id="48" name="Oval 2"/>
              <p:cNvSpPr>
                <a:spLocks noChangeArrowheads="1"/>
              </p:cNvSpPr>
              <p:nvPr/>
            </p:nvSpPr>
            <p:spPr bwMode="auto">
              <a:xfrm>
                <a:off x="1223963" y="2808288"/>
                <a:ext cx="2916237" cy="2916237"/>
              </a:xfrm>
              <a:prstGeom prst="ellipse">
                <a:avLst/>
              </a:prstGeom>
              <a:noFill/>
              <a:ln w="72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" name="Oval 4"/>
              <p:cNvSpPr>
                <a:spLocks noChangeArrowheads="1"/>
              </p:cNvSpPr>
              <p:nvPr/>
            </p:nvSpPr>
            <p:spPr bwMode="auto">
              <a:xfrm>
                <a:off x="3654425" y="3257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0" name="Oval 5"/>
              <p:cNvSpPr>
                <a:spLocks noChangeArrowheads="1"/>
              </p:cNvSpPr>
              <p:nvPr/>
            </p:nvSpPr>
            <p:spPr bwMode="auto">
              <a:xfrm>
                <a:off x="3078163" y="28257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" name="Oval 7"/>
              <p:cNvSpPr>
                <a:spLocks noChangeArrowheads="1"/>
              </p:cNvSpPr>
              <p:nvPr/>
            </p:nvSpPr>
            <p:spPr bwMode="auto">
              <a:xfrm>
                <a:off x="1098550" y="4194175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" name="Oval 8"/>
              <p:cNvSpPr>
                <a:spLocks noChangeArrowheads="1"/>
              </p:cNvSpPr>
              <p:nvPr/>
            </p:nvSpPr>
            <p:spPr bwMode="auto">
              <a:xfrm>
                <a:off x="1368425" y="48958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" name="Oval 9"/>
              <p:cNvSpPr>
                <a:spLocks noChangeArrowheads="1"/>
              </p:cNvSpPr>
              <p:nvPr/>
            </p:nvSpPr>
            <p:spPr bwMode="auto">
              <a:xfrm>
                <a:off x="1925638" y="54181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4" name="Oval 10"/>
              <p:cNvSpPr>
                <a:spLocks noChangeArrowheads="1"/>
              </p:cNvSpPr>
              <p:nvPr/>
            </p:nvSpPr>
            <p:spPr bwMode="auto">
              <a:xfrm>
                <a:off x="2663825" y="5543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" name="Oval 11"/>
              <p:cNvSpPr>
                <a:spLocks noChangeArrowheads="1"/>
              </p:cNvSpPr>
              <p:nvPr/>
            </p:nvSpPr>
            <p:spPr bwMode="auto">
              <a:xfrm>
                <a:off x="3438525" y="531018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6" name="Oval 12"/>
              <p:cNvSpPr>
                <a:spLocks noChangeArrowheads="1"/>
              </p:cNvSpPr>
              <p:nvPr/>
            </p:nvSpPr>
            <p:spPr bwMode="auto">
              <a:xfrm>
                <a:off x="3797300" y="49863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7" name="Oval 13"/>
              <p:cNvSpPr>
                <a:spLocks noChangeArrowheads="1"/>
              </p:cNvSpPr>
              <p:nvPr/>
            </p:nvSpPr>
            <p:spPr bwMode="auto">
              <a:xfrm>
                <a:off x="3887788" y="41402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8" name="Oval 14"/>
              <p:cNvSpPr>
                <a:spLocks noChangeArrowheads="1"/>
              </p:cNvSpPr>
              <p:nvPr/>
            </p:nvSpPr>
            <p:spPr bwMode="auto">
              <a:xfrm>
                <a:off x="3941763" y="36893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9" name="Oval 15"/>
              <p:cNvSpPr>
                <a:spLocks noChangeArrowheads="1"/>
              </p:cNvSpPr>
              <p:nvPr/>
            </p:nvSpPr>
            <p:spPr bwMode="auto">
              <a:xfrm>
                <a:off x="3671888" y="46799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0" name="Oval 16"/>
              <p:cNvSpPr>
                <a:spLocks noChangeArrowheads="1"/>
              </p:cNvSpPr>
              <p:nvPr/>
            </p:nvSpPr>
            <p:spPr bwMode="auto">
              <a:xfrm>
                <a:off x="3222625" y="52022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" name="Oval 17"/>
              <p:cNvSpPr>
                <a:spLocks noChangeArrowheads="1"/>
              </p:cNvSpPr>
              <p:nvPr/>
            </p:nvSpPr>
            <p:spPr bwMode="auto">
              <a:xfrm>
                <a:off x="3402013" y="361791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" name="Oval 18"/>
              <p:cNvSpPr>
                <a:spLocks noChangeArrowheads="1"/>
              </p:cNvSpPr>
              <p:nvPr/>
            </p:nvSpPr>
            <p:spPr bwMode="auto">
              <a:xfrm>
                <a:off x="2754313" y="32226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" name="Oval 19"/>
              <p:cNvSpPr>
                <a:spLocks noChangeArrowheads="1"/>
              </p:cNvSpPr>
              <p:nvPr/>
            </p:nvSpPr>
            <p:spPr bwMode="auto">
              <a:xfrm>
                <a:off x="2627313" y="3887788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" name="Oval 20"/>
              <p:cNvSpPr>
                <a:spLocks noChangeArrowheads="1"/>
              </p:cNvSpPr>
              <p:nvPr/>
            </p:nvSpPr>
            <p:spPr bwMode="auto">
              <a:xfrm>
                <a:off x="3168650" y="43195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" name="Oval 21"/>
              <p:cNvSpPr>
                <a:spLocks noChangeArrowheads="1"/>
              </p:cNvSpPr>
              <p:nvPr/>
            </p:nvSpPr>
            <p:spPr bwMode="auto">
              <a:xfrm>
                <a:off x="2681288" y="48053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" name="Oval 22"/>
              <p:cNvSpPr>
                <a:spLocks noChangeArrowheads="1"/>
              </p:cNvSpPr>
              <p:nvPr/>
            </p:nvSpPr>
            <p:spPr bwMode="auto">
              <a:xfrm>
                <a:off x="2141538" y="43735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" name="Oval 23"/>
              <p:cNvSpPr>
                <a:spLocks noChangeArrowheads="1"/>
              </p:cNvSpPr>
              <p:nvPr/>
            </p:nvSpPr>
            <p:spPr bwMode="auto">
              <a:xfrm>
                <a:off x="1890713" y="36544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8" name="Oval 24"/>
              <p:cNvSpPr>
                <a:spLocks noChangeArrowheads="1"/>
              </p:cNvSpPr>
              <p:nvPr/>
            </p:nvSpPr>
            <p:spPr bwMode="auto">
              <a:xfrm>
                <a:off x="2033588" y="311467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" name="Oval 25"/>
              <p:cNvSpPr>
                <a:spLocks noChangeArrowheads="1"/>
              </p:cNvSpPr>
              <p:nvPr/>
            </p:nvSpPr>
            <p:spPr bwMode="auto">
              <a:xfrm>
                <a:off x="2141538" y="51657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" name="Oval 26"/>
              <p:cNvSpPr>
                <a:spLocks noChangeArrowheads="1"/>
              </p:cNvSpPr>
              <p:nvPr/>
            </p:nvSpPr>
            <p:spPr bwMode="auto">
              <a:xfrm>
                <a:off x="1349375" y="40147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" name="Oval 27"/>
              <p:cNvSpPr>
                <a:spLocks noChangeArrowheads="1"/>
              </p:cNvSpPr>
              <p:nvPr/>
            </p:nvSpPr>
            <p:spPr bwMode="auto">
              <a:xfrm>
                <a:off x="1584325" y="464343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" name="Oval 28"/>
              <p:cNvSpPr>
                <a:spLocks noChangeArrowheads="1"/>
              </p:cNvSpPr>
              <p:nvPr/>
            </p:nvSpPr>
            <p:spPr bwMode="auto">
              <a:xfrm>
                <a:off x="1547813" y="33480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3" name="Oval 29"/>
              <p:cNvSpPr>
                <a:spLocks noChangeArrowheads="1"/>
              </p:cNvSpPr>
              <p:nvPr/>
            </p:nvSpPr>
            <p:spPr bwMode="auto">
              <a:xfrm>
                <a:off x="2322513" y="27178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sp>
        <p:nvSpPr>
          <p:cNvPr id="75" name="Título 1"/>
          <p:cNvSpPr txBox="1">
            <a:spLocks/>
          </p:cNvSpPr>
          <p:nvPr/>
        </p:nvSpPr>
        <p:spPr>
          <a:xfrm>
            <a:off x="457200" y="27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>
                <a:solidFill>
                  <a:schemeClr val="bg1">
                    <a:lumMod val="95000"/>
                  </a:schemeClr>
                </a:solidFill>
              </a:rPr>
              <a:t>Optimal complementary camera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3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untuacions-Foot3072vist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0"/>
          <a:stretch/>
        </p:blipFill>
        <p:spPr>
          <a:xfrm>
            <a:off x="2138407" y="3424018"/>
            <a:ext cx="5866392" cy="343398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>
                <a:solidFill>
                  <a:schemeClr val="bg1">
                    <a:lumMod val="95000"/>
                  </a:schemeClr>
                </a:solidFill>
              </a:rPr>
              <a:t>Optimal</a:t>
            </a:r>
            <a:r>
              <a:rPr lang="es-ES_tradnl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>
                <a:solidFill>
                  <a:schemeClr val="bg1">
                    <a:lumMod val="95000"/>
                  </a:schemeClr>
                </a:solidFill>
              </a:rPr>
              <a:t>complementary</a:t>
            </a:r>
            <a:r>
              <a:rPr lang="es-ES_tradnl" dirty="0">
                <a:solidFill>
                  <a:schemeClr val="bg1">
                    <a:lumMod val="95000"/>
                  </a:schemeClr>
                </a:solidFill>
              </a:rPr>
              <a:t> camera</a:t>
            </a:r>
          </a:p>
        </p:txBody>
      </p:sp>
      <p:grpSp>
        <p:nvGrpSpPr>
          <p:cNvPr id="41" name="Agrupar 40"/>
          <p:cNvGrpSpPr/>
          <p:nvPr/>
        </p:nvGrpSpPr>
        <p:grpSpPr>
          <a:xfrm>
            <a:off x="3866213" y="1353124"/>
            <a:ext cx="2216385" cy="2216385"/>
            <a:chOff x="6665090" y="1456883"/>
            <a:chExt cx="2216385" cy="2216385"/>
          </a:xfrm>
        </p:grpSpPr>
        <p:pic>
          <p:nvPicPr>
            <p:cNvPr id="39" name="Imagen 38" descr="Foot3072-best.pn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090" y="1456883"/>
              <a:ext cx="2216385" cy="2216385"/>
            </a:xfrm>
            <a:prstGeom prst="rect">
              <a:avLst/>
            </a:prstGeom>
          </p:spPr>
        </p:pic>
        <p:sp>
          <p:nvSpPr>
            <p:cNvPr id="40" name="Rectángulo 39"/>
            <p:cNvSpPr/>
            <p:nvPr/>
          </p:nvSpPr>
          <p:spPr>
            <a:xfrm>
              <a:off x="6665090" y="1479129"/>
              <a:ext cx="2079658" cy="2077320"/>
            </a:xfrm>
            <a:prstGeom prst="rect">
              <a:avLst/>
            </a:prstGeom>
            <a:noFill/>
            <a:ln w="57150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Conector recto de flecha 41"/>
          <p:cNvCxnSpPr/>
          <p:nvPr/>
        </p:nvCxnSpPr>
        <p:spPr>
          <a:xfrm>
            <a:off x="5009690" y="3206816"/>
            <a:ext cx="1" cy="1926761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Agrupar 44"/>
          <p:cNvGrpSpPr>
            <a:grpSpLocks noChangeAspect="1"/>
          </p:cNvGrpSpPr>
          <p:nvPr/>
        </p:nvGrpSpPr>
        <p:grpSpPr>
          <a:xfrm>
            <a:off x="118029" y="1342784"/>
            <a:ext cx="2933644" cy="2916897"/>
            <a:chOff x="2185498" y="1446494"/>
            <a:chExt cx="4602078" cy="4575807"/>
          </a:xfrm>
        </p:grpSpPr>
        <p:pic>
          <p:nvPicPr>
            <p:cNvPr id="46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60287" y="2000657"/>
              <a:ext cx="3510307" cy="35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" name="Agrupar 46"/>
            <p:cNvGrpSpPr>
              <a:grpSpLocks noChangeAspect="1"/>
            </p:cNvGrpSpPr>
            <p:nvPr/>
          </p:nvGrpSpPr>
          <p:grpSpPr>
            <a:xfrm>
              <a:off x="2185498" y="1446494"/>
              <a:ext cx="4602078" cy="4575807"/>
              <a:chOff x="1098550" y="2717800"/>
              <a:chExt cx="3059113" cy="3041650"/>
            </a:xfrm>
          </p:grpSpPr>
          <p:sp>
            <p:nvSpPr>
              <p:cNvPr id="48" name="Oval 2"/>
              <p:cNvSpPr>
                <a:spLocks noChangeArrowheads="1"/>
              </p:cNvSpPr>
              <p:nvPr/>
            </p:nvSpPr>
            <p:spPr bwMode="auto">
              <a:xfrm>
                <a:off x="1223963" y="2808288"/>
                <a:ext cx="2916237" cy="2916237"/>
              </a:xfrm>
              <a:prstGeom prst="ellipse">
                <a:avLst/>
              </a:prstGeom>
              <a:noFill/>
              <a:ln w="72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9" name="Oval 4"/>
              <p:cNvSpPr>
                <a:spLocks noChangeArrowheads="1"/>
              </p:cNvSpPr>
              <p:nvPr/>
            </p:nvSpPr>
            <p:spPr bwMode="auto">
              <a:xfrm>
                <a:off x="3654425" y="3257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0" name="Oval 5"/>
              <p:cNvSpPr>
                <a:spLocks noChangeArrowheads="1"/>
              </p:cNvSpPr>
              <p:nvPr/>
            </p:nvSpPr>
            <p:spPr bwMode="auto">
              <a:xfrm>
                <a:off x="3078163" y="28257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1" name="Oval 7"/>
              <p:cNvSpPr>
                <a:spLocks noChangeArrowheads="1"/>
              </p:cNvSpPr>
              <p:nvPr/>
            </p:nvSpPr>
            <p:spPr bwMode="auto">
              <a:xfrm>
                <a:off x="1098550" y="4194175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2" name="Oval 8"/>
              <p:cNvSpPr>
                <a:spLocks noChangeArrowheads="1"/>
              </p:cNvSpPr>
              <p:nvPr/>
            </p:nvSpPr>
            <p:spPr bwMode="auto">
              <a:xfrm>
                <a:off x="1368425" y="48958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3" name="Oval 9"/>
              <p:cNvSpPr>
                <a:spLocks noChangeArrowheads="1"/>
              </p:cNvSpPr>
              <p:nvPr/>
            </p:nvSpPr>
            <p:spPr bwMode="auto">
              <a:xfrm>
                <a:off x="1925638" y="54181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4" name="Oval 10"/>
              <p:cNvSpPr>
                <a:spLocks noChangeArrowheads="1"/>
              </p:cNvSpPr>
              <p:nvPr/>
            </p:nvSpPr>
            <p:spPr bwMode="auto">
              <a:xfrm>
                <a:off x="2663825" y="5543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5" name="Oval 11"/>
              <p:cNvSpPr>
                <a:spLocks noChangeArrowheads="1"/>
              </p:cNvSpPr>
              <p:nvPr/>
            </p:nvSpPr>
            <p:spPr bwMode="auto">
              <a:xfrm>
                <a:off x="3438525" y="531018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6" name="Oval 12"/>
              <p:cNvSpPr>
                <a:spLocks noChangeArrowheads="1"/>
              </p:cNvSpPr>
              <p:nvPr/>
            </p:nvSpPr>
            <p:spPr bwMode="auto">
              <a:xfrm>
                <a:off x="3797300" y="49863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7" name="Oval 13"/>
              <p:cNvSpPr>
                <a:spLocks noChangeArrowheads="1"/>
              </p:cNvSpPr>
              <p:nvPr/>
            </p:nvSpPr>
            <p:spPr bwMode="auto">
              <a:xfrm>
                <a:off x="3887788" y="41402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8" name="Oval 14"/>
              <p:cNvSpPr>
                <a:spLocks noChangeArrowheads="1"/>
              </p:cNvSpPr>
              <p:nvPr/>
            </p:nvSpPr>
            <p:spPr bwMode="auto">
              <a:xfrm>
                <a:off x="3941763" y="36893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59" name="Oval 15"/>
              <p:cNvSpPr>
                <a:spLocks noChangeArrowheads="1"/>
              </p:cNvSpPr>
              <p:nvPr/>
            </p:nvSpPr>
            <p:spPr bwMode="auto">
              <a:xfrm>
                <a:off x="3671888" y="46799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0" name="Oval 16"/>
              <p:cNvSpPr>
                <a:spLocks noChangeArrowheads="1"/>
              </p:cNvSpPr>
              <p:nvPr/>
            </p:nvSpPr>
            <p:spPr bwMode="auto">
              <a:xfrm>
                <a:off x="3222625" y="52022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1" name="Oval 17"/>
              <p:cNvSpPr>
                <a:spLocks noChangeArrowheads="1"/>
              </p:cNvSpPr>
              <p:nvPr/>
            </p:nvSpPr>
            <p:spPr bwMode="auto">
              <a:xfrm>
                <a:off x="3402013" y="361791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2" name="Oval 18"/>
              <p:cNvSpPr>
                <a:spLocks noChangeArrowheads="1"/>
              </p:cNvSpPr>
              <p:nvPr/>
            </p:nvSpPr>
            <p:spPr bwMode="auto">
              <a:xfrm>
                <a:off x="2754313" y="32226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3" name="Oval 19"/>
              <p:cNvSpPr>
                <a:spLocks noChangeArrowheads="1"/>
              </p:cNvSpPr>
              <p:nvPr/>
            </p:nvSpPr>
            <p:spPr bwMode="auto">
              <a:xfrm>
                <a:off x="2627313" y="3887788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4" name="Oval 20"/>
              <p:cNvSpPr>
                <a:spLocks noChangeArrowheads="1"/>
              </p:cNvSpPr>
              <p:nvPr/>
            </p:nvSpPr>
            <p:spPr bwMode="auto">
              <a:xfrm>
                <a:off x="3168650" y="43195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5" name="Oval 21"/>
              <p:cNvSpPr>
                <a:spLocks noChangeArrowheads="1"/>
              </p:cNvSpPr>
              <p:nvPr/>
            </p:nvSpPr>
            <p:spPr bwMode="auto">
              <a:xfrm>
                <a:off x="2681288" y="48053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6" name="Oval 22"/>
              <p:cNvSpPr>
                <a:spLocks noChangeArrowheads="1"/>
              </p:cNvSpPr>
              <p:nvPr/>
            </p:nvSpPr>
            <p:spPr bwMode="auto">
              <a:xfrm>
                <a:off x="2141538" y="43735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7" name="Oval 23"/>
              <p:cNvSpPr>
                <a:spLocks noChangeArrowheads="1"/>
              </p:cNvSpPr>
              <p:nvPr/>
            </p:nvSpPr>
            <p:spPr bwMode="auto">
              <a:xfrm>
                <a:off x="1890713" y="36544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8" name="Oval 24"/>
              <p:cNvSpPr>
                <a:spLocks noChangeArrowheads="1"/>
              </p:cNvSpPr>
              <p:nvPr/>
            </p:nvSpPr>
            <p:spPr bwMode="auto">
              <a:xfrm>
                <a:off x="2033588" y="311467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69" name="Oval 25"/>
              <p:cNvSpPr>
                <a:spLocks noChangeArrowheads="1"/>
              </p:cNvSpPr>
              <p:nvPr/>
            </p:nvSpPr>
            <p:spPr bwMode="auto">
              <a:xfrm>
                <a:off x="2141538" y="51657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0" name="Oval 26"/>
              <p:cNvSpPr>
                <a:spLocks noChangeArrowheads="1"/>
              </p:cNvSpPr>
              <p:nvPr/>
            </p:nvSpPr>
            <p:spPr bwMode="auto">
              <a:xfrm>
                <a:off x="1349375" y="40147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1" name="Oval 27"/>
              <p:cNvSpPr>
                <a:spLocks noChangeArrowheads="1"/>
              </p:cNvSpPr>
              <p:nvPr/>
            </p:nvSpPr>
            <p:spPr bwMode="auto">
              <a:xfrm>
                <a:off x="1584325" y="464343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2" name="Oval 28"/>
              <p:cNvSpPr>
                <a:spLocks noChangeArrowheads="1"/>
              </p:cNvSpPr>
              <p:nvPr/>
            </p:nvSpPr>
            <p:spPr bwMode="auto">
              <a:xfrm>
                <a:off x="1547813" y="33480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3" name="Oval 29"/>
              <p:cNvSpPr>
                <a:spLocks noChangeArrowheads="1"/>
              </p:cNvSpPr>
              <p:nvPr/>
            </p:nvSpPr>
            <p:spPr bwMode="auto">
              <a:xfrm>
                <a:off x="2322513" y="27178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  <p:pic>
        <p:nvPicPr>
          <p:cNvPr id="74" name="Imagen 73" descr="Similitud-Foot3072vistesCam105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303" y="1711466"/>
            <a:ext cx="2924697" cy="1858043"/>
          </a:xfrm>
          <a:prstGeom prst="rect">
            <a:avLst/>
          </a:prstGeom>
        </p:spPr>
      </p:pic>
      <p:cxnSp>
        <p:nvCxnSpPr>
          <p:cNvPr id="44" name="Conector recto de flecha 43"/>
          <p:cNvCxnSpPr/>
          <p:nvPr/>
        </p:nvCxnSpPr>
        <p:spPr>
          <a:xfrm flipH="1">
            <a:off x="5009691" y="3271629"/>
            <a:ext cx="2235893" cy="1861948"/>
          </a:xfrm>
          <a:prstGeom prst="straightConnector1">
            <a:avLst/>
          </a:prstGeom>
          <a:ln w="57150" cmpd="sng"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  <a:effectLst>
            <a:glow rad="101600">
              <a:schemeClr val="bg1">
                <a:alpha val="88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319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>
                <a:solidFill>
                  <a:schemeClr val="bg1">
                    <a:lumMod val="95000"/>
                  </a:schemeClr>
                </a:solidFill>
              </a:rPr>
              <a:t>Optimal</a:t>
            </a:r>
            <a:r>
              <a:rPr lang="es-ES_tradnl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s-ES_tradnl" dirty="0" err="1">
                <a:solidFill>
                  <a:schemeClr val="bg1">
                    <a:lumMod val="95000"/>
                  </a:schemeClr>
                </a:solidFill>
              </a:rPr>
              <a:t>complementary</a:t>
            </a:r>
            <a:r>
              <a:rPr lang="es-ES_tradnl" dirty="0">
                <a:solidFill>
                  <a:schemeClr val="bg1">
                    <a:lumMod val="95000"/>
                  </a:schemeClr>
                </a:solidFill>
              </a:rPr>
              <a:t> camera</a:t>
            </a:r>
          </a:p>
        </p:txBody>
      </p:sp>
      <p:pic>
        <p:nvPicPr>
          <p:cNvPr id="43" name="Marcador de contenido 3" descr="pipeline3_v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" r="-99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07531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Simulations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457200" y="1392613"/>
            <a:ext cx="3792699" cy="753759"/>
          </a:xfrm>
        </p:spPr>
        <p:txBody>
          <a:bodyPr/>
          <a:lstStyle/>
          <a:p>
            <a:pPr marL="0" indent="0">
              <a:buNone/>
            </a:pP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Live-</a:t>
            </a: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User</a:t>
            </a: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n 6" descr="Test-BV-Torax192vis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0386"/>
            <a:ext cx="2998612" cy="1905001"/>
          </a:xfrm>
          <a:prstGeom prst="rect">
            <a:avLst/>
          </a:prstGeom>
        </p:spPr>
      </p:pic>
      <p:pic>
        <p:nvPicPr>
          <p:cNvPr id="10" name="Imagen 9" descr="Test-D2-Torax192vis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1" y="4317291"/>
            <a:ext cx="2822469" cy="1793098"/>
          </a:xfrm>
          <a:prstGeom prst="rect">
            <a:avLst/>
          </a:prstGeom>
        </p:spPr>
      </p:pic>
      <p:pic>
        <p:nvPicPr>
          <p:cNvPr id="15" name="Imagen 14" descr="Torax8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12" y="2674208"/>
            <a:ext cx="1131249" cy="1124414"/>
          </a:xfrm>
          <a:prstGeom prst="rect">
            <a:avLst/>
          </a:prstGeom>
        </p:spPr>
      </p:pic>
      <p:pic>
        <p:nvPicPr>
          <p:cNvPr id="11" name="Imagen 10" descr="ToraxDual1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43" y="4576342"/>
            <a:ext cx="1153718" cy="121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6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Simulations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457200" y="1392613"/>
            <a:ext cx="3792699" cy="753759"/>
          </a:xfrm>
        </p:spPr>
        <p:txBody>
          <a:bodyPr/>
          <a:lstStyle/>
          <a:p>
            <a:pPr marL="0" indent="0">
              <a:buNone/>
            </a:pP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Live-</a:t>
            </a: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User</a:t>
            </a: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Evaluation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n 6" descr="Test-BV-Torax192vis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0386"/>
            <a:ext cx="2998612" cy="1905001"/>
          </a:xfrm>
          <a:prstGeom prst="rect">
            <a:avLst/>
          </a:prstGeom>
        </p:spPr>
      </p:pic>
      <p:pic>
        <p:nvPicPr>
          <p:cNvPr id="10" name="Imagen 9" descr="Test-D2-Torax192vis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1" y="4317291"/>
            <a:ext cx="2822469" cy="1793098"/>
          </a:xfrm>
          <a:prstGeom prst="rect">
            <a:avLst/>
          </a:prstGeom>
        </p:spPr>
      </p:pic>
      <p:pic>
        <p:nvPicPr>
          <p:cNvPr id="11" name="Imagen 10" descr="Dual-Torax192vist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35" y="4354517"/>
            <a:ext cx="2859977" cy="1816927"/>
          </a:xfrm>
          <a:prstGeom prst="rect">
            <a:avLst/>
          </a:prstGeom>
        </p:spPr>
      </p:pic>
      <p:pic>
        <p:nvPicPr>
          <p:cNvPr id="12" name="Imagen 11" descr="Puntuacions-Torax192viste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7"/>
          <a:stretch/>
        </p:blipFill>
        <p:spPr>
          <a:xfrm>
            <a:off x="5968035" y="2401441"/>
            <a:ext cx="2859977" cy="1576768"/>
          </a:xfrm>
          <a:prstGeom prst="rect">
            <a:avLst/>
          </a:prstGeom>
        </p:spPr>
      </p:pic>
      <p:pic>
        <p:nvPicPr>
          <p:cNvPr id="13" name="Imagen 12" descr="Torax192-du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23" y="4495085"/>
            <a:ext cx="790300" cy="1445119"/>
          </a:xfrm>
          <a:prstGeom prst="rect">
            <a:avLst/>
          </a:prstGeom>
        </p:spPr>
      </p:pic>
      <p:pic>
        <p:nvPicPr>
          <p:cNvPr id="14" name="Imagen 13" descr="ToraxDual1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43" y="4576342"/>
            <a:ext cx="1153718" cy="1216648"/>
          </a:xfrm>
          <a:prstGeom prst="rect">
            <a:avLst/>
          </a:prstGeom>
        </p:spPr>
      </p:pic>
      <p:pic>
        <p:nvPicPr>
          <p:cNvPr id="15" name="Imagen 14" descr="Torax8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12" y="2674208"/>
            <a:ext cx="1131249" cy="1124414"/>
          </a:xfrm>
          <a:prstGeom prst="rect">
            <a:avLst/>
          </a:prstGeom>
        </p:spPr>
      </p:pic>
      <p:pic>
        <p:nvPicPr>
          <p:cNvPr id="3" name="Imagen 2" descr="Torax192-best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13" b="100000" l="2344" r="96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81" y="2486918"/>
            <a:ext cx="1316212" cy="1316212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4894101" y="1392613"/>
            <a:ext cx="3792699" cy="753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System</a:t>
            </a:r>
            <a:r>
              <a:rPr lang="es-ES_tradn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_tradn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setup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30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Simulations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agen 3" descr="Captura de pantalla 2013-06-23 a les 19.07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29" y="1473671"/>
            <a:ext cx="7730420" cy="51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1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Simulations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Imagen 4" descr="Captura de pantalla 2013-06-23 a les 19.08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8" y="2308596"/>
            <a:ext cx="6576063" cy="3484394"/>
          </a:xfrm>
          <a:prstGeom prst="rect">
            <a:avLst/>
          </a:prstGeom>
        </p:spPr>
      </p:pic>
      <p:pic>
        <p:nvPicPr>
          <p:cNvPr id="6" name="Imagen 5" descr="Captura de pantalla 2013-06-23 a les 19.07.5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46"/>
          <a:stretch/>
        </p:blipFill>
        <p:spPr>
          <a:xfrm>
            <a:off x="457200" y="1474389"/>
            <a:ext cx="7730420" cy="712097"/>
          </a:xfrm>
          <a:prstGeom prst="rect">
            <a:avLst/>
          </a:prstGeom>
        </p:spPr>
      </p:pic>
      <p:pic>
        <p:nvPicPr>
          <p:cNvPr id="7" name="Imagen 6" descr="ToraxDual1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60" y="4075690"/>
            <a:ext cx="1461641" cy="1541367"/>
          </a:xfrm>
          <a:prstGeom prst="rect">
            <a:avLst/>
          </a:prstGeom>
        </p:spPr>
      </p:pic>
      <p:pic>
        <p:nvPicPr>
          <p:cNvPr id="10" name="Imagen 9" descr="Torax192-du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91" y="4031313"/>
            <a:ext cx="963418" cy="176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5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Simulations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Imagen 1" descr="Captura de pantalla 2013-06-23 a les 19.09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40" y="1465461"/>
            <a:ext cx="7501048" cy="50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5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Simulations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Imagen 1" descr="Captura de pantalla 2013-06-23 a les 19.09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908"/>
          <a:stretch/>
        </p:blipFill>
        <p:spPr>
          <a:xfrm>
            <a:off x="457200" y="1465461"/>
            <a:ext cx="7501048" cy="659252"/>
          </a:xfrm>
          <a:prstGeom prst="rect">
            <a:avLst/>
          </a:prstGeom>
        </p:spPr>
      </p:pic>
      <p:pic>
        <p:nvPicPr>
          <p:cNvPr id="3" name="Imagen 2" descr="Captura de pantalla 2013-06-23 a les 19.09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" y="2405505"/>
            <a:ext cx="6689464" cy="3687781"/>
          </a:xfrm>
          <a:prstGeom prst="rect">
            <a:avLst/>
          </a:prstGeom>
        </p:spPr>
      </p:pic>
      <p:pic>
        <p:nvPicPr>
          <p:cNvPr id="4" name="Imagen 3" descr="Test-Dual-Fo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46" y="4359325"/>
            <a:ext cx="1015038" cy="162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6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Simulations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agen 3" descr="Captura de pantalla 2013-06-23 a les 19.08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7" y="1470597"/>
            <a:ext cx="7856956" cy="536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0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6E828E"/>
              </a:gs>
              <a:gs pos="81000">
                <a:srgbClr val="3D455C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he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19" y="0"/>
            <a:ext cx="6008478" cy="79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18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Simulations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Imagen 3" descr="Captura de pantalla 2013-06-23 a les 19.08.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96"/>
          <a:stretch/>
        </p:blipFill>
        <p:spPr>
          <a:xfrm>
            <a:off x="363893" y="1470597"/>
            <a:ext cx="7856956" cy="654550"/>
          </a:xfrm>
          <a:prstGeom prst="rect">
            <a:avLst/>
          </a:prstGeom>
        </p:spPr>
      </p:pic>
      <p:pic>
        <p:nvPicPr>
          <p:cNvPr id="2" name="Imagen 1" descr="no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19" y="2447988"/>
            <a:ext cx="6607720" cy="3263917"/>
          </a:xfrm>
          <a:prstGeom prst="rect">
            <a:avLst/>
          </a:prstGeom>
        </p:spPr>
      </p:pic>
      <p:pic>
        <p:nvPicPr>
          <p:cNvPr id="3" name="Imagen 2" descr="Test-Dual-Walnut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844" l="2571" r="987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179" flipV="1">
            <a:off x="7865295" y="4127930"/>
            <a:ext cx="1249775" cy="16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7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Conclusions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3" name="Marcador de contenido 3" descr="pipeline3_v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6" r="-996"/>
          <a:stretch>
            <a:fillRect/>
          </a:stretch>
        </p:blipFill>
        <p:spPr>
          <a:xfrm>
            <a:off x="5134639" y="4709445"/>
            <a:ext cx="3410910" cy="1875869"/>
          </a:xfrm>
        </p:spPr>
      </p:pic>
      <p:grpSp>
        <p:nvGrpSpPr>
          <p:cNvPr id="2" name="Agrupar 1"/>
          <p:cNvGrpSpPr/>
          <p:nvPr/>
        </p:nvGrpSpPr>
        <p:grpSpPr>
          <a:xfrm>
            <a:off x="4761619" y="2252265"/>
            <a:ext cx="3925181" cy="1026439"/>
            <a:chOff x="4325247" y="1672451"/>
            <a:chExt cx="4220302" cy="1104136"/>
          </a:xfrm>
        </p:grpSpPr>
        <p:pic>
          <p:nvPicPr>
            <p:cNvPr id="5" name="Imagen 4" descr="Captura de pantalla 2013-06-23 a les 18.49.3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247" y="1672451"/>
              <a:ext cx="4220302" cy="363207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6" name="Imagen 5" descr="Captura de pantalla 2013-06-23 a les 18.50.45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368" y="2308466"/>
              <a:ext cx="3588927" cy="468121"/>
            </a:xfrm>
            <a:prstGeom prst="rect">
              <a:avLst/>
            </a:prstGeom>
          </p:spPr>
        </p:pic>
      </p:grp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710" y="4709445"/>
            <a:ext cx="4021284" cy="187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Agrupar 2"/>
          <p:cNvGrpSpPr>
            <a:grpSpLocks noChangeAspect="1"/>
          </p:cNvGrpSpPr>
          <p:nvPr/>
        </p:nvGrpSpPr>
        <p:grpSpPr>
          <a:xfrm>
            <a:off x="457200" y="1652671"/>
            <a:ext cx="3754063" cy="2506127"/>
            <a:chOff x="-284409" y="304428"/>
            <a:chExt cx="9639576" cy="6435162"/>
          </a:xfrm>
        </p:grpSpPr>
        <p:pic>
          <p:nvPicPr>
            <p:cNvPr id="11" name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60287" y="2000657"/>
              <a:ext cx="3510307" cy="35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85361">
              <a:off x="-284409" y="304428"/>
              <a:ext cx="3028221" cy="3028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13429">
              <a:off x="6865639" y="614395"/>
              <a:ext cx="2313788" cy="231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956621">
              <a:off x="6568867" y="3953289"/>
              <a:ext cx="2786300" cy="2786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94601">
              <a:off x="-160483" y="3924335"/>
              <a:ext cx="2682742" cy="2682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Agrupar 15"/>
            <p:cNvGrpSpPr>
              <a:grpSpLocks noChangeAspect="1"/>
            </p:cNvGrpSpPr>
            <p:nvPr/>
          </p:nvGrpSpPr>
          <p:grpSpPr>
            <a:xfrm>
              <a:off x="2185498" y="1446494"/>
              <a:ext cx="4602078" cy="4575807"/>
              <a:chOff x="1098550" y="2717800"/>
              <a:chExt cx="3059113" cy="3041650"/>
            </a:xfrm>
          </p:grpSpPr>
          <p:sp>
            <p:nvSpPr>
              <p:cNvPr id="17" name="Oval 2"/>
              <p:cNvSpPr>
                <a:spLocks noChangeArrowheads="1"/>
              </p:cNvSpPr>
              <p:nvPr/>
            </p:nvSpPr>
            <p:spPr bwMode="auto">
              <a:xfrm>
                <a:off x="1223963" y="2808288"/>
                <a:ext cx="2916237" cy="2916237"/>
              </a:xfrm>
              <a:prstGeom prst="ellipse">
                <a:avLst/>
              </a:prstGeom>
              <a:noFill/>
              <a:ln w="72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" name="Oval 4"/>
              <p:cNvSpPr>
                <a:spLocks noChangeArrowheads="1"/>
              </p:cNvSpPr>
              <p:nvPr/>
            </p:nvSpPr>
            <p:spPr bwMode="auto">
              <a:xfrm>
                <a:off x="3654425" y="3257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" name="Oval 5"/>
              <p:cNvSpPr>
                <a:spLocks noChangeArrowheads="1"/>
              </p:cNvSpPr>
              <p:nvPr/>
            </p:nvSpPr>
            <p:spPr bwMode="auto">
              <a:xfrm>
                <a:off x="3078163" y="28257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" name="Oval 7"/>
              <p:cNvSpPr>
                <a:spLocks noChangeArrowheads="1"/>
              </p:cNvSpPr>
              <p:nvPr/>
            </p:nvSpPr>
            <p:spPr bwMode="auto">
              <a:xfrm>
                <a:off x="1098550" y="4194175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" name="Oval 8"/>
              <p:cNvSpPr>
                <a:spLocks noChangeArrowheads="1"/>
              </p:cNvSpPr>
              <p:nvPr/>
            </p:nvSpPr>
            <p:spPr bwMode="auto">
              <a:xfrm>
                <a:off x="1368425" y="48958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" name="Oval 9"/>
              <p:cNvSpPr>
                <a:spLocks noChangeArrowheads="1"/>
              </p:cNvSpPr>
              <p:nvPr/>
            </p:nvSpPr>
            <p:spPr bwMode="auto">
              <a:xfrm>
                <a:off x="1925638" y="54181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" name="Oval 10"/>
              <p:cNvSpPr>
                <a:spLocks noChangeArrowheads="1"/>
              </p:cNvSpPr>
              <p:nvPr/>
            </p:nvSpPr>
            <p:spPr bwMode="auto">
              <a:xfrm>
                <a:off x="2663825" y="5543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" name="Oval 11"/>
              <p:cNvSpPr>
                <a:spLocks noChangeArrowheads="1"/>
              </p:cNvSpPr>
              <p:nvPr/>
            </p:nvSpPr>
            <p:spPr bwMode="auto">
              <a:xfrm>
                <a:off x="3438525" y="531018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" name="Oval 12"/>
              <p:cNvSpPr>
                <a:spLocks noChangeArrowheads="1"/>
              </p:cNvSpPr>
              <p:nvPr/>
            </p:nvSpPr>
            <p:spPr bwMode="auto">
              <a:xfrm>
                <a:off x="3797300" y="49863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" name="Oval 13"/>
              <p:cNvSpPr>
                <a:spLocks noChangeArrowheads="1"/>
              </p:cNvSpPr>
              <p:nvPr/>
            </p:nvSpPr>
            <p:spPr bwMode="auto">
              <a:xfrm>
                <a:off x="3887788" y="41402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" name="Oval 14"/>
              <p:cNvSpPr>
                <a:spLocks noChangeArrowheads="1"/>
              </p:cNvSpPr>
              <p:nvPr/>
            </p:nvSpPr>
            <p:spPr bwMode="auto">
              <a:xfrm>
                <a:off x="3941763" y="36893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" name="Oval 15"/>
              <p:cNvSpPr>
                <a:spLocks noChangeArrowheads="1"/>
              </p:cNvSpPr>
              <p:nvPr/>
            </p:nvSpPr>
            <p:spPr bwMode="auto">
              <a:xfrm>
                <a:off x="3671888" y="46799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" name="Oval 16"/>
              <p:cNvSpPr>
                <a:spLocks noChangeArrowheads="1"/>
              </p:cNvSpPr>
              <p:nvPr/>
            </p:nvSpPr>
            <p:spPr bwMode="auto">
              <a:xfrm>
                <a:off x="3222625" y="52022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0" name="Oval 17"/>
              <p:cNvSpPr>
                <a:spLocks noChangeArrowheads="1"/>
              </p:cNvSpPr>
              <p:nvPr/>
            </p:nvSpPr>
            <p:spPr bwMode="auto">
              <a:xfrm>
                <a:off x="3402013" y="361791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1" name="Oval 18"/>
              <p:cNvSpPr>
                <a:spLocks noChangeArrowheads="1"/>
              </p:cNvSpPr>
              <p:nvPr/>
            </p:nvSpPr>
            <p:spPr bwMode="auto">
              <a:xfrm>
                <a:off x="2754313" y="32226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2" name="Oval 19"/>
              <p:cNvSpPr>
                <a:spLocks noChangeArrowheads="1"/>
              </p:cNvSpPr>
              <p:nvPr/>
            </p:nvSpPr>
            <p:spPr bwMode="auto">
              <a:xfrm>
                <a:off x="2627313" y="3887788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3" name="Oval 20"/>
              <p:cNvSpPr>
                <a:spLocks noChangeArrowheads="1"/>
              </p:cNvSpPr>
              <p:nvPr/>
            </p:nvSpPr>
            <p:spPr bwMode="auto">
              <a:xfrm>
                <a:off x="3168650" y="43195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4" name="Oval 21"/>
              <p:cNvSpPr>
                <a:spLocks noChangeArrowheads="1"/>
              </p:cNvSpPr>
              <p:nvPr/>
            </p:nvSpPr>
            <p:spPr bwMode="auto">
              <a:xfrm>
                <a:off x="2681288" y="48053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5" name="Oval 22"/>
              <p:cNvSpPr>
                <a:spLocks noChangeArrowheads="1"/>
              </p:cNvSpPr>
              <p:nvPr/>
            </p:nvSpPr>
            <p:spPr bwMode="auto">
              <a:xfrm>
                <a:off x="2141538" y="43735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6" name="Oval 23"/>
              <p:cNvSpPr>
                <a:spLocks noChangeArrowheads="1"/>
              </p:cNvSpPr>
              <p:nvPr/>
            </p:nvSpPr>
            <p:spPr bwMode="auto">
              <a:xfrm>
                <a:off x="1890713" y="36544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7" name="Oval 24"/>
              <p:cNvSpPr>
                <a:spLocks noChangeArrowheads="1"/>
              </p:cNvSpPr>
              <p:nvPr/>
            </p:nvSpPr>
            <p:spPr bwMode="auto">
              <a:xfrm>
                <a:off x="2033588" y="311467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8" name="Oval 25"/>
              <p:cNvSpPr>
                <a:spLocks noChangeArrowheads="1"/>
              </p:cNvSpPr>
              <p:nvPr/>
            </p:nvSpPr>
            <p:spPr bwMode="auto">
              <a:xfrm>
                <a:off x="2141538" y="51657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9" name="Oval 26"/>
              <p:cNvSpPr>
                <a:spLocks noChangeArrowheads="1"/>
              </p:cNvSpPr>
              <p:nvPr/>
            </p:nvSpPr>
            <p:spPr bwMode="auto">
              <a:xfrm>
                <a:off x="1349375" y="40147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0" name="Oval 27"/>
              <p:cNvSpPr>
                <a:spLocks noChangeArrowheads="1"/>
              </p:cNvSpPr>
              <p:nvPr/>
            </p:nvSpPr>
            <p:spPr bwMode="auto">
              <a:xfrm>
                <a:off x="1584325" y="464343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1" name="Oval 28"/>
              <p:cNvSpPr>
                <a:spLocks noChangeArrowheads="1"/>
              </p:cNvSpPr>
              <p:nvPr/>
            </p:nvSpPr>
            <p:spPr bwMode="auto">
              <a:xfrm>
                <a:off x="1547813" y="33480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42" name="Oval 29"/>
              <p:cNvSpPr>
                <a:spLocks noChangeArrowheads="1"/>
              </p:cNvSpPr>
              <p:nvPr/>
            </p:nvSpPr>
            <p:spPr bwMode="auto">
              <a:xfrm>
                <a:off x="2322513" y="27178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  <p:cxnSp>
          <p:nvCxnSpPr>
            <p:cNvPr id="44" name="Conector recto de flecha 43"/>
            <p:cNvCxnSpPr/>
            <p:nvPr/>
          </p:nvCxnSpPr>
          <p:spPr>
            <a:xfrm flipH="1" flipV="1">
              <a:off x="1852174" y="1933688"/>
              <a:ext cx="1014638" cy="576200"/>
            </a:xfrm>
            <a:prstGeom prst="straightConnector1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  <a:effectLst>
              <a:glow rad="101600">
                <a:schemeClr val="bg1">
                  <a:alpha val="88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ángulo 44"/>
            <p:cNvSpPr/>
            <p:nvPr/>
          </p:nvSpPr>
          <p:spPr>
            <a:xfrm>
              <a:off x="141121" y="723289"/>
              <a:ext cx="2079658" cy="2077320"/>
            </a:xfrm>
            <a:prstGeom prst="rect">
              <a:avLst/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Conector recto de flecha 45"/>
            <p:cNvCxnSpPr/>
            <p:nvPr/>
          </p:nvCxnSpPr>
          <p:spPr>
            <a:xfrm flipH="1">
              <a:off x="1693416" y="3670944"/>
              <a:ext cx="926158" cy="916045"/>
            </a:xfrm>
            <a:prstGeom prst="straightConnector1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  <a:effectLst>
              <a:glow rad="101600">
                <a:schemeClr val="bg1">
                  <a:alpha val="88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ángulo 46"/>
            <p:cNvSpPr/>
            <p:nvPr/>
          </p:nvSpPr>
          <p:spPr>
            <a:xfrm>
              <a:off x="105840" y="4180663"/>
              <a:ext cx="2079658" cy="2077320"/>
            </a:xfrm>
            <a:prstGeom prst="rect">
              <a:avLst/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Conector recto de flecha 47"/>
            <p:cNvCxnSpPr>
              <a:endCxn id="33" idx="5"/>
            </p:cNvCxnSpPr>
            <p:nvPr/>
          </p:nvCxnSpPr>
          <p:spPr>
            <a:xfrm flipH="1" flipV="1">
              <a:off x="5668684" y="4225158"/>
              <a:ext cx="1599940" cy="497957"/>
            </a:xfrm>
            <a:prstGeom prst="straightConnector1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  <a:effectLst>
              <a:glow rad="101600">
                <a:schemeClr val="bg1">
                  <a:alpha val="88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ángulo 48"/>
            <p:cNvSpPr/>
            <p:nvPr/>
          </p:nvSpPr>
          <p:spPr>
            <a:xfrm>
              <a:off x="6926061" y="4272321"/>
              <a:ext cx="2079658" cy="2077320"/>
            </a:xfrm>
            <a:prstGeom prst="rect">
              <a:avLst/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Conector recto de flecha 49"/>
            <p:cNvCxnSpPr/>
            <p:nvPr/>
          </p:nvCxnSpPr>
          <p:spPr>
            <a:xfrm flipH="1">
              <a:off x="6294557" y="1608892"/>
              <a:ext cx="974067" cy="760115"/>
            </a:xfrm>
            <a:prstGeom prst="straightConnector1">
              <a:avLst/>
            </a:prstGeom>
            <a:ln w="28575" cmpd="sng">
              <a:solidFill>
                <a:schemeClr val="tx1">
                  <a:lumMod val="75000"/>
                  <a:lumOff val="25000"/>
                </a:schemeClr>
              </a:solidFill>
              <a:headEnd type="arrow"/>
              <a:tailEnd type="arrow"/>
            </a:ln>
            <a:effectLst>
              <a:glow rad="101600">
                <a:schemeClr val="bg1">
                  <a:alpha val="88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ángulo 50"/>
            <p:cNvSpPr/>
            <p:nvPr/>
          </p:nvSpPr>
          <p:spPr>
            <a:xfrm>
              <a:off x="6926061" y="732630"/>
              <a:ext cx="2079658" cy="2077320"/>
            </a:xfrm>
            <a:prstGeom prst="rect">
              <a:avLst/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7900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err="1" smtClean="0"/>
              <a:t>Efficient</a:t>
            </a:r>
            <a:r>
              <a:rPr lang="es-ES_tradnl" dirty="0" smtClean="0"/>
              <a:t> </a:t>
            </a:r>
            <a:r>
              <a:rPr lang="es-ES_tradnl" dirty="0" err="1" smtClean="0"/>
              <a:t>complementary</a:t>
            </a:r>
            <a:r>
              <a:rPr lang="es-ES_tradnl" dirty="0" smtClean="0"/>
              <a:t> </a:t>
            </a:r>
            <a:r>
              <a:rPr lang="es-ES_tradnl" dirty="0" err="1" smtClean="0"/>
              <a:t>viewpoint</a:t>
            </a:r>
            <a:r>
              <a:rPr lang="es-ES_tradnl" dirty="0" smtClean="0"/>
              <a:t> </a:t>
            </a:r>
            <a:r>
              <a:rPr lang="es-ES_tradnl" dirty="0" err="1" smtClean="0"/>
              <a:t>selection</a:t>
            </a:r>
            <a:r>
              <a:rPr lang="es-ES_tradnl" dirty="0" smtClean="0"/>
              <a:t> in </a:t>
            </a:r>
            <a:r>
              <a:rPr lang="es-ES_tradnl" dirty="0" err="1" smtClean="0"/>
              <a:t>volume</a:t>
            </a:r>
            <a:r>
              <a:rPr lang="es-ES_tradnl" dirty="0" smtClean="0"/>
              <a:t> </a:t>
            </a:r>
            <a:r>
              <a:rPr lang="es-ES_tradnl" dirty="0" err="1" smtClean="0"/>
              <a:t>rendering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 smtClean="0"/>
              <a:t>S. Grau, A. Puig, S. Escalera, M. </a:t>
            </a:r>
            <a:r>
              <a:rPr lang="es-ES_tradnl" dirty="0" err="1" smtClean="0"/>
              <a:t>Salamó</a:t>
            </a:r>
            <a:r>
              <a:rPr lang="es-ES_tradnl" dirty="0" smtClean="0"/>
              <a:t> and O. Amorós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29421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9144000" cy="121724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27664"/>
            <a:ext cx="8229600" cy="1143000"/>
          </a:xfrm>
        </p:spPr>
        <p:txBody>
          <a:bodyPr/>
          <a:lstStyle/>
          <a:p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Dynamic</a:t>
            </a:r>
            <a:r>
              <a:rPr lang="es-ES_tradnl" dirty="0" smtClean="0">
                <a:solidFill>
                  <a:schemeClr val="bg1">
                    <a:lumMod val="95000"/>
                  </a:schemeClr>
                </a:solidFill>
              </a:rPr>
              <a:t> Time </a:t>
            </a:r>
            <a:r>
              <a:rPr lang="es-ES_tradnl" dirty="0" err="1" smtClean="0">
                <a:solidFill>
                  <a:schemeClr val="bg1">
                    <a:lumMod val="95000"/>
                  </a:schemeClr>
                </a:solidFill>
              </a:rPr>
              <a:t>Warping</a:t>
            </a:r>
            <a:endParaRPr lang="es-ES_tradn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2736" y="4722252"/>
            <a:ext cx="4728801" cy="220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Marcador de contenido 3" descr="DTW_process_v1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78" r="-16578"/>
          <a:stretch>
            <a:fillRect/>
          </a:stretch>
        </p:blipFill>
        <p:spPr>
          <a:xfrm>
            <a:off x="1206346" y="1217240"/>
            <a:ext cx="6416773" cy="3528978"/>
          </a:xfrm>
        </p:spPr>
      </p:pic>
    </p:spTree>
    <p:extLst>
      <p:ext uri="{BB962C8B-B14F-4D97-AF65-F5344CB8AC3E}">
        <p14:creationId xmlns:p14="http://schemas.microsoft.com/office/powerpoint/2010/main" val="418425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 descr="fig-ey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3" b="13143"/>
          <a:stretch>
            <a:fillRect/>
          </a:stretch>
        </p:blipFill>
        <p:spPr>
          <a:xfrm>
            <a:off x="-1550338" y="274638"/>
            <a:ext cx="11276065" cy="6201401"/>
          </a:xfrm>
        </p:spPr>
      </p:pic>
    </p:spTree>
    <p:extLst>
      <p:ext uri="{BB962C8B-B14F-4D97-AF65-F5344CB8AC3E}">
        <p14:creationId xmlns:p14="http://schemas.microsoft.com/office/powerpoint/2010/main" val="123181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Imagen 2" descr="iStock_000000614791_Medi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" y="-282021"/>
            <a:ext cx="9140858" cy="741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1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 descr="med-04-bones-of-tor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48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4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60287" y="2000657"/>
            <a:ext cx="3510307" cy="351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18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2185498" y="1446494"/>
            <a:ext cx="4602078" cy="4575807"/>
            <a:chOff x="2185498" y="1446494"/>
            <a:chExt cx="4602078" cy="4575807"/>
          </a:xfrm>
        </p:grpSpPr>
        <p:pic>
          <p:nvPicPr>
            <p:cNvPr id="32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60287" y="2000657"/>
              <a:ext cx="3510307" cy="35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Agrupar 4"/>
            <p:cNvGrpSpPr>
              <a:grpSpLocks noChangeAspect="1"/>
            </p:cNvGrpSpPr>
            <p:nvPr/>
          </p:nvGrpSpPr>
          <p:grpSpPr>
            <a:xfrm>
              <a:off x="2185498" y="1446494"/>
              <a:ext cx="4602078" cy="4575807"/>
              <a:chOff x="1098550" y="2717800"/>
              <a:chExt cx="3059113" cy="3041650"/>
            </a:xfrm>
          </p:grpSpPr>
          <p:sp>
            <p:nvSpPr>
              <p:cNvPr id="6" name="Oval 2"/>
              <p:cNvSpPr>
                <a:spLocks noChangeArrowheads="1"/>
              </p:cNvSpPr>
              <p:nvPr/>
            </p:nvSpPr>
            <p:spPr bwMode="auto">
              <a:xfrm>
                <a:off x="1223963" y="2808288"/>
                <a:ext cx="2916237" cy="2916237"/>
              </a:xfrm>
              <a:prstGeom prst="ellipse">
                <a:avLst/>
              </a:prstGeom>
              <a:noFill/>
              <a:ln w="720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7" name="Oval 4"/>
              <p:cNvSpPr>
                <a:spLocks noChangeArrowheads="1"/>
              </p:cNvSpPr>
              <p:nvPr/>
            </p:nvSpPr>
            <p:spPr bwMode="auto">
              <a:xfrm>
                <a:off x="3654425" y="3257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8" name="Oval 5"/>
              <p:cNvSpPr>
                <a:spLocks noChangeArrowheads="1"/>
              </p:cNvSpPr>
              <p:nvPr/>
            </p:nvSpPr>
            <p:spPr bwMode="auto">
              <a:xfrm>
                <a:off x="3078163" y="28257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9" name="Oval 7"/>
              <p:cNvSpPr>
                <a:spLocks noChangeArrowheads="1"/>
              </p:cNvSpPr>
              <p:nvPr/>
            </p:nvSpPr>
            <p:spPr bwMode="auto">
              <a:xfrm>
                <a:off x="1098550" y="4194175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0" name="Oval 8"/>
              <p:cNvSpPr>
                <a:spLocks noChangeArrowheads="1"/>
              </p:cNvSpPr>
              <p:nvPr/>
            </p:nvSpPr>
            <p:spPr bwMode="auto">
              <a:xfrm>
                <a:off x="1368425" y="48958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1" name="Oval 9"/>
              <p:cNvSpPr>
                <a:spLocks noChangeArrowheads="1"/>
              </p:cNvSpPr>
              <p:nvPr/>
            </p:nvSpPr>
            <p:spPr bwMode="auto">
              <a:xfrm>
                <a:off x="1925638" y="54181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2" name="Oval 10"/>
              <p:cNvSpPr>
                <a:spLocks noChangeArrowheads="1"/>
              </p:cNvSpPr>
              <p:nvPr/>
            </p:nvSpPr>
            <p:spPr bwMode="auto">
              <a:xfrm>
                <a:off x="2663825" y="55435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3" name="Oval 11"/>
              <p:cNvSpPr>
                <a:spLocks noChangeArrowheads="1"/>
              </p:cNvSpPr>
              <p:nvPr/>
            </p:nvSpPr>
            <p:spPr bwMode="auto">
              <a:xfrm>
                <a:off x="3438525" y="531018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4" name="Oval 12"/>
              <p:cNvSpPr>
                <a:spLocks noChangeArrowheads="1"/>
              </p:cNvSpPr>
              <p:nvPr/>
            </p:nvSpPr>
            <p:spPr bwMode="auto">
              <a:xfrm>
                <a:off x="3797300" y="49863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5" name="Oval 13"/>
              <p:cNvSpPr>
                <a:spLocks noChangeArrowheads="1"/>
              </p:cNvSpPr>
              <p:nvPr/>
            </p:nvSpPr>
            <p:spPr bwMode="auto">
              <a:xfrm>
                <a:off x="3887788" y="41402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6" name="Oval 14"/>
              <p:cNvSpPr>
                <a:spLocks noChangeArrowheads="1"/>
              </p:cNvSpPr>
              <p:nvPr/>
            </p:nvSpPr>
            <p:spPr bwMode="auto">
              <a:xfrm>
                <a:off x="3941763" y="36893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7" name="Oval 15"/>
              <p:cNvSpPr>
                <a:spLocks noChangeArrowheads="1"/>
              </p:cNvSpPr>
              <p:nvPr/>
            </p:nvSpPr>
            <p:spPr bwMode="auto">
              <a:xfrm>
                <a:off x="3671888" y="467995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8" name="Oval 16"/>
              <p:cNvSpPr>
                <a:spLocks noChangeArrowheads="1"/>
              </p:cNvSpPr>
              <p:nvPr/>
            </p:nvSpPr>
            <p:spPr bwMode="auto">
              <a:xfrm>
                <a:off x="3222625" y="52022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19" name="Oval 17"/>
              <p:cNvSpPr>
                <a:spLocks noChangeArrowheads="1"/>
              </p:cNvSpPr>
              <p:nvPr/>
            </p:nvSpPr>
            <p:spPr bwMode="auto">
              <a:xfrm>
                <a:off x="3402013" y="361791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0" name="Oval 18"/>
              <p:cNvSpPr>
                <a:spLocks noChangeArrowheads="1"/>
              </p:cNvSpPr>
              <p:nvPr/>
            </p:nvSpPr>
            <p:spPr bwMode="auto">
              <a:xfrm>
                <a:off x="2754313" y="32226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1" name="Oval 19"/>
              <p:cNvSpPr>
                <a:spLocks noChangeArrowheads="1"/>
              </p:cNvSpPr>
              <p:nvPr/>
            </p:nvSpPr>
            <p:spPr bwMode="auto">
              <a:xfrm>
                <a:off x="2627313" y="3887788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2" name="Oval 20"/>
              <p:cNvSpPr>
                <a:spLocks noChangeArrowheads="1"/>
              </p:cNvSpPr>
              <p:nvPr/>
            </p:nvSpPr>
            <p:spPr bwMode="auto">
              <a:xfrm>
                <a:off x="3168650" y="43195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3" name="Oval 21"/>
              <p:cNvSpPr>
                <a:spLocks noChangeArrowheads="1"/>
              </p:cNvSpPr>
              <p:nvPr/>
            </p:nvSpPr>
            <p:spPr bwMode="auto">
              <a:xfrm>
                <a:off x="2681288" y="48053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4" name="Oval 22"/>
              <p:cNvSpPr>
                <a:spLocks noChangeArrowheads="1"/>
              </p:cNvSpPr>
              <p:nvPr/>
            </p:nvSpPr>
            <p:spPr bwMode="auto">
              <a:xfrm>
                <a:off x="2141538" y="4373563"/>
                <a:ext cx="287337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5" name="Oval 23"/>
              <p:cNvSpPr>
                <a:spLocks noChangeArrowheads="1"/>
              </p:cNvSpPr>
              <p:nvPr/>
            </p:nvSpPr>
            <p:spPr bwMode="auto">
              <a:xfrm>
                <a:off x="1890713" y="36544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6" name="Oval 24"/>
              <p:cNvSpPr>
                <a:spLocks noChangeArrowheads="1"/>
              </p:cNvSpPr>
              <p:nvPr/>
            </p:nvSpPr>
            <p:spPr bwMode="auto">
              <a:xfrm>
                <a:off x="2033588" y="311467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7" name="Oval 25"/>
              <p:cNvSpPr>
                <a:spLocks noChangeArrowheads="1"/>
              </p:cNvSpPr>
              <p:nvPr/>
            </p:nvSpPr>
            <p:spPr bwMode="auto">
              <a:xfrm>
                <a:off x="2141538" y="5165725"/>
                <a:ext cx="287337" cy="287338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8" name="Oval 26"/>
              <p:cNvSpPr>
                <a:spLocks noChangeArrowheads="1"/>
              </p:cNvSpPr>
              <p:nvPr/>
            </p:nvSpPr>
            <p:spPr bwMode="auto">
              <a:xfrm>
                <a:off x="1349375" y="401478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29" name="Oval 27"/>
              <p:cNvSpPr>
                <a:spLocks noChangeArrowheads="1"/>
              </p:cNvSpPr>
              <p:nvPr/>
            </p:nvSpPr>
            <p:spPr bwMode="auto">
              <a:xfrm>
                <a:off x="1584325" y="4643438"/>
                <a:ext cx="287338" cy="287337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0" name="Oval 28"/>
              <p:cNvSpPr>
                <a:spLocks noChangeArrowheads="1"/>
              </p:cNvSpPr>
              <p:nvPr/>
            </p:nvSpPr>
            <p:spPr bwMode="auto">
              <a:xfrm>
                <a:off x="1547813" y="3348038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  <p:sp>
            <p:nvSpPr>
              <p:cNvPr id="31" name="Oval 29"/>
              <p:cNvSpPr>
                <a:spLocks noChangeArrowheads="1"/>
              </p:cNvSpPr>
              <p:nvPr/>
            </p:nvSpPr>
            <p:spPr bwMode="auto">
              <a:xfrm>
                <a:off x="2322513" y="2717800"/>
                <a:ext cx="215900" cy="215900"/>
              </a:xfrm>
              <a:prstGeom prst="ellipse">
                <a:avLst/>
              </a:prstGeom>
              <a:solidFill>
                <a:srgbClr val="C0C0C0"/>
              </a:solidFill>
              <a:ln w="36000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a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9970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402</Words>
  <Application>Microsoft Macintosh PowerPoint</Application>
  <PresentationFormat>Presentación en pantalla (4:3)</PresentationFormat>
  <Paragraphs>118</Paragraphs>
  <Slides>43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Efficient complementary viewpoint selection in volume rendering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Scoring - Descriptors</vt:lpstr>
      <vt:lpstr>Scoring - Descriptors</vt:lpstr>
      <vt:lpstr>Scoring</vt:lpstr>
      <vt:lpstr>Scoring</vt:lpstr>
      <vt:lpstr>Optimal complementary camera</vt:lpstr>
      <vt:lpstr>Presentación de PowerPoint</vt:lpstr>
      <vt:lpstr>Optimal complementary camera</vt:lpstr>
      <vt:lpstr>Similarity</vt:lpstr>
      <vt:lpstr>Similarity</vt:lpstr>
      <vt:lpstr>Similarity</vt:lpstr>
      <vt:lpstr>Similarity</vt:lpstr>
      <vt:lpstr>Shape Similarity</vt:lpstr>
      <vt:lpstr>Shape Similarity</vt:lpstr>
      <vt:lpstr>Shape Similarity</vt:lpstr>
      <vt:lpstr>Shape Similarity</vt:lpstr>
      <vt:lpstr>Shape Similarity</vt:lpstr>
      <vt:lpstr>Shape Similarity</vt:lpstr>
      <vt:lpstr>Shape Similarity</vt:lpstr>
      <vt:lpstr>Similarity</vt:lpstr>
      <vt:lpstr>Presentación de PowerPoint</vt:lpstr>
      <vt:lpstr>Optimal complementary camera</vt:lpstr>
      <vt:lpstr>Optimal complementary camera</vt:lpstr>
      <vt:lpstr>Simulations</vt:lpstr>
      <vt:lpstr>Simulations</vt:lpstr>
      <vt:lpstr>Simulations</vt:lpstr>
      <vt:lpstr>Simulations</vt:lpstr>
      <vt:lpstr>Simulations</vt:lpstr>
      <vt:lpstr>Simulations</vt:lpstr>
      <vt:lpstr>Simulations</vt:lpstr>
      <vt:lpstr>Simulations</vt:lpstr>
      <vt:lpstr>Conclusions</vt:lpstr>
      <vt:lpstr>Efficient complementary viewpoint selection in volume rendering</vt:lpstr>
      <vt:lpstr>Dynamic Time Warping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complementary viewpoint selection in volume rendering</dc:title>
  <dc:creator>sergi</dc:creator>
  <cp:lastModifiedBy>sergi</cp:lastModifiedBy>
  <cp:revision>80</cp:revision>
  <dcterms:created xsi:type="dcterms:W3CDTF">2013-06-18T09:37:02Z</dcterms:created>
  <dcterms:modified xsi:type="dcterms:W3CDTF">2013-06-25T05:50:15Z</dcterms:modified>
</cp:coreProperties>
</file>