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66" r:id="rId3"/>
    <p:sldId id="257" r:id="rId4"/>
    <p:sldId id="262" r:id="rId5"/>
    <p:sldId id="263" r:id="rId6"/>
    <p:sldId id="265" r:id="rId7"/>
    <p:sldId id="271" r:id="rId8"/>
    <p:sldId id="258" r:id="rId9"/>
    <p:sldId id="260" r:id="rId10"/>
    <p:sldId id="261" r:id="rId11"/>
    <p:sldId id="259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0" autoAdjust="0"/>
  </p:normalViewPr>
  <p:slideViewPr>
    <p:cSldViewPr>
      <p:cViewPr>
        <p:scale>
          <a:sx n="100" d="100"/>
          <a:sy n="100" d="100"/>
        </p:scale>
        <p:origin x="-109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65A2-21F7-4C09-A71E-E4B62600EF3B}" type="datetimeFigureOut">
              <a:rPr lang="es-ES" smtClean="0"/>
              <a:pPr/>
              <a:t>16/06/2012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9C13B-B8A0-41F1-9058-27AC04260733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EA958F-ACE4-403D-860C-C593004DE1C7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CAAD-2991-494A-BE61-2397A7EB9B1F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A7C0-8459-4371-8F94-084333945897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E250-C8B4-4A52-872A-D3AADB9A9F49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7342053-ADEA-4943-A751-AB69037C0C82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A1E1C-5651-4AE7-B681-F2FDCADC4711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732B-C6EE-4B76-8B54-E87F7A0F7949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30E8-7788-4080-9928-984E13157F86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E174-10FF-47CD-A5CA-D82B6B7CBCE8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C3B9-A8EA-4C5B-8487-980BA24B5907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80BD9-E538-46F9-8796-102617E380B9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3DBD-B481-4F50-B1B4-6B6C8540B380}" type="datetime1">
              <a:rPr lang="es-ES" smtClean="0"/>
              <a:pPr/>
              <a:t>16/06/2012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9A0689-0C87-4B2C-98FF-3DC8F401CE7B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FORMUGRAM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err="1" smtClean="0"/>
              <a:t>Representació</a:t>
            </a:r>
            <a:r>
              <a:rPr lang="es-ES" dirty="0" smtClean="0"/>
              <a:t> </a:t>
            </a:r>
            <a:r>
              <a:rPr lang="es-ES" dirty="0" err="1" smtClean="0"/>
              <a:t>Gràfica</a:t>
            </a:r>
            <a:r>
              <a:rPr lang="es-ES" dirty="0" smtClean="0"/>
              <a:t> de </a:t>
            </a:r>
            <a:r>
              <a:rPr lang="es-ES" dirty="0" err="1" smtClean="0"/>
              <a:t>Fórmules</a:t>
            </a:r>
            <a:endParaRPr lang="es-ES" dirty="0" smtClean="0"/>
          </a:p>
          <a:p>
            <a:r>
              <a:rPr lang="es-ES" dirty="0" smtClean="0"/>
              <a:t>Oriol </a:t>
            </a:r>
            <a:r>
              <a:rPr lang="es-ES" dirty="0" err="1" smtClean="0"/>
              <a:t>Janés</a:t>
            </a:r>
            <a:r>
              <a:rPr lang="es-ES" dirty="0" smtClean="0"/>
              <a:t>, Josep </a:t>
            </a:r>
            <a:r>
              <a:rPr lang="es-ES" dirty="0" err="1" smtClean="0"/>
              <a:t>Tarrés</a:t>
            </a:r>
            <a:r>
              <a:rPr lang="es-ES" dirty="0" smtClean="0"/>
              <a:t>, Oriol Pujol, Sergio Escalera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9458" name="Picture 2" descr="http://t3.gstatic.com/images?q=tbn:ANd9GcQ3KFQ-K8ERxPyHI9TxizWa0jBYy969OnpNJ6RQ2jIRCpAPUXq2GzMwjSuJ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48680"/>
            <a:ext cx="2683396" cy="939189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es-ES" dirty="0" smtClean="0">
                <a:latin typeface="+mj-lt"/>
              </a:rPr>
              <a:t>Renombrar les variables</a:t>
            </a:r>
            <a:endParaRPr lang="es-ES" dirty="0">
              <a:latin typeface="+mj-lt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1118339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39552" y="5877272"/>
            <a:ext cx="5908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Clickar</a:t>
            </a:r>
            <a:r>
              <a:rPr lang="es-ES" sz="2000" dirty="0" smtClean="0">
                <a:latin typeface="Bookman Old Style" pitchFamily="18" charset="0"/>
              </a:rPr>
              <a:t> sobre una variable per </a:t>
            </a:r>
            <a:r>
              <a:rPr lang="es-ES" sz="2000" dirty="0" err="1" smtClean="0">
                <a:latin typeface="Bookman Old Style" pitchFamily="18" charset="0"/>
              </a:rPr>
              <a:t>canviar</a:t>
            </a:r>
            <a:r>
              <a:rPr lang="es-ES" sz="2000" dirty="0" smtClean="0">
                <a:latin typeface="Bookman Old Style" pitchFamily="18" charset="0"/>
              </a:rPr>
              <a:t> el </a:t>
            </a:r>
            <a:r>
              <a:rPr lang="es-ES" sz="2000" dirty="0" err="1" smtClean="0">
                <a:latin typeface="Bookman Old Style" pitchFamily="18" charset="0"/>
              </a:rPr>
              <a:t>nom</a:t>
            </a:r>
            <a:endParaRPr lang="es-ES" sz="2000" dirty="0">
              <a:latin typeface="Bookman Old Styl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077072"/>
            <a:ext cx="4612645" cy="168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Flecha doblada"/>
          <p:cNvSpPr/>
          <p:nvPr/>
        </p:nvSpPr>
        <p:spPr>
          <a:xfrm rot="5400000">
            <a:off x="2159732" y="2960948"/>
            <a:ext cx="864096" cy="9361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Flecha doblada"/>
          <p:cNvSpPr/>
          <p:nvPr/>
        </p:nvSpPr>
        <p:spPr>
          <a:xfrm>
            <a:off x="6012160" y="2924944"/>
            <a:ext cx="864096" cy="93610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772816"/>
            <a:ext cx="143566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5036219" cy="35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1390" y="1988840"/>
            <a:ext cx="3792610" cy="3597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es-ES" dirty="0" err="1" smtClean="0">
                <a:latin typeface="+mj-lt"/>
              </a:rPr>
              <a:t>Canvi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d’amplada</a:t>
            </a:r>
            <a:endParaRPr lang="es-ES" dirty="0" smtClean="0">
              <a:latin typeface="+mj-lt"/>
            </a:endParaRPr>
          </a:p>
          <a:p>
            <a:pPr>
              <a:buNone/>
            </a:pPr>
            <a:endParaRPr lang="es-ES" dirty="0">
              <a:latin typeface="+mj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9552" y="587727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Clickar</a:t>
            </a:r>
            <a:r>
              <a:rPr lang="es-ES" sz="2000" dirty="0" smtClean="0">
                <a:latin typeface="+mj-lt"/>
              </a:rPr>
              <a:t> sobre </a:t>
            </a:r>
            <a:r>
              <a:rPr lang="es-ES" sz="2000" dirty="0" err="1" smtClean="0">
                <a:latin typeface="+mj-lt"/>
              </a:rPr>
              <a:t>l’extrem</a:t>
            </a:r>
            <a:r>
              <a:rPr lang="es-ES" sz="2000" dirty="0" smtClean="0">
                <a:latin typeface="+mj-lt"/>
              </a:rPr>
              <a:t> superior i </a:t>
            </a:r>
            <a:r>
              <a:rPr lang="es-ES" sz="2000" dirty="0" err="1" smtClean="0">
                <a:latin typeface="+mj-lt"/>
              </a:rPr>
              <a:t>moure</a:t>
            </a:r>
            <a:r>
              <a:rPr lang="es-ES" sz="2000" dirty="0" smtClean="0">
                <a:latin typeface="+mj-lt"/>
              </a:rPr>
              <a:t> el </a:t>
            </a:r>
            <a:r>
              <a:rPr lang="es-ES" sz="2000" dirty="0" err="1" smtClean="0">
                <a:latin typeface="+mj-lt"/>
              </a:rPr>
              <a:t>dit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horitzontalment</a:t>
            </a:r>
            <a:endParaRPr lang="es-ES" sz="2000" dirty="0">
              <a:latin typeface="+mj-lt"/>
            </a:endParaRPr>
          </a:p>
        </p:txBody>
      </p:sp>
      <p:sp>
        <p:nvSpPr>
          <p:cNvPr id="12" name="11 Flecha a la derecha con bandas"/>
          <p:cNvSpPr/>
          <p:nvPr/>
        </p:nvSpPr>
        <p:spPr>
          <a:xfrm>
            <a:off x="4716016" y="2924944"/>
            <a:ext cx="936104" cy="93610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Anillo"/>
          <p:cNvSpPr/>
          <p:nvPr/>
        </p:nvSpPr>
        <p:spPr>
          <a:xfrm rot="5400000">
            <a:off x="2051720" y="1916832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13 Flecha abajo"/>
          <p:cNvSpPr/>
          <p:nvPr/>
        </p:nvSpPr>
        <p:spPr>
          <a:xfrm rot="5400000">
            <a:off x="1979712" y="1916832"/>
            <a:ext cx="216024" cy="64807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arriba"/>
          <p:cNvSpPr/>
          <p:nvPr/>
        </p:nvSpPr>
        <p:spPr>
          <a:xfrm rot="5400000">
            <a:off x="2627784" y="1916832"/>
            <a:ext cx="216024" cy="64807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43243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834880" cy="553616"/>
          </a:xfrm>
        </p:spPr>
        <p:txBody>
          <a:bodyPr/>
          <a:lstStyle/>
          <a:p>
            <a:r>
              <a:rPr lang="es-ES" dirty="0" err="1" smtClean="0">
                <a:latin typeface="+mj-lt"/>
              </a:rPr>
              <a:t>Bloqueig</a:t>
            </a:r>
            <a:r>
              <a:rPr lang="es-ES" dirty="0" smtClean="0">
                <a:latin typeface="+mj-lt"/>
              </a:rPr>
              <a:t> / </a:t>
            </a:r>
            <a:r>
              <a:rPr lang="es-ES" dirty="0" err="1" smtClean="0">
                <a:latin typeface="+mj-lt"/>
              </a:rPr>
              <a:t>Desbloqueig</a:t>
            </a:r>
            <a:endParaRPr lang="es-ES" dirty="0">
              <a:latin typeface="+mj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587727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Clickar</a:t>
            </a:r>
            <a:r>
              <a:rPr lang="es-ES" sz="2000" dirty="0" smtClean="0">
                <a:latin typeface="+mj-lt"/>
              </a:rPr>
              <a:t> al centre del </a:t>
            </a:r>
            <a:r>
              <a:rPr lang="es-ES" sz="2000" dirty="0" err="1" smtClean="0">
                <a:latin typeface="+mj-lt"/>
              </a:rPr>
              <a:t>triangle</a:t>
            </a:r>
            <a:endParaRPr lang="es-ES" sz="2000" dirty="0">
              <a:latin typeface="+mj-lt"/>
            </a:endParaRPr>
          </a:p>
        </p:txBody>
      </p:sp>
      <p:sp>
        <p:nvSpPr>
          <p:cNvPr id="7" name="6 Anillo"/>
          <p:cNvSpPr/>
          <p:nvPr/>
        </p:nvSpPr>
        <p:spPr>
          <a:xfrm rot="5400000">
            <a:off x="4067944" y="2636912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Anillo"/>
          <p:cNvSpPr/>
          <p:nvPr/>
        </p:nvSpPr>
        <p:spPr>
          <a:xfrm rot="5400000">
            <a:off x="5220072" y="4581128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Anillo"/>
          <p:cNvSpPr/>
          <p:nvPr/>
        </p:nvSpPr>
        <p:spPr>
          <a:xfrm rot="5400000">
            <a:off x="2987824" y="4509120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es-ES" dirty="0" err="1" smtClean="0">
                <a:latin typeface="Bookman Old Style" pitchFamily="18" charset="0"/>
              </a:rPr>
              <a:t>Finalitzant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els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preparatius</a:t>
            </a:r>
            <a:endParaRPr lang="es-ES" dirty="0">
              <a:latin typeface="Bookman Old Style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379095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00808"/>
            <a:ext cx="3857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es-ES" dirty="0" err="1" smtClean="0">
                <a:latin typeface="Bookman Old Style" pitchFamily="18" charset="0"/>
              </a:rPr>
              <a:t>Entenent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els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camins</a:t>
            </a:r>
            <a:r>
              <a:rPr lang="es-ES" dirty="0" smtClean="0">
                <a:latin typeface="Bookman Old Style" pitchFamily="18" charset="0"/>
              </a:rPr>
              <a:t> i </a:t>
            </a:r>
            <a:r>
              <a:rPr lang="es-ES" dirty="0" err="1" smtClean="0">
                <a:latin typeface="Bookman Old Style" pitchFamily="18" charset="0"/>
              </a:rPr>
              <a:t>fent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els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càlculs</a:t>
            </a:r>
            <a:endParaRPr lang="es-ES" dirty="0">
              <a:latin typeface="Bookman Old Style" pitchFamily="18" charset="0"/>
            </a:endParaRPr>
          </a:p>
        </p:txBody>
      </p:sp>
      <p:sp>
        <p:nvSpPr>
          <p:cNvPr id="5" name="4 Anillo"/>
          <p:cNvSpPr>
            <a:spLocks noChangeAspect="1"/>
          </p:cNvSpPr>
          <p:nvPr/>
        </p:nvSpPr>
        <p:spPr>
          <a:xfrm>
            <a:off x="4572000" y="4653136"/>
            <a:ext cx="252028" cy="252028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abajo"/>
          <p:cNvSpPr>
            <a:spLocks noChangeAspect="1"/>
          </p:cNvSpPr>
          <p:nvPr/>
        </p:nvSpPr>
        <p:spPr>
          <a:xfrm>
            <a:off x="4644008" y="4725144"/>
            <a:ext cx="108010" cy="324036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rriba"/>
          <p:cNvSpPr>
            <a:spLocks noChangeAspect="1"/>
          </p:cNvSpPr>
          <p:nvPr/>
        </p:nvSpPr>
        <p:spPr>
          <a:xfrm>
            <a:off x="4644008" y="4437112"/>
            <a:ext cx="108010" cy="32403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/>
          </a:bodyPr>
          <a:lstStyle/>
          <a:p>
            <a:r>
              <a:rPr lang="es-ES" dirty="0" err="1" smtClean="0"/>
              <a:t>Exemple</a:t>
            </a:r>
            <a:r>
              <a:rPr lang="es-ES" dirty="0" smtClean="0"/>
              <a:t> 2. </a:t>
            </a:r>
            <a:r>
              <a:rPr lang="es-ES" dirty="0" err="1" smtClean="0"/>
              <a:t>Introducció</a:t>
            </a:r>
            <a:r>
              <a:rPr lang="es-ES" dirty="0" smtClean="0"/>
              <a:t> a la </a:t>
            </a:r>
            <a:r>
              <a:rPr lang="es-ES" dirty="0" err="1" smtClean="0"/>
              <a:t>multiplicació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29600" cy="251572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latin typeface="+mj-lt"/>
              </a:rPr>
              <a:t>Un </a:t>
            </a:r>
            <a:r>
              <a:rPr lang="es-ES" dirty="0" err="1" smtClean="0">
                <a:latin typeface="+mj-lt"/>
              </a:rPr>
              <a:t>cop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arribats</a:t>
            </a:r>
            <a:r>
              <a:rPr lang="es-ES" dirty="0" smtClean="0">
                <a:latin typeface="+mj-lt"/>
              </a:rPr>
              <a:t> a </a:t>
            </a:r>
            <a:r>
              <a:rPr lang="es-ES" dirty="0" err="1" smtClean="0">
                <a:latin typeface="+mj-lt"/>
              </a:rPr>
              <a:t>aquest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punt</a:t>
            </a:r>
            <a:r>
              <a:rPr lang="es-ES" dirty="0" smtClean="0">
                <a:latin typeface="+mj-lt"/>
              </a:rPr>
              <a:t>, el </a:t>
            </a:r>
            <a:r>
              <a:rPr lang="es-ES" dirty="0" err="1" smtClean="0">
                <a:latin typeface="+mj-lt"/>
              </a:rPr>
              <a:t>zoològic</a:t>
            </a:r>
            <a:r>
              <a:rPr lang="es-ES" dirty="0" smtClean="0">
                <a:latin typeface="+mj-lt"/>
              </a:rPr>
              <a:t> ha </a:t>
            </a:r>
            <a:r>
              <a:rPr lang="es-ES" dirty="0" err="1" smtClean="0">
                <a:latin typeface="+mj-lt"/>
              </a:rPr>
              <a:t>fet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canvis</a:t>
            </a:r>
            <a:r>
              <a:rPr lang="es-ES" dirty="0" smtClean="0">
                <a:latin typeface="+mj-lt"/>
              </a:rPr>
              <a:t> i </a:t>
            </a:r>
            <a:r>
              <a:rPr lang="es-ES" dirty="0" err="1" smtClean="0">
                <a:latin typeface="+mj-lt"/>
              </a:rPr>
              <a:t>volen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distrubuir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l’espai</a:t>
            </a:r>
            <a:r>
              <a:rPr lang="es-ES" dirty="0" smtClean="0">
                <a:latin typeface="+mj-lt"/>
              </a:rPr>
              <a:t> un </a:t>
            </a:r>
            <a:r>
              <a:rPr lang="es-ES" dirty="0" err="1" smtClean="0">
                <a:latin typeface="+mj-lt"/>
              </a:rPr>
              <a:t>altre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cop</a:t>
            </a:r>
            <a:r>
              <a:rPr lang="es-ES" dirty="0" smtClean="0">
                <a:latin typeface="+mj-lt"/>
              </a:rPr>
              <a:t>.</a:t>
            </a:r>
          </a:p>
          <a:p>
            <a:pPr algn="just"/>
            <a:r>
              <a:rPr lang="es-ES" dirty="0" err="1" smtClean="0">
                <a:latin typeface="+mj-lt"/>
              </a:rPr>
              <a:t>Aquest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cop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només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tenen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rèptils</a:t>
            </a:r>
            <a:r>
              <a:rPr lang="es-ES" dirty="0" smtClean="0">
                <a:latin typeface="+mj-lt"/>
              </a:rPr>
              <a:t>, i a la zona de </a:t>
            </a:r>
            <a:r>
              <a:rPr lang="es-ES" dirty="0" err="1" smtClean="0">
                <a:latin typeface="+mj-lt"/>
              </a:rPr>
              <a:t>mamífers</a:t>
            </a:r>
            <a:r>
              <a:rPr lang="es-ES" dirty="0" smtClean="0">
                <a:latin typeface="+mj-lt"/>
              </a:rPr>
              <a:t>, </a:t>
            </a:r>
            <a:r>
              <a:rPr lang="es-ES" dirty="0" err="1" smtClean="0">
                <a:latin typeface="+mj-lt"/>
              </a:rPr>
              <a:t>tenen</a:t>
            </a:r>
            <a:r>
              <a:rPr lang="es-ES" dirty="0" smtClean="0">
                <a:latin typeface="+mj-lt"/>
              </a:rPr>
              <a:t> tres </a:t>
            </a:r>
            <a:r>
              <a:rPr lang="es-ES" dirty="0" err="1" smtClean="0">
                <a:latin typeface="+mj-lt"/>
              </a:rPr>
              <a:t>lleons</a:t>
            </a:r>
            <a:r>
              <a:rPr lang="es-ES" dirty="0" smtClean="0">
                <a:latin typeface="+mj-lt"/>
              </a:rPr>
              <a:t> que </a:t>
            </a:r>
            <a:r>
              <a:rPr lang="es-ES" dirty="0" err="1" smtClean="0">
                <a:latin typeface="+mj-lt"/>
              </a:rPr>
              <a:t>necessiten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molt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espai</a:t>
            </a:r>
            <a:r>
              <a:rPr lang="es-ES" dirty="0" smtClean="0">
                <a:latin typeface="+mj-lt"/>
              </a:rPr>
              <a:t>. </a:t>
            </a:r>
            <a:r>
              <a:rPr lang="es-ES" dirty="0" err="1" smtClean="0">
                <a:latin typeface="+mj-lt"/>
              </a:rPr>
              <a:t>Quant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espai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tindrà</a:t>
            </a:r>
            <a:r>
              <a:rPr lang="es-ES" dirty="0" smtClean="0">
                <a:latin typeface="+mj-lt"/>
              </a:rPr>
              <a:t> cada </a:t>
            </a:r>
            <a:r>
              <a:rPr lang="es-ES" dirty="0" err="1" smtClean="0">
                <a:latin typeface="+mj-lt"/>
              </a:rPr>
              <a:t>lleó</a:t>
            </a:r>
            <a:r>
              <a:rPr lang="es-ES" dirty="0" smtClean="0">
                <a:latin typeface="+mj-lt"/>
              </a:rPr>
              <a:t>?</a:t>
            </a:r>
          </a:p>
          <a:p>
            <a:pPr algn="just">
              <a:buNone/>
            </a:pPr>
            <a:endParaRPr lang="es-ES" dirty="0">
              <a:latin typeface="+mj-lt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57158" y="4071942"/>
            <a:ext cx="8229600" cy="201622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s-ES" sz="2600" dirty="0" smtClean="0">
                <a:latin typeface="+mj-lt"/>
              </a:rPr>
              <a:t>La </a:t>
            </a:r>
            <a:r>
              <a:rPr lang="es-ES" sz="2600" dirty="0" err="1" smtClean="0">
                <a:latin typeface="+mj-lt"/>
              </a:rPr>
              <a:t>modificació</a:t>
            </a:r>
            <a:r>
              <a:rPr lang="es-ES" sz="2600" dirty="0" smtClean="0">
                <a:latin typeface="+mj-lt"/>
              </a:rPr>
              <a:t> del </a:t>
            </a:r>
            <a:r>
              <a:rPr lang="es-ES" sz="2600" dirty="0" err="1" smtClean="0">
                <a:latin typeface="+mj-lt"/>
              </a:rPr>
              <a:t>gràfic</a:t>
            </a:r>
            <a:r>
              <a:rPr lang="es-ES" sz="2600" dirty="0" smtClean="0">
                <a:latin typeface="+mj-lt"/>
              </a:rPr>
              <a:t>  es </a:t>
            </a:r>
            <a:r>
              <a:rPr lang="es-ES" sz="2600" dirty="0" err="1" smtClean="0">
                <a:latin typeface="+mj-lt"/>
              </a:rPr>
              <a:t>farà</a:t>
            </a:r>
            <a:r>
              <a:rPr lang="es-ES" sz="2600" dirty="0" smtClean="0">
                <a:latin typeface="+mj-lt"/>
              </a:rPr>
              <a:t> en tres </a:t>
            </a:r>
            <a:r>
              <a:rPr lang="es-ES" sz="2600" dirty="0" err="1" smtClean="0">
                <a:latin typeface="+mj-lt"/>
              </a:rPr>
              <a:t>passos</a:t>
            </a:r>
            <a:r>
              <a:rPr lang="es-ES" sz="2600" dirty="0" smtClean="0">
                <a:latin typeface="+mj-lt"/>
              </a:rPr>
              <a:t>:</a:t>
            </a:r>
            <a:endParaRPr lang="es-ES" sz="2600" dirty="0"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es-ES" sz="2600" dirty="0" smtClean="0">
                <a:latin typeface="+mj-lt"/>
              </a:rPr>
              <a:t>	- Renombrar les variables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es-ES" sz="2600" dirty="0" smtClean="0">
                <a:latin typeface="+mj-lt"/>
              </a:rPr>
              <a:t>	- </a:t>
            </a:r>
            <a:r>
              <a:rPr lang="es-ES" sz="2600" dirty="0" err="1" smtClean="0">
                <a:latin typeface="+mj-lt"/>
              </a:rPr>
              <a:t>Assignar</a:t>
            </a:r>
            <a:r>
              <a:rPr lang="es-ES" sz="2600" dirty="0" smtClean="0">
                <a:latin typeface="+mj-lt"/>
              </a:rPr>
              <a:t> la </a:t>
            </a:r>
            <a:r>
              <a:rPr lang="es-ES" sz="2600" dirty="0" err="1" smtClean="0">
                <a:latin typeface="+mj-lt"/>
              </a:rPr>
              <a:t>constant</a:t>
            </a:r>
            <a:r>
              <a:rPr lang="es-ES" sz="2600" dirty="0" smtClean="0">
                <a:latin typeface="+mj-lt"/>
              </a:rPr>
              <a:t> 3 (</a:t>
            </a:r>
            <a:r>
              <a:rPr lang="es-ES" sz="2600" dirty="0" err="1" smtClean="0">
                <a:latin typeface="+mj-lt"/>
              </a:rPr>
              <a:t>corresponent</a:t>
            </a:r>
            <a:r>
              <a:rPr lang="es-ES" sz="2600" dirty="0" smtClean="0">
                <a:latin typeface="+mj-lt"/>
              </a:rPr>
              <a:t> al nombre de </a:t>
            </a:r>
            <a:r>
              <a:rPr lang="es-ES" sz="2600" dirty="0" err="1" smtClean="0">
                <a:latin typeface="+mj-lt"/>
              </a:rPr>
              <a:t>lleons</a:t>
            </a:r>
            <a:r>
              <a:rPr lang="es-ES" sz="2600" dirty="0" smtClean="0">
                <a:latin typeface="+mj-lt"/>
              </a:rPr>
              <a:t>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es-ES" sz="2600" dirty="0" smtClean="0">
                <a:latin typeface="+mj-lt"/>
              </a:rPr>
              <a:t>	- Convertir la </a:t>
            </a:r>
            <a:r>
              <a:rPr lang="es-ES" sz="2600" dirty="0" err="1" smtClean="0">
                <a:latin typeface="+mj-lt"/>
              </a:rPr>
              <a:t>operació</a:t>
            </a:r>
            <a:r>
              <a:rPr lang="es-ES" sz="2600" dirty="0" smtClean="0">
                <a:latin typeface="+mj-lt"/>
              </a:rPr>
              <a:t>, de suma a </a:t>
            </a:r>
            <a:r>
              <a:rPr lang="es-ES" sz="2600" dirty="0" err="1" smtClean="0">
                <a:latin typeface="+mj-lt"/>
              </a:rPr>
              <a:t>multiplicació</a:t>
            </a:r>
            <a:endParaRPr lang="es-ES" sz="26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285992"/>
            <a:ext cx="4000528" cy="395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Autofit/>
          </a:bodyPr>
          <a:lstStyle/>
          <a:p>
            <a:r>
              <a:rPr lang="es-ES" dirty="0" err="1" smtClean="0"/>
              <a:t>Exemple</a:t>
            </a:r>
            <a:r>
              <a:rPr lang="es-ES" dirty="0" smtClean="0"/>
              <a:t> 2. </a:t>
            </a:r>
            <a:r>
              <a:rPr lang="es-ES" dirty="0" err="1" smtClean="0"/>
              <a:t>Introducció</a:t>
            </a:r>
            <a:r>
              <a:rPr lang="es-ES" dirty="0" smtClean="0"/>
              <a:t> a la </a:t>
            </a:r>
            <a:r>
              <a:rPr lang="es-ES" dirty="0" err="1" smtClean="0"/>
              <a:t>multiplicació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9144000" cy="1057672"/>
          </a:xfrm>
        </p:spPr>
        <p:txBody>
          <a:bodyPr>
            <a:normAutofit/>
          </a:bodyPr>
          <a:lstStyle/>
          <a:p>
            <a:r>
              <a:rPr lang="es-ES" dirty="0" err="1" smtClean="0">
                <a:latin typeface="+mj-lt"/>
              </a:rPr>
              <a:t>Abans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d’aplicar</a:t>
            </a:r>
            <a:r>
              <a:rPr lang="es-ES" dirty="0" smtClean="0">
                <a:latin typeface="+mj-lt"/>
              </a:rPr>
              <a:t> la </a:t>
            </a:r>
            <a:r>
              <a:rPr lang="es-ES" dirty="0" err="1" smtClean="0">
                <a:latin typeface="+mj-lt"/>
              </a:rPr>
              <a:t>multiplicació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preparem</a:t>
            </a:r>
            <a:r>
              <a:rPr lang="es-ES" dirty="0" smtClean="0">
                <a:latin typeface="+mj-lt"/>
              </a:rPr>
              <a:t> les </a:t>
            </a:r>
            <a:r>
              <a:rPr lang="es-ES" dirty="0" err="1" smtClean="0">
                <a:latin typeface="+mj-lt"/>
              </a:rPr>
              <a:t>dades</a:t>
            </a:r>
            <a:r>
              <a:rPr lang="es-ES" dirty="0" smtClean="0">
                <a:latin typeface="+mj-lt"/>
              </a:rPr>
              <a:t>.</a:t>
            </a:r>
          </a:p>
          <a:p>
            <a:pPr lvl="0"/>
            <a:r>
              <a:rPr lang="es-ES" dirty="0" smtClean="0">
                <a:latin typeface="+mj-lt"/>
              </a:rPr>
              <a:t>El diagrama </a:t>
            </a:r>
            <a:r>
              <a:rPr lang="es-ES" dirty="0" err="1" smtClean="0">
                <a:latin typeface="+mj-lt"/>
              </a:rPr>
              <a:t>hauria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d’estar</a:t>
            </a:r>
            <a:r>
              <a:rPr lang="es-ES" dirty="0" smtClean="0">
                <a:latin typeface="+mj-lt"/>
              </a:rPr>
              <a:t> de la </a:t>
            </a:r>
            <a:r>
              <a:rPr lang="es-ES" dirty="0" err="1" smtClean="0">
                <a:latin typeface="+mj-lt"/>
              </a:rPr>
              <a:t>següent</a:t>
            </a:r>
            <a:r>
              <a:rPr lang="es-ES" dirty="0" smtClean="0">
                <a:latin typeface="+mj-lt"/>
              </a:rPr>
              <a:t> manera.</a:t>
            </a:r>
          </a:p>
          <a:p>
            <a:endParaRPr lang="es-E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913656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latin typeface="+mj-lt"/>
              </a:rPr>
              <a:t>Al </a:t>
            </a:r>
            <a:r>
              <a:rPr lang="es-ES" dirty="0" err="1" smtClean="0">
                <a:latin typeface="+mj-lt"/>
              </a:rPr>
              <a:t>deixar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premut</a:t>
            </a:r>
            <a:r>
              <a:rPr lang="es-ES" dirty="0" smtClean="0">
                <a:latin typeface="+mj-lt"/>
              </a:rPr>
              <a:t> el centre del </a:t>
            </a:r>
            <a:r>
              <a:rPr lang="es-ES" dirty="0" err="1" smtClean="0">
                <a:latin typeface="+mj-lt"/>
              </a:rPr>
              <a:t>triàngle</a:t>
            </a:r>
            <a:r>
              <a:rPr lang="es-ES" dirty="0" smtClean="0">
                <a:latin typeface="+mj-lt"/>
              </a:rPr>
              <a:t> ‘</a:t>
            </a:r>
            <a:r>
              <a:rPr lang="es-ES" dirty="0" err="1" smtClean="0">
                <a:latin typeface="+mj-lt"/>
              </a:rPr>
              <a:t>mamífers</a:t>
            </a:r>
            <a:r>
              <a:rPr lang="es-ES" dirty="0" smtClean="0">
                <a:latin typeface="+mj-lt"/>
              </a:rPr>
              <a:t>’, </a:t>
            </a:r>
          </a:p>
          <a:p>
            <a:pPr>
              <a:buNone/>
            </a:pPr>
            <a:r>
              <a:rPr lang="es-ES" dirty="0" smtClean="0">
                <a:latin typeface="+mj-lt"/>
              </a:rPr>
              <a:t>   la </a:t>
            </a:r>
            <a:r>
              <a:rPr lang="es-ES" dirty="0" err="1" smtClean="0">
                <a:latin typeface="+mj-lt"/>
              </a:rPr>
              <a:t>operació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canvia</a:t>
            </a:r>
            <a:r>
              <a:rPr lang="es-ES" dirty="0" smtClean="0">
                <a:latin typeface="+mj-lt"/>
              </a:rPr>
              <a:t> a </a:t>
            </a:r>
            <a:r>
              <a:rPr lang="es-ES" dirty="0" err="1" smtClean="0">
                <a:latin typeface="+mj-lt"/>
              </a:rPr>
              <a:t>multiplicació</a:t>
            </a:r>
            <a:r>
              <a:rPr lang="es-ES" dirty="0" smtClean="0">
                <a:latin typeface="+mj-lt"/>
              </a:rPr>
              <a:t>.</a:t>
            </a:r>
            <a:endParaRPr lang="es-ES" dirty="0">
              <a:latin typeface="+mj-lt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Autofit/>
          </a:bodyPr>
          <a:lstStyle/>
          <a:p>
            <a:r>
              <a:rPr lang="es-ES" dirty="0" err="1" smtClean="0"/>
              <a:t>Exemple</a:t>
            </a:r>
            <a:r>
              <a:rPr lang="es-ES" dirty="0" smtClean="0"/>
              <a:t> 2. </a:t>
            </a:r>
            <a:r>
              <a:rPr lang="es-ES" dirty="0" err="1" smtClean="0"/>
              <a:t>Introducció</a:t>
            </a:r>
            <a:r>
              <a:rPr lang="es-ES" dirty="0" smtClean="0"/>
              <a:t> a la </a:t>
            </a:r>
            <a:r>
              <a:rPr lang="es-ES" dirty="0" err="1" smtClean="0"/>
              <a:t>multiplicació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214554"/>
            <a:ext cx="4577246" cy="4105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9763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>
                <a:latin typeface="+mj-lt"/>
              </a:rPr>
              <a:t>Ara, al modificar </a:t>
            </a:r>
            <a:r>
              <a:rPr lang="es-ES" dirty="0" err="1" smtClean="0">
                <a:latin typeface="+mj-lt"/>
              </a:rPr>
              <a:t>els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valors</a:t>
            </a:r>
            <a:r>
              <a:rPr lang="es-ES" dirty="0" smtClean="0">
                <a:latin typeface="+mj-lt"/>
              </a:rPr>
              <a:t>, </a:t>
            </a:r>
            <a:r>
              <a:rPr lang="es-ES" dirty="0" err="1" smtClean="0">
                <a:latin typeface="+mj-lt"/>
              </a:rPr>
              <a:t>veiem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com</a:t>
            </a:r>
            <a:r>
              <a:rPr lang="es-ES" dirty="0" smtClean="0">
                <a:latin typeface="+mj-lt"/>
              </a:rPr>
              <a:t> es </a:t>
            </a:r>
            <a:r>
              <a:rPr lang="es-ES" dirty="0" err="1" smtClean="0">
                <a:latin typeface="+mj-lt"/>
              </a:rPr>
              <a:t>manté</a:t>
            </a:r>
            <a:r>
              <a:rPr lang="es-ES" dirty="0" smtClean="0">
                <a:latin typeface="+mj-lt"/>
              </a:rPr>
              <a:t> la </a:t>
            </a:r>
            <a:r>
              <a:rPr lang="es-ES" dirty="0" err="1" smtClean="0">
                <a:latin typeface="+mj-lt"/>
              </a:rPr>
              <a:t>proporció</a:t>
            </a:r>
            <a:r>
              <a:rPr lang="es-ES" dirty="0" smtClean="0">
                <a:latin typeface="+mj-lt"/>
              </a:rPr>
              <a:t> entre les variables.</a:t>
            </a:r>
            <a:endParaRPr lang="es-ES" dirty="0">
              <a:latin typeface="+mj-lt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Autofit/>
          </a:bodyPr>
          <a:lstStyle/>
          <a:p>
            <a:r>
              <a:rPr lang="es-ES" dirty="0" err="1" smtClean="0"/>
              <a:t>Exemple</a:t>
            </a:r>
            <a:r>
              <a:rPr lang="es-ES" dirty="0" smtClean="0"/>
              <a:t> 2. </a:t>
            </a:r>
            <a:r>
              <a:rPr lang="es-ES" dirty="0" err="1" smtClean="0"/>
              <a:t>Introducció</a:t>
            </a:r>
            <a:r>
              <a:rPr lang="es-ES" dirty="0" smtClean="0"/>
              <a:t> a la </a:t>
            </a:r>
            <a:r>
              <a:rPr lang="es-ES" dirty="0" err="1" smtClean="0"/>
              <a:t>multiplicació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18</a:t>
            </a:fld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928802"/>
            <a:ext cx="46672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err="1" smtClean="0"/>
              <a:t>Gràcies</a:t>
            </a:r>
            <a:r>
              <a:rPr lang="es-ES" sz="4000" dirty="0" smtClean="0"/>
              <a:t> per la </a:t>
            </a:r>
            <a:r>
              <a:rPr lang="es-ES" sz="4000" dirty="0" err="1" smtClean="0"/>
              <a:t>seva</a:t>
            </a:r>
            <a:r>
              <a:rPr lang="es-ES" sz="4000" dirty="0" smtClean="0"/>
              <a:t> </a:t>
            </a:r>
            <a:r>
              <a:rPr lang="es-ES" sz="4000" dirty="0" err="1" smtClean="0"/>
              <a:t>assistència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29600" cy="3160008"/>
          </a:xfrm>
        </p:spPr>
        <p:txBody>
          <a:bodyPr>
            <a:normAutofit fontScale="55000" lnSpcReduction="20000"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r"/>
            <a:endParaRPr lang="es-ES" dirty="0" smtClean="0"/>
          </a:p>
          <a:p>
            <a:pPr algn="r"/>
            <a:r>
              <a:rPr lang="es-ES" sz="4000" dirty="0" smtClean="0"/>
              <a:t>Oriol </a:t>
            </a:r>
            <a:r>
              <a:rPr lang="es-ES" sz="4000" dirty="0" err="1" smtClean="0"/>
              <a:t>Janés</a:t>
            </a:r>
            <a:endParaRPr lang="es-ES" sz="4000" dirty="0" smtClean="0"/>
          </a:p>
          <a:p>
            <a:pPr algn="r"/>
            <a:r>
              <a:rPr lang="es-ES" sz="4000" dirty="0" smtClean="0"/>
              <a:t>Josep </a:t>
            </a:r>
            <a:r>
              <a:rPr lang="es-ES" sz="4000" dirty="0" err="1" smtClean="0"/>
              <a:t>Tarrés</a:t>
            </a:r>
            <a:endParaRPr lang="es-ES" sz="4000" dirty="0" smtClean="0"/>
          </a:p>
          <a:p>
            <a:pPr algn="r"/>
            <a:r>
              <a:rPr lang="es-ES" sz="4000" dirty="0" smtClean="0"/>
              <a:t>Oriol Pujol</a:t>
            </a:r>
          </a:p>
          <a:p>
            <a:pPr algn="r"/>
            <a:r>
              <a:rPr lang="es-ES" sz="4000" dirty="0" smtClean="0"/>
              <a:t>Sergio Escalera</a:t>
            </a:r>
          </a:p>
          <a:p>
            <a:pPr algn="r"/>
            <a:endParaRPr lang="es-E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19</a:t>
            </a:fld>
            <a:endParaRPr lang="es-ES"/>
          </a:p>
        </p:txBody>
      </p:sp>
      <p:pic>
        <p:nvPicPr>
          <p:cNvPr id="5" name="Picture 2" descr="http://t3.gstatic.com/images?q=tbn:ANd9GcQ3KFQ-K8ERxPyHI9TxizWa0jBYy969OnpNJ6RQ2jIRCpAPUXq2GzMwjSuJ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929198"/>
            <a:ext cx="2683396" cy="939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Representació</a:t>
            </a:r>
            <a:r>
              <a:rPr lang="es-ES" dirty="0" smtClean="0"/>
              <a:t> </a:t>
            </a:r>
            <a:r>
              <a:rPr lang="es-ES" dirty="0" err="1" smtClean="0"/>
              <a:t>clàssica</a:t>
            </a:r>
            <a:r>
              <a:rPr lang="es-ES" dirty="0" smtClean="0"/>
              <a:t> de </a:t>
            </a:r>
            <a:r>
              <a:rPr lang="es-ES" dirty="0" err="1" smtClean="0"/>
              <a:t>fòrmules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157192"/>
            <a:ext cx="4114800" cy="999768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es-ES" dirty="0" err="1" smtClean="0">
                <a:latin typeface="+mj-lt"/>
              </a:rPr>
              <a:t>Comprensió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poc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intuïtiva</a:t>
            </a:r>
            <a:endParaRPr lang="es-ES" dirty="0" smtClean="0">
              <a:latin typeface="+mj-lt"/>
            </a:endParaRPr>
          </a:p>
          <a:p>
            <a:pPr>
              <a:buFontTx/>
              <a:buChar char="-"/>
            </a:pPr>
            <a:r>
              <a:rPr lang="es-ES" dirty="0" err="1" smtClean="0">
                <a:latin typeface="+mj-lt"/>
              </a:rPr>
              <a:t>Interacció</a:t>
            </a:r>
            <a:r>
              <a:rPr lang="es-ES" dirty="0" smtClean="0">
                <a:latin typeface="+mj-lt"/>
              </a:rPr>
              <a:t> lenta i costosa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4653136"/>
            <a:ext cx="2448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err="1" smtClean="0">
                <a:latin typeface="Bookman Old Style" pitchFamily="18" charset="0"/>
              </a:rPr>
              <a:t>Inconvenients</a:t>
            </a:r>
            <a:r>
              <a:rPr lang="es-ES" sz="2200" dirty="0" smtClean="0">
                <a:latin typeface="Bookman Old Style" pitchFamily="18" charset="0"/>
              </a:rPr>
              <a:t>:</a:t>
            </a:r>
            <a:endParaRPr lang="es-ES" sz="2200" dirty="0">
              <a:latin typeface="Bookman Old Styl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80928"/>
            <a:ext cx="6643269" cy="885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539552" y="1844824"/>
            <a:ext cx="41905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Exemple</a:t>
            </a:r>
            <a:r>
              <a:rPr lang="es-ES" sz="2000" dirty="0" smtClean="0">
                <a:latin typeface="Bookman Old Style" pitchFamily="18" charset="0"/>
              </a:rPr>
              <a:t>: </a:t>
            </a:r>
            <a:r>
              <a:rPr lang="es-ES" sz="2000" dirty="0" err="1" smtClean="0">
                <a:latin typeface="Bookman Old Style" pitchFamily="18" charset="0"/>
              </a:rPr>
              <a:t>Fòrmula</a:t>
            </a:r>
            <a:r>
              <a:rPr lang="es-ES" sz="2000" dirty="0" smtClean="0">
                <a:latin typeface="Bookman Old Style" pitchFamily="18" charset="0"/>
              </a:rPr>
              <a:t> de </a:t>
            </a:r>
            <a:r>
              <a:rPr lang="es-ES" sz="2000" dirty="0" err="1" smtClean="0">
                <a:latin typeface="Bookman Old Style" pitchFamily="18" charset="0"/>
              </a:rPr>
              <a:t>De</a:t>
            </a:r>
            <a:r>
              <a:rPr lang="es-ES" sz="2000" dirty="0" smtClean="0">
                <a:latin typeface="Bookman Old Style" pitchFamily="18" charset="0"/>
              </a:rPr>
              <a:t> </a:t>
            </a:r>
            <a:r>
              <a:rPr lang="es-ES" sz="2000" dirty="0" err="1" smtClean="0">
                <a:latin typeface="Bookman Old Style" pitchFamily="18" charset="0"/>
              </a:rPr>
              <a:t>Moivre</a:t>
            </a:r>
            <a:endParaRPr lang="es-ES" sz="2000" dirty="0">
              <a:latin typeface="Bookman Old Style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3410"/>
          </a:xfrm>
        </p:spPr>
        <p:txBody>
          <a:bodyPr>
            <a:normAutofit/>
          </a:bodyPr>
          <a:lstStyle/>
          <a:p>
            <a:r>
              <a:rPr lang="es-ES" dirty="0" smtClean="0"/>
              <a:t>Alternativa: </a:t>
            </a:r>
            <a:r>
              <a:rPr lang="es-ES" dirty="0" err="1" smtClean="0"/>
              <a:t>Representació</a:t>
            </a:r>
            <a:r>
              <a:rPr lang="es-ES" dirty="0" smtClean="0"/>
              <a:t> </a:t>
            </a:r>
            <a:r>
              <a:rPr lang="es-ES" dirty="0" err="1" smtClean="0"/>
              <a:t>geomètrica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9550" y="2000240"/>
            <a:ext cx="2286586" cy="180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4213315" y="298766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Animals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1412776"/>
            <a:ext cx="426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p.e.</a:t>
            </a:r>
            <a:r>
              <a:rPr lang="es-ES" sz="2000" dirty="0" smtClean="0">
                <a:latin typeface="Bookman Old Style" pitchFamily="18" charset="0"/>
              </a:rPr>
              <a:t>: </a:t>
            </a:r>
            <a:r>
              <a:rPr lang="es-ES" sz="2000" dirty="0" err="1" smtClean="0">
                <a:latin typeface="Bookman Old Style" pitchFamily="18" charset="0"/>
              </a:rPr>
              <a:t>Representació</a:t>
            </a:r>
            <a:r>
              <a:rPr lang="es-ES" sz="2000" dirty="0" smtClean="0">
                <a:latin typeface="Bookman Old Style" pitchFamily="18" charset="0"/>
              </a:rPr>
              <a:t> de </a:t>
            </a:r>
            <a:r>
              <a:rPr lang="es-ES" sz="2000" dirty="0" err="1" smtClean="0">
                <a:latin typeface="Bookman Old Style" pitchFamily="18" charset="0"/>
              </a:rPr>
              <a:t>jerarquies</a:t>
            </a:r>
            <a:endParaRPr lang="es-ES" sz="2000" dirty="0">
              <a:latin typeface="Bookman Old Style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9552" y="587727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Comprensivament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intuïtiva</a:t>
            </a:r>
            <a:r>
              <a:rPr lang="es-ES" sz="2000" dirty="0" smtClean="0">
                <a:latin typeface="+mj-lt"/>
              </a:rPr>
              <a:t>, basada en la </a:t>
            </a:r>
            <a:r>
              <a:rPr lang="es-ES" sz="2000" dirty="0" err="1" smtClean="0">
                <a:latin typeface="+mj-lt"/>
              </a:rPr>
              <a:t>posició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dels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objectes</a:t>
            </a:r>
            <a:r>
              <a:rPr lang="es-ES" sz="2000" dirty="0" smtClean="0">
                <a:latin typeface="+mj-lt"/>
              </a:rPr>
              <a:t>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3410"/>
          </a:xfrm>
        </p:spPr>
        <p:txBody>
          <a:bodyPr>
            <a:normAutofit/>
          </a:bodyPr>
          <a:lstStyle/>
          <a:p>
            <a:r>
              <a:rPr lang="es-ES" dirty="0" smtClean="0"/>
              <a:t>Alternativa: </a:t>
            </a:r>
            <a:r>
              <a:rPr lang="es-ES" dirty="0" err="1" smtClean="0"/>
              <a:t>Representació</a:t>
            </a:r>
            <a:r>
              <a:rPr lang="es-ES" dirty="0" smtClean="0"/>
              <a:t> </a:t>
            </a:r>
            <a:r>
              <a:rPr lang="es-ES" dirty="0" err="1" smtClean="0"/>
              <a:t>geomètrica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9704" y="1988840"/>
            <a:ext cx="4000528" cy="338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3000364" y="4643446"/>
            <a:ext cx="1236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Vertebrats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932040" y="465313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Invertebrats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9552" y="1412776"/>
            <a:ext cx="426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p.e.</a:t>
            </a:r>
            <a:r>
              <a:rPr lang="es-ES" sz="2000" dirty="0" smtClean="0">
                <a:latin typeface="Bookman Old Style" pitchFamily="18" charset="0"/>
              </a:rPr>
              <a:t>: </a:t>
            </a:r>
            <a:r>
              <a:rPr lang="es-ES" sz="2000" dirty="0" err="1" smtClean="0">
                <a:latin typeface="Bookman Old Style" pitchFamily="18" charset="0"/>
              </a:rPr>
              <a:t>Representació</a:t>
            </a:r>
            <a:r>
              <a:rPr lang="es-ES" sz="2000" dirty="0" smtClean="0">
                <a:latin typeface="Bookman Old Style" pitchFamily="18" charset="0"/>
              </a:rPr>
              <a:t> de </a:t>
            </a:r>
            <a:r>
              <a:rPr lang="es-ES" sz="2000" dirty="0" err="1" smtClean="0">
                <a:latin typeface="Bookman Old Style" pitchFamily="18" charset="0"/>
              </a:rPr>
              <a:t>jerarquies</a:t>
            </a:r>
            <a:endParaRPr lang="es-ES" sz="2000" dirty="0">
              <a:latin typeface="Bookman Old Style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587727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Comprensivament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intuïtiva</a:t>
            </a:r>
            <a:r>
              <a:rPr lang="es-ES" sz="2000" dirty="0" smtClean="0">
                <a:latin typeface="+mj-lt"/>
              </a:rPr>
              <a:t>, basada en la </a:t>
            </a:r>
            <a:r>
              <a:rPr lang="es-ES" sz="2000" dirty="0" err="1" smtClean="0">
                <a:latin typeface="+mj-lt"/>
              </a:rPr>
              <a:t>posició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dels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objectes</a:t>
            </a:r>
            <a:r>
              <a:rPr lang="es-ES" sz="2000" dirty="0" smtClean="0">
                <a:latin typeface="+mj-lt"/>
              </a:rPr>
              <a:t>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13315" y="2996952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Animals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3410"/>
          </a:xfrm>
        </p:spPr>
        <p:txBody>
          <a:bodyPr>
            <a:normAutofit/>
          </a:bodyPr>
          <a:lstStyle/>
          <a:p>
            <a:r>
              <a:rPr lang="es-ES" dirty="0" smtClean="0"/>
              <a:t>Alternativa: </a:t>
            </a:r>
            <a:r>
              <a:rPr lang="es-ES" dirty="0" err="1" smtClean="0"/>
              <a:t>Representació</a:t>
            </a:r>
            <a:r>
              <a:rPr lang="es-ES" dirty="0" smtClean="0"/>
              <a:t> </a:t>
            </a:r>
            <a:r>
              <a:rPr lang="es-ES" dirty="0" err="1" smtClean="0"/>
              <a:t>geomètrica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539552" y="1412776"/>
            <a:ext cx="426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p.e.</a:t>
            </a:r>
            <a:r>
              <a:rPr lang="es-ES" sz="2000" dirty="0" smtClean="0">
                <a:latin typeface="Bookman Old Style" pitchFamily="18" charset="0"/>
              </a:rPr>
              <a:t>: </a:t>
            </a:r>
            <a:r>
              <a:rPr lang="es-ES" sz="2000" dirty="0" err="1" smtClean="0">
                <a:latin typeface="Bookman Old Style" pitchFamily="18" charset="0"/>
              </a:rPr>
              <a:t>Representació</a:t>
            </a:r>
            <a:r>
              <a:rPr lang="es-ES" sz="2000" dirty="0" smtClean="0">
                <a:latin typeface="Bookman Old Style" pitchFamily="18" charset="0"/>
              </a:rPr>
              <a:t> de </a:t>
            </a:r>
            <a:r>
              <a:rPr lang="es-ES" sz="2000" dirty="0" err="1" smtClean="0">
                <a:latin typeface="Bookman Old Style" pitchFamily="18" charset="0"/>
              </a:rPr>
              <a:t>jerarquies</a:t>
            </a:r>
            <a:endParaRPr lang="es-ES" sz="2000" dirty="0">
              <a:latin typeface="Bookman Old Styl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39552" y="587727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Comprensivament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intuïtiva</a:t>
            </a:r>
            <a:r>
              <a:rPr lang="es-ES" sz="2000" dirty="0" smtClean="0">
                <a:latin typeface="+mj-lt"/>
              </a:rPr>
              <a:t>, basada en la </a:t>
            </a:r>
            <a:r>
              <a:rPr lang="es-ES" sz="2000" dirty="0" err="1" smtClean="0">
                <a:latin typeface="+mj-lt"/>
              </a:rPr>
              <a:t>posició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dels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objectes</a:t>
            </a:r>
            <a:r>
              <a:rPr lang="es-ES" sz="2000" dirty="0" smtClean="0">
                <a:latin typeface="+mj-lt"/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8948" y="1997174"/>
            <a:ext cx="43053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CuadroTexto"/>
          <p:cNvSpPr txBox="1"/>
          <p:nvPr/>
        </p:nvSpPr>
        <p:spPr>
          <a:xfrm>
            <a:off x="3139430" y="4225255"/>
            <a:ext cx="884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Vertebrats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55654" y="4225255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Invertebrats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635374" y="5017343"/>
            <a:ext cx="943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Tetràpodes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43486" y="5017343"/>
            <a:ext cx="943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Tetràpodes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931518" y="480131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>
                <a:solidFill>
                  <a:schemeClr val="bg1">
                    <a:lumMod val="95000"/>
                  </a:schemeClr>
                </a:solidFill>
              </a:rPr>
              <a:t>No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723606" y="5017343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Artròpodes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803726" y="501734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 smtClean="0">
                <a:solidFill>
                  <a:schemeClr val="bg1">
                    <a:lumMod val="95000"/>
                  </a:schemeClr>
                </a:solidFill>
              </a:rPr>
              <a:t>Anèlids</a:t>
            </a:r>
            <a:endParaRPr lang="es-E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211960" y="2987660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Animals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Introducció</a:t>
            </a:r>
            <a:r>
              <a:rPr lang="es-ES" dirty="0" smtClean="0"/>
              <a:t> al </a:t>
            </a:r>
            <a:r>
              <a:rPr lang="es-ES" dirty="0" err="1" smtClean="0"/>
              <a:t>FormuGram</a:t>
            </a:r>
            <a:endParaRPr lang="es-ES" dirty="0"/>
          </a:p>
        </p:txBody>
      </p:sp>
      <p:pic>
        <p:nvPicPr>
          <p:cNvPr id="1026" name="Picture 2" descr="C:\Users\Qxit\Desktop\Screenshot_2012-06-13-19-37-4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7924800" cy="4457700"/>
          </a:xfrm>
          <a:prstGeom prst="rect">
            <a:avLst/>
          </a:prstGeom>
          <a:noFill/>
        </p:spPr>
      </p:pic>
      <p:sp>
        <p:nvSpPr>
          <p:cNvPr id="6" name="5 Rectángulo redondeado"/>
          <p:cNvSpPr/>
          <p:nvPr/>
        </p:nvSpPr>
        <p:spPr>
          <a:xfrm>
            <a:off x="500034" y="3857628"/>
            <a:ext cx="157163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714348" y="3929066"/>
            <a:ext cx="112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Variables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286248" y="2285992"/>
            <a:ext cx="157163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4500562" y="235743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Fòrmula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10 Flecha izquierda"/>
          <p:cNvSpPr/>
          <p:nvPr/>
        </p:nvSpPr>
        <p:spPr>
          <a:xfrm>
            <a:off x="3143240" y="2428868"/>
            <a:ext cx="107157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rriba"/>
          <p:cNvSpPr/>
          <p:nvPr/>
        </p:nvSpPr>
        <p:spPr>
          <a:xfrm>
            <a:off x="1071538" y="3214686"/>
            <a:ext cx="428628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rriba"/>
          <p:cNvSpPr/>
          <p:nvPr/>
        </p:nvSpPr>
        <p:spPr>
          <a:xfrm>
            <a:off x="7000892" y="2357430"/>
            <a:ext cx="428628" cy="6429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 redondeado"/>
          <p:cNvSpPr/>
          <p:nvPr/>
        </p:nvSpPr>
        <p:spPr>
          <a:xfrm>
            <a:off x="6643702" y="3071810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6858016" y="314324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Menú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214810" y="4714884"/>
            <a:ext cx="150931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4357686" y="478632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bg1">
                    <a:lumMod val="95000"/>
                  </a:schemeClr>
                </a:solidFill>
              </a:rPr>
              <a:t>Interacció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6643702" y="3857628"/>
            <a:ext cx="1214446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uadroTexto"/>
          <p:cNvSpPr txBox="1"/>
          <p:nvPr/>
        </p:nvSpPr>
        <p:spPr>
          <a:xfrm>
            <a:off x="6858016" y="392906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Zoom</a:t>
            </a:r>
          </a:p>
        </p:txBody>
      </p:sp>
      <p:sp>
        <p:nvSpPr>
          <p:cNvPr id="20" name="19 Flecha abajo"/>
          <p:cNvSpPr/>
          <p:nvPr/>
        </p:nvSpPr>
        <p:spPr>
          <a:xfrm>
            <a:off x="7143768" y="4500570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Exemple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1988840"/>
            <a:ext cx="7488832" cy="336192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latin typeface="Bookman Old Style" pitchFamily="18" charset="0"/>
              </a:rPr>
              <a:t>Un </a:t>
            </a:r>
            <a:r>
              <a:rPr lang="es-ES" dirty="0" err="1" smtClean="0">
                <a:latin typeface="Bookman Old Style" pitchFamily="18" charset="0"/>
              </a:rPr>
              <a:t>zoològic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vol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fer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càlculs</a:t>
            </a:r>
            <a:r>
              <a:rPr lang="es-ES" dirty="0" smtClean="0">
                <a:latin typeface="Bookman Old Style" pitchFamily="18" charset="0"/>
              </a:rPr>
              <a:t> per dividir la </a:t>
            </a:r>
            <a:r>
              <a:rPr lang="es-ES" dirty="0" err="1" smtClean="0">
                <a:latin typeface="Bookman Old Style" pitchFamily="18" charset="0"/>
              </a:rPr>
              <a:t>seva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extensió</a:t>
            </a:r>
            <a:r>
              <a:rPr lang="es-ES" dirty="0" smtClean="0">
                <a:latin typeface="Bookman Old Style" pitchFamily="18" charset="0"/>
              </a:rPr>
              <a:t> en </a:t>
            </a:r>
            <a:r>
              <a:rPr lang="es-ES" dirty="0" err="1" smtClean="0">
                <a:latin typeface="Bookman Old Style" pitchFamily="18" charset="0"/>
              </a:rPr>
              <a:t>diferents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àrees</a:t>
            </a:r>
            <a:r>
              <a:rPr lang="es-ES" dirty="0" smtClean="0">
                <a:latin typeface="Bookman Old Style" pitchFamily="18" charset="0"/>
              </a:rPr>
              <a:t>.</a:t>
            </a:r>
          </a:p>
          <a:p>
            <a:pPr algn="just"/>
            <a:endParaRPr lang="es-ES" dirty="0" smtClean="0">
              <a:latin typeface="Bookman Old Style" pitchFamily="18" charset="0"/>
            </a:endParaRPr>
          </a:p>
          <a:p>
            <a:pPr algn="just"/>
            <a:r>
              <a:rPr lang="es-ES" dirty="0" err="1" smtClean="0">
                <a:latin typeface="Bookman Old Style" pitchFamily="18" charset="0"/>
              </a:rPr>
              <a:t>L’àrea</a:t>
            </a:r>
            <a:r>
              <a:rPr lang="es-ES" dirty="0" smtClean="0">
                <a:latin typeface="Bookman Old Style" pitchFamily="18" charset="0"/>
              </a:rPr>
              <a:t> consta de </a:t>
            </a:r>
            <a:r>
              <a:rPr lang="es-ES" dirty="0" err="1" smtClean="0">
                <a:latin typeface="Bookman Old Style" pitchFamily="18" charset="0"/>
              </a:rPr>
              <a:t>quatre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hectàrees</a:t>
            </a:r>
            <a:r>
              <a:rPr lang="es-ES" dirty="0" smtClean="0">
                <a:latin typeface="Bookman Old Style" pitchFamily="18" charset="0"/>
              </a:rPr>
              <a:t> i </a:t>
            </a:r>
            <a:r>
              <a:rPr lang="es-ES" dirty="0" err="1" smtClean="0">
                <a:latin typeface="Bookman Old Style" pitchFamily="18" charset="0"/>
              </a:rPr>
              <a:t>està</a:t>
            </a:r>
            <a:r>
              <a:rPr lang="es-ES" dirty="0" smtClean="0">
                <a:latin typeface="Bookman Old Style" pitchFamily="18" charset="0"/>
              </a:rPr>
              <a:t> dividida en </a:t>
            </a:r>
            <a:r>
              <a:rPr lang="es-ES" dirty="0" err="1" smtClean="0">
                <a:latin typeface="Bookman Old Style" pitchFamily="18" charset="0"/>
              </a:rPr>
              <a:t>animals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b="1" dirty="0" err="1" smtClean="0">
                <a:latin typeface="Bookman Old Style" pitchFamily="18" charset="0"/>
              </a:rPr>
              <a:t>aquàtics</a:t>
            </a:r>
            <a:r>
              <a:rPr lang="es-ES" b="1" dirty="0" smtClean="0">
                <a:latin typeface="Bookman Old Style" pitchFamily="18" charset="0"/>
              </a:rPr>
              <a:t> i </a:t>
            </a:r>
            <a:r>
              <a:rPr lang="es-ES" b="1" dirty="0" err="1" smtClean="0">
                <a:latin typeface="Bookman Old Style" pitchFamily="18" charset="0"/>
              </a:rPr>
              <a:t>animals</a:t>
            </a:r>
            <a:r>
              <a:rPr lang="es-ES" b="1" dirty="0" smtClean="0">
                <a:latin typeface="Bookman Old Style" pitchFamily="18" charset="0"/>
              </a:rPr>
              <a:t> terrestres</a:t>
            </a:r>
            <a:r>
              <a:rPr lang="es-ES" dirty="0" smtClean="0">
                <a:latin typeface="Bookman Old Style" pitchFamily="18" charset="0"/>
              </a:rPr>
              <a:t>. També es </a:t>
            </a:r>
            <a:r>
              <a:rPr lang="es-ES" dirty="0" err="1" smtClean="0">
                <a:latin typeface="Bookman Old Style" pitchFamily="18" charset="0"/>
              </a:rPr>
              <a:t>vol</a:t>
            </a:r>
            <a:r>
              <a:rPr lang="es-ES" dirty="0" smtClean="0">
                <a:latin typeface="Bookman Old Style" pitchFamily="18" charset="0"/>
              </a:rPr>
              <a:t> dividir el </a:t>
            </a:r>
            <a:r>
              <a:rPr lang="es-ES" dirty="0" err="1" smtClean="0">
                <a:latin typeface="Bookman Old Style" pitchFamily="18" charset="0"/>
              </a:rPr>
              <a:t>territòri</a:t>
            </a:r>
            <a:r>
              <a:rPr lang="es-ES" dirty="0" smtClean="0">
                <a:latin typeface="Bookman Old Style" pitchFamily="18" charset="0"/>
              </a:rPr>
              <a:t> </a:t>
            </a:r>
            <a:r>
              <a:rPr lang="es-ES" dirty="0" err="1" smtClean="0">
                <a:latin typeface="Bookman Old Style" pitchFamily="18" charset="0"/>
              </a:rPr>
              <a:t>dels</a:t>
            </a:r>
            <a:r>
              <a:rPr lang="es-ES" dirty="0" smtClean="0">
                <a:latin typeface="Bookman Old Style" pitchFamily="18" charset="0"/>
              </a:rPr>
              <a:t> terrestres entre </a:t>
            </a:r>
            <a:r>
              <a:rPr lang="es-ES" b="1" dirty="0" err="1" smtClean="0">
                <a:latin typeface="Bookman Old Style" pitchFamily="18" charset="0"/>
              </a:rPr>
              <a:t>rèptils</a:t>
            </a:r>
            <a:r>
              <a:rPr lang="es-ES" b="1" dirty="0" smtClean="0">
                <a:latin typeface="Bookman Old Style" pitchFamily="18" charset="0"/>
              </a:rPr>
              <a:t> i </a:t>
            </a:r>
            <a:r>
              <a:rPr lang="es-ES" b="1" dirty="0" err="1" smtClean="0">
                <a:latin typeface="Bookman Old Style" pitchFamily="18" charset="0"/>
              </a:rPr>
              <a:t>mamífers</a:t>
            </a:r>
            <a:r>
              <a:rPr lang="es-ES" dirty="0" smtClean="0">
                <a:latin typeface="Bookman Old Style" pitchFamily="18" charset="0"/>
              </a:rPr>
              <a:t>.</a:t>
            </a:r>
            <a:endParaRPr lang="es-ES" dirty="0">
              <a:latin typeface="Bookman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24193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>
                <a:latin typeface="+mj-lt"/>
              </a:rPr>
              <a:t>Variació</a:t>
            </a:r>
            <a:r>
              <a:rPr lang="es-ES" dirty="0" smtClean="0">
                <a:latin typeface="+mj-lt"/>
              </a:rPr>
              <a:t> del valor </a:t>
            </a:r>
            <a:r>
              <a:rPr lang="es-ES" dirty="0" err="1" smtClean="0">
                <a:latin typeface="+mj-lt"/>
              </a:rPr>
              <a:t>d’una</a:t>
            </a:r>
            <a:r>
              <a:rPr lang="es-ES" dirty="0" smtClean="0">
                <a:latin typeface="+mj-lt"/>
              </a:rPr>
              <a:t> variable (</a:t>
            </a:r>
            <a:r>
              <a:rPr lang="es-ES" dirty="0" err="1" smtClean="0">
                <a:latin typeface="+mj-lt"/>
              </a:rPr>
              <a:t>triangle</a:t>
            </a:r>
            <a:r>
              <a:rPr lang="es-ES" dirty="0" smtClean="0">
                <a:latin typeface="+mj-lt"/>
              </a:rPr>
              <a:t>)</a:t>
            </a:r>
            <a:endParaRPr lang="es-ES" dirty="0">
              <a:latin typeface="+mj-lt"/>
            </a:endParaRPr>
          </a:p>
        </p:txBody>
      </p:sp>
      <p:sp>
        <p:nvSpPr>
          <p:cNvPr id="7" name="6 Anillo"/>
          <p:cNvSpPr/>
          <p:nvPr/>
        </p:nvSpPr>
        <p:spPr>
          <a:xfrm>
            <a:off x="1491308" y="2636912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abajo"/>
          <p:cNvSpPr/>
          <p:nvPr/>
        </p:nvSpPr>
        <p:spPr>
          <a:xfrm>
            <a:off x="1707332" y="2924944"/>
            <a:ext cx="216024" cy="64807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arriba"/>
          <p:cNvSpPr/>
          <p:nvPr/>
        </p:nvSpPr>
        <p:spPr>
          <a:xfrm>
            <a:off x="1707332" y="2276872"/>
            <a:ext cx="216024" cy="648072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539552" y="587727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>
                <a:latin typeface="+mj-lt"/>
              </a:rPr>
              <a:t>Clickar</a:t>
            </a:r>
            <a:r>
              <a:rPr lang="es-ES" sz="2000" dirty="0" smtClean="0">
                <a:latin typeface="+mj-lt"/>
              </a:rPr>
              <a:t> sobre </a:t>
            </a:r>
            <a:r>
              <a:rPr lang="es-ES" sz="2000" dirty="0" err="1" smtClean="0">
                <a:latin typeface="+mj-lt"/>
              </a:rPr>
              <a:t>l’extrem</a:t>
            </a:r>
            <a:r>
              <a:rPr lang="es-ES" sz="2000" dirty="0" smtClean="0">
                <a:latin typeface="+mj-lt"/>
              </a:rPr>
              <a:t> superior del </a:t>
            </a:r>
            <a:r>
              <a:rPr lang="es-ES" sz="2000" dirty="0" err="1" smtClean="0">
                <a:latin typeface="+mj-lt"/>
              </a:rPr>
              <a:t>triangle</a:t>
            </a:r>
            <a:r>
              <a:rPr lang="es-ES" sz="2000" dirty="0" smtClean="0">
                <a:latin typeface="+mj-lt"/>
              </a:rPr>
              <a:t> i </a:t>
            </a:r>
            <a:r>
              <a:rPr lang="es-ES" sz="2000" dirty="0" err="1" smtClean="0">
                <a:latin typeface="+mj-lt"/>
              </a:rPr>
              <a:t>moure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verticalment</a:t>
            </a:r>
            <a:endParaRPr lang="es-ES" sz="2000" dirty="0">
              <a:latin typeface="+mj-lt"/>
            </a:endParaRPr>
          </a:p>
        </p:txBody>
      </p:sp>
      <p:sp>
        <p:nvSpPr>
          <p:cNvPr id="11" name="10 Flecha a la derecha con bandas"/>
          <p:cNvSpPr/>
          <p:nvPr/>
        </p:nvSpPr>
        <p:spPr>
          <a:xfrm>
            <a:off x="2843808" y="3140968"/>
            <a:ext cx="1368152" cy="936104"/>
          </a:xfrm>
          <a:prstGeom prst="stripedRightArrow">
            <a:avLst>
              <a:gd name="adj1" fmla="val 50000"/>
              <a:gd name="adj2" fmla="val 4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780928"/>
            <a:ext cx="40290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04864"/>
            <a:ext cx="4308414" cy="291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36912"/>
            <a:ext cx="3209540" cy="169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Interaccions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106688" cy="553616"/>
          </a:xfrm>
        </p:spPr>
        <p:txBody>
          <a:bodyPr>
            <a:noAutofit/>
          </a:bodyPr>
          <a:lstStyle/>
          <a:p>
            <a:r>
              <a:rPr lang="es-ES" dirty="0" err="1" smtClean="0">
                <a:latin typeface="+mj-lt"/>
              </a:rPr>
              <a:t>Creació</a:t>
            </a:r>
            <a:r>
              <a:rPr lang="es-ES" dirty="0" smtClean="0">
                <a:latin typeface="+mj-lt"/>
              </a:rPr>
              <a:t> de </a:t>
            </a:r>
            <a:r>
              <a:rPr lang="es-ES" dirty="0" err="1" smtClean="0">
                <a:latin typeface="+mj-lt"/>
              </a:rPr>
              <a:t>fills</a:t>
            </a:r>
            <a:endParaRPr lang="es-ES" dirty="0">
              <a:latin typeface="+mj-lt"/>
            </a:endParaRPr>
          </a:p>
        </p:txBody>
      </p:sp>
      <p:sp>
        <p:nvSpPr>
          <p:cNvPr id="6" name="5 Anillo"/>
          <p:cNvSpPr/>
          <p:nvPr/>
        </p:nvSpPr>
        <p:spPr>
          <a:xfrm>
            <a:off x="1763688" y="3861048"/>
            <a:ext cx="648072" cy="648072"/>
          </a:xfrm>
          <a:prstGeom prst="donut">
            <a:avLst>
              <a:gd name="adj" fmla="val 887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1979712" y="4221088"/>
            <a:ext cx="216024" cy="64807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a la derecha con bandas"/>
          <p:cNvSpPr/>
          <p:nvPr/>
        </p:nvSpPr>
        <p:spPr>
          <a:xfrm>
            <a:off x="3563888" y="2852936"/>
            <a:ext cx="1368152" cy="936104"/>
          </a:xfrm>
          <a:prstGeom prst="stripedRightArrow">
            <a:avLst>
              <a:gd name="adj1" fmla="val 50000"/>
              <a:gd name="adj2" fmla="val 48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539552" y="5445224"/>
            <a:ext cx="5503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err="1" smtClean="0">
                <a:latin typeface="Bookman Old Style" pitchFamily="18" charset="0"/>
              </a:rPr>
              <a:t>Moure</a:t>
            </a:r>
            <a:r>
              <a:rPr lang="es-ES" sz="2000" dirty="0" smtClean="0">
                <a:latin typeface="Bookman Old Style" pitchFamily="18" charset="0"/>
              </a:rPr>
              <a:t> </a:t>
            </a:r>
            <a:r>
              <a:rPr lang="es-ES" sz="2000" dirty="0" err="1" smtClean="0">
                <a:latin typeface="Bookman Old Style" pitchFamily="18" charset="0"/>
              </a:rPr>
              <a:t>cap</a:t>
            </a:r>
            <a:r>
              <a:rPr lang="es-ES" sz="2000" dirty="0" smtClean="0">
                <a:latin typeface="Bookman Old Style" pitchFamily="18" charset="0"/>
              </a:rPr>
              <a:t> </a:t>
            </a:r>
            <a:r>
              <a:rPr lang="es-ES" sz="2000" dirty="0" err="1" smtClean="0">
                <a:latin typeface="Bookman Old Style" pitchFamily="18" charset="0"/>
              </a:rPr>
              <a:t>avall</a:t>
            </a:r>
            <a:r>
              <a:rPr lang="es-ES" sz="2000" dirty="0" smtClean="0">
                <a:latin typeface="Bookman Old Style" pitchFamily="18" charset="0"/>
              </a:rPr>
              <a:t> des de la base del </a:t>
            </a:r>
            <a:r>
              <a:rPr lang="es-ES" sz="2000" dirty="0" err="1" smtClean="0">
                <a:latin typeface="Bookman Old Style" pitchFamily="18" charset="0"/>
              </a:rPr>
              <a:t>triangle</a:t>
            </a:r>
            <a:endParaRPr lang="es-ES" sz="2000" dirty="0">
              <a:latin typeface="Bookman Old Styl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39552" y="5877272"/>
            <a:ext cx="8145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+mj-lt"/>
              </a:rPr>
              <a:t>La mida </a:t>
            </a:r>
            <a:r>
              <a:rPr lang="es-ES" sz="2000" dirty="0" err="1" smtClean="0">
                <a:latin typeface="+mj-lt"/>
              </a:rPr>
              <a:t>dels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triàngles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resultants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depèn</a:t>
            </a:r>
            <a:r>
              <a:rPr lang="es-ES" sz="2000" dirty="0" smtClean="0">
                <a:latin typeface="+mj-lt"/>
              </a:rPr>
              <a:t> del </a:t>
            </a:r>
            <a:r>
              <a:rPr lang="es-ES" sz="2000" dirty="0" err="1" smtClean="0">
                <a:latin typeface="+mj-lt"/>
              </a:rPr>
              <a:t>punt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exacte</a:t>
            </a:r>
            <a:r>
              <a:rPr lang="es-ES" sz="2000" dirty="0" smtClean="0">
                <a:latin typeface="+mj-lt"/>
              </a:rPr>
              <a:t> </a:t>
            </a:r>
            <a:r>
              <a:rPr lang="es-ES" sz="2000" dirty="0" err="1" smtClean="0">
                <a:latin typeface="+mj-lt"/>
              </a:rPr>
              <a:t>premut</a:t>
            </a:r>
            <a:endParaRPr lang="es-ES" sz="2000" dirty="0">
              <a:latin typeface="+mj-lt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A0689-0C87-4B2C-98FF-3DC8F401CE7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862</TotalTime>
  <Words>409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Origen</vt:lpstr>
      <vt:lpstr>FORMUGRAM</vt:lpstr>
      <vt:lpstr>Representació clàssica de fòrmules</vt:lpstr>
      <vt:lpstr>Alternativa: Representació geomètrica</vt:lpstr>
      <vt:lpstr>Alternativa: Representació geomètrica</vt:lpstr>
      <vt:lpstr>Alternativa: Representació geomètrica</vt:lpstr>
      <vt:lpstr>Introducció al FormuGram</vt:lpstr>
      <vt:lpstr>Exemple</vt:lpstr>
      <vt:lpstr>Interaccions</vt:lpstr>
      <vt:lpstr>Interaccions</vt:lpstr>
      <vt:lpstr>Interaccions</vt:lpstr>
      <vt:lpstr>Interaccions</vt:lpstr>
      <vt:lpstr>Interaccions</vt:lpstr>
      <vt:lpstr>Interaccions</vt:lpstr>
      <vt:lpstr>Interaccions</vt:lpstr>
      <vt:lpstr>Exemple 2. Introducció a la multiplicació</vt:lpstr>
      <vt:lpstr>Exemple 2. Introducció a la multiplicació</vt:lpstr>
      <vt:lpstr>Exemple 2. Introducció a la multiplicació</vt:lpstr>
      <vt:lpstr>Exemple 2. Introducció a la multiplicació</vt:lpstr>
      <vt:lpstr>Gràcies per la seva assistència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FORMUGRAM</dc:title>
  <dc:creator>Qxit</dc:creator>
  <cp:lastModifiedBy>sergio</cp:lastModifiedBy>
  <cp:revision>81</cp:revision>
  <dcterms:created xsi:type="dcterms:W3CDTF">2012-06-12T18:30:31Z</dcterms:created>
  <dcterms:modified xsi:type="dcterms:W3CDTF">2012-06-16T18:07:44Z</dcterms:modified>
</cp:coreProperties>
</file>