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78" r:id="rId4"/>
    <p:sldId id="279" r:id="rId5"/>
    <p:sldId id="259" r:id="rId6"/>
    <p:sldId id="280" r:id="rId7"/>
    <p:sldId id="272" r:id="rId8"/>
    <p:sldId id="261" r:id="rId9"/>
    <p:sldId id="282" r:id="rId10"/>
    <p:sldId id="283" r:id="rId11"/>
    <p:sldId id="276" r:id="rId12"/>
    <p:sldId id="281" r:id="rId1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11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4A64E7-BB74-49D1-B7B9-530811EA69B9}" type="datetimeFigureOut">
              <a:rPr lang="es-ES" smtClean="0"/>
              <a:pPr/>
              <a:t>05/11/2012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34A0A5-6F74-4472-A321-2F32613E8FFF}" type="slidenum">
              <a:rPr lang="es-ES" smtClean="0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34A0A5-6F74-4472-A321-2F32613E8FFF}" type="slidenum">
              <a:rPr lang="es-ES" smtClean="0"/>
              <a:pPr/>
              <a:t>1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34A0A5-6F74-4472-A321-2F32613E8FFF}" type="slidenum">
              <a:rPr lang="es-ES" smtClean="0"/>
              <a:pPr/>
              <a:t>12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16624-F80E-4332-9B4F-1D7BEAEF25FC}" type="datetimeFigureOut">
              <a:rPr lang="es-ES" smtClean="0"/>
              <a:pPr/>
              <a:t>05/11/2012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7870A-D833-4620-871D-52D8AB644C76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16624-F80E-4332-9B4F-1D7BEAEF25FC}" type="datetimeFigureOut">
              <a:rPr lang="es-ES" smtClean="0"/>
              <a:pPr/>
              <a:t>05/11/2012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7870A-D833-4620-871D-52D8AB644C76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16624-F80E-4332-9B4F-1D7BEAEF25FC}" type="datetimeFigureOut">
              <a:rPr lang="es-ES" smtClean="0"/>
              <a:pPr/>
              <a:t>05/11/2012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7870A-D833-4620-871D-52D8AB644C76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16624-F80E-4332-9B4F-1D7BEAEF25FC}" type="datetimeFigureOut">
              <a:rPr lang="es-ES" smtClean="0"/>
              <a:pPr/>
              <a:t>05/11/2012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7870A-D833-4620-871D-52D8AB644C76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16624-F80E-4332-9B4F-1D7BEAEF25FC}" type="datetimeFigureOut">
              <a:rPr lang="es-ES" smtClean="0"/>
              <a:pPr/>
              <a:t>05/11/2012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7870A-D833-4620-871D-52D8AB644C76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16624-F80E-4332-9B4F-1D7BEAEF25FC}" type="datetimeFigureOut">
              <a:rPr lang="es-ES" smtClean="0"/>
              <a:pPr/>
              <a:t>05/11/2012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7870A-D833-4620-871D-52D8AB644C76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16624-F80E-4332-9B4F-1D7BEAEF25FC}" type="datetimeFigureOut">
              <a:rPr lang="es-ES" smtClean="0"/>
              <a:pPr/>
              <a:t>05/11/2012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7870A-D833-4620-871D-52D8AB644C76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16624-F80E-4332-9B4F-1D7BEAEF25FC}" type="datetimeFigureOut">
              <a:rPr lang="es-ES" smtClean="0"/>
              <a:pPr/>
              <a:t>05/11/2012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7870A-D833-4620-871D-52D8AB644C76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16624-F80E-4332-9B4F-1D7BEAEF25FC}" type="datetimeFigureOut">
              <a:rPr lang="es-ES" smtClean="0"/>
              <a:pPr/>
              <a:t>05/11/2012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7870A-D833-4620-871D-52D8AB644C76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16624-F80E-4332-9B4F-1D7BEAEF25FC}" type="datetimeFigureOut">
              <a:rPr lang="es-ES" smtClean="0"/>
              <a:pPr/>
              <a:t>05/11/2012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7870A-D833-4620-871D-52D8AB644C76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16624-F80E-4332-9B4F-1D7BEAEF25FC}" type="datetimeFigureOut">
              <a:rPr lang="es-ES" smtClean="0"/>
              <a:pPr/>
              <a:t>05/11/2012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7870A-D833-4620-871D-52D8AB644C76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A16624-F80E-4332-9B4F-1D7BEAEF25FC}" type="datetimeFigureOut">
              <a:rPr lang="es-ES" smtClean="0"/>
              <a:pPr/>
              <a:t>05/11/2012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E7870A-D833-4620-871D-52D8AB644C76}" type="slidenum">
              <a:rPr lang="es-ES" smtClean="0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homes.cs.washington.edu/~lfb/paper/iser12.pdf" TargetMode="External"/><Relationship Id="rId3" Type="http://schemas.openxmlformats.org/officeDocument/2006/relationships/image" Target="../media/image10.png"/><Relationship Id="rId7" Type="http://schemas.openxmlformats.org/officeDocument/2006/relationships/hyperlink" Target="http://www.cs.washington.edu/ai/Mobile_Robotics/projects/kdes/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www.cs.washington.edu/ai/Mobile_Robotics/projects/abstracts/sparse-distance-icra-11.abstract.html" TargetMode="External"/><Relationship Id="rId5" Type="http://schemas.openxmlformats.org/officeDocument/2006/relationships/hyperlink" Target="http://www.cs.washington.edu/ai/Mobile_Robotics/projects/abstracts/rgbd-dataset-icra-11.abstract.html" TargetMode="Externa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0.pn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0.png"/><Relationship Id="rId7" Type="http://schemas.openxmlformats.org/officeDocument/2006/relationships/image" Target="../media/image1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18" Type="http://schemas.openxmlformats.org/officeDocument/2006/relationships/image" Target="../media/image30.png"/><Relationship Id="rId26" Type="http://schemas.openxmlformats.org/officeDocument/2006/relationships/image" Target="../media/image38.png"/><Relationship Id="rId3" Type="http://schemas.openxmlformats.org/officeDocument/2006/relationships/image" Target="../media/image10.png"/><Relationship Id="rId21" Type="http://schemas.openxmlformats.org/officeDocument/2006/relationships/image" Target="../media/image33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5" Type="http://schemas.openxmlformats.org/officeDocument/2006/relationships/image" Target="../media/image37.png"/><Relationship Id="rId2" Type="http://schemas.openxmlformats.org/officeDocument/2006/relationships/image" Target="../media/image9.jpeg"/><Relationship Id="rId16" Type="http://schemas.openxmlformats.org/officeDocument/2006/relationships/image" Target="../media/image28.png"/><Relationship Id="rId20" Type="http://schemas.openxmlformats.org/officeDocument/2006/relationships/image" Target="../media/image3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24" Type="http://schemas.openxmlformats.org/officeDocument/2006/relationships/image" Target="../media/image36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23" Type="http://schemas.openxmlformats.org/officeDocument/2006/relationships/image" Target="../media/image35.png"/><Relationship Id="rId28" Type="http://schemas.openxmlformats.org/officeDocument/2006/relationships/image" Target="../media/image40.png"/><Relationship Id="rId10" Type="http://schemas.openxmlformats.org/officeDocument/2006/relationships/image" Target="../media/image22.png"/><Relationship Id="rId19" Type="http://schemas.openxmlformats.org/officeDocument/2006/relationships/image" Target="../media/image31.png"/><Relationship Id="rId4" Type="http://schemas.openxmlformats.org/officeDocument/2006/relationships/image" Target="../media/image11.jpeg"/><Relationship Id="rId9" Type="http://schemas.openxmlformats.org/officeDocument/2006/relationships/image" Target="../media/image21.png"/><Relationship Id="rId14" Type="http://schemas.openxmlformats.org/officeDocument/2006/relationships/image" Target="../media/image26.png"/><Relationship Id="rId22" Type="http://schemas.openxmlformats.org/officeDocument/2006/relationships/image" Target="../media/image34.png"/><Relationship Id="rId27" Type="http://schemas.openxmlformats.org/officeDocument/2006/relationships/image" Target="../media/image3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4.png"/><Relationship Id="rId5" Type="http://schemas.openxmlformats.org/officeDocument/2006/relationships/image" Target="../media/image43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10.png"/><Relationship Id="rId7" Type="http://schemas.openxmlformats.org/officeDocument/2006/relationships/image" Target="../media/image1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10.png"/><Relationship Id="rId7" Type="http://schemas.openxmlformats.org/officeDocument/2006/relationships/image" Target="../media/image4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png"/><Relationship Id="rId5" Type="http://schemas.openxmlformats.org/officeDocument/2006/relationships/image" Target="../media/image13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degradado portad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478101" cy="6858000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3102582" y="1859340"/>
            <a:ext cx="535785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Multi Hand Pose Recognition System using </a:t>
            </a:r>
            <a:r>
              <a:rPr lang="en-US" sz="3200" b="1" dirty="0" err="1" smtClean="0"/>
              <a:t>Kinect</a:t>
            </a:r>
            <a:r>
              <a:rPr lang="en-US" sz="3200" b="1" dirty="0" smtClean="0"/>
              <a:t> Depth Sensor: Application to Medical Image Navigation</a:t>
            </a:r>
            <a:endParaRPr lang="es-ES" sz="3200" b="1" dirty="0">
              <a:latin typeface="Palatino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3246598" y="4809346"/>
            <a:ext cx="5357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Foco" pitchFamily="1" charset="0"/>
              </a:rPr>
              <a:t>Oscar Lopes, Miguel </a:t>
            </a:r>
            <a:r>
              <a:rPr lang="en-US" sz="2000" b="1" dirty="0" err="1" smtClean="0">
                <a:latin typeface="Foco" pitchFamily="1" charset="0"/>
              </a:rPr>
              <a:t>Pousa</a:t>
            </a:r>
            <a:r>
              <a:rPr lang="en-US" sz="2000" b="1" dirty="0" smtClean="0">
                <a:latin typeface="Foco" pitchFamily="1" charset="0"/>
              </a:rPr>
              <a:t>, Miguel Reyes, Sergio </a:t>
            </a:r>
            <a:r>
              <a:rPr lang="en-US" sz="2000" b="1" dirty="0" err="1" smtClean="0">
                <a:latin typeface="Foco" pitchFamily="1" charset="0"/>
              </a:rPr>
              <a:t>Escalera</a:t>
            </a:r>
            <a:r>
              <a:rPr lang="en-US" sz="2000" b="1" dirty="0" smtClean="0">
                <a:latin typeface="Foco" pitchFamily="1" charset="0"/>
              </a:rPr>
              <a:t>, and </a:t>
            </a:r>
            <a:r>
              <a:rPr lang="en-US" sz="2000" b="1" dirty="0" err="1" smtClean="0">
                <a:latin typeface="Foco" pitchFamily="1" charset="0"/>
              </a:rPr>
              <a:t>Jordi</a:t>
            </a:r>
            <a:r>
              <a:rPr lang="en-US" sz="2000" b="1" dirty="0" smtClean="0">
                <a:latin typeface="Foco" pitchFamily="1" charset="0"/>
              </a:rPr>
              <a:t> </a:t>
            </a:r>
            <a:r>
              <a:rPr lang="en-US" sz="2000" b="1" dirty="0" err="1" smtClean="0">
                <a:latin typeface="Foco" pitchFamily="1" charset="0"/>
              </a:rPr>
              <a:t>González</a:t>
            </a:r>
            <a:endParaRPr lang="en-US" sz="800" b="1" dirty="0" smtClean="0">
              <a:latin typeface="Foco" pitchFamily="1" charset="0"/>
            </a:endParaRPr>
          </a:p>
        </p:txBody>
      </p:sp>
      <p:pic>
        <p:nvPicPr>
          <p:cNvPr id="7" name="6 Imagen" descr="logo-grand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260648"/>
            <a:ext cx="1628775" cy="952500"/>
          </a:xfrm>
          <a:prstGeom prst="rect">
            <a:avLst/>
          </a:prstGeom>
        </p:spPr>
      </p:pic>
      <p:sp>
        <p:nvSpPr>
          <p:cNvPr id="8" name="2 Marcador de contenido"/>
          <p:cNvSpPr txBox="1">
            <a:spLocks/>
          </p:cNvSpPr>
          <p:nvPr/>
        </p:nvSpPr>
        <p:spPr>
          <a:xfrm>
            <a:off x="4429124" y="3143248"/>
            <a:ext cx="3043230" cy="18399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s-E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142844" y="6357958"/>
            <a:ext cx="27313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dirty="0" err="1" smtClean="0">
                <a:latin typeface="Humnst777 BT" pitchFamily="34" charset="0"/>
              </a:rPr>
              <a:t>All</a:t>
            </a:r>
            <a:r>
              <a:rPr lang="es-ES" sz="1200" dirty="0" smtClean="0">
                <a:latin typeface="Humnst777 BT" pitchFamily="34" charset="0"/>
              </a:rPr>
              <a:t> </a:t>
            </a:r>
            <a:r>
              <a:rPr lang="es-ES" sz="1200" dirty="0" err="1" smtClean="0">
                <a:latin typeface="Humnst777 BT" pitchFamily="34" charset="0"/>
              </a:rPr>
              <a:t>rights</a:t>
            </a:r>
            <a:r>
              <a:rPr lang="es-ES" sz="1200" dirty="0" smtClean="0">
                <a:latin typeface="Humnst777 BT" pitchFamily="34" charset="0"/>
              </a:rPr>
              <a:t> </a:t>
            </a:r>
            <a:r>
              <a:rPr lang="es-ES" sz="1200" dirty="0" err="1" smtClean="0">
                <a:latin typeface="Humnst777 BT" pitchFamily="34" charset="0"/>
              </a:rPr>
              <a:t>reserved</a:t>
            </a:r>
            <a:r>
              <a:rPr lang="es-ES" sz="1200" dirty="0" smtClean="0">
                <a:latin typeface="Humnst777 BT" pitchFamily="34" charset="0"/>
              </a:rPr>
              <a:t> </a:t>
            </a:r>
            <a:r>
              <a:rPr lang="es-ES" sz="1200" dirty="0" err="1" smtClean="0">
                <a:latin typeface="Humnst777 BT" pitchFamily="34" charset="0"/>
              </a:rPr>
              <a:t>HuBPA</a:t>
            </a:r>
            <a:r>
              <a:rPr lang="es-ES" sz="1200" dirty="0" smtClean="0">
                <a:latin typeface="Humnst777 BT" pitchFamily="34" charset="0"/>
              </a:rPr>
              <a:t>©</a:t>
            </a:r>
            <a:endParaRPr lang="es-ES" sz="1200" dirty="0">
              <a:latin typeface="Humnst777 BT" pitchFamily="34" charset="0"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5214942" y="142852"/>
            <a:ext cx="375218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u="sng" dirty="0" smtClean="0">
                <a:solidFill>
                  <a:schemeClr val="bg1">
                    <a:lumMod val="50000"/>
                  </a:schemeClr>
                </a:solidFill>
                <a:latin typeface="Humnst777 BT" pitchFamily="34" charset="0"/>
              </a:rPr>
              <a:t>Human Pose Recovery and Behavior Analysis</a:t>
            </a:r>
            <a:endParaRPr lang="es-ES" sz="1400" u="sng" dirty="0">
              <a:solidFill>
                <a:schemeClr val="bg1">
                  <a:lumMod val="50000"/>
                </a:schemeClr>
              </a:solidFill>
              <a:latin typeface="Humnst777 BT" pitchFamily="34" charset="0"/>
            </a:endParaRPr>
          </a:p>
        </p:txBody>
      </p:sp>
      <p:pic>
        <p:nvPicPr>
          <p:cNvPr id="15" name="Picture 2" descr="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2204864"/>
            <a:ext cx="1560172" cy="936104"/>
          </a:xfrm>
          <a:prstGeom prst="rect">
            <a:avLst/>
          </a:prstGeom>
          <a:noFill/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99593" y="1340768"/>
            <a:ext cx="720079" cy="701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5" descr="http://imageclef.org/system/files/MIPRCV_lateral_logoML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3356992"/>
            <a:ext cx="2088232" cy="283403"/>
          </a:xfrm>
          <a:prstGeom prst="rect">
            <a:avLst/>
          </a:prstGeom>
          <a:noFill/>
        </p:spPr>
      </p:pic>
      <p:pic>
        <p:nvPicPr>
          <p:cNvPr id="16386" name="Picture 2" descr="http://www.secpho.net/secpho/memberslogo/logo-1193959466_CVC_ING_RGB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7544" y="5157192"/>
            <a:ext cx="1656184" cy="1102824"/>
          </a:xfrm>
          <a:prstGeom prst="rect">
            <a:avLst/>
          </a:prstGeom>
          <a:noFill/>
        </p:spPr>
      </p:pic>
      <p:pic>
        <p:nvPicPr>
          <p:cNvPr id="16388" name="Picture 4" descr="http://www.ub.edu/astrolabio/UB_bas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5536" y="4725144"/>
            <a:ext cx="1800200" cy="614403"/>
          </a:xfrm>
          <a:prstGeom prst="rect">
            <a:avLst/>
          </a:prstGeom>
          <a:noFill/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45232" y="3834268"/>
            <a:ext cx="1506488" cy="818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 descr="cabecera diap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37048"/>
          </a:xfrm>
          <a:prstGeom prst="rect">
            <a:avLst/>
          </a:prstGeom>
        </p:spPr>
      </p:pic>
      <p:pic>
        <p:nvPicPr>
          <p:cNvPr id="9" name="8 Imagen" descr="logo-pequeñ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0"/>
            <a:ext cx="981075" cy="609600"/>
          </a:xfrm>
          <a:prstGeom prst="rect">
            <a:avLst/>
          </a:prstGeom>
        </p:spPr>
      </p:pic>
      <p:pic>
        <p:nvPicPr>
          <p:cNvPr id="10" name="9 Imagen" descr="degradado diap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879108"/>
            <a:ext cx="9144000" cy="978892"/>
          </a:xfrm>
          <a:prstGeom prst="rect">
            <a:avLst/>
          </a:prstGeom>
        </p:spPr>
      </p:pic>
      <p:sp>
        <p:nvSpPr>
          <p:cNvPr id="11" name="10 CuadroTexto"/>
          <p:cNvSpPr txBox="1"/>
          <p:nvPr/>
        </p:nvSpPr>
        <p:spPr>
          <a:xfrm>
            <a:off x="6261244" y="357166"/>
            <a:ext cx="4143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>
                <a:latin typeface="Humnst777 BT"/>
              </a:rPr>
              <a:t>Results</a:t>
            </a:r>
            <a:endParaRPr lang="es-ES" dirty="0" smtClean="0">
              <a:latin typeface="Humnst777 BT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6215074" y="6357958"/>
            <a:ext cx="27313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dirty="0" err="1" smtClean="0">
                <a:latin typeface="Humnst777 BT" pitchFamily="34" charset="0"/>
              </a:rPr>
              <a:t>All</a:t>
            </a:r>
            <a:r>
              <a:rPr lang="es-ES" sz="1200" dirty="0" smtClean="0">
                <a:latin typeface="Humnst777 BT" pitchFamily="34" charset="0"/>
              </a:rPr>
              <a:t> </a:t>
            </a:r>
            <a:r>
              <a:rPr lang="es-ES" sz="1200" dirty="0" err="1" smtClean="0">
                <a:latin typeface="Humnst777 BT" pitchFamily="34" charset="0"/>
              </a:rPr>
              <a:t>rights</a:t>
            </a:r>
            <a:r>
              <a:rPr lang="es-ES" sz="1200" dirty="0" smtClean="0">
                <a:latin typeface="Humnst777 BT" pitchFamily="34" charset="0"/>
              </a:rPr>
              <a:t> </a:t>
            </a:r>
            <a:r>
              <a:rPr lang="es-ES" sz="1200" dirty="0" err="1" smtClean="0">
                <a:latin typeface="Humnst777 BT" pitchFamily="34" charset="0"/>
              </a:rPr>
              <a:t>reserved</a:t>
            </a:r>
            <a:r>
              <a:rPr lang="es-ES" sz="1200" dirty="0" smtClean="0">
                <a:latin typeface="Humnst777 BT" pitchFamily="34" charset="0"/>
              </a:rPr>
              <a:t> </a:t>
            </a:r>
            <a:r>
              <a:rPr lang="es-ES" sz="1200" dirty="0" err="1" smtClean="0">
                <a:latin typeface="Humnst777 BT" pitchFamily="34" charset="0"/>
              </a:rPr>
              <a:t>HuBPA</a:t>
            </a:r>
            <a:r>
              <a:rPr lang="es-ES" sz="1200" dirty="0" smtClean="0">
                <a:latin typeface="Humnst777 BT" pitchFamily="34" charset="0"/>
              </a:rPr>
              <a:t>©</a:t>
            </a:r>
            <a:endParaRPr lang="es-ES" sz="1200" dirty="0">
              <a:latin typeface="Humnst777 BT" pitchFamily="34" charset="0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1928794" y="214290"/>
            <a:ext cx="247696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 smtClean="0">
                <a:solidFill>
                  <a:schemeClr val="bg1"/>
                </a:solidFill>
                <a:latin typeface="Humnst777 BT" pitchFamily="34" charset="0"/>
              </a:rPr>
              <a:t>Human Pose Recovery and Behavior Analysis</a:t>
            </a:r>
            <a:endParaRPr lang="es-ES" sz="900" dirty="0">
              <a:solidFill>
                <a:schemeClr val="bg1"/>
              </a:solidFill>
              <a:latin typeface="Humnst777 BT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1520" y="1124744"/>
            <a:ext cx="128174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sz="2200" b="1" i="1" dirty="0" smtClean="0"/>
              <a:t>Descriptor </a:t>
            </a:r>
            <a:r>
              <a:rPr lang="es-ES" sz="2200" b="1" i="1" dirty="0" err="1" smtClean="0"/>
              <a:t>results</a:t>
            </a:r>
            <a:r>
              <a:rPr lang="es-ES" sz="2200" b="1" i="1" dirty="0" smtClean="0"/>
              <a:t> </a:t>
            </a:r>
            <a:r>
              <a:rPr lang="es-ES" sz="2200" b="1" i="1" dirty="0" err="1" smtClean="0"/>
              <a:t>improve</a:t>
            </a:r>
            <a:r>
              <a:rPr lang="es-ES" sz="2200" b="1" i="1" dirty="0" smtClean="0"/>
              <a:t> </a:t>
            </a:r>
            <a:r>
              <a:rPr lang="es-ES" sz="2200" b="1" i="1" dirty="0" err="1" smtClean="0"/>
              <a:t>state</a:t>
            </a:r>
            <a:r>
              <a:rPr lang="es-ES" sz="2200" b="1" i="1" dirty="0" smtClean="0"/>
              <a:t>-of-</a:t>
            </a:r>
            <a:r>
              <a:rPr lang="es-ES" sz="2200" b="1" i="1" dirty="0" err="1" smtClean="0"/>
              <a:t>the</a:t>
            </a:r>
            <a:r>
              <a:rPr lang="es-ES" sz="2200" b="1" i="1" dirty="0" smtClean="0"/>
              <a:t>-art </a:t>
            </a:r>
            <a:r>
              <a:rPr lang="es-ES" sz="2200" b="1" i="1" dirty="0" err="1" smtClean="0"/>
              <a:t>approaches</a:t>
            </a:r>
            <a:r>
              <a:rPr lang="es-ES" sz="2200" b="1" i="1" dirty="0" smtClean="0"/>
              <a:t> (51 </a:t>
            </a:r>
            <a:r>
              <a:rPr lang="es-ES" sz="2200" b="1" i="1" dirty="0" err="1" smtClean="0"/>
              <a:t>categories</a:t>
            </a:r>
            <a:r>
              <a:rPr lang="es-ES" sz="2200" b="1" i="1" dirty="0" smtClean="0"/>
              <a:t>) </a:t>
            </a:r>
            <a:endParaRPr lang="es-ES" sz="2200" b="1" i="1" dirty="0"/>
          </a:p>
        </p:txBody>
      </p:sp>
      <p:graphicFrame>
        <p:nvGraphicFramePr>
          <p:cNvPr id="22" name="Table 21"/>
          <p:cNvGraphicFramePr>
            <a:graphicFrameLocks noGrp="1"/>
          </p:cNvGraphicFramePr>
          <p:nvPr/>
        </p:nvGraphicFramePr>
        <p:xfrm>
          <a:off x="323528" y="1844824"/>
          <a:ext cx="8434375" cy="3074670"/>
        </p:xfrm>
        <a:graphic>
          <a:graphicData uri="http://schemas.openxmlformats.org/drawingml/2006/table">
            <a:tbl>
              <a:tblPr/>
              <a:tblGrid>
                <a:gridCol w="5054134"/>
                <a:gridCol w="2513719"/>
                <a:gridCol w="866522"/>
              </a:tblGrid>
              <a:tr h="3242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Methods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Papers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Depth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</a:tr>
              <a:tr h="6322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SIFT + </a:t>
                      </a:r>
                      <a:r>
                        <a:rPr lang="en-US" sz="22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Texton</a:t>
                      </a:r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+ Color Histogram + Spin Images + 3D Bounding Boxes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sng" strike="noStrike">
                          <a:solidFill>
                            <a:srgbClr val="0000FF"/>
                          </a:solidFill>
                          <a:latin typeface="Arial"/>
                          <a:hlinkClick r:id="rId5"/>
                        </a:rPr>
                        <a:t>ICRA11A</a:t>
                      </a:r>
                      <a:endParaRPr lang="en-US" sz="2200" b="0" i="0" u="sng" strike="noStrike">
                        <a:solidFill>
                          <a:srgbClr val="0000FF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64.7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2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Sparse Distance Learning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sng" strike="noStrike" dirty="0">
                          <a:solidFill>
                            <a:srgbClr val="0000FF"/>
                          </a:solidFill>
                          <a:latin typeface="Arial"/>
                          <a:hlinkClick r:id="rId6"/>
                        </a:rPr>
                        <a:t>ICRA11B</a:t>
                      </a:r>
                      <a:endParaRPr lang="en-US" sz="2200" b="0" i="0" u="sng" strike="noStrike" dirty="0">
                        <a:solidFill>
                          <a:srgbClr val="0000FF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70.2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2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RGB-D Kernel Descriptors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sng" strike="noStrike">
                          <a:solidFill>
                            <a:srgbClr val="0000FF"/>
                          </a:solidFill>
                          <a:latin typeface="Arial"/>
                          <a:hlinkClick r:id="rId7"/>
                        </a:rPr>
                        <a:t>IROS11</a:t>
                      </a:r>
                      <a:endParaRPr lang="en-US" sz="2200" b="0" i="0" u="sng" strike="noStrike">
                        <a:solidFill>
                          <a:srgbClr val="0000FF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80.3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2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Hierarchical Matcing Pursuit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sng" strike="noStrike" dirty="0">
                          <a:solidFill>
                            <a:srgbClr val="0000FF"/>
                          </a:solidFill>
                          <a:latin typeface="Arial"/>
                          <a:hlinkClick r:id="rId8"/>
                        </a:rPr>
                        <a:t>ISER12</a:t>
                      </a:r>
                      <a:endParaRPr lang="en-US" sz="2200" b="0" i="0" u="sng" strike="noStrike" dirty="0">
                        <a:solidFill>
                          <a:srgbClr val="0000FF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81.2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1162">
                <a:tc>
                  <a:txBody>
                    <a:bodyPr/>
                    <a:lstStyle/>
                    <a:p>
                      <a:pPr algn="ctr" fontAlgn="b"/>
                      <a:r>
                        <a:rPr lang="es-ES" sz="2200" b="1" i="0" u="none" strike="noStrike" dirty="0" err="1">
                          <a:solidFill>
                            <a:srgbClr val="FF0000"/>
                          </a:solidFill>
                          <a:latin typeface="Arial"/>
                        </a:rPr>
                        <a:t>Ours</a:t>
                      </a:r>
                      <a:endParaRPr lang="es-ES" sz="2200" b="1" i="0" u="none" strike="noStrike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22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ICPR </a:t>
                      </a:r>
                      <a:r>
                        <a:rPr lang="es-ES" sz="2200" b="1" i="0" u="none" strike="noStrike" dirty="0" err="1">
                          <a:solidFill>
                            <a:srgbClr val="FF0000"/>
                          </a:solidFill>
                          <a:latin typeface="Arial"/>
                        </a:rPr>
                        <a:t>Demonstrator</a:t>
                      </a:r>
                      <a:r>
                        <a:rPr lang="es-ES" sz="22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 </a:t>
                      </a:r>
                      <a:r>
                        <a:rPr lang="es-ES" sz="2200" b="1" i="0" u="none" strike="noStrike" dirty="0" err="1">
                          <a:solidFill>
                            <a:srgbClr val="FF0000"/>
                          </a:solidFill>
                          <a:latin typeface="Arial"/>
                        </a:rPr>
                        <a:t>challenge</a:t>
                      </a:r>
                      <a:endParaRPr lang="es-ES" sz="2200" b="1" i="0" u="none" strike="noStrike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200" b="1" i="0" u="none" strike="noStrike" dirty="0" smtClean="0">
                          <a:solidFill>
                            <a:srgbClr val="FF0000"/>
                          </a:solidFill>
                          <a:latin typeface="Arial"/>
                        </a:rPr>
                        <a:t>85.13</a:t>
                      </a:r>
                      <a:endParaRPr lang="es-ES" sz="2200" b="1" i="0" u="none" strike="noStrike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3" name="Rectangle 22"/>
          <p:cNvSpPr/>
          <p:nvPr/>
        </p:nvSpPr>
        <p:spPr>
          <a:xfrm>
            <a:off x="323528" y="5723964"/>
            <a:ext cx="64087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http://www.cs.washington.edu/rgbd-dataset/dataset.html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 descr="cabecera diap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37048"/>
          </a:xfrm>
          <a:prstGeom prst="rect">
            <a:avLst/>
          </a:prstGeom>
        </p:spPr>
      </p:pic>
      <p:pic>
        <p:nvPicPr>
          <p:cNvPr id="9" name="8 Imagen" descr="logo-pequeñ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0"/>
            <a:ext cx="981075" cy="609600"/>
          </a:xfrm>
          <a:prstGeom prst="rect">
            <a:avLst/>
          </a:prstGeom>
        </p:spPr>
      </p:pic>
      <p:pic>
        <p:nvPicPr>
          <p:cNvPr id="10" name="9 Imagen" descr="degradado diap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879108"/>
            <a:ext cx="9144000" cy="978892"/>
          </a:xfrm>
          <a:prstGeom prst="rect">
            <a:avLst/>
          </a:prstGeom>
        </p:spPr>
      </p:pic>
      <p:sp>
        <p:nvSpPr>
          <p:cNvPr id="11" name="10 CuadroTexto"/>
          <p:cNvSpPr txBox="1"/>
          <p:nvPr/>
        </p:nvSpPr>
        <p:spPr>
          <a:xfrm>
            <a:off x="4714876" y="357166"/>
            <a:ext cx="4143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err="1" smtClean="0">
                <a:latin typeface="Humnst777 BT" pitchFamily="34" charset="0"/>
              </a:rPr>
              <a:t>Conclusion</a:t>
            </a:r>
            <a:endParaRPr lang="es-ES" dirty="0">
              <a:latin typeface="Humnst777 BT" pitchFamily="34" charset="0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6215074" y="6357958"/>
            <a:ext cx="27313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dirty="0" err="1" smtClean="0">
                <a:latin typeface="Humnst777 BT" pitchFamily="34" charset="0"/>
              </a:rPr>
              <a:t>All</a:t>
            </a:r>
            <a:r>
              <a:rPr lang="es-ES" sz="1200" dirty="0" smtClean="0">
                <a:latin typeface="Humnst777 BT" pitchFamily="34" charset="0"/>
              </a:rPr>
              <a:t> </a:t>
            </a:r>
            <a:r>
              <a:rPr lang="es-ES" sz="1200" dirty="0" err="1" smtClean="0">
                <a:latin typeface="Humnst777 BT" pitchFamily="34" charset="0"/>
              </a:rPr>
              <a:t>rights</a:t>
            </a:r>
            <a:r>
              <a:rPr lang="es-ES" sz="1200" dirty="0" smtClean="0">
                <a:latin typeface="Humnst777 BT" pitchFamily="34" charset="0"/>
              </a:rPr>
              <a:t> </a:t>
            </a:r>
            <a:r>
              <a:rPr lang="es-ES" sz="1200" dirty="0" err="1" smtClean="0">
                <a:latin typeface="Humnst777 BT" pitchFamily="34" charset="0"/>
              </a:rPr>
              <a:t>reserved</a:t>
            </a:r>
            <a:r>
              <a:rPr lang="es-ES" sz="1200" dirty="0" smtClean="0">
                <a:latin typeface="Humnst777 BT" pitchFamily="34" charset="0"/>
              </a:rPr>
              <a:t> </a:t>
            </a:r>
            <a:r>
              <a:rPr lang="es-ES" sz="1200" dirty="0" err="1" smtClean="0">
                <a:latin typeface="Humnst777 BT" pitchFamily="34" charset="0"/>
              </a:rPr>
              <a:t>HuBPA</a:t>
            </a:r>
            <a:r>
              <a:rPr lang="es-ES" sz="1200" dirty="0" smtClean="0">
                <a:latin typeface="Humnst777 BT" pitchFamily="34" charset="0"/>
              </a:rPr>
              <a:t>©</a:t>
            </a:r>
            <a:endParaRPr lang="es-ES" sz="1200" dirty="0">
              <a:latin typeface="Humnst777 BT" pitchFamily="34" charset="0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1928794" y="214290"/>
            <a:ext cx="247696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 smtClean="0">
                <a:solidFill>
                  <a:schemeClr val="bg1"/>
                </a:solidFill>
                <a:latin typeface="Humnst777 BT" pitchFamily="34" charset="0"/>
              </a:rPr>
              <a:t>Human Pose Recovery and Behavior Analysis</a:t>
            </a:r>
            <a:endParaRPr lang="es-ES" sz="900" dirty="0">
              <a:solidFill>
                <a:schemeClr val="bg1"/>
              </a:solidFill>
              <a:latin typeface="Humnst777 BT" pitchFamily="34" charset="0"/>
            </a:endParaRPr>
          </a:p>
        </p:txBody>
      </p:sp>
      <p:pic>
        <p:nvPicPr>
          <p:cNvPr id="15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960" y="4149080"/>
            <a:ext cx="4356852" cy="205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395536" y="1052736"/>
            <a:ext cx="633670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1" dirty="0" smtClean="0"/>
              <a:t>Conclusion</a:t>
            </a:r>
          </a:p>
          <a:p>
            <a:endParaRPr lang="en-US" sz="2200" i="1" dirty="0" smtClean="0"/>
          </a:p>
          <a:p>
            <a:endParaRPr lang="en-US" sz="2200" i="1" dirty="0" smtClean="0"/>
          </a:p>
          <a:p>
            <a:endParaRPr lang="en-US" sz="2200" i="1" dirty="0" smtClean="0"/>
          </a:p>
          <a:p>
            <a:endParaRPr lang="en-US" sz="2200" i="1" dirty="0" smtClean="0"/>
          </a:p>
          <a:p>
            <a:endParaRPr lang="en-US" sz="2200" i="1" dirty="0" smtClean="0"/>
          </a:p>
          <a:p>
            <a:endParaRPr lang="en-US" sz="2200" i="1" dirty="0" smtClean="0"/>
          </a:p>
          <a:p>
            <a:endParaRPr lang="en-US" sz="2200" i="1" dirty="0" smtClean="0"/>
          </a:p>
          <a:p>
            <a:r>
              <a:rPr lang="en-US" sz="2200" b="1" i="1" dirty="0" smtClean="0"/>
              <a:t>Future work</a:t>
            </a:r>
          </a:p>
          <a:p>
            <a:endParaRPr lang="en-US" sz="2200" i="1" dirty="0" smtClean="0"/>
          </a:p>
          <a:p>
            <a:endParaRPr lang="en-US" sz="2200" i="1" dirty="0" smtClean="0"/>
          </a:p>
          <a:p>
            <a:endParaRPr lang="en-US" sz="2200" i="1" dirty="0" smtClean="0"/>
          </a:p>
        </p:txBody>
      </p:sp>
      <p:sp>
        <p:nvSpPr>
          <p:cNvPr id="17" name="Rectangle 16"/>
          <p:cNvSpPr/>
          <p:nvPr/>
        </p:nvSpPr>
        <p:spPr>
          <a:xfrm>
            <a:off x="611560" y="4293096"/>
            <a:ext cx="367240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200" i="1" dirty="0" smtClean="0"/>
              <a:t>Use </a:t>
            </a:r>
            <a:r>
              <a:rPr lang="en-US" sz="2200" b="1" i="1" dirty="0" smtClean="0"/>
              <a:t>virtual models </a:t>
            </a:r>
            <a:r>
              <a:rPr lang="en-US" sz="2200" i="1" dirty="0" smtClean="0"/>
              <a:t>to learn objects as a </a:t>
            </a:r>
            <a:r>
              <a:rPr lang="en-US" sz="2200" b="1" i="1" dirty="0" smtClean="0"/>
              <a:t>composition of parts</a:t>
            </a:r>
            <a:endParaRPr lang="en-US" sz="2200" i="1" dirty="0" smtClean="0"/>
          </a:p>
          <a:p>
            <a:pPr>
              <a:buFont typeface="Arial" pitchFamily="34" charset="0"/>
              <a:buChar char="•"/>
            </a:pPr>
            <a:r>
              <a:rPr lang="en-US" sz="2200" i="1" dirty="0" smtClean="0"/>
              <a:t>Use the same descriptor to </a:t>
            </a:r>
            <a:r>
              <a:rPr lang="en-US" sz="2200" b="1" i="1" dirty="0" smtClean="0"/>
              <a:t>learn spatial relations of object parts</a:t>
            </a:r>
            <a:endParaRPr lang="en-US" sz="2200" b="1" i="1" dirty="0"/>
          </a:p>
        </p:txBody>
      </p:sp>
      <p:sp>
        <p:nvSpPr>
          <p:cNvPr id="18" name="Rectangle 17"/>
          <p:cNvSpPr/>
          <p:nvPr/>
        </p:nvSpPr>
        <p:spPr>
          <a:xfrm>
            <a:off x="539552" y="1484784"/>
            <a:ext cx="727280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200" i="1" dirty="0" smtClean="0"/>
              <a:t>A </a:t>
            </a:r>
            <a:r>
              <a:rPr lang="en-US" sz="2200" b="1" i="1" dirty="0" smtClean="0"/>
              <a:t>new, fast, and robust </a:t>
            </a:r>
            <a:r>
              <a:rPr lang="en-US" sz="2200" i="1" dirty="0" smtClean="0"/>
              <a:t>3D object </a:t>
            </a:r>
            <a:r>
              <a:rPr lang="en-US" sz="2200" b="1" i="1" dirty="0" smtClean="0"/>
              <a:t>descriptor</a:t>
            </a:r>
          </a:p>
          <a:p>
            <a:pPr>
              <a:buFont typeface="Arial" pitchFamily="34" charset="0"/>
              <a:buChar char="•"/>
            </a:pPr>
            <a:r>
              <a:rPr lang="en-US" sz="2200" i="1" dirty="0" smtClean="0"/>
              <a:t>Spherical descriptor</a:t>
            </a:r>
            <a:r>
              <a:rPr lang="en-US" sz="2200" b="1" i="1" dirty="0" smtClean="0"/>
              <a:t> improves state-of-the-art approaches</a:t>
            </a:r>
          </a:p>
          <a:p>
            <a:pPr>
              <a:buFont typeface="Arial" pitchFamily="34" charset="0"/>
              <a:buChar char="•"/>
            </a:pPr>
            <a:r>
              <a:rPr lang="en-US" sz="2200" b="1" i="1" dirty="0" smtClean="0"/>
              <a:t>Gesture recognition </a:t>
            </a:r>
            <a:r>
              <a:rPr lang="en-US" sz="2200" i="1" dirty="0" smtClean="0"/>
              <a:t>using HMM including hand poses and trajectories</a:t>
            </a:r>
          </a:p>
          <a:p>
            <a:pPr>
              <a:buFont typeface="Arial" pitchFamily="34" charset="0"/>
              <a:buChar char="•"/>
            </a:pPr>
            <a:r>
              <a:rPr lang="en-US" sz="2200" i="1" dirty="0" smtClean="0"/>
              <a:t>Fully-functional application using </a:t>
            </a:r>
            <a:r>
              <a:rPr lang="en-US" sz="2200" b="1" i="1" dirty="0" smtClean="0"/>
              <a:t>Microsoft </a:t>
            </a:r>
            <a:r>
              <a:rPr lang="en-US" sz="2200" b="1" i="1" dirty="0" err="1" smtClean="0"/>
              <a:t>Kinect</a:t>
            </a:r>
            <a:r>
              <a:rPr lang="en-US" sz="2200" b="1" i="1" dirty="0" smtClean="0"/>
              <a:t> SDK</a:t>
            </a:r>
            <a:r>
              <a:rPr lang="en-US" sz="2200" i="1" dirty="0" smtClean="0"/>
              <a:t> for </a:t>
            </a:r>
            <a:r>
              <a:rPr lang="en-US" sz="2200" b="1" i="1" dirty="0" smtClean="0"/>
              <a:t>medical image navigation</a:t>
            </a:r>
            <a:endParaRPr lang="en-US" sz="22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degradado portad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478101" cy="6858000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3102582" y="1859340"/>
            <a:ext cx="535785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Multi Hand Pose Recognition System using </a:t>
            </a:r>
            <a:r>
              <a:rPr lang="en-US" sz="3200" b="1" dirty="0" err="1" smtClean="0"/>
              <a:t>Kinect</a:t>
            </a:r>
            <a:r>
              <a:rPr lang="en-US" sz="3200" b="1" dirty="0" smtClean="0"/>
              <a:t> Depth Sensor: Application to Medical Image Navigation</a:t>
            </a:r>
            <a:endParaRPr lang="es-ES" sz="3200" b="1" dirty="0">
              <a:latin typeface="Palatino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3246598" y="4809346"/>
            <a:ext cx="5357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Foco" pitchFamily="1" charset="0"/>
              </a:rPr>
              <a:t>Oscar Lopes, Miguel </a:t>
            </a:r>
            <a:r>
              <a:rPr lang="en-US" sz="2000" b="1" dirty="0" err="1" smtClean="0">
                <a:latin typeface="Foco" pitchFamily="1" charset="0"/>
              </a:rPr>
              <a:t>Pousa</a:t>
            </a:r>
            <a:r>
              <a:rPr lang="en-US" sz="2000" b="1" dirty="0" smtClean="0">
                <a:latin typeface="Foco" pitchFamily="1" charset="0"/>
              </a:rPr>
              <a:t>, Miguel Reyes, Sergio </a:t>
            </a:r>
            <a:r>
              <a:rPr lang="en-US" sz="2000" b="1" dirty="0" err="1" smtClean="0">
                <a:latin typeface="Foco" pitchFamily="1" charset="0"/>
              </a:rPr>
              <a:t>Escalera</a:t>
            </a:r>
            <a:r>
              <a:rPr lang="en-US" sz="2000" b="1" dirty="0" smtClean="0">
                <a:latin typeface="Foco" pitchFamily="1" charset="0"/>
              </a:rPr>
              <a:t>, and </a:t>
            </a:r>
            <a:r>
              <a:rPr lang="en-US" sz="2000" b="1" dirty="0" err="1" smtClean="0">
                <a:latin typeface="Foco" pitchFamily="1" charset="0"/>
              </a:rPr>
              <a:t>Jordi</a:t>
            </a:r>
            <a:r>
              <a:rPr lang="en-US" sz="2000" b="1" dirty="0" smtClean="0">
                <a:latin typeface="Foco" pitchFamily="1" charset="0"/>
              </a:rPr>
              <a:t> </a:t>
            </a:r>
            <a:r>
              <a:rPr lang="en-US" sz="2000" b="1" dirty="0" err="1" smtClean="0">
                <a:latin typeface="Foco" pitchFamily="1" charset="0"/>
              </a:rPr>
              <a:t>González</a:t>
            </a:r>
            <a:endParaRPr lang="en-US" sz="800" b="1" dirty="0" smtClean="0">
              <a:latin typeface="Foco" pitchFamily="1" charset="0"/>
            </a:endParaRPr>
          </a:p>
        </p:txBody>
      </p:sp>
      <p:pic>
        <p:nvPicPr>
          <p:cNvPr id="7" name="6 Imagen" descr="logo-grand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260648"/>
            <a:ext cx="1628775" cy="952500"/>
          </a:xfrm>
          <a:prstGeom prst="rect">
            <a:avLst/>
          </a:prstGeom>
        </p:spPr>
      </p:pic>
      <p:sp>
        <p:nvSpPr>
          <p:cNvPr id="8" name="2 Marcador de contenido"/>
          <p:cNvSpPr txBox="1">
            <a:spLocks/>
          </p:cNvSpPr>
          <p:nvPr/>
        </p:nvSpPr>
        <p:spPr>
          <a:xfrm>
            <a:off x="4429124" y="3143248"/>
            <a:ext cx="3043230" cy="18399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s-E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142844" y="6357958"/>
            <a:ext cx="27313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dirty="0" err="1" smtClean="0">
                <a:latin typeface="Humnst777 BT" pitchFamily="34" charset="0"/>
              </a:rPr>
              <a:t>All</a:t>
            </a:r>
            <a:r>
              <a:rPr lang="es-ES" sz="1200" dirty="0" smtClean="0">
                <a:latin typeface="Humnst777 BT" pitchFamily="34" charset="0"/>
              </a:rPr>
              <a:t> </a:t>
            </a:r>
            <a:r>
              <a:rPr lang="es-ES" sz="1200" dirty="0" err="1" smtClean="0">
                <a:latin typeface="Humnst777 BT" pitchFamily="34" charset="0"/>
              </a:rPr>
              <a:t>rights</a:t>
            </a:r>
            <a:r>
              <a:rPr lang="es-ES" sz="1200" dirty="0" smtClean="0">
                <a:latin typeface="Humnst777 BT" pitchFamily="34" charset="0"/>
              </a:rPr>
              <a:t> </a:t>
            </a:r>
            <a:r>
              <a:rPr lang="es-ES" sz="1200" dirty="0" err="1" smtClean="0">
                <a:latin typeface="Humnst777 BT" pitchFamily="34" charset="0"/>
              </a:rPr>
              <a:t>reserved</a:t>
            </a:r>
            <a:r>
              <a:rPr lang="es-ES" sz="1200" dirty="0" smtClean="0">
                <a:latin typeface="Humnst777 BT" pitchFamily="34" charset="0"/>
              </a:rPr>
              <a:t> </a:t>
            </a:r>
            <a:r>
              <a:rPr lang="es-ES" sz="1200" dirty="0" err="1" smtClean="0">
                <a:latin typeface="Humnst777 BT" pitchFamily="34" charset="0"/>
              </a:rPr>
              <a:t>HuBPA</a:t>
            </a:r>
            <a:r>
              <a:rPr lang="es-ES" sz="1200" dirty="0" smtClean="0">
                <a:latin typeface="Humnst777 BT" pitchFamily="34" charset="0"/>
              </a:rPr>
              <a:t>©</a:t>
            </a:r>
            <a:endParaRPr lang="es-ES" sz="1200" dirty="0">
              <a:latin typeface="Humnst777 BT" pitchFamily="34" charset="0"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5214942" y="142852"/>
            <a:ext cx="375218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u="sng" dirty="0" smtClean="0">
                <a:solidFill>
                  <a:schemeClr val="bg1">
                    <a:lumMod val="50000"/>
                  </a:schemeClr>
                </a:solidFill>
                <a:latin typeface="Humnst777 BT" pitchFamily="34" charset="0"/>
              </a:rPr>
              <a:t>Human Pose Recovery and Behavior Analysis</a:t>
            </a:r>
            <a:endParaRPr lang="es-ES" sz="1400" u="sng" dirty="0">
              <a:solidFill>
                <a:schemeClr val="bg1">
                  <a:lumMod val="50000"/>
                </a:schemeClr>
              </a:solidFill>
              <a:latin typeface="Humnst777 BT" pitchFamily="34" charset="0"/>
            </a:endParaRPr>
          </a:p>
        </p:txBody>
      </p:sp>
      <p:pic>
        <p:nvPicPr>
          <p:cNvPr id="15" name="Picture 2" descr="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2204864"/>
            <a:ext cx="1560172" cy="936104"/>
          </a:xfrm>
          <a:prstGeom prst="rect">
            <a:avLst/>
          </a:prstGeom>
          <a:noFill/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99593" y="1340768"/>
            <a:ext cx="720079" cy="701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5" descr="http://imageclef.org/system/files/MIPRCV_lateral_logoML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3356992"/>
            <a:ext cx="2088232" cy="283403"/>
          </a:xfrm>
          <a:prstGeom prst="rect">
            <a:avLst/>
          </a:prstGeom>
          <a:noFill/>
        </p:spPr>
      </p:pic>
      <p:pic>
        <p:nvPicPr>
          <p:cNvPr id="16386" name="Picture 2" descr="http://www.secpho.net/secpho/memberslogo/logo-1193959466_CVC_ING_RGB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7544" y="5157192"/>
            <a:ext cx="1656184" cy="1102824"/>
          </a:xfrm>
          <a:prstGeom prst="rect">
            <a:avLst/>
          </a:prstGeom>
          <a:noFill/>
        </p:spPr>
      </p:pic>
      <p:pic>
        <p:nvPicPr>
          <p:cNvPr id="16388" name="Picture 4" descr="http://www.ub.edu/astrolabio/UB_bas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5536" y="4725144"/>
            <a:ext cx="1800200" cy="614403"/>
          </a:xfrm>
          <a:prstGeom prst="rect">
            <a:avLst/>
          </a:prstGeom>
          <a:noFill/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45232" y="3834268"/>
            <a:ext cx="1506488" cy="818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4 CuadroTexto"/>
          <p:cNvSpPr txBox="1"/>
          <p:nvPr/>
        </p:nvSpPr>
        <p:spPr>
          <a:xfrm>
            <a:off x="3254982" y="836712"/>
            <a:ext cx="5357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Thank you!</a:t>
            </a:r>
            <a:endParaRPr lang="es-ES" sz="3200" b="1" dirty="0">
              <a:latin typeface="Palatin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23 Imagen" descr="cabecera diap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37048"/>
          </a:xfrm>
          <a:prstGeom prst="rect">
            <a:avLst/>
          </a:prstGeom>
        </p:spPr>
      </p:pic>
      <p:pic>
        <p:nvPicPr>
          <p:cNvPr id="29" name="28 Imagen" descr="logo-pequeñ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0"/>
            <a:ext cx="981075" cy="609600"/>
          </a:xfrm>
          <a:prstGeom prst="rect">
            <a:avLst/>
          </a:prstGeom>
        </p:spPr>
      </p:pic>
      <p:sp>
        <p:nvSpPr>
          <p:cNvPr id="32" name="31 CuadroTexto"/>
          <p:cNvSpPr txBox="1"/>
          <p:nvPr/>
        </p:nvSpPr>
        <p:spPr>
          <a:xfrm>
            <a:off x="4714876" y="357166"/>
            <a:ext cx="4143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err="1" smtClean="0">
                <a:latin typeface="Humnst777 BT" pitchFamily="34" charset="0"/>
              </a:rPr>
              <a:t>Index</a:t>
            </a:r>
            <a:endParaRPr lang="es-ES" dirty="0">
              <a:latin typeface="Humnst777 BT" pitchFamily="34" charset="0"/>
            </a:endParaRPr>
          </a:p>
        </p:txBody>
      </p:sp>
      <p:pic>
        <p:nvPicPr>
          <p:cNvPr id="10" name="9 Imagen" descr="degradado diap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879108"/>
            <a:ext cx="9144000" cy="978892"/>
          </a:xfrm>
          <a:prstGeom prst="rect">
            <a:avLst/>
          </a:prstGeom>
        </p:spPr>
      </p:pic>
      <p:sp>
        <p:nvSpPr>
          <p:cNvPr id="12" name="11 Marcador de contenido"/>
          <p:cNvSpPr>
            <a:spLocks noGrp="1"/>
          </p:cNvSpPr>
          <p:nvPr>
            <p:ph sz="half" idx="2"/>
          </p:nvPr>
        </p:nvSpPr>
        <p:spPr>
          <a:xfrm>
            <a:off x="428596" y="1285860"/>
            <a:ext cx="8175852" cy="3951288"/>
          </a:xfrm>
        </p:spPr>
        <p:txBody>
          <a:bodyPr>
            <a:normAutofit/>
          </a:bodyPr>
          <a:lstStyle/>
          <a:p>
            <a:r>
              <a:rPr lang="es-ES" dirty="0" err="1" smtClean="0"/>
              <a:t>Motivation</a:t>
            </a:r>
            <a:endParaRPr lang="es-ES" dirty="0" smtClean="0"/>
          </a:p>
          <a:p>
            <a:r>
              <a:rPr lang="es-ES" dirty="0" err="1" smtClean="0"/>
              <a:t>System</a:t>
            </a:r>
            <a:r>
              <a:rPr lang="es-ES" dirty="0" smtClean="0"/>
              <a:t> </a:t>
            </a:r>
            <a:r>
              <a:rPr lang="es-ES" dirty="0" err="1" smtClean="0"/>
              <a:t>Architecture</a:t>
            </a:r>
            <a:endParaRPr lang="es-ES" dirty="0" smtClean="0"/>
          </a:p>
          <a:p>
            <a:r>
              <a:rPr lang="es-ES" dirty="0" smtClean="0"/>
              <a:t>Descriptor</a:t>
            </a:r>
          </a:p>
          <a:p>
            <a:r>
              <a:rPr lang="es-ES" dirty="0" err="1" smtClean="0"/>
              <a:t>Gesture</a:t>
            </a:r>
            <a:r>
              <a:rPr lang="es-ES" dirty="0" smtClean="0"/>
              <a:t> </a:t>
            </a:r>
            <a:r>
              <a:rPr lang="es-ES" dirty="0" err="1" smtClean="0"/>
              <a:t>Recognition</a:t>
            </a:r>
            <a:endParaRPr lang="es-ES" dirty="0" smtClean="0"/>
          </a:p>
          <a:p>
            <a:r>
              <a:rPr lang="es-ES" dirty="0" err="1" smtClean="0"/>
              <a:t>Dataset</a:t>
            </a:r>
            <a:endParaRPr lang="es-ES" dirty="0" smtClean="0"/>
          </a:p>
          <a:p>
            <a:r>
              <a:rPr lang="es-ES" dirty="0" err="1" smtClean="0"/>
              <a:t>Application</a:t>
            </a:r>
            <a:endParaRPr lang="es-ES" dirty="0" smtClean="0"/>
          </a:p>
          <a:p>
            <a:r>
              <a:rPr lang="es-ES" dirty="0" err="1" smtClean="0"/>
              <a:t>Results</a:t>
            </a:r>
            <a:endParaRPr lang="es-ES" dirty="0" smtClean="0"/>
          </a:p>
          <a:p>
            <a:r>
              <a:rPr lang="es-ES" dirty="0" err="1" smtClean="0"/>
              <a:t>Conclusion</a:t>
            </a:r>
            <a:endParaRPr lang="es-ES" dirty="0"/>
          </a:p>
        </p:txBody>
      </p:sp>
      <p:sp>
        <p:nvSpPr>
          <p:cNvPr id="9" name="8 Rectángulo"/>
          <p:cNvSpPr/>
          <p:nvPr/>
        </p:nvSpPr>
        <p:spPr>
          <a:xfrm>
            <a:off x="6215074" y="6357958"/>
            <a:ext cx="27313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dirty="0" err="1" smtClean="0">
                <a:latin typeface="Humnst777 BT" pitchFamily="34" charset="0"/>
              </a:rPr>
              <a:t>All</a:t>
            </a:r>
            <a:r>
              <a:rPr lang="es-ES" sz="1200" dirty="0" smtClean="0">
                <a:latin typeface="Humnst777 BT" pitchFamily="34" charset="0"/>
              </a:rPr>
              <a:t> </a:t>
            </a:r>
            <a:r>
              <a:rPr lang="es-ES" sz="1200" dirty="0" err="1" smtClean="0">
                <a:latin typeface="Humnst777 BT" pitchFamily="34" charset="0"/>
              </a:rPr>
              <a:t>rights</a:t>
            </a:r>
            <a:r>
              <a:rPr lang="es-ES" sz="1200" dirty="0" smtClean="0">
                <a:latin typeface="Humnst777 BT" pitchFamily="34" charset="0"/>
              </a:rPr>
              <a:t> </a:t>
            </a:r>
            <a:r>
              <a:rPr lang="es-ES" sz="1200" dirty="0" err="1" smtClean="0">
                <a:latin typeface="Humnst777 BT" pitchFamily="34" charset="0"/>
              </a:rPr>
              <a:t>reserved</a:t>
            </a:r>
            <a:r>
              <a:rPr lang="es-ES" sz="1200" dirty="0" smtClean="0">
                <a:latin typeface="Humnst777 BT" pitchFamily="34" charset="0"/>
              </a:rPr>
              <a:t> </a:t>
            </a:r>
            <a:r>
              <a:rPr lang="es-ES" sz="1200" dirty="0" err="1" smtClean="0">
                <a:latin typeface="Humnst777 BT" pitchFamily="34" charset="0"/>
              </a:rPr>
              <a:t>HuBPA</a:t>
            </a:r>
            <a:r>
              <a:rPr lang="es-ES" sz="1200" dirty="0" smtClean="0">
                <a:latin typeface="Humnst777 BT" pitchFamily="34" charset="0"/>
              </a:rPr>
              <a:t>©</a:t>
            </a:r>
            <a:endParaRPr lang="es-ES" sz="1200" dirty="0">
              <a:latin typeface="Humnst777 BT" pitchFamily="34" charset="0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1928794" y="214290"/>
            <a:ext cx="247696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 smtClean="0">
                <a:solidFill>
                  <a:schemeClr val="bg1"/>
                </a:solidFill>
                <a:latin typeface="Humnst777 BT" pitchFamily="34" charset="0"/>
              </a:rPr>
              <a:t>Human Pose Recovery and Behavior Analysis</a:t>
            </a:r>
            <a:endParaRPr lang="es-ES" sz="900" dirty="0">
              <a:solidFill>
                <a:schemeClr val="bg1"/>
              </a:solidFill>
              <a:latin typeface="Humnst777 B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23 Imagen" descr="cabecera diap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37048"/>
          </a:xfrm>
          <a:prstGeom prst="rect">
            <a:avLst/>
          </a:prstGeom>
        </p:spPr>
      </p:pic>
      <p:pic>
        <p:nvPicPr>
          <p:cNvPr id="29" name="28 Imagen" descr="logo-pequeñ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0"/>
            <a:ext cx="981075" cy="609600"/>
          </a:xfrm>
          <a:prstGeom prst="rect">
            <a:avLst/>
          </a:prstGeom>
        </p:spPr>
      </p:pic>
      <p:sp>
        <p:nvSpPr>
          <p:cNvPr id="32" name="31 CuadroTexto"/>
          <p:cNvSpPr txBox="1"/>
          <p:nvPr/>
        </p:nvSpPr>
        <p:spPr>
          <a:xfrm>
            <a:off x="4714876" y="357166"/>
            <a:ext cx="4143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err="1" smtClean="0">
                <a:latin typeface="Humnst777 BT" pitchFamily="34" charset="0"/>
              </a:rPr>
              <a:t>Motivation</a:t>
            </a:r>
            <a:endParaRPr lang="es-ES" dirty="0">
              <a:latin typeface="Humnst777 BT" pitchFamily="34" charset="0"/>
            </a:endParaRPr>
          </a:p>
        </p:txBody>
      </p:sp>
      <p:pic>
        <p:nvPicPr>
          <p:cNvPr id="10" name="9 Imagen" descr="degradado diap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879108"/>
            <a:ext cx="9144000" cy="978892"/>
          </a:xfrm>
          <a:prstGeom prst="rect">
            <a:avLst/>
          </a:prstGeom>
        </p:spPr>
      </p:pic>
      <p:sp>
        <p:nvSpPr>
          <p:cNvPr id="9" name="8 Rectángulo"/>
          <p:cNvSpPr/>
          <p:nvPr/>
        </p:nvSpPr>
        <p:spPr>
          <a:xfrm>
            <a:off x="6215074" y="6357958"/>
            <a:ext cx="27313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dirty="0" err="1" smtClean="0">
                <a:latin typeface="Humnst777 BT" pitchFamily="34" charset="0"/>
              </a:rPr>
              <a:t>All</a:t>
            </a:r>
            <a:r>
              <a:rPr lang="es-ES" sz="1200" dirty="0" smtClean="0">
                <a:latin typeface="Humnst777 BT" pitchFamily="34" charset="0"/>
              </a:rPr>
              <a:t> </a:t>
            </a:r>
            <a:r>
              <a:rPr lang="es-ES" sz="1200" dirty="0" err="1" smtClean="0">
                <a:latin typeface="Humnst777 BT" pitchFamily="34" charset="0"/>
              </a:rPr>
              <a:t>rights</a:t>
            </a:r>
            <a:r>
              <a:rPr lang="es-ES" sz="1200" dirty="0" smtClean="0">
                <a:latin typeface="Humnst777 BT" pitchFamily="34" charset="0"/>
              </a:rPr>
              <a:t> </a:t>
            </a:r>
            <a:r>
              <a:rPr lang="es-ES" sz="1200" dirty="0" err="1" smtClean="0">
                <a:latin typeface="Humnst777 BT" pitchFamily="34" charset="0"/>
              </a:rPr>
              <a:t>reserved</a:t>
            </a:r>
            <a:r>
              <a:rPr lang="es-ES" sz="1200" dirty="0" smtClean="0">
                <a:latin typeface="Humnst777 BT" pitchFamily="34" charset="0"/>
              </a:rPr>
              <a:t> </a:t>
            </a:r>
            <a:r>
              <a:rPr lang="es-ES" sz="1200" dirty="0" err="1" smtClean="0">
                <a:latin typeface="Humnst777 BT" pitchFamily="34" charset="0"/>
              </a:rPr>
              <a:t>HuBPA</a:t>
            </a:r>
            <a:r>
              <a:rPr lang="es-ES" sz="1200" dirty="0" smtClean="0">
                <a:latin typeface="Humnst777 BT" pitchFamily="34" charset="0"/>
              </a:rPr>
              <a:t>©</a:t>
            </a:r>
            <a:endParaRPr lang="es-ES" sz="1200" dirty="0">
              <a:latin typeface="Humnst777 BT" pitchFamily="34" charset="0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1928794" y="214290"/>
            <a:ext cx="247696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 smtClean="0">
                <a:solidFill>
                  <a:schemeClr val="bg1"/>
                </a:solidFill>
                <a:latin typeface="Humnst777 BT" pitchFamily="34" charset="0"/>
              </a:rPr>
              <a:t>Human Pose Recovery and Behavior Analysis</a:t>
            </a:r>
            <a:endParaRPr lang="es-ES" sz="900" dirty="0">
              <a:solidFill>
                <a:schemeClr val="bg1"/>
              </a:solidFill>
              <a:latin typeface="Humnst777 BT" pitchFamily="34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1700808"/>
            <a:ext cx="5152547" cy="3726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5868144" y="1700808"/>
            <a:ext cx="280831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200" i="1" dirty="0" smtClean="0"/>
              <a:t>Recognize </a:t>
            </a:r>
            <a:r>
              <a:rPr lang="en-US" sz="2200" b="1" i="1" dirty="0" smtClean="0"/>
              <a:t>hand poses </a:t>
            </a:r>
            <a:r>
              <a:rPr lang="en-US" sz="2200" i="1" dirty="0" smtClean="0"/>
              <a:t>and gestures with </a:t>
            </a:r>
            <a:r>
              <a:rPr lang="en-US" sz="2200" b="1" i="1" dirty="0" smtClean="0"/>
              <a:t>high visual variability.</a:t>
            </a:r>
          </a:p>
          <a:p>
            <a:pPr>
              <a:buFont typeface="Arial" pitchFamily="34" charset="0"/>
              <a:buChar char="•"/>
            </a:pPr>
            <a:endParaRPr lang="en-US" sz="2200" i="1" dirty="0" smtClean="0"/>
          </a:p>
          <a:p>
            <a:pPr>
              <a:buFont typeface="Arial" pitchFamily="34" charset="0"/>
              <a:buChar char="•"/>
            </a:pPr>
            <a:r>
              <a:rPr lang="en-US" sz="2200" i="1" dirty="0" smtClean="0"/>
              <a:t>Introduce the recognition process in </a:t>
            </a:r>
            <a:r>
              <a:rPr lang="en-US" sz="2200" b="1" i="1" dirty="0" smtClean="0"/>
              <a:t>an automatic medical image navigation application</a:t>
            </a:r>
            <a:endParaRPr lang="en-US" sz="22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23 Imagen" descr="cabecera diap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37048"/>
          </a:xfrm>
          <a:prstGeom prst="rect">
            <a:avLst/>
          </a:prstGeom>
        </p:spPr>
      </p:pic>
      <p:pic>
        <p:nvPicPr>
          <p:cNvPr id="29" name="28 Imagen" descr="logo-pequeñ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0"/>
            <a:ext cx="981075" cy="609600"/>
          </a:xfrm>
          <a:prstGeom prst="rect">
            <a:avLst/>
          </a:prstGeom>
        </p:spPr>
      </p:pic>
      <p:sp>
        <p:nvSpPr>
          <p:cNvPr id="32" name="31 CuadroTexto"/>
          <p:cNvSpPr txBox="1"/>
          <p:nvPr/>
        </p:nvSpPr>
        <p:spPr>
          <a:xfrm>
            <a:off x="4714876" y="357166"/>
            <a:ext cx="4143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err="1" smtClean="0">
                <a:latin typeface="Humnst777 BT" pitchFamily="34" charset="0"/>
              </a:rPr>
              <a:t>System</a:t>
            </a:r>
            <a:r>
              <a:rPr lang="es-ES" dirty="0" smtClean="0">
                <a:latin typeface="Humnst777 BT" pitchFamily="34" charset="0"/>
              </a:rPr>
              <a:t> </a:t>
            </a:r>
            <a:r>
              <a:rPr lang="es-ES" dirty="0" err="1" smtClean="0">
                <a:latin typeface="Humnst777 BT" pitchFamily="34" charset="0"/>
              </a:rPr>
              <a:t>architecture</a:t>
            </a:r>
            <a:endParaRPr lang="es-ES" dirty="0">
              <a:latin typeface="Humnst777 BT" pitchFamily="34" charset="0"/>
            </a:endParaRPr>
          </a:p>
        </p:txBody>
      </p:sp>
      <p:pic>
        <p:nvPicPr>
          <p:cNvPr id="10" name="9 Imagen" descr="degradado diap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879108"/>
            <a:ext cx="9144000" cy="978892"/>
          </a:xfrm>
          <a:prstGeom prst="rect">
            <a:avLst/>
          </a:prstGeom>
        </p:spPr>
      </p:pic>
      <p:sp>
        <p:nvSpPr>
          <p:cNvPr id="9" name="8 Rectángulo"/>
          <p:cNvSpPr/>
          <p:nvPr/>
        </p:nvSpPr>
        <p:spPr>
          <a:xfrm>
            <a:off x="6215074" y="6357958"/>
            <a:ext cx="27313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dirty="0" err="1" smtClean="0">
                <a:latin typeface="Humnst777 BT" pitchFamily="34" charset="0"/>
              </a:rPr>
              <a:t>All</a:t>
            </a:r>
            <a:r>
              <a:rPr lang="es-ES" sz="1200" dirty="0" smtClean="0">
                <a:latin typeface="Humnst777 BT" pitchFamily="34" charset="0"/>
              </a:rPr>
              <a:t> </a:t>
            </a:r>
            <a:r>
              <a:rPr lang="es-ES" sz="1200" dirty="0" err="1" smtClean="0">
                <a:latin typeface="Humnst777 BT" pitchFamily="34" charset="0"/>
              </a:rPr>
              <a:t>rights</a:t>
            </a:r>
            <a:r>
              <a:rPr lang="es-ES" sz="1200" dirty="0" smtClean="0">
                <a:latin typeface="Humnst777 BT" pitchFamily="34" charset="0"/>
              </a:rPr>
              <a:t> </a:t>
            </a:r>
            <a:r>
              <a:rPr lang="es-ES" sz="1200" dirty="0" err="1" smtClean="0">
                <a:latin typeface="Humnst777 BT" pitchFamily="34" charset="0"/>
              </a:rPr>
              <a:t>reserved</a:t>
            </a:r>
            <a:r>
              <a:rPr lang="es-ES" sz="1200" dirty="0" smtClean="0">
                <a:latin typeface="Humnst777 BT" pitchFamily="34" charset="0"/>
              </a:rPr>
              <a:t> </a:t>
            </a:r>
            <a:r>
              <a:rPr lang="es-ES" sz="1200" dirty="0" err="1" smtClean="0">
                <a:latin typeface="Humnst777 BT" pitchFamily="34" charset="0"/>
              </a:rPr>
              <a:t>HuBPA</a:t>
            </a:r>
            <a:r>
              <a:rPr lang="es-ES" sz="1200" dirty="0" smtClean="0">
                <a:latin typeface="Humnst777 BT" pitchFamily="34" charset="0"/>
              </a:rPr>
              <a:t>©</a:t>
            </a:r>
            <a:endParaRPr lang="es-ES" sz="1200" dirty="0">
              <a:latin typeface="Humnst777 BT" pitchFamily="34" charset="0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1928794" y="214290"/>
            <a:ext cx="247696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 smtClean="0">
                <a:solidFill>
                  <a:schemeClr val="bg1"/>
                </a:solidFill>
                <a:latin typeface="Humnst777 BT" pitchFamily="34" charset="0"/>
              </a:rPr>
              <a:t>Human Pose Recovery and Behavior Analysis</a:t>
            </a:r>
            <a:endParaRPr lang="es-ES" sz="900" dirty="0">
              <a:solidFill>
                <a:schemeClr val="bg1"/>
              </a:solidFill>
              <a:latin typeface="Humnst777 BT" pitchFamily="34" charset="0"/>
            </a:endParaRPr>
          </a:p>
        </p:txBody>
      </p:sp>
      <p:pic>
        <p:nvPicPr>
          <p:cNvPr id="11" name="Picture 14" descr="http://static.betazeta.com/www.niubie.com/up/2011/01/kinect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6369" y="1255986"/>
            <a:ext cx="3168352" cy="1784226"/>
          </a:xfrm>
          <a:prstGeom prst="rect">
            <a:avLst/>
          </a:prstGeom>
          <a:noFill/>
        </p:spPr>
      </p:pic>
      <p:pic>
        <p:nvPicPr>
          <p:cNvPr id="12" name="Picture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38489" y="2408114"/>
            <a:ext cx="1801863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26321" y="2192090"/>
            <a:ext cx="116277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2410097" y="2697887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RGBD data </a:t>
            </a:r>
            <a:r>
              <a:rPr lang="es-ES" dirty="0" err="1" smtClean="0"/>
              <a:t>acquisition</a:t>
            </a:r>
            <a:endParaRPr lang="es-ES" dirty="0"/>
          </a:p>
        </p:txBody>
      </p:sp>
      <p:sp>
        <p:nvSpPr>
          <p:cNvPr id="18" name="TextBox 17"/>
          <p:cNvSpPr txBox="1"/>
          <p:nvPr/>
        </p:nvSpPr>
        <p:spPr>
          <a:xfrm>
            <a:off x="5002385" y="1124744"/>
            <a:ext cx="2232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Trained</a:t>
            </a:r>
            <a:r>
              <a:rPr lang="es-ES" dirty="0" smtClean="0"/>
              <a:t> </a:t>
            </a:r>
            <a:r>
              <a:rPr lang="es-ES" dirty="0" err="1" smtClean="0"/>
              <a:t>spherical</a:t>
            </a:r>
            <a:r>
              <a:rPr lang="es-ES" dirty="0" smtClean="0"/>
              <a:t> </a:t>
            </a:r>
            <a:r>
              <a:rPr lang="es-ES" dirty="0" err="1" smtClean="0"/>
              <a:t>descriptors</a:t>
            </a:r>
            <a:r>
              <a:rPr lang="es-ES" dirty="0" smtClean="0"/>
              <a:t> and HMM </a:t>
            </a:r>
            <a:r>
              <a:rPr lang="es-ES" dirty="0" err="1" smtClean="0"/>
              <a:t>gesture</a:t>
            </a:r>
            <a:r>
              <a:rPr lang="es-ES" dirty="0" smtClean="0"/>
              <a:t> </a:t>
            </a:r>
            <a:r>
              <a:rPr lang="es-ES" dirty="0" err="1" smtClean="0"/>
              <a:t>recognition</a:t>
            </a:r>
            <a:endParaRPr lang="es-ES" dirty="0"/>
          </a:p>
        </p:txBody>
      </p:sp>
      <p:sp>
        <p:nvSpPr>
          <p:cNvPr id="19" name="TextBox 18"/>
          <p:cNvSpPr txBox="1"/>
          <p:nvPr/>
        </p:nvSpPr>
        <p:spPr>
          <a:xfrm>
            <a:off x="1762025" y="4424338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Medical</a:t>
            </a:r>
            <a:r>
              <a:rPr lang="es-ES" dirty="0" smtClean="0"/>
              <a:t> </a:t>
            </a:r>
            <a:r>
              <a:rPr lang="es-ES" dirty="0" err="1" smtClean="0"/>
              <a:t>image</a:t>
            </a:r>
            <a:r>
              <a:rPr lang="es-ES" dirty="0" smtClean="0"/>
              <a:t> </a:t>
            </a:r>
            <a:r>
              <a:rPr lang="es-ES" dirty="0" err="1" smtClean="0"/>
              <a:t>navigation</a:t>
            </a:r>
            <a:endParaRPr lang="es-ES" dirty="0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78249" y="2881658"/>
            <a:ext cx="3077572" cy="334288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21" name="TextBox 20"/>
          <p:cNvSpPr txBox="1"/>
          <p:nvPr/>
        </p:nvSpPr>
        <p:spPr>
          <a:xfrm>
            <a:off x="1835696" y="2924944"/>
            <a:ext cx="8640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200" b="1" dirty="0" smtClean="0">
                <a:solidFill>
                  <a:srgbClr val="FF0000"/>
                </a:solidFill>
              </a:rPr>
              <a:t>A</a:t>
            </a:r>
            <a:endParaRPr lang="es-ES" sz="4200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067944" y="1124744"/>
            <a:ext cx="8640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200" b="1" dirty="0" smtClean="0">
                <a:solidFill>
                  <a:srgbClr val="FF0000"/>
                </a:solidFill>
              </a:rPr>
              <a:t>B</a:t>
            </a:r>
            <a:endParaRPr lang="es-ES" sz="4200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187624" y="4346520"/>
            <a:ext cx="8640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200" b="1" dirty="0" smtClean="0">
                <a:solidFill>
                  <a:srgbClr val="FF0000"/>
                </a:solidFill>
              </a:rPr>
              <a:t>C</a:t>
            </a:r>
            <a:endParaRPr lang="es-ES" sz="4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 descr="cabecera diap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37048"/>
          </a:xfrm>
          <a:prstGeom prst="rect">
            <a:avLst/>
          </a:prstGeom>
        </p:spPr>
      </p:pic>
      <p:pic>
        <p:nvPicPr>
          <p:cNvPr id="9" name="8 Imagen" descr="logo-pequeñ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0"/>
            <a:ext cx="981075" cy="609600"/>
          </a:xfrm>
          <a:prstGeom prst="rect">
            <a:avLst/>
          </a:prstGeom>
        </p:spPr>
      </p:pic>
      <p:pic>
        <p:nvPicPr>
          <p:cNvPr id="10" name="9 Imagen" descr="degradado diap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879108"/>
            <a:ext cx="9144000" cy="978892"/>
          </a:xfrm>
          <a:prstGeom prst="rect">
            <a:avLst/>
          </a:prstGeom>
        </p:spPr>
      </p:pic>
      <p:sp>
        <p:nvSpPr>
          <p:cNvPr id="11" name="10 CuadroTexto"/>
          <p:cNvSpPr txBox="1"/>
          <p:nvPr/>
        </p:nvSpPr>
        <p:spPr>
          <a:xfrm>
            <a:off x="4714876" y="357166"/>
            <a:ext cx="4143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Humnst777 BT"/>
              </a:rPr>
              <a:t>Descriptor</a:t>
            </a:r>
            <a:endParaRPr lang="es-ES" dirty="0">
              <a:latin typeface="Humnst777 BT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6215074" y="6357958"/>
            <a:ext cx="27313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dirty="0" err="1" smtClean="0">
                <a:latin typeface="Humnst777 BT" pitchFamily="34" charset="0"/>
              </a:rPr>
              <a:t>All</a:t>
            </a:r>
            <a:r>
              <a:rPr lang="es-ES" sz="1200" dirty="0" smtClean="0">
                <a:latin typeface="Humnst777 BT" pitchFamily="34" charset="0"/>
              </a:rPr>
              <a:t> </a:t>
            </a:r>
            <a:r>
              <a:rPr lang="es-ES" sz="1200" dirty="0" err="1" smtClean="0">
                <a:latin typeface="Humnst777 BT" pitchFamily="34" charset="0"/>
              </a:rPr>
              <a:t>rights</a:t>
            </a:r>
            <a:r>
              <a:rPr lang="es-ES" sz="1200" dirty="0" smtClean="0">
                <a:latin typeface="Humnst777 BT" pitchFamily="34" charset="0"/>
              </a:rPr>
              <a:t> </a:t>
            </a:r>
            <a:r>
              <a:rPr lang="es-ES" sz="1200" dirty="0" err="1" smtClean="0">
                <a:latin typeface="Humnst777 BT" pitchFamily="34" charset="0"/>
              </a:rPr>
              <a:t>reserved</a:t>
            </a:r>
            <a:r>
              <a:rPr lang="es-ES" sz="1200" dirty="0" smtClean="0">
                <a:latin typeface="Humnst777 BT" pitchFamily="34" charset="0"/>
              </a:rPr>
              <a:t> </a:t>
            </a:r>
            <a:r>
              <a:rPr lang="es-ES" sz="1200" dirty="0" err="1" smtClean="0">
                <a:latin typeface="Humnst777 BT" pitchFamily="34" charset="0"/>
              </a:rPr>
              <a:t>HuBPA</a:t>
            </a:r>
            <a:r>
              <a:rPr lang="es-ES" sz="1200" dirty="0" smtClean="0">
                <a:latin typeface="Humnst777 BT" pitchFamily="34" charset="0"/>
              </a:rPr>
              <a:t>©</a:t>
            </a:r>
            <a:endParaRPr lang="es-ES" sz="1200" dirty="0">
              <a:latin typeface="Humnst777 BT" pitchFamily="34" charset="0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1928794" y="214290"/>
            <a:ext cx="247696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 smtClean="0">
                <a:solidFill>
                  <a:schemeClr val="bg1"/>
                </a:solidFill>
                <a:latin typeface="Humnst777 BT" pitchFamily="34" charset="0"/>
              </a:rPr>
              <a:t>Human Pose Recovery and Behavior Analysis</a:t>
            </a:r>
            <a:endParaRPr lang="es-ES" sz="900" dirty="0">
              <a:solidFill>
                <a:schemeClr val="bg1"/>
              </a:solidFill>
              <a:latin typeface="Humnst777 BT" pitchFamily="34" charset="0"/>
            </a:endParaRPr>
          </a:p>
        </p:txBody>
      </p:sp>
      <p:pic>
        <p:nvPicPr>
          <p:cNvPr id="16" name="Picture 4" descr="C:\Users\PC\Downloads\MCVAI_Thesis_Presentation\thesis_v7\thesis\pics\section_neib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8412" y="3222358"/>
            <a:ext cx="2395178" cy="23674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4466" y="1052736"/>
            <a:ext cx="2299994" cy="2367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79576"/>
            <a:ext cx="1781175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9" name="Group 18"/>
          <p:cNvGrpSpPr/>
          <p:nvPr/>
        </p:nvGrpSpPr>
        <p:grpSpPr>
          <a:xfrm>
            <a:off x="497308" y="1550041"/>
            <a:ext cx="2634532" cy="882980"/>
            <a:chOff x="654817" y="2184791"/>
            <a:chExt cx="3329829" cy="1242119"/>
          </a:xfrm>
        </p:grpSpPr>
        <p:grpSp>
          <p:nvGrpSpPr>
            <p:cNvPr id="20" name="Group 6"/>
            <p:cNvGrpSpPr/>
            <p:nvPr/>
          </p:nvGrpSpPr>
          <p:grpSpPr>
            <a:xfrm>
              <a:off x="678629" y="2184791"/>
              <a:ext cx="3306017" cy="911356"/>
              <a:chOff x="678629" y="2184791"/>
              <a:chExt cx="3306017" cy="911356"/>
            </a:xfrm>
          </p:grpSpPr>
          <p:grpSp>
            <p:nvGrpSpPr>
              <p:cNvPr id="24" name="Group 2"/>
              <p:cNvGrpSpPr/>
              <p:nvPr/>
            </p:nvGrpSpPr>
            <p:grpSpPr>
              <a:xfrm>
                <a:off x="678630" y="2184791"/>
                <a:ext cx="2422231" cy="284470"/>
                <a:chOff x="678630" y="2184791"/>
                <a:chExt cx="2422231" cy="284470"/>
              </a:xfrm>
            </p:grpSpPr>
            <p:pic>
              <p:nvPicPr>
                <p:cNvPr id="31" name="Picture 7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78630" y="2184791"/>
                  <a:ext cx="361950" cy="2571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2" name="Picture 8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81561" y="2212086"/>
                  <a:ext cx="2019300" cy="2571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25" name="Group 4"/>
              <p:cNvGrpSpPr/>
              <p:nvPr/>
            </p:nvGrpSpPr>
            <p:grpSpPr>
              <a:xfrm>
                <a:off x="678630" y="2494168"/>
                <a:ext cx="3261673" cy="322343"/>
                <a:chOff x="678630" y="2494168"/>
                <a:chExt cx="3261673" cy="322343"/>
              </a:xfrm>
            </p:grpSpPr>
            <p:pic>
              <p:nvPicPr>
                <p:cNvPr id="29" name="Picture 9"/>
                <p:cNvPicPr>
                  <a:picLocks noChangeAspect="1" noChangeArrowheads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78630" y="2502186"/>
                  <a:ext cx="314325" cy="3143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0" name="Picture 10"/>
                <p:cNvPicPr>
                  <a:picLocks noChangeAspect="1" noChangeArrowheads="1"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54228" y="2494168"/>
                  <a:ext cx="2886075" cy="2571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26" name="Group 5"/>
              <p:cNvGrpSpPr/>
              <p:nvPr/>
            </p:nvGrpSpPr>
            <p:grpSpPr>
              <a:xfrm>
                <a:off x="678629" y="2819922"/>
                <a:ext cx="3306017" cy="276225"/>
                <a:chOff x="678629" y="2819922"/>
                <a:chExt cx="3306017" cy="276225"/>
              </a:xfrm>
            </p:grpSpPr>
            <p:pic>
              <p:nvPicPr>
                <p:cNvPr id="27" name="Picture 11"/>
                <p:cNvPicPr>
                  <a:picLocks noChangeAspect="1" noChangeArrowheads="1"/>
                </p:cNvPicPr>
                <p:nvPr/>
              </p:nvPicPr>
              <p:blipFill>
                <a:blip r:embed="rId12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78629" y="2819922"/>
                  <a:ext cx="314325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8" name="Picture 12"/>
                <p:cNvPicPr>
                  <a:picLocks noChangeAspect="1" noChangeArrowheads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69996" y="2825551"/>
                  <a:ext cx="2914650" cy="2000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</p:grpSp>
        <p:grpSp>
          <p:nvGrpSpPr>
            <p:cNvPr id="21" name="Group 7"/>
            <p:cNvGrpSpPr/>
            <p:nvPr/>
          </p:nvGrpSpPr>
          <p:grpSpPr>
            <a:xfrm>
              <a:off x="654817" y="3145340"/>
              <a:ext cx="2169047" cy="281570"/>
              <a:chOff x="654817" y="3145340"/>
              <a:chExt cx="2169047" cy="281570"/>
            </a:xfrm>
          </p:grpSpPr>
          <p:pic>
            <p:nvPicPr>
              <p:cNvPr id="22" name="Picture 14"/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4817" y="3145340"/>
                <a:ext cx="771525" cy="28157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3" name="Picture 15"/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09414" y="3171825"/>
                <a:ext cx="1314450" cy="228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grpSp>
        <p:nvGrpSpPr>
          <p:cNvPr id="33" name="Group 32"/>
          <p:cNvGrpSpPr/>
          <p:nvPr/>
        </p:nvGrpSpPr>
        <p:grpSpPr>
          <a:xfrm>
            <a:off x="3808204" y="1447166"/>
            <a:ext cx="1609693" cy="700560"/>
            <a:chOff x="638026" y="2593816"/>
            <a:chExt cx="1762125" cy="835184"/>
          </a:xfrm>
        </p:grpSpPr>
        <p:pic>
          <p:nvPicPr>
            <p:cNvPr id="34" name="Picture 16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6126" y="2593816"/>
              <a:ext cx="1724025" cy="257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5" name="Picture 17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6126" y="2850991"/>
              <a:ext cx="1171575" cy="285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6" name="Picture 18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026" y="3181350"/>
              <a:ext cx="1209675" cy="247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7" name="Group 36"/>
          <p:cNvGrpSpPr/>
          <p:nvPr/>
        </p:nvGrpSpPr>
        <p:grpSpPr>
          <a:xfrm>
            <a:off x="484938" y="2484652"/>
            <a:ext cx="5323978" cy="268351"/>
            <a:chOff x="678630" y="3133352"/>
            <a:chExt cx="5323978" cy="268351"/>
          </a:xfrm>
        </p:grpSpPr>
        <p:pic>
          <p:nvPicPr>
            <p:cNvPr id="38" name="Picture 21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630" y="3135003"/>
              <a:ext cx="238125" cy="266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9" name="Picture 22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9374" y="3194539"/>
              <a:ext cx="4721607" cy="2071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0" name="Picture 23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07333" y="3133352"/>
              <a:ext cx="295275" cy="247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1" name="Group 40"/>
          <p:cNvGrpSpPr/>
          <p:nvPr/>
        </p:nvGrpSpPr>
        <p:grpSpPr>
          <a:xfrm>
            <a:off x="467544" y="2839529"/>
            <a:ext cx="3979004" cy="352425"/>
            <a:chOff x="598695" y="3429000"/>
            <a:chExt cx="3979004" cy="352425"/>
          </a:xfrm>
        </p:grpSpPr>
        <p:pic>
          <p:nvPicPr>
            <p:cNvPr id="42" name="Picture 24"/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695" y="3429000"/>
              <a:ext cx="676275" cy="3524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3" name="Picture 25"/>
            <p:cNvPicPr>
              <a:picLocks noChangeAspect="1" noChangeArrowheads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478" y="3517185"/>
              <a:ext cx="2824049" cy="264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4" name="Picture 26"/>
            <p:cNvPicPr>
              <a:picLocks noChangeAspect="1" noChangeArrowheads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1231" y="3517185"/>
              <a:ext cx="436468" cy="2182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45" name="Picture 27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536" y="3306469"/>
            <a:ext cx="2453210" cy="267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28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536" y="3746970"/>
            <a:ext cx="2761338" cy="1649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7" name="Straight Connector 46"/>
          <p:cNvCxnSpPr/>
          <p:nvPr/>
        </p:nvCxnSpPr>
        <p:spPr>
          <a:xfrm>
            <a:off x="467544" y="3628397"/>
            <a:ext cx="3076045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Group 47"/>
          <p:cNvGrpSpPr/>
          <p:nvPr/>
        </p:nvGrpSpPr>
        <p:grpSpPr>
          <a:xfrm>
            <a:off x="6464181" y="4141343"/>
            <a:ext cx="2202638" cy="662784"/>
            <a:chOff x="3928743" y="4437112"/>
            <a:chExt cx="2202638" cy="662784"/>
          </a:xfrm>
        </p:grpSpPr>
        <p:pic>
          <p:nvPicPr>
            <p:cNvPr id="49" name="Picture 29"/>
            <p:cNvPicPr>
              <a:picLocks noChangeAspect="1" noChangeArrowheads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3215" y="4768097"/>
              <a:ext cx="2198166" cy="3317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0" name="Picture 30"/>
            <p:cNvPicPr>
              <a:picLocks noChangeAspect="1" noChangeArrowheads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8743" y="4437112"/>
              <a:ext cx="2149400" cy="232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1" name="Rectangle 50"/>
          <p:cNvSpPr/>
          <p:nvPr/>
        </p:nvSpPr>
        <p:spPr>
          <a:xfrm>
            <a:off x="395536" y="5755322"/>
            <a:ext cx="842493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000" dirty="0" smtClean="0"/>
              <a:t>Sergio Escalera, Alicia </a:t>
            </a:r>
            <a:r>
              <a:rPr lang="es-ES" sz="1000" dirty="0" err="1" smtClean="0"/>
              <a:t>Fornés</a:t>
            </a:r>
            <a:r>
              <a:rPr lang="es-ES" sz="1000" dirty="0" smtClean="0"/>
              <a:t>, Oriol Pujol, Josep </a:t>
            </a:r>
            <a:r>
              <a:rPr lang="es-ES" sz="1000" dirty="0" err="1" smtClean="0"/>
              <a:t>Lladós</a:t>
            </a:r>
            <a:r>
              <a:rPr lang="es-ES" sz="1000" dirty="0" smtClean="0"/>
              <a:t>, and </a:t>
            </a:r>
            <a:r>
              <a:rPr lang="es-ES" sz="1000" dirty="0" err="1" smtClean="0"/>
              <a:t>Petia</a:t>
            </a:r>
            <a:r>
              <a:rPr lang="es-ES" sz="1000" dirty="0" smtClean="0"/>
              <a:t> </a:t>
            </a:r>
            <a:r>
              <a:rPr lang="es-ES" sz="1000" dirty="0" err="1" smtClean="0"/>
              <a:t>Radeva</a:t>
            </a:r>
            <a:r>
              <a:rPr lang="es-ES" sz="1000" dirty="0" smtClean="0"/>
              <a:t>, Circular </a:t>
            </a:r>
            <a:r>
              <a:rPr lang="es-ES" sz="1000" dirty="0" err="1" smtClean="0"/>
              <a:t>Blurred</a:t>
            </a:r>
            <a:r>
              <a:rPr lang="es-ES" sz="1000" dirty="0" smtClean="0"/>
              <a:t> </a:t>
            </a:r>
            <a:r>
              <a:rPr lang="es-ES" sz="1000" dirty="0" err="1" smtClean="0"/>
              <a:t>Shape</a:t>
            </a:r>
            <a:r>
              <a:rPr lang="es-ES" sz="1000" dirty="0" smtClean="0"/>
              <a:t> </a:t>
            </a:r>
            <a:r>
              <a:rPr lang="es-ES" sz="1000" dirty="0" err="1" smtClean="0"/>
              <a:t>Model</a:t>
            </a:r>
            <a:r>
              <a:rPr lang="es-ES" sz="1000" dirty="0" smtClean="0"/>
              <a:t> </a:t>
            </a:r>
            <a:r>
              <a:rPr lang="es-ES" sz="1000" dirty="0" err="1" smtClean="0"/>
              <a:t>for</a:t>
            </a:r>
            <a:r>
              <a:rPr lang="es-ES" sz="1000" dirty="0" smtClean="0"/>
              <a:t> </a:t>
            </a:r>
            <a:r>
              <a:rPr lang="es-ES" sz="1000" dirty="0" err="1" smtClean="0"/>
              <a:t>Multiclass</a:t>
            </a:r>
            <a:r>
              <a:rPr lang="es-ES" sz="1000" dirty="0" smtClean="0"/>
              <a:t> Symbol </a:t>
            </a:r>
            <a:r>
              <a:rPr lang="es-ES" sz="1000" dirty="0" err="1" smtClean="0"/>
              <a:t>Recognition</a:t>
            </a:r>
            <a:r>
              <a:rPr lang="es-ES" sz="1000" dirty="0" smtClean="0"/>
              <a:t>, </a:t>
            </a:r>
            <a:r>
              <a:rPr lang="es-ES" sz="1000" dirty="0" err="1" smtClean="0"/>
              <a:t>Systems</a:t>
            </a:r>
            <a:r>
              <a:rPr lang="es-ES" sz="1000" dirty="0" smtClean="0"/>
              <a:t>, </a:t>
            </a:r>
            <a:r>
              <a:rPr lang="es-ES" sz="1000" dirty="0" err="1" smtClean="0"/>
              <a:t>Man</a:t>
            </a:r>
            <a:r>
              <a:rPr lang="es-ES" sz="1000" dirty="0" smtClean="0"/>
              <a:t>, and </a:t>
            </a:r>
            <a:r>
              <a:rPr lang="es-ES" sz="1000" dirty="0" err="1" smtClean="0"/>
              <a:t>Cybernetics</a:t>
            </a:r>
            <a:r>
              <a:rPr lang="es-ES" sz="1000" dirty="0" smtClean="0"/>
              <a:t>, </a:t>
            </a:r>
            <a:r>
              <a:rPr lang="es-ES" sz="1000" dirty="0" err="1" smtClean="0"/>
              <a:t>Part</a:t>
            </a:r>
            <a:r>
              <a:rPr lang="es-ES" sz="1000" dirty="0" smtClean="0"/>
              <a:t> B: </a:t>
            </a:r>
            <a:r>
              <a:rPr lang="es-ES" sz="1000" dirty="0" err="1" smtClean="0"/>
              <a:t>Cybernetics</a:t>
            </a:r>
            <a:r>
              <a:rPr lang="es-ES" sz="1000" dirty="0" smtClean="0"/>
              <a:t>, IEEE </a:t>
            </a:r>
            <a:r>
              <a:rPr lang="es-ES" sz="1000" dirty="0" err="1" smtClean="0"/>
              <a:t>Transactions</a:t>
            </a:r>
            <a:r>
              <a:rPr lang="es-ES" sz="1000" dirty="0" smtClean="0"/>
              <a:t> </a:t>
            </a:r>
            <a:r>
              <a:rPr lang="es-ES" sz="1000" dirty="0" err="1" smtClean="0"/>
              <a:t>On</a:t>
            </a:r>
            <a:r>
              <a:rPr lang="es-ES" sz="1000" dirty="0" smtClean="0"/>
              <a:t>, </a:t>
            </a:r>
            <a:r>
              <a:rPr lang="es-ES" sz="1000" dirty="0" err="1" smtClean="0"/>
              <a:t>Volume</a:t>
            </a:r>
            <a:r>
              <a:rPr lang="es-ES" sz="1000" dirty="0" smtClean="0"/>
              <a:t> 99, pp. 1-10, Digital </a:t>
            </a:r>
            <a:r>
              <a:rPr lang="es-ES" sz="1000" dirty="0" err="1" smtClean="0"/>
              <a:t>Object</a:t>
            </a:r>
            <a:r>
              <a:rPr lang="es-ES" sz="1000" dirty="0" smtClean="0"/>
              <a:t> </a:t>
            </a:r>
            <a:r>
              <a:rPr lang="es-ES" sz="1000" dirty="0" err="1" smtClean="0"/>
              <a:t>Identifier</a:t>
            </a:r>
            <a:r>
              <a:rPr lang="es-ES" sz="1000" dirty="0" smtClean="0"/>
              <a:t>: 10.1109/TSMCB.2010.2060481, pp. 1-10, IEEE </a:t>
            </a:r>
            <a:r>
              <a:rPr lang="es-ES" sz="1000" dirty="0" err="1" smtClean="0"/>
              <a:t>Society</a:t>
            </a:r>
            <a:r>
              <a:rPr lang="es-ES" sz="1000" dirty="0" smtClean="0"/>
              <a:t>, Hanover, USA, ISSN 1083-4419, IF JCR CCIA 3.007 2009 11/103, 2010.</a:t>
            </a:r>
            <a:endParaRPr lang="es-ES" sz="1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 descr="cabecera diap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37048"/>
          </a:xfrm>
          <a:prstGeom prst="rect">
            <a:avLst/>
          </a:prstGeom>
        </p:spPr>
      </p:pic>
      <p:pic>
        <p:nvPicPr>
          <p:cNvPr id="9" name="8 Imagen" descr="logo-pequeñ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0"/>
            <a:ext cx="981075" cy="609600"/>
          </a:xfrm>
          <a:prstGeom prst="rect">
            <a:avLst/>
          </a:prstGeom>
        </p:spPr>
      </p:pic>
      <p:pic>
        <p:nvPicPr>
          <p:cNvPr id="10" name="9 Imagen" descr="degradado diap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879108"/>
            <a:ext cx="9144000" cy="978892"/>
          </a:xfrm>
          <a:prstGeom prst="rect">
            <a:avLst/>
          </a:prstGeom>
        </p:spPr>
      </p:pic>
      <p:sp>
        <p:nvSpPr>
          <p:cNvPr id="11" name="10 CuadroTexto"/>
          <p:cNvSpPr txBox="1"/>
          <p:nvPr/>
        </p:nvSpPr>
        <p:spPr>
          <a:xfrm>
            <a:off x="4714876" y="357166"/>
            <a:ext cx="4143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Humnst777 BT"/>
              </a:rPr>
              <a:t>Descriptor</a:t>
            </a:r>
            <a:endParaRPr lang="es-ES" dirty="0">
              <a:latin typeface="Humnst777 BT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6215074" y="6357958"/>
            <a:ext cx="27313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dirty="0" err="1" smtClean="0">
                <a:latin typeface="Humnst777 BT" pitchFamily="34" charset="0"/>
              </a:rPr>
              <a:t>All</a:t>
            </a:r>
            <a:r>
              <a:rPr lang="es-ES" sz="1200" dirty="0" smtClean="0">
                <a:latin typeface="Humnst777 BT" pitchFamily="34" charset="0"/>
              </a:rPr>
              <a:t> </a:t>
            </a:r>
            <a:r>
              <a:rPr lang="es-ES" sz="1200" dirty="0" err="1" smtClean="0">
                <a:latin typeface="Humnst777 BT" pitchFamily="34" charset="0"/>
              </a:rPr>
              <a:t>rights</a:t>
            </a:r>
            <a:r>
              <a:rPr lang="es-ES" sz="1200" dirty="0" smtClean="0">
                <a:latin typeface="Humnst777 BT" pitchFamily="34" charset="0"/>
              </a:rPr>
              <a:t> </a:t>
            </a:r>
            <a:r>
              <a:rPr lang="es-ES" sz="1200" dirty="0" err="1" smtClean="0">
                <a:latin typeface="Humnst777 BT" pitchFamily="34" charset="0"/>
              </a:rPr>
              <a:t>reserved</a:t>
            </a:r>
            <a:r>
              <a:rPr lang="es-ES" sz="1200" dirty="0" smtClean="0">
                <a:latin typeface="Humnst777 BT" pitchFamily="34" charset="0"/>
              </a:rPr>
              <a:t> </a:t>
            </a:r>
            <a:r>
              <a:rPr lang="es-ES" sz="1200" dirty="0" err="1" smtClean="0">
                <a:latin typeface="Humnst777 BT" pitchFamily="34" charset="0"/>
              </a:rPr>
              <a:t>HuBPA</a:t>
            </a:r>
            <a:r>
              <a:rPr lang="es-ES" sz="1200" dirty="0" smtClean="0">
                <a:latin typeface="Humnst777 BT" pitchFamily="34" charset="0"/>
              </a:rPr>
              <a:t>©</a:t>
            </a:r>
            <a:endParaRPr lang="es-ES" sz="1200" dirty="0">
              <a:latin typeface="Humnst777 BT" pitchFamily="34" charset="0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1928794" y="214290"/>
            <a:ext cx="247696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 smtClean="0">
                <a:solidFill>
                  <a:schemeClr val="bg1"/>
                </a:solidFill>
                <a:latin typeface="Humnst777 BT" pitchFamily="34" charset="0"/>
              </a:rPr>
              <a:t>Human Pose Recovery and Behavior Analysis</a:t>
            </a:r>
            <a:endParaRPr lang="es-ES" sz="900" dirty="0">
              <a:solidFill>
                <a:schemeClr val="bg1"/>
              </a:solidFill>
              <a:latin typeface="Humnst777 BT" pitchFamily="34" charset="0"/>
            </a:endParaRPr>
          </a:p>
        </p:txBody>
      </p:sp>
      <p:pic>
        <p:nvPicPr>
          <p:cNvPr id="4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1279274"/>
            <a:ext cx="5616624" cy="2941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83768" y="4653136"/>
            <a:ext cx="2832171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Rectangle 51"/>
          <p:cNvSpPr/>
          <p:nvPr/>
        </p:nvSpPr>
        <p:spPr>
          <a:xfrm>
            <a:off x="6588224" y="2411596"/>
            <a:ext cx="280831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i="1" dirty="0" smtClean="0"/>
              <a:t>Rotation invariance</a:t>
            </a:r>
          </a:p>
          <a:p>
            <a:pPr>
              <a:buFont typeface="Arial" pitchFamily="34" charset="0"/>
              <a:buChar char="•"/>
            </a:pPr>
            <a:endParaRPr lang="en-US" i="1" dirty="0" smtClean="0"/>
          </a:p>
          <a:p>
            <a:pPr>
              <a:buFont typeface="Arial" pitchFamily="34" charset="0"/>
              <a:buChar char="•"/>
            </a:pPr>
            <a:endParaRPr lang="en-US" i="1" dirty="0" smtClean="0"/>
          </a:p>
          <a:p>
            <a:pPr>
              <a:buFont typeface="Arial" pitchFamily="34" charset="0"/>
              <a:buChar char="•"/>
            </a:pPr>
            <a:endParaRPr lang="en-US" i="1" dirty="0" smtClean="0"/>
          </a:p>
          <a:p>
            <a:pPr>
              <a:buFont typeface="Arial" pitchFamily="34" charset="0"/>
              <a:buChar char="•"/>
            </a:pPr>
            <a:endParaRPr lang="en-US" i="1" dirty="0" smtClean="0"/>
          </a:p>
          <a:p>
            <a:pPr>
              <a:buFont typeface="Arial" pitchFamily="34" charset="0"/>
              <a:buChar char="•"/>
            </a:pPr>
            <a:endParaRPr lang="en-US" i="1" dirty="0" smtClean="0"/>
          </a:p>
          <a:p>
            <a:pPr>
              <a:buFont typeface="Arial" pitchFamily="34" charset="0"/>
              <a:buChar char="•"/>
            </a:pPr>
            <a:endParaRPr lang="en-US" i="1" dirty="0" smtClean="0"/>
          </a:p>
          <a:p>
            <a:pPr>
              <a:buFont typeface="Arial" pitchFamily="34" charset="0"/>
              <a:buChar char="•"/>
            </a:pPr>
            <a:endParaRPr lang="en-US" i="1" dirty="0" smtClean="0"/>
          </a:p>
          <a:p>
            <a:pPr>
              <a:buFont typeface="Arial" pitchFamily="34" charset="0"/>
              <a:buChar char="•"/>
            </a:pPr>
            <a:endParaRPr lang="en-US" i="1" dirty="0" smtClean="0"/>
          </a:p>
          <a:p>
            <a:pPr>
              <a:buFont typeface="Arial" pitchFamily="34" charset="0"/>
              <a:buChar char="•"/>
            </a:pPr>
            <a:r>
              <a:rPr lang="en-US" i="1" dirty="0" smtClean="0"/>
              <a:t>Multiclass SVM</a:t>
            </a:r>
          </a:p>
          <a:p>
            <a:pPr>
              <a:buFont typeface="Arial" pitchFamily="34" charset="0"/>
              <a:buChar char="•"/>
            </a:pPr>
            <a:endParaRPr lang="en-US" i="1" dirty="0" smtClean="0"/>
          </a:p>
          <a:p>
            <a:pPr>
              <a:buFont typeface="Arial" pitchFamily="34" charset="0"/>
              <a:buChar char="•"/>
            </a:pPr>
            <a:endParaRPr lang="en-US" i="1" dirty="0" smtClean="0"/>
          </a:p>
          <a:p>
            <a:pPr>
              <a:buFont typeface="Arial" pitchFamily="34" charset="0"/>
              <a:buChar char="•"/>
            </a:pP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 descr="cabecera diap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37048"/>
          </a:xfrm>
          <a:prstGeom prst="rect">
            <a:avLst/>
          </a:prstGeom>
        </p:spPr>
      </p:pic>
      <p:pic>
        <p:nvPicPr>
          <p:cNvPr id="9" name="8 Imagen" descr="logo-pequeñ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0"/>
            <a:ext cx="981075" cy="609600"/>
          </a:xfrm>
          <a:prstGeom prst="rect">
            <a:avLst/>
          </a:prstGeom>
        </p:spPr>
      </p:pic>
      <p:pic>
        <p:nvPicPr>
          <p:cNvPr id="10" name="9 Imagen" descr="degradado diap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879108"/>
            <a:ext cx="9144000" cy="978892"/>
          </a:xfrm>
          <a:prstGeom prst="rect">
            <a:avLst/>
          </a:prstGeom>
        </p:spPr>
      </p:pic>
      <p:sp>
        <p:nvSpPr>
          <p:cNvPr id="11" name="10 CuadroTexto"/>
          <p:cNvSpPr txBox="1"/>
          <p:nvPr/>
        </p:nvSpPr>
        <p:spPr>
          <a:xfrm>
            <a:off x="5829196" y="357166"/>
            <a:ext cx="4143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>
                <a:latin typeface="Humnst777 BT"/>
              </a:rPr>
              <a:t>Gesture</a:t>
            </a:r>
            <a:r>
              <a:rPr lang="es-ES" dirty="0" smtClean="0">
                <a:latin typeface="Humnst777 BT"/>
              </a:rPr>
              <a:t> </a:t>
            </a:r>
            <a:r>
              <a:rPr lang="es-ES" dirty="0" err="1" smtClean="0">
                <a:latin typeface="Humnst777 BT"/>
              </a:rPr>
              <a:t>recognition</a:t>
            </a:r>
            <a:endParaRPr lang="es-ES" dirty="0" smtClean="0">
              <a:latin typeface="Humnst777 BT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6215074" y="6357958"/>
            <a:ext cx="27313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dirty="0" err="1" smtClean="0">
                <a:latin typeface="Humnst777 BT" pitchFamily="34" charset="0"/>
              </a:rPr>
              <a:t>All</a:t>
            </a:r>
            <a:r>
              <a:rPr lang="es-ES" sz="1200" dirty="0" smtClean="0">
                <a:latin typeface="Humnst777 BT" pitchFamily="34" charset="0"/>
              </a:rPr>
              <a:t> </a:t>
            </a:r>
            <a:r>
              <a:rPr lang="es-ES" sz="1200" dirty="0" err="1" smtClean="0">
                <a:latin typeface="Humnst777 BT" pitchFamily="34" charset="0"/>
              </a:rPr>
              <a:t>rights</a:t>
            </a:r>
            <a:r>
              <a:rPr lang="es-ES" sz="1200" dirty="0" smtClean="0">
                <a:latin typeface="Humnst777 BT" pitchFamily="34" charset="0"/>
              </a:rPr>
              <a:t> </a:t>
            </a:r>
            <a:r>
              <a:rPr lang="es-ES" sz="1200" dirty="0" err="1" smtClean="0">
                <a:latin typeface="Humnst777 BT" pitchFamily="34" charset="0"/>
              </a:rPr>
              <a:t>reserved</a:t>
            </a:r>
            <a:r>
              <a:rPr lang="es-ES" sz="1200" dirty="0" smtClean="0">
                <a:latin typeface="Humnst777 BT" pitchFamily="34" charset="0"/>
              </a:rPr>
              <a:t> </a:t>
            </a:r>
            <a:r>
              <a:rPr lang="es-ES" sz="1200" dirty="0" err="1" smtClean="0">
                <a:latin typeface="Humnst777 BT" pitchFamily="34" charset="0"/>
              </a:rPr>
              <a:t>HuBPA</a:t>
            </a:r>
            <a:r>
              <a:rPr lang="es-ES" sz="1200" dirty="0" smtClean="0">
                <a:latin typeface="Humnst777 BT" pitchFamily="34" charset="0"/>
              </a:rPr>
              <a:t>©</a:t>
            </a:r>
            <a:endParaRPr lang="es-ES" sz="1200" dirty="0">
              <a:latin typeface="Humnst777 BT" pitchFamily="34" charset="0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1928794" y="214290"/>
            <a:ext cx="247696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 smtClean="0">
                <a:solidFill>
                  <a:schemeClr val="bg1"/>
                </a:solidFill>
                <a:latin typeface="Humnst777 BT" pitchFamily="34" charset="0"/>
              </a:rPr>
              <a:t>Human Pose Recovery and Behavior Analysis</a:t>
            </a:r>
            <a:endParaRPr lang="es-ES" sz="900" dirty="0">
              <a:solidFill>
                <a:schemeClr val="bg1"/>
              </a:solidFill>
              <a:latin typeface="Humnst777 BT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3528" y="1363415"/>
            <a:ext cx="76328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sz="2200" b="1" i="1" dirty="0" err="1" smtClean="0"/>
              <a:t>Probabilistic</a:t>
            </a:r>
            <a:r>
              <a:rPr lang="es-ES" sz="2200" b="1" i="1" dirty="0" smtClean="0"/>
              <a:t> HMM </a:t>
            </a:r>
            <a:r>
              <a:rPr lang="es-ES" sz="2200" b="1" i="1" dirty="0" err="1" smtClean="0"/>
              <a:t>gesture</a:t>
            </a:r>
            <a:r>
              <a:rPr lang="es-ES" sz="2200" b="1" i="1" dirty="0" smtClean="0"/>
              <a:t> </a:t>
            </a:r>
            <a:r>
              <a:rPr lang="es-ES" sz="2200" b="1" i="1" dirty="0" err="1" smtClean="0"/>
              <a:t>recognition</a:t>
            </a:r>
            <a:r>
              <a:rPr lang="es-ES" sz="2200" b="1" i="1" dirty="0" smtClean="0"/>
              <a:t> </a:t>
            </a:r>
            <a:r>
              <a:rPr lang="es-ES" sz="2200" b="1" i="1" dirty="0" err="1" smtClean="0"/>
              <a:t>using</a:t>
            </a:r>
            <a:r>
              <a:rPr lang="es-ES" sz="2200" b="1" i="1" dirty="0" smtClean="0"/>
              <a:t> </a:t>
            </a:r>
            <a:r>
              <a:rPr lang="es-ES" sz="2200" b="1" i="1" dirty="0" err="1" smtClean="0"/>
              <a:t>hand</a:t>
            </a:r>
            <a:r>
              <a:rPr lang="es-ES" sz="2200" b="1" i="1" dirty="0" smtClean="0"/>
              <a:t> </a:t>
            </a:r>
            <a:r>
              <a:rPr lang="es-ES" sz="2200" b="1" i="1" dirty="0" err="1" smtClean="0"/>
              <a:t>trajectories</a:t>
            </a:r>
            <a:r>
              <a:rPr lang="es-ES" sz="2200" b="1" i="1" dirty="0" smtClean="0"/>
              <a:t> and </a:t>
            </a:r>
            <a:r>
              <a:rPr lang="es-ES" sz="2200" b="1" i="1" dirty="0" err="1" smtClean="0"/>
              <a:t>hand</a:t>
            </a:r>
            <a:r>
              <a:rPr lang="es-ES" sz="2200" b="1" i="1" dirty="0" smtClean="0"/>
              <a:t> </a:t>
            </a:r>
            <a:r>
              <a:rPr lang="es-ES" sz="2200" b="1" i="1" dirty="0" err="1" smtClean="0"/>
              <a:t>labels</a:t>
            </a:r>
            <a:endParaRPr lang="es-ES" sz="2200" b="1" i="1" dirty="0"/>
          </a:p>
        </p:txBody>
      </p:sp>
      <p:pic>
        <p:nvPicPr>
          <p:cNvPr id="18" name="Picture 17" descr="http://i20.photobucket.com/albums/b220/krisaor/Female_Hand_Model_Pose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2708920"/>
            <a:ext cx="4530396" cy="2490328"/>
          </a:xfrm>
          <a:prstGeom prst="rect">
            <a:avLst/>
          </a:prstGeom>
          <a:noFill/>
        </p:spPr>
      </p:pic>
      <p:pic>
        <p:nvPicPr>
          <p:cNvPr id="19" name="Picture 1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2780928"/>
            <a:ext cx="3989283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 descr="cabecera diap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37048"/>
          </a:xfrm>
          <a:prstGeom prst="rect">
            <a:avLst/>
          </a:prstGeom>
        </p:spPr>
      </p:pic>
      <p:pic>
        <p:nvPicPr>
          <p:cNvPr id="9" name="8 Imagen" descr="logo-pequeñ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0"/>
            <a:ext cx="981075" cy="609600"/>
          </a:xfrm>
          <a:prstGeom prst="rect">
            <a:avLst/>
          </a:prstGeom>
        </p:spPr>
      </p:pic>
      <p:pic>
        <p:nvPicPr>
          <p:cNvPr id="10" name="9 Imagen" descr="degradado diap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879108"/>
            <a:ext cx="9144000" cy="978892"/>
          </a:xfrm>
          <a:prstGeom prst="rect">
            <a:avLst/>
          </a:prstGeom>
        </p:spPr>
      </p:pic>
      <p:sp>
        <p:nvSpPr>
          <p:cNvPr id="11" name="10 CuadroTexto"/>
          <p:cNvSpPr txBox="1"/>
          <p:nvPr/>
        </p:nvSpPr>
        <p:spPr>
          <a:xfrm>
            <a:off x="6261244" y="357166"/>
            <a:ext cx="4143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>
                <a:latin typeface="Humnst777 BT"/>
              </a:rPr>
              <a:t>Dataset</a:t>
            </a:r>
            <a:endParaRPr lang="es-ES" dirty="0" smtClean="0">
              <a:latin typeface="Humnst777 BT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6215074" y="6357958"/>
            <a:ext cx="27313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dirty="0" err="1" smtClean="0">
                <a:latin typeface="Humnst777 BT" pitchFamily="34" charset="0"/>
              </a:rPr>
              <a:t>All</a:t>
            </a:r>
            <a:r>
              <a:rPr lang="es-ES" sz="1200" dirty="0" smtClean="0">
                <a:latin typeface="Humnst777 BT" pitchFamily="34" charset="0"/>
              </a:rPr>
              <a:t> </a:t>
            </a:r>
            <a:r>
              <a:rPr lang="es-ES" sz="1200" dirty="0" err="1" smtClean="0">
                <a:latin typeface="Humnst777 BT" pitchFamily="34" charset="0"/>
              </a:rPr>
              <a:t>rights</a:t>
            </a:r>
            <a:r>
              <a:rPr lang="es-ES" sz="1200" dirty="0" smtClean="0">
                <a:latin typeface="Humnst777 BT" pitchFamily="34" charset="0"/>
              </a:rPr>
              <a:t> </a:t>
            </a:r>
            <a:r>
              <a:rPr lang="es-ES" sz="1200" dirty="0" err="1" smtClean="0">
                <a:latin typeface="Humnst777 BT" pitchFamily="34" charset="0"/>
              </a:rPr>
              <a:t>reserved</a:t>
            </a:r>
            <a:r>
              <a:rPr lang="es-ES" sz="1200" dirty="0" smtClean="0">
                <a:latin typeface="Humnst777 BT" pitchFamily="34" charset="0"/>
              </a:rPr>
              <a:t> </a:t>
            </a:r>
            <a:r>
              <a:rPr lang="es-ES" sz="1200" dirty="0" err="1" smtClean="0">
                <a:latin typeface="Humnst777 BT" pitchFamily="34" charset="0"/>
              </a:rPr>
              <a:t>HuBPA</a:t>
            </a:r>
            <a:r>
              <a:rPr lang="es-ES" sz="1200" dirty="0" smtClean="0">
                <a:latin typeface="Humnst777 BT" pitchFamily="34" charset="0"/>
              </a:rPr>
              <a:t>©</a:t>
            </a:r>
            <a:endParaRPr lang="es-ES" sz="1200" dirty="0">
              <a:latin typeface="Humnst777 BT" pitchFamily="34" charset="0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1928794" y="214290"/>
            <a:ext cx="247696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 smtClean="0">
                <a:solidFill>
                  <a:schemeClr val="bg1"/>
                </a:solidFill>
                <a:latin typeface="Humnst777 BT" pitchFamily="34" charset="0"/>
              </a:rPr>
              <a:t>Human Pose Recovery and Behavior Analysis</a:t>
            </a:r>
            <a:endParaRPr lang="es-ES" sz="900" dirty="0">
              <a:solidFill>
                <a:schemeClr val="bg1"/>
              </a:solidFill>
              <a:latin typeface="Humnst777 BT" pitchFamily="34" charset="0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179512" y="1988840"/>
            <a:ext cx="8784976" cy="2736304"/>
          </a:xfrm>
          <a:prstGeom prst="roundRect">
            <a:avLst>
              <a:gd name="adj" fmla="val 6472"/>
            </a:avLst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96" charset="-128"/>
            </a:endParaRPr>
          </a:p>
        </p:txBody>
      </p:sp>
      <p:pic>
        <p:nvPicPr>
          <p:cNvPr id="15" name="Picture 16" descr="http://www9.informatik.uni-erlangen.de/External/vollib/info/MRI-Hea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2204864"/>
            <a:ext cx="2248981" cy="2232248"/>
          </a:xfrm>
          <a:prstGeom prst="rect">
            <a:avLst/>
          </a:prstGeom>
          <a:noFill/>
        </p:spPr>
      </p:pic>
      <p:pic>
        <p:nvPicPr>
          <p:cNvPr id="16" name="Picture 22" descr="http://www9.informatik.uni-erlangen.de/External/vollib/info/CTA-Brai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83768" y="2348880"/>
            <a:ext cx="2139492" cy="2139493"/>
          </a:xfrm>
          <a:prstGeom prst="rect">
            <a:avLst/>
          </a:prstGeom>
          <a:noFill/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88224" y="2060848"/>
            <a:ext cx="2348348" cy="255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00" y="2204864"/>
            <a:ext cx="2220030" cy="2195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323528" y="1125905"/>
            <a:ext cx="76328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sz="2200" b="1" i="1" dirty="0" err="1" smtClean="0"/>
              <a:t>Medical</a:t>
            </a:r>
            <a:r>
              <a:rPr lang="es-ES" sz="2200" b="1" i="1" dirty="0" smtClean="0"/>
              <a:t> </a:t>
            </a:r>
            <a:r>
              <a:rPr lang="es-ES" sz="2200" b="1" i="1" dirty="0" err="1" smtClean="0"/>
              <a:t>image</a:t>
            </a:r>
            <a:r>
              <a:rPr lang="es-ES" sz="2200" b="1" i="1" dirty="0" smtClean="0"/>
              <a:t> </a:t>
            </a:r>
            <a:r>
              <a:rPr lang="es-ES" sz="2200" b="1" i="1" dirty="0" err="1" smtClean="0"/>
              <a:t>repository</a:t>
            </a:r>
            <a:endParaRPr lang="es-ES" sz="2200" b="1" i="1" dirty="0"/>
          </a:p>
        </p:txBody>
      </p:sp>
      <p:sp>
        <p:nvSpPr>
          <p:cNvPr id="21" name="Rectangle 20"/>
          <p:cNvSpPr/>
          <p:nvPr/>
        </p:nvSpPr>
        <p:spPr>
          <a:xfrm>
            <a:off x="251520" y="5219908"/>
            <a:ext cx="65527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s-ES" dirty="0" smtClean="0"/>
              <a:t>http://www9.informatik.uni-erlangen.de/External/vollib/</a:t>
            </a: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 descr="cabecera diap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37048"/>
          </a:xfrm>
          <a:prstGeom prst="rect">
            <a:avLst/>
          </a:prstGeom>
        </p:spPr>
      </p:pic>
      <p:pic>
        <p:nvPicPr>
          <p:cNvPr id="9" name="8 Imagen" descr="logo-pequeñ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0"/>
            <a:ext cx="981075" cy="609600"/>
          </a:xfrm>
          <a:prstGeom prst="rect">
            <a:avLst/>
          </a:prstGeom>
        </p:spPr>
      </p:pic>
      <p:pic>
        <p:nvPicPr>
          <p:cNvPr id="10" name="9 Imagen" descr="degradado diap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879108"/>
            <a:ext cx="9144000" cy="978892"/>
          </a:xfrm>
          <a:prstGeom prst="rect">
            <a:avLst/>
          </a:prstGeom>
        </p:spPr>
      </p:pic>
      <p:sp>
        <p:nvSpPr>
          <p:cNvPr id="11" name="10 CuadroTexto"/>
          <p:cNvSpPr txBox="1"/>
          <p:nvPr/>
        </p:nvSpPr>
        <p:spPr>
          <a:xfrm>
            <a:off x="6261244" y="357166"/>
            <a:ext cx="4143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>
                <a:latin typeface="Humnst777 BT"/>
              </a:rPr>
              <a:t>Application</a:t>
            </a:r>
            <a:endParaRPr lang="es-ES" dirty="0" smtClean="0">
              <a:latin typeface="Humnst777 BT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6215074" y="6357958"/>
            <a:ext cx="27313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dirty="0" err="1" smtClean="0">
                <a:latin typeface="Humnst777 BT" pitchFamily="34" charset="0"/>
              </a:rPr>
              <a:t>All</a:t>
            </a:r>
            <a:r>
              <a:rPr lang="es-ES" sz="1200" dirty="0" smtClean="0">
                <a:latin typeface="Humnst777 BT" pitchFamily="34" charset="0"/>
              </a:rPr>
              <a:t> </a:t>
            </a:r>
            <a:r>
              <a:rPr lang="es-ES" sz="1200" dirty="0" err="1" smtClean="0">
                <a:latin typeface="Humnst777 BT" pitchFamily="34" charset="0"/>
              </a:rPr>
              <a:t>rights</a:t>
            </a:r>
            <a:r>
              <a:rPr lang="es-ES" sz="1200" dirty="0" smtClean="0">
                <a:latin typeface="Humnst777 BT" pitchFamily="34" charset="0"/>
              </a:rPr>
              <a:t> </a:t>
            </a:r>
            <a:r>
              <a:rPr lang="es-ES" sz="1200" dirty="0" err="1" smtClean="0">
                <a:latin typeface="Humnst777 BT" pitchFamily="34" charset="0"/>
              </a:rPr>
              <a:t>reserved</a:t>
            </a:r>
            <a:r>
              <a:rPr lang="es-ES" sz="1200" dirty="0" smtClean="0">
                <a:latin typeface="Humnst777 BT" pitchFamily="34" charset="0"/>
              </a:rPr>
              <a:t> </a:t>
            </a:r>
            <a:r>
              <a:rPr lang="es-ES" sz="1200" dirty="0" err="1" smtClean="0">
                <a:latin typeface="Humnst777 BT" pitchFamily="34" charset="0"/>
              </a:rPr>
              <a:t>HuBPA</a:t>
            </a:r>
            <a:r>
              <a:rPr lang="es-ES" sz="1200" dirty="0" smtClean="0">
                <a:latin typeface="Humnst777 BT" pitchFamily="34" charset="0"/>
              </a:rPr>
              <a:t>©</a:t>
            </a:r>
            <a:endParaRPr lang="es-ES" sz="1200" dirty="0">
              <a:latin typeface="Humnst777 BT" pitchFamily="34" charset="0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1928794" y="214290"/>
            <a:ext cx="247696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 smtClean="0">
                <a:solidFill>
                  <a:schemeClr val="bg1"/>
                </a:solidFill>
                <a:latin typeface="Humnst777 BT" pitchFamily="34" charset="0"/>
              </a:rPr>
              <a:t>Human Pose Recovery and Behavior Analysis</a:t>
            </a:r>
            <a:endParaRPr lang="es-ES" sz="900" dirty="0">
              <a:solidFill>
                <a:schemeClr val="bg1"/>
              </a:solidFill>
              <a:latin typeface="Humnst777 BT" pitchFamily="34" charset="0"/>
            </a:endParaRPr>
          </a:p>
        </p:txBody>
      </p:sp>
      <p:pic>
        <p:nvPicPr>
          <p:cNvPr id="14" name="Picture 14" descr="http://static.betazeta.com/www.niubie.com/up/2011/01/kinect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836712"/>
            <a:ext cx="2771116" cy="1560526"/>
          </a:xfrm>
          <a:prstGeom prst="rect">
            <a:avLst/>
          </a:prstGeom>
          <a:noFill/>
        </p:spPr>
      </p:pic>
      <p:pic>
        <p:nvPicPr>
          <p:cNvPr id="15" name="Picture 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79712" y="1916832"/>
            <a:ext cx="1627144" cy="1108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68169" y="908720"/>
            <a:ext cx="3736279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5536" y="3212976"/>
            <a:ext cx="5645172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lantilla hupb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plantilla hupba.potx</Template>
  <TotalTime>172</TotalTime>
  <Words>463</Words>
  <Application>Microsoft Office PowerPoint</Application>
  <PresentationFormat>On-screen Show (4:3)</PresentationFormat>
  <Paragraphs>109</Paragraphs>
  <Slides>12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plantilla hupba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Marc</dc:creator>
  <cp:lastModifiedBy>sergio</cp:lastModifiedBy>
  <cp:revision>24</cp:revision>
  <dcterms:created xsi:type="dcterms:W3CDTF">2012-08-01T22:21:53Z</dcterms:created>
  <dcterms:modified xsi:type="dcterms:W3CDTF">2012-11-05T23:14:18Z</dcterms:modified>
</cp:coreProperties>
</file>