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78" r:id="rId2"/>
    <p:sldId id="379" r:id="rId3"/>
    <p:sldId id="380" r:id="rId4"/>
    <p:sldId id="381" r:id="rId5"/>
    <p:sldId id="389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65" r:id="rId14"/>
  </p:sldIdLst>
  <p:sldSz cx="9144000" cy="6858000" type="screen4x3"/>
  <p:notesSz cx="6797675" cy="9926638"/>
  <p:custDataLst>
    <p:tags r:id="rId17"/>
  </p:custDataLst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ción predeterminada" id="{7012A5BA-F40A-42B3-B3C0-9384543BAD5C}">
          <p14:sldIdLst>
            <p14:sldId id="256"/>
            <p14:sldId id="257"/>
          </p14:sldIdLst>
        </p14:section>
        <p14:section name="Sección sin título" id="{845D27B3-2FDE-4E84-9036-3FBA76E8437C}">
          <p14:sldIdLst>
            <p14:sldId id="259"/>
            <p14:sldId id="272"/>
            <p14:sldId id="263"/>
            <p14:sldId id="262"/>
            <p14:sldId id="265"/>
            <p14:sldId id="273"/>
            <p14:sldId id="274"/>
            <p14:sldId id="275"/>
            <p14:sldId id="276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800080"/>
    <a:srgbClr val="008080"/>
    <a:srgbClr val="FF00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472"/>
    </p:cViewPr>
  </p:sorterViewPr>
  <p:notesViewPr>
    <p:cSldViewPr>
      <p:cViewPr varScale="1">
        <p:scale>
          <a:sx n="43" d="100"/>
          <a:sy n="43" d="100"/>
        </p:scale>
        <p:origin x="-2136" y="-8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1208C-0719-4F91-B208-5F5C93F12F14}" type="datetimeFigureOut">
              <a:rPr lang="es-ES_tradnl" smtClean="0"/>
              <a:pPr/>
              <a:t>05/09/2013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57A7B-305F-430A-8A7B-6B463F67975B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775917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E924C-B414-42E3-857C-C5D9CE8930FA}" type="datetimeFigureOut">
              <a:rPr lang="es-ES_tradnl" smtClean="0"/>
              <a:pPr/>
              <a:t>05/09/2013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61DB3-6DF0-484C-9195-35C07E2C935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30269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DB3-6DF0-484C-9195-35C07E2C935A}" type="slidenum">
              <a:rPr lang="es-ES_tradnl" smtClean="0"/>
              <a:pPr/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DB3-6DF0-484C-9195-35C07E2C935A}" type="slidenum">
              <a:rPr lang="es-ES_tradnl" smtClean="0"/>
              <a:pPr/>
              <a:t>6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DB3-6DF0-484C-9195-35C07E2C935A}" type="slidenum">
              <a:rPr lang="es-ES_tradnl" smtClean="0"/>
              <a:pPr/>
              <a:t>7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DB3-6DF0-484C-9195-35C07E2C935A}" type="slidenum">
              <a:rPr lang="es-ES_tradnl" smtClean="0"/>
              <a:pPr/>
              <a:t>9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535D-0E27-4657-9BF7-5320FD71FAA7}" type="datetimeFigureOut">
              <a:rPr lang="es-ES_tradnl" smtClean="0"/>
              <a:pPr/>
              <a:t>05/09/2013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B08-411A-4C4D-BE9C-B3C86276441E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8" name="7 Imagen" descr="C:\Users\fpt\Desktop\cluster-web-sm-300x254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32656"/>
            <a:ext cx="131635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:\Users\fpt\Documents\3 XISCAT\3 Logos (tots) i Plantilles\1 Logos (tots)\2 Logotips membres\PdS-PARC de salut.jpg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 descr="C:\Users\fpt\Documents\1 PdS\3 Cluster\CAT\3 Salut mental (CAT)_2013\Logo osamcat.jp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32656"/>
            <a:ext cx="15841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6375400"/>
            <a:ext cx="7772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535D-0E27-4657-9BF7-5320FD71FAA7}" type="datetimeFigureOut">
              <a:rPr lang="es-ES_tradnl" smtClean="0"/>
              <a:pPr/>
              <a:t>05/09/2013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B08-411A-4C4D-BE9C-B3C86276441E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375400"/>
            <a:ext cx="7772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7 Grupo"/>
          <p:cNvGrpSpPr/>
          <p:nvPr userDrawn="1"/>
        </p:nvGrpSpPr>
        <p:grpSpPr>
          <a:xfrm>
            <a:off x="467544" y="260648"/>
            <a:ext cx="8301126" cy="1299919"/>
            <a:chOff x="467544" y="260648"/>
            <a:chExt cx="8301126" cy="1299919"/>
          </a:xfrm>
        </p:grpSpPr>
        <p:pic>
          <p:nvPicPr>
            <p:cNvPr id="9" name="8 Imagen" descr="C:\Users\fpt\Desktop\cluster-web-sm-300x254.jpg"/>
            <p:cNvPicPr/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52320" y="332656"/>
              <a:ext cx="1316350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9 Imagen" descr="C:\Users\fpt\Documents\3 XISCAT\3 Logos (tots) i Plantilles\1 Logos (tots)\2 Logotips membres\PdS-PARC de salut.jpg"/>
            <p:cNvPicPr/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260648"/>
              <a:ext cx="122413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10 Rectángulo"/>
            <p:cNvSpPr/>
            <p:nvPr userDrawn="1"/>
          </p:nvSpPr>
          <p:spPr>
            <a:xfrm>
              <a:off x="1763688" y="1052736"/>
              <a:ext cx="590465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dirty="0" smtClean="0">
                  <a:solidFill>
                    <a:srgbClr val="0000FF"/>
                  </a:solidFill>
                </a:rPr>
                <a:t>INNOVATING </a:t>
              </a:r>
              <a:r>
                <a:rPr lang="en-US" sz="2700" b="1" dirty="0" smtClean="0">
                  <a:solidFill>
                    <a:srgbClr val="0000FF"/>
                  </a:solidFill>
                </a:rPr>
                <a:t>MENTAL</a:t>
              </a:r>
              <a:r>
                <a:rPr lang="en-US" sz="2500" b="1" dirty="0" smtClean="0">
                  <a:solidFill>
                    <a:srgbClr val="0000FF"/>
                  </a:solidFill>
                </a:rPr>
                <a:t> HEALTH AT EUROPE</a:t>
              </a:r>
              <a:endParaRPr lang="es-ES_tradnl" sz="2500" dirty="0">
                <a:solidFill>
                  <a:srgbClr val="0000FF"/>
                </a:solidFill>
              </a:endParaRPr>
            </a:p>
          </p:txBody>
        </p:sp>
        <p:pic>
          <p:nvPicPr>
            <p:cNvPr id="12" name="11 Imagen" descr="C:\Users\fpt\Documents\1 PdS\3 Cluster\CAT\3 Salut mental (CAT)_2013\Logo osamcat.jpg"/>
            <p:cNvPicPr/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5696" y="332656"/>
              <a:ext cx="1584176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535D-0E27-4657-9BF7-5320FD71FAA7}" type="datetimeFigureOut">
              <a:rPr lang="es-ES_tradnl" smtClean="0"/>
              <a:pPr/>
              <a:t>05/09/2013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B08-411A-4C4D-BE9C-B3C86276441E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375400"/>
            <a:ext cx="7772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7 Grupo"/>
          <p:cNvGrpSpPr/>
          <p:nvPr userDrawn="1"/>
        </p:nvGrpSpPr>
        <p:grpSpPr>
          <a:xfrm>
            <a:off x="467544" y="260648"/>
            <a:ext cx="8301126" cy="1299919"/>
            <a:chOff x="467544" y="260648"/>
            <a:chExt cx="8301126" cy="1299919"/>
          </a:xfrm>
        </p:grpSpPr>
        <p:pic>
          <p:nvPicPr>
            <p:cNvPr id="9" name="8 Imagen" descr="C:\Users\fpt\Desktop\cluster-web-sm-300x254.jpg"/>
            <p:cNvPicPr/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52320" y="332656"/>
              <a:ext cx="1316350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9 Imagen" descr="C:\Users\fpt\Documents\3 XISCAT\3 Logos (tots) i Plantilles\1 Logos (tots)\2 Logotips membres\PdS-PARC de salut.jpg"/>
            <p:cNvPicPr/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260648"/>
              <a:ext cx="122413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10 Rectángulo"/>
            <p:cNvSpPr/>
            <p:nvPr userDrawn="1"/>
          </p:nvSpPr>
          <p:spPr>
            <a:xfrm>
              <a:off x="1763688" y="1052736"/>
              <a:ext cx="590465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dirty="0" smtClean="0">
                  <a:solidFill>
                    <a:srgbClr val="0000FF"/>
                  </a:solidFill>
                </a:rPr>
                <a:t>INNOVATING </a:t>
              </a:r>
              <a:r>
                <a:rPr lang="en-US" sz="2700" b="1" dirty="0" smtClean="0">
                  <a:solidFill>
                    <a:srgbClr val="0000FF"/>
                  </a:solidFill>
                </a:rPr>
                <a:t>MENTAL</a:t>
              </a:r>
              <a:r>
                <a:rPr lang="en-US" sz="2500" b="1" dirty="0" smtClean="0">
                  <a:solidFill>
                    <a:srgbClr val="0000FF"/>
                  </a:solidFill>
                </a:rPr>
                <a:t> HEALTH AT EUROPE</a:t>
              </a:r>
              <a:endParaRPr lang="es-ES_tradnl" sz="2500" dirty="0">
                <a:solidFill>
                  <a:srgbClr val="0000FF"/>
                </a:solidFill>
              </a:endParaRPr>
            </a:p>
          </p:txBody>
        </p:sp>
        <p:pic>
          <p:nvPicPr>
            <p:cNvPr id="12" name="11 Imagen" descr="C:\Users\fpt\Documents\1 PdS\3 Cluster\CAT\3 Salut mental (CAT)_2013\Logo osamcat.jpg"/>
            <p:cNvPicPr/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5696" y="332656"/>
              <a:ext cx="1584176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 userDrawn="1"/>
        </p:nvGrpSpPr>
        <p:grpSpPr>
          <a:xfrm>
            <a:off x="467544" y="260648"/>
            <a:ext cx="8301126" cy="1299919"/>
            <a:chOff x="467544" y="260648"/>
            <a:chExt cx="8301126" cy="1299919"/>
          </a:xfrm>
        </p:grpSpPr>
        <p:pic>
          <p:nvPicPr>
            <p:cNvPr id="8" name="7 Imagen" descr="C:\Users\fpt\Desktop\cluster-web-sm-300x254.jpg"/>
            <p:cNvPicPr/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52320" y="332656"/>
              <a:ext cx="1316350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8 Imagen" descr="C:\Users\fpt\Documents\3 XISCAT\3 Logos (tots) i Plantilles\1 Logos (tots)\2 Logotips membres\PdS-PARC de salut.jpg"/>
            <p:cNvPicPr/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260648"/>
              <a:ext cx="122413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17 Rectángulo"/>
            <p:cNvSpPr/>
            <p:nvPr userDrawn="1"/>
          </p:nvSpPr>
          <p:spPr>
            <a:xfrm>
              <a:off x="1763688" y="1052736"/>
              <a:ext cx="590465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dirty="0" smtClean="0">
                  <a:solidFill>
                    <a:srgbClr val="0000FF"/>
                  </a:solidFill>
                </a:rPr>
                <a:t>INNOVATING </a:t>
              </a:r>
              <a:r>
                <a:rPr lang="en-US" sz="2700" b="1" dirty="0" smtClean="0">
                  <a:solidFill>
                    <a:srgbClr val="0000FF"/>
                  </a:solidFill>
                </a:rPr>
                <a:t>MENTAL</a:t>
              </a:r>
              <a:r>
                <a:rPr lang="en-US" sz="2500" b="1" dirty="0" smtClean="0">
                  <a:solidFill>
                    <a:srgbClr val="0000FF"/>
                  </a:solidFill>
                </a:rPr>
                <a:t> HEALTH AT EUROPE</a:t>
              </a:r>
              <a:endParaRPr lang="es-ES_tradnl" sz="2500" dirty="0">
                <a:solidFill>
                  <a:srgbClr val="0000FF"/>
                </a:solidFill>
              </a:endParaRPr>
            </a:p>
          </p:txBody>
        </p:sp>
        <p:pic>
          <p:nvPicPr>
            <p:cNvPr id="20" name="19 Imagen" descr="C:\Users\fpt\Documents\1 PdS\3 Cluster\CAT\3 Salut mental (CAT)_2013\Logo osamcat.jpg"/>
            <p:cNvPicPr/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32656"/>
              <a:ext cx="1584176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6375400"/>
            <a:ext cx="7772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535D-0E27-4657-9BF7-5320FD71FAA7}" type="datetimeFigureOut">
              <a:rPr lang="es-ES_tradnl" smtClean="0"/>
              <a:pPr/>
              <a:t>05/09/2013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B08-411A-4C4D-BE9C-B3C86276441E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375400"/>
            <a:ext cx="7772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7 Grupo"/>
          <p:cNvGrpSpPr/>
          <p:nvPr userDrawn="1"/>
        </p:nvGrpSpPr>
        <p:grpSpPr>
          <a:xfrm>
            <a:off x="467544" y="260648"/>
            <a:ext cx="8301126" cy="1299919"/>
            <a:chOff x="467544" y="260648"/>
            <a:chExt cx="8301126" cy="1299919"/>
          </a:xfrm>
        </p:grpSpPr>
        <p:pic>
          <p:nvPicPr>
            <p:cNvPr id="9" name="8 Imagen" descr="C:\Users\fpt\Desktop\cluster-web-sm-300x254.jpg"/>
            <p:cNvPicPr/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52320" y="332656"/>
              <a:ext cx="1316350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9 Imagen" descr="C:\Users\fpt\Documents\3 XISCAT\3 Logos (tots) i Plantilles\1 Logos (tots)\2 Logotips membres\PdS-PARC de salut.jpg"/>
            <p:cNvPicPr/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260648"/>
              <a:ext cx="122413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10 Rectángulo"/>
            <p:cNvSpPr/>
            <p:nvPr userDrawn="1"/>
          </p:nvSpPr>
          <p:spPr>
            <a:xfrm>
              <a:off x="1763688" y="1052736"/>
              <a:ext cx="590465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dirty="0" smtClean="0">
                  <a:solidFill>
                    <a:srgbClr val="0000FF"/>
                  </a:solidFill>
                </a:rPr>
                <a:t>INNOVATING </a:t>
              </a:r>
              <a:r>
                <a:rPr lang="en-US" sz="2700" b="1" dirty="0" smtClean="0">
                  <a:solidFill>
                    <a:srgbClr val="0000FF"/>
                  </a:solidFill>
                </a:rPr>
                <a:t>MENTAL</a:t>
              </a:r>
              <a:r>
                <a:rPr lang="en-US" sz="2500" b="1" dirty="0" smtClean="0">
                  <a:solidFill>
                    <a:srgbClr val="0000FF"/>
                  </a:solidFill>
                </a:rPr>
                <a:t> HEALTH AT EUROPE</a:t>
              </a:r>
              <a:endParaRPr lang="es-ES_tradnl" sz="2500" dirty="0">
                <a:solidFill>
                  <a:srgbClr val="0000FF"/>
                </a:solidFill>
              </a:endParaRPr>
            </a:p>
          </p:txBody>
        </p:sp>
        <p:pic>
          <p:nvPicPr>
            <p:cNvPr id="12" name="11 Imagen" descr="C:\Users\fpt\Documents\1 PdS\3 Cluster\CAT\3 Salut mental (CAT)_2013\Logo osamcat.jpg"/>
            <p:cNvPicPr/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5696" y="332656"/>
              <a:ext cx="1584176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535D-0E27-4657-9BF7-5320FD71FAA7}" type="datetimeFigureOut">
              <a:rPr lang="es-ES_tradnl" smtClean="0"/>
              <a:pPr/>
              <a:t>05/09/2013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B08-411A-4C4D-BE9C-B3C86276441E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375400"/>
            <a:ext cx="7772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8 Grupo"/>
          <p:cNvGrpSpPr/>
          <p:nvPr userDrawn="1"/>
        </p:nvGrpSpPr>
        <p:grpSpPr>
          <a:xfrm>
            <a:off x="467544" y="260648"/>
            <a:ext cx="8301126" cy="1299919"/>
            <a:chOff x="467544" y="260648"/>
            <a:chExt cx="8301126" cy="1299919"/>
          </a:xfrm>
        </p:grpSpPr>
        <p:pic>
          <p:nvPicPr>
            <p:cNvPr id="10" name="9 Imagen" descr="C:\Users\fpt\Desktop\cluster-web-sm-300x254.jpg"/>
            <p:cNvPicPr/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52320" y="332656"/>
              <a:ext cx="1316350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10 Imagen" descr="C:\Users\fpt\Documents\3 XISCAT\3 Logos (tots) i Plantilles\1 Logos (tots)\2 Logotips membres\PdS-PARC de salut.jpg"/>
            <p:cNvPicPr/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260648"/>
              <a:ext cx="122413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11 Rectángulo"/>
            <p:cNvSpPr/>
            <p:nvPr userDrawn="1"/>
          </p:nvSpPr>
          <p:spPr>
            <a:xfrm>
              <a:off x="1763688" y="1052736"/>
              <a:ext cx="590465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dirty="0" smtClean="0">
                  <a:solidFill>
                    <a:srgbClr val="0000FF"/>
                  </a:solidFill>
                </a:rPr>
                <a:t>INNOVATING </a:t>
              </a:r>
              <a:r>
                <a:rPr lang="en-US" sz="2700" b="1" dirty="0" smtClean="0">
                  <a:solidFill>
                    <a:srgbClr val="0000FF"/>
                  </a:solidFill>
                </a:rPr>
                <a:t>MENTAL</a:t>
              </a:r>
              <a:r>
                <a:rPr lang="en-US" sz="2500" b="1" dirty="0" smtClean="0">
                  <a:solidFill>
                    <a:srgbClr val="0000FF"/>
                  </a:solidFill>
                </a:rPr>
                <a:t> HEALTH AT EUROPE</a:t>
              </a:r>
              <a:endParaRPr lang="es-ES_tradnl" sz="2500" dirty="0">
                <a:solidFill>
                  <a:srgbClr val="0000FF"/>
                </a:solidFill>
              </a:endParaRPr>
            </a:p>
          </p:txBody>
        </p:sp>
        <p:pic>
          <p:nvPicPr>
            <p:cNvPr id="13" name="12 Imagen" descr="C:\Users\fpt\Documents\1 PdS\3 Cluster\CAT\3 Salut mental (CAT)_2013\Logo osamcat.jpg"/>
            <p:cNvPicPr/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5696" y="332656"/>
              <a:ext cx="1584176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535D-0E27-4657-9BF7-5320FD71FAA7}" type="datetimeFigureOut">
              <a:rPr lang="es-ES_tradnl" smtClean="0"/>
              <a:pPr/>
              <a:t>05/09/2013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B08-411A-4C4D-BE9C-B3C86276441E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375400"/>
            <a:ext cx="7772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10 Grupo"/>
          <p:cNvGrpSpPr/>
          <p:nvPr userDrawn="1"/>
        </p:nvGrpSpPr>
        <p:grpSpPr>
          <a:xfrm>
            <a:off x="467544" y="260648"/>
            <a:ext cx="8301126" cy="1299919"/>
            <a:chOff x="467544" y="260648"/>
            <a:chExt cx="8301126" cy="1299919"/>
          </a:xfrm>
        </p:grpSpPr>
        <p:pic>
          <p:nvPicPr>
            <p:cNvPr id="12" name="11 Imagen" descr="C:\Users\fpt\Desktop\cluster-web-sm-300x254.jpg"/>
            <p:cNvPicPr/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52320" y="332656"/>
              <a:ext cx="1316350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12 Imagen" descr="C:\Users\fpt\Documents\3 XISCAT\3 Logos (tots) i Plantilles\1 Logos (tots)\2 Logotips membres\PdS-PARC de salut.jpg"/>
            <p:cNvPicPr/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260648"/>
              <a:ext cx="122413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13 Rectángulo"/>
            <p:cNvSpPr/>
            <p:nvPr userDrawn="1"/>
          </p:nvSpPr>
          <p:spPr>
            <a:xfrm>
              <a:off x="1763688" y="1052736"/>
              <a:ext cx="590465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dirty="0" smtClean="0">
                  <a:solidFill>
                    <a:srgbClr val="0000FF"/>
                  </a:solidFill>
                </a:rPr>
                <a:t>INNOVATING </a:t>
              </a:r>
              <a:r>
                <a:rPr lang="en-US" sz="2700" b="1" dirty="0" smtClean="0">
                  <a:solidFill>
                    <a:srgbClr val="0000FF"/>
                  </a:solidFill>
                </a:rPr>
                <a:t>MENTAL</a:t>
              </a:r>
              <a:r>
                <a:rPr lang="en-US" sz="2500" b="1" dirty="0" smtClean="0">
                  <a:solidFill>
                    <a:srgbClr val="0000FF"/>
                  </a:solidFill>
                </a:rPr>
                <a:t> HEALTH AT EUROPE</a:t>
              </a:r>
              <a:endParaRPr lang="es-ES_tradnl" sz="2500" dirty="0">
                <a:solidFill>
                  <a:srgbClr val="0000FF"/>
                </a:solidFill>
              </a:endParaRPr>
            </a:p>
          </p:txBody>
        </p:sp>
        <p:pic>
          <p:nvPicPr>
            <p:cNvPr id="15" name="14 Imagen" descr="C:\Users\fpt\Documents\1 PdS\3 Cluster\CAT\3 Salut mental (CAT)_2013\Logo osamcat.jpg"/>
            <p:cNvPicPr/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5696" y="332656"/>
              <a:ext cx="1584176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535D-0E27-4657-9BF7-5320FD71FAA7}" type="datetimeFigureOut">
              <a:rPr lang="es-ES_tradnl" smtClean="0"/>
              <a:pPr/>
              <a:t>05/09/2013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B08-411A-4C4D-BE9C-B3C86276441E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375400"/>
            <a:ext cx="7772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6 Grupo"/>
          <p:cNvGrpSpPr/>
          <p:nvPr userDrawn="1"/>
        </p:nvGrpSpPr>
        <p:grpSpPr>
          <a:xfrm>
            <a:off x="467544" y="260648"/>
            <a:ext cx="8301126" cy="1299919"/>
            <a:chOff x="467544" y="260648"/>
            <a:chExt cx="8301126" cy="1299919"/>
          </a:xfrm>
        </p:grpSpPr>
        <p:pic>
          <p:nvPicPr>
            <p:cNvPr id="8" name="7 Imagen" descr="C:\Users\fpt\Desktop\cluster-web-sm-300x254.jpg"/>
            <p:cNvPicPr/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52320" y="332656"/>
              <a:ext cx="1316350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8 Imagen" descr="C:\Users\fpt\Documents\3 XISCAT\3 Logos (tots) i Plantilles\1 Logos (tots)\2 Logotips membres\PdS-PARC de salut.jpg"/>
            <p:cNvPicPr/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260648"/>
              <a:ext cx="122413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9 Rectángulo"/>
            <p:cNvSpPr/>
            <p:nvPr userDrawn="1"/>
          </p:nvSpPr>
          <p:spPr>
            <a:xfrm>
              <a:off x="1763688" y="1052736"/>
              <a:ext cx="590465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dirty="0" smtClean="0">
                  <a:solidFill>
                    <a:srgbClr val="0000FF"/>
                  </a:solidFill>
                </a:rPr>
                <a:t>INNOVATING </a:t>
              </a:r>
              <a:r>
                <a:rPr lang="en-US" sz="2700" b="1" dirty="0" smtClean="0">
                  <a:solidFill>
                    <a:srgbClr val="0000FF"/>
                  </a:solidFill>
                </a:rPr>
                <a:t>MENTAL</a:t>
              </a:r>
              <a:r>
                <a:rPr lang="en-US" sz="2500" b="1" dirty="0" smtClean="0">
                  <a:solidFill>
                    <a:srgbClr val="0000FF"/>
                  </a:solidFill>
                </a:rPr>
                <a:t> HEALTH AT EUROPE</a:t>
              </a:r>
              <a:endParaRPr lang="es-ES_tradnl" sz="2500" dirty="0">
                <a:solidFill>
                  <a:srgbClr val="0000FF"/>
                </a:solidFill>
              </a:endParaRPr>
            </a:p>
          </p:txBody>
        </p:sp>
        <p:pic>
          <p:nvPicPr>
            <p:cNvPr id="11" name="10 Imagen" descr="C:\Users\fpt\Documents\1 PdS\3 Cluster\CAT\3 Salut mental (CAT)_2013\Logo osamcat.jpg"/>
            <p:cNvPicPr/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5696" y="332656"/>
              <a:ext cx="1584176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535D-0E27-4657-9BF7-5320FD71FAA7}" type="datetimeFigureOut">
              <a:rPr lang="es-ES_tradnl" smtClean="0"/>
              <a:pPr/>
              <a:t>05/09/2013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B08-411A-4C4D-BE9C-B3C86276441E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375400"/>
            <a:ext cx="7772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5 Grupo"/>
          <p:cNvGrpSpPr/>
          <p:nvPr userDrawn="1"/>
        </p:nvGrpSpPr>
        <p:grpSpPr>
          <a:xfrm>
            <a:off x="467544" y="260648"/>
            <a:ext cx="8301126" cy="1299919"/>
            <a:chOff x="467544" y="260648"/>
            <a:chExt cx="8301126" cy="1299919"/>
          </a:xfrm>
        </p:grpSpPr>
        <p:pic>
          <p:nvPicPr>
            <p:cNvPr id="7" name="6 Imagen" descr="C:\Users\fpt\Desktop\cluster-web-sm-300x254.jpg"/>
            <p:cNvPicPr/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52320" y="332656"/>
              <a:ext cx="1316350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7 Imagen" descr="C:\Users\fpt\Documents\3 XISCAT\3 Logos (tots) i Plantilles\1 Logos (tots)\2 Logotips membres\PdS-PARC de salut.jpg"/>
            <p:cNvPicPr/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260648"/>
              <a:ext cx="122413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Rectángulo"/>
            <p:cNvSpPr/>
            <p:nvPr userDrawn="1"/>
          </p:nvSpPr>
          <p:spPr>
            <a:xfrm>
              <a:off x="1763688" y="1052736"/>
              <a:ext cx="590465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dirty="0" smtClean="0">
                  <a:solidFill>
                    <a:srgbClr val="0000FF"/>
                  </a:solidFill>
                </a:rPr>
                <a:t>INNOVATING </a:t>
              </a:r>
              <a:r>
                <a:rPr lang="en-US" sz="2700" b="1" dirty="0" smtClean="0">
                  <a:solidFill>
                    <a:srgbClr val="0000FF"/>
                  </a:solidFill>
                </a:rPr>
                <a:t>MENTAL</a:t>
              </a:r>
              <a:r>
                <a:rPr lang="en-US" sz="2500" b="1" dirty="0" smtClean="0">
                  <a:solidFill>
                    <a:srgbClr val="0000FF"/>
                  </a:solidFill>
                </a:rPr>
                <a:t> HEALTH AT EUROPE</a:t>
              </a:r>
              <a:endParaRPr lang="es-ES_tradnl" sz="2500" dirty="0">
                <a:solidFill>
                  <a:srgbClr val="0000FF"/>
                </a:solidFill>
              </a:endParaRPr>
            </a:p>
          </p:txBody>
        </p:sp>
        <p:pic>
          <p:nvPicPr>
            <p:cNvPr id="10" name="9 Imagen" descr="C:\Users\fpt\Documents\1 PdS\3 Cluster\CAT\3 Salut mental (CAT)_2013\Logo osamcat.jpg"/>
            <p:cNvPicPr/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5696" y="332656"/>
              <a:ext cx="1584176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535D-0E27-4657-9BF7-5320FD71FAA7}" type="datetimeFigureOut">
              <a:rPr lang="es-ES_tradnl" smtClean="0"/>
              <a:pPr/>
              <a:t>05/09/2013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B08-411A-4C4D-BE9C-B3C86276441E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375400"/>
            <a:ext cx="7772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8 Grupo"/>
          <p:cNvGrpSpPr/>
          <p:nvPr userDrawn="1"/>
        </p:nvGrpSpPr>
        <p:grpSpPr>
          <a:xfrm>
            <a:off x="467544" y="260648"/>
            <a:ext cx="8301126" cy="1299919"/>
            <a:chOff x="467544" y="260648"/>
            <a:chExt cx="8301126" cy="1299919"/>
          </a:xfrm>
        </p:grpSpPr>
        <p:pic>
          <p:nvPicPr>
            <p:cNvPr id="10" name="9 Imagen" descr="C:\Users\fpt\Desktop\cluster-web-sm-300x254.jpg"/>
            <p:cNvPicPr/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52320" y="332656"/>
              <a:ext cx="1316350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10 Imagen" descr="C:\Users\fpt\Documents\3 XISCAT\3 Logos (tots) i Plantilles\1 Logos (tots)\2 Logotips membres\PdS-PARC de salut.jpg"/>
            <p:cNvPicPr/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260648"/>
              <a:ext cx="122413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11 Rectángulo"/>
            <p:cNvSpPr/>
            <p:nvPr userDrawn="1"/>
          </p:nvSpPr>
          <p:spPr>
            <a:xfrm>
              <a:off x="1763688" y="1052736"/>
              <a:ext cx="590465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dirty="0" smtClean="0">
                  <a:solidFill>
                    <a:srgbClr val="0000FF"/>
                  </a:solidFill>
                </a:rPr>
                <a:t>INNOVATING </a:t>
              </a:r>
              <a:r>
                <a:rPr lang="en-US" sz="2700" b="1" dirty="0" smtClean="0">
                  <a:solidFill>
                    <a:srgbClr val="0000FF"/>
                  </a:solidFill>
                </a:rPr>
                <a:t>MENTAL</a:t>
              </a:r>
              <a:r>
                <a:rPr lang="en-US" sz="2500" b="1" dirty="0" smtClean="0">
                  <a:solidFill>
                    <a:srgbClr val="0000FF"/>
                  </a:solidFill>
                </a:rPr>
                <a:t> HEALTH AT EUROPE</a:t>
              </a:r>
              <a:endParaRPr lang="es-ES_tradnl" sz="2500" dirty="0">
                <a:solidFill>
                  <a:srgbClr val="0000FF"/>
                </a:solidFill>
              </a:endParaRPr>
            </a:p>
          </p:txBody>
        </p:sp>
        <p:pic>
          <p:nvPicPr>
            <p:cNvPr id="13" name="12 Imagen" descr="C:\Users\fpt\Documents\1 PdS\3 Cluster\CAT\3 Salut mental (CAT)_2013\Logo osamcat.jpg"/>
            <p:cNvPicPr/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5696" y="332656"/>
              <a:ext cx="1584176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535D-0E27-4657-9BF7-5320FD71FAA7}" type="datetimeFigureOut">
              <a:rPr lang="es-ES_tradnl" smtClean="0"/>
              <a:pPr/>
              <a:t>05/09/2013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B08-411A-4C4D-BE9C-B3C86276441E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375400"/>
            <a:ext cx="7772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8 Grupo"/>
          <p:cNvGrpSpPr/>
          <p:nvPr userDrawn="1"/>
        </p:nvGrpSpPr>
        <p:grpSpPr>
          <a:xfrm>
            <a:off x="467544" y="260648"/>
            <a:ext cx="8301126" cy="1299919"/>
            <a:chOff x="467544" y="260648"/>
            <a:chExt cx="8301126" cy="1299919"/>
          </a:xfrm>
        </p:grpSpPr>
        <p:pic>
          <p:nvPicPr>
            <p:cNvPr id="10" name="9 Imagen" descr="C:\Users\fpt\Desktop\cluster-web-sm-300x254.jpg"/>
            <p:cNvPicPr/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52320" y="332656"/>
              <a:ext cx="1316350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10 Imagen" descr="C:\Users\fpt\Documents\3 XISCAT\3 Logos (tots) i Plantilles\1 Logos (tots)\2 Logotips membres\PdS-PARC de salut.jpg"/>
            <p:cNvPicPr/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260648"/>
              <a:ext cx="122413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11 Rectángulo"/>
            <p:cNvSpPr/>
            <p:nvPr userDrawn="1"/>
          </p:nvSpPr>
          <p:spPr>
            <a:xfrm>
              <a:off x="1763688" y="1052736"/>
              <a:ext cx="590465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dirty="0" smtClean="0">
                  <a:solidFill>
                    <a:srgbClr val="0000FF"/>
                  </a:solidFill>
                </a:rPr>
                <a:t>INNOVATING </a:t>
              </a:r>
              <a:r>
                <a:rPr lang="en-US" sz="2700" b="1" dirty="0" smtClean="0">
                  <a:solidFill>
                    <a:srgbClr val="0000FF"/>
                  </a:solidFill>
                </a:rPr>
                <a:t>MENTAL</a:t>
              </a:r>
              <a:r>
                <a:rPr lang="en-US" sz="2500" b="1" dirty="0" smtClean="0">
                  <a:solidFill>
                    <a:srgbClr val="0000FF"/>
                  </a:solidFill>
                </a:rPr>
                <a:t> HEALTH AT EUROPE</a:t>
              </a:r>
              <a:endParaRPr lang="es-ES_tradnl" sz="2500" dirty="0">
                <a:solidFill>
                  <a:srgbClr val="0000FF"/>
                </a:solidFill>
              </a:endParaRPr>
            </a:p>
          </p:txBody>
        </p:sp>
        <p:pic>
          <p:nvPicPr>
            <p:cNvPr id="13" name="12 Imagen" descr="C:\Users\fpt\Documents\1 PdS\3 Cluster\CAT\3 Salut mental (CAT)_2013\Logo osamcat.jpg"/>
            <p:cNvPicPr/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5696" y="332656"/>
              <a:ext cx="1584176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0535D-0E27-4657-9BF7-5320FD71FAA7}" type="datetimeFigureOut">
              <a:rPr lang="es-ES_tradnl" smtClean="0"/>
              <a:pPr/>
              <a:t>05/09/2013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CFB08-411A-4C4D-BE9C-B3C86276441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video" Target="file:///C:\Documentos\new\Presentaciones\Josep%20Moya%20Martorell\OutputVideo_Subject3.avi" TargetMode="External"/><Relationship Id="rId7" Type="http://schemas.openxmlformats.org/officeDocument/2006/relationships/image" Target="../media/image20.png"/><Relationship Id="rId2" Type="http://schemas.openxmlformats.org/officeDocument/2006/relationships/video" Target="file:///C:\Documentos\new\Presentaciones\Josep%20Moya%20Martorell\OutputVideo_Subject2.avi" TargetMode="External"/><Relationship Id="rId1" Type="http://schemas.openxmlformats.org/officeDocument/2006/relationships/video" Target="file:///C:\Documentos\new\Presentaciones\Josep%20Moya%20Martorell\OutputVideo_Subject1.avi" TargetMode="External"/><Relationship Id="rId6" Type="http://schemas.openxmlformats.org/officeDocument/2006/relationships/hyperlink" Target="http://www.maia.ub.es/~sergio/linked/adhd%20conference%202012.pdf" TargetMode="Externa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video" Target="file:///C:\Documentos\new\Cursos\IVON%20CURSO%20SEPTIEMBRE\update\Imserso.wmv" TargetMode="External"/><Relationship Id="rId7" Type="http://schemas.openxmlformats.org/officeDocument/2006/relationships/image" Target="../media/image10.png"/><Relationship Id="rId2" Type="http://schemas.openxmlformats.org/officeDocument/2006/relationships/video" Target="file:///C:\Documentos\new\Cursos\IVON%20CURSO%20SEPTIEMBRE\update\Tauli1.avi" TargetMode="External"/><Relationship Id="rId1" Type="http://schemas.openxmlformats.org/officeDocument/2006/relationships/video" Target="file:///C:\Documentos\new\Presentaciones\Josep%20Moya%20Martorell\KinectHealth.avi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TECNOLOGIA I INNOVACIÓ EN SALUT MENTAL</a:t>
            </a:r>
            <a:br>
              <a:rPr lang="es-ES" b="1" dirty="0" smtClean="0"/>
            </a:br>
            <a:r>
              <a:rPr lang="es-ES" b="1" dirty="0" err="1" smtClean="0"/>
              <a:t>Detecció</a:t>
            </a:r>
            <a:r>
              <a:rPr lang="es-ES" b="1" dirty="0" smtClean="0"/>
              <a:t>, </a:t>
            </a:r>
            <a:r>
              <a:rPr lang="es-ES" b="1" dirty="0" err="1" smtClean="0"/>
              <a:t>anàlisi</a:t>
            </a:r>
            <a:r>
              <a:rPr lang="es-ES" b="1" dirty="0" smtClean="0"/>
              <a:t> i control en </a:t>
            </a:r>
            <a:r>
              <a:rPr lang="es-ES" b="1" dirty="0" err="1" smtClean="0"/>
              <a:t>teràpies</a:t>
            </a:r>
            <a:r>
              <a:rPr lang="es-ES" b="1" dirty="0" smtClean="0"/>
              <a:t> i </a:t>
            </a:r>
            <a:r>
              <a:rPr lang="es-ES" b="1" dirty="0" err="1" smtClean="0"/>
              <a:t>tractaments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4052664"/>
            <a:ext cx="8352928" cy="1752600"/>
          </a:xfrm>
        </p:spPr>
        <p:txBody>
          <a:bodyPr/>
          <a:lstStyle/>
          <a:p>
            <a:pPr algn="r"/>
            <a:r>
              <a:rPr lang="en-US" sz="3000" dirty="0" smtClean="0"/>
              <a:t>Dr. Sergio </a:t>
            </a:r>
            <a:r>
              <a:rPr lang="en-US" sz="3000" dirty="0" err="1" smtClean="0"/>
              <a:t>Escalera</a:t>
            </a:r>
            <a:endParaRPr lang="en-US" dirty="0" smtClean="0"/>
          </a:p>
          <a:p>
            <a:pPr algn="r"/>
            <a:r>
              <a:rPr lang="en-US" sz="2000" dirty="0" err="1" smtClean="0"/>
              <a:t>Universitat</a:t>
            </a:r>
            <a:r>
              <a:rPr lang="en-US" sz="2000" dirty="0" smtClean="0"/>
              <a:t> de Barcelona, Centre de </a:t>
            </a:r>
            <a:r>
              <a:rPr lang="en-US" sz="2000" dirty="0" err="1" smtClean="0"/>
              <a:t>Visió</a:t>
            </a:r>
            <a:r>
              <a:rPr lang="en-US" sz="2000" dirty="0" smtClean="0"/>
              <a:t> per </a:t>
            </a:r>
            <a:r>
              <a:rPr lang="en-US" sz="2000" dirty="0" err="1" smtClean="0"/>
              <a:t>Computador</a:t>
            </a:r>
            <a:r>
              <a:rPr lang="en-US" sz="2000" dirty="0" smtClean="0"/>
              <a:t> UAB</a:t>
            </a:r>
          </a:p>
          <a:p>
            <a:pPr algn="r"/>
            <a:r>
              <a:rPr lang="en-US" sz="2500" dirty="0" smtClean="0">
                <a:solidFill>
                  <a:schemeClr val="tx1"/>
                </a:solidFill>
              </a:rPr>
              <a:t>Sabadell, 5th September 2013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B08-411A-4C4D-BE9C-B3C86276441E}" type="slidenum">
              <a:rPr lang="es-ES_tradnl" smtClean="0"/>
              <a:pPr/>
              <a:t>1</a:t>
            </a:fld>
            <a:endParaRPr lang="es-ES_tradnl"/>
          </a:p>
        </p:txBody>
      </p:sp>
      <p:pic>
        <p:nvPicPr>
          <p:cNvPr id="6" name="6 Imagen" descr="logo-gran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213087"/>
            <a:ext cx="1368152" cy="8000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552" y="5085184"/>
            <a:ext cx="335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http://www.maia.ub.es/~sergio/</a:t>
            </a:r>
            <a:endParaRPr lang="es-E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1971" y="1616810"/>
            <a:ext cx="3375594" cy="212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5932" y="3849381"/>
            <a:ext cx="3456508" cy="202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82" y="1617356"/>
            <a:ext cx="457200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ino_ordenad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40" y="1556792"/>
            <a:ext cx="28575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23850" y="4437112"/>
            <a:ext cx="8424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200" b="1" dirty="0"/>
              <a:t>Sergio Escalera, Josep Moya, Laura Igual, Verónica </a:t>
            </a:r>
            <a:r>
              <a:rPr lang="es-ES" sz="1200" b="1" dirty="0" err="1"/>
              <a:t>Violant</a:t>
            </a:r>
            <a:r>
              <a:rPr lang="es-ES" sz="1200" b="1" dirty="0"/>
              <a:t>, and M. Teresa </a:t>
            </a:r>
            <a:r>
              <a:rPr lang="es-ES" sz="1200" b="1" dirty="0" err="1"/>
              <a:t>Anguera</a:t>
            </a:r>
            <a:r>
              <a:rPr lang="es-ES" sz="1200" b="1" dirty="0"/>
              <a:t>, </a:t>
            </a:r>
            <a:r>
              <a:rPr lang="es-ES" sz="1200" b="1" u="sng" dirty="0" err="1">
                <a:hlinkClick r:id="rId6"/>
              </a:rPr>
              <a:t>Automatic</a:t>
            </a:r>
            <a:r>
              <a:rPr lang="es-ES" sz="1200" b="1" u="sng" dirty="0">
                <a:hlinkClick r:id="rId6"/>
              </a:rPr>
              <a:t> </a:t>
            </a:r>
            <a:r>
              <a:rPr lang="es-ES" sz="1200" b="1" u="sng" dirty="0" err="1">
                <a:hlinkClick r:id="rId6"/>
              </a:rPr>
              <a:t>Human</a:t>
            </a:r>
            <a:r>
              <a:rPr lang="es-ES" sz="1200" b="1" u="sng" dirty="0">
                <a:hlinkClick r:id="rId6"/>
              </a:rPr>
              <a:t> </a:t>
            </a:r>
            <a:r>
              <a:rPr lang="es-ES" sz="1200" b="1" u="sng" dirty="0" err="1">
                <a:hlinkClick r:id="rId6"/>
              </a:rPr>
              <a:t>Behavior</a:t>
            </a:r>
            <a:r>
              <a:rPr lang="es-ES" sz="1200" b="1" u="sng" dirty="0">
                <a:hlinkClick r:id="rId6"/>
              </a:rPr>
              <a:t> </a:t>
            </a:r>
            <a:r>
              <a:rPr lang="es-ES" sz="1200" b="1" u="sng" dirty="0" err="1">
                <a:hlinkClick r:id="rId6"/>
              </a:rPr>
              <a:t>Analysis</a:t>
            </a:r>
            <a:r>
              <a:rPr lang="es-ES" sz="1200" b="1" u="sng" dirty="0">
                <a:hlinkClick r:id="rId6"/>
              </a:rPr>
              <a:t> in ADHD</a:t>
            </a:r>
            <a:r>
              <a:rPr lang="es-ES" sz="1200" b="1" dirty="0"/>
              <a:t>, </a:t>
            </a:r>
            <a:r>
              <a:rPr lang="es-ES" sz="1200" b="1" dirty="0" err="1"/>
              <a:t>Eunethydis</a:t>
            </a:r>
            <a:r>
              <a:rPr lang="es-ES" sz="1200" b="1" dirty="0"/>
              <a:t> 2nd International ADHD </a:t>
            </a:r>
            <a:r>
              <a:rPr lang="es-ES" sz="1200" b="1" dirty="0" err="1"/>
              <a:t>Conference</a:t>
            </a:r>
            <a:r>
              <a:rPr lang="es-ES" sz="1200" b="1" dirty="0"/>
              <a:t>, Barcelona, 2012.</a:t>
            </a:r>
          </a:p>
        </p:txBody>
      </p:sp>
      <p:pic>
        <p:nvPicPr>
          <p:cNvPr id="5" name="OutputVideo_Subject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39753" y="1749524"/>
            <a:ext cx="24511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utputVideo_Subject2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32140" y="1749524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utputVideo_Subject3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2564904"/>
            <a:ext cx="218757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3726" y="4972744"/>
            <a:ext cx="835292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200" b="1" dirty="0"/>
              <a:t>Antonio Hernández-Vela, </a:t>
            </a:r>
            <a:r>
              <a:rPr lang="es-ES" sz="1200" b="1" dirty="0" err="1"/>
              <a:t>Nadezhda</a:t>
            </a:r>
            <a:r>
              <a:rPr lang="es-ES" sz="1200" b="1" dirty="0"/>
              <a:t> </a:t>
            </a:r>
            <a:r>
              <a:rPr lang="es-ES" sz="1200" b="1" dirty="0" err="1"/>
              <a:t>Zlateva</a:t>
            </a:r>
            <a:r>
              <a:rPr lang="es-ES" sz="1200" b="1" dirty="0"/>
              <a:t>, Alexander </a:t>
            </a:r>
            <a:r>
              <a:rPr lang="es-ES" sz="1200" b="1" dirty="0" err="1"/>
              <a:t>Marinov</a:t>
            </a:r>
            <a:r>
              <a:rPr lang="es-ES" sz="1200" b="1" dirty="0"/>
              <a:t>, Miguel Reyes, </a:t>
            </a:r>
            <a:r>
              <a:rPr lang="es-ES" sz="1200" b="1" dirty="0" err="1"/>
              <a:t>Petia</a:t>
            </a:r>
            <a:r>
              <a:rPr lang="es-ES" sz="1200" b="1" dirty="0"/>
              <a:t> </a:t>
            </a:r>
            <a:r>
              <a:rPr lang="es-ES" sz="1200" b="1" dirty="0" err="1"/>
              <a:t>Radeva</a:t>
            </a:r>
            <a:r>
              <a:rPr lang="es-ES" sz="1200" b="1" dirty="0"/>
              <a:t>, </a:t>
            </a:r>
            <a:r>
              <a:rPr lang="es-ES" sz="1200" b="1" dirty="0" err="1"/>
              <a:t>Dimo</a:t>
            </a:r>
            <a:r>
              <a:rPr lang="es-ES" sz="1200" b="1" dirty="0"/>
              <a:t> </a:t>
            </a:r>
            <a:r>
              <a:rPr lang="es-ES" sz="1200" b="1" dirty="0" err="1"/>
              <a:t>Dimov</a:t>
            </a:r>
            <a:r>
              <a:rPr lang="es-ES" sz="1200" b="1" dirty="0"/>
              <a:t>, and Sergio Escalera, </a:t>
            </a:r>
            <a:r>
              <a:rPr lang="es-ES" sz="1200" b="1" dirty="0" err="1"/>
              <a:t>Human</a:t>
            </a:r>
            <a:r>
              <a:rPr lang="es-ES" sz="1200" b="1" dirty="0"/>
              <a:t> </a:t>
            </a:r>
            <a:r>
              <a:rPr lang="es-ES" sz="1200" b="1" dirty="0" err="1"/>
              <a:t>Limb</a:t>
            </a:r>
            <a:r>
              <a:rPr lang="es-ES" sz="1200" b="1" dirty="0"/>
              <a:t> </a:t>
            </a:r>
            <a:r>
              <a:rPr lang="es-ES" sz="1200" b="1" dirty="0" err="1"/>
              <a:t>Segmentation</a:t>
            </a:r>
            <a:r>
              <a:rPr lang="es-ES" sz="1200" b="1" dirty="0"/>
              <a:t> in </a:t>
            </a:r>
            <a:r>
              <a:rPr lang="es-ES" sz="1200" b="1" dirty="0" err="1"/>
              <a:t>Depth</a:t>
            </a:r>
            <a:r>
              <a:rPr lang="es-ES" sz="1200" b="1" dirty="0"/>
              <a:t> </a:t>
            </a:r>
            <a:r>
              <a:rPr lang="es-ES" sz="1200" b="1" dirty="0" err="1"/>
              <a:t>Maps</a:t>
            </a:r>
            <a:r>
              <a:rPr lang="es-ES" sz="1200" b="1" dirty="0"/>
              <a:t> </a:t>
            </a:r>
            <a:r>
              <a:rPr lang="es-ES" sz="1200" b="1" dirty="0" err="1"/>
              <a:t>based</a:t>
            </a:r>
            <a:r>
              <a:rPr lang="es-ES" sz="1200" b="1" dirty="0"/>
              <a:t> </a:t>
            </a:r>
            <a:r>
              <a:rPr lang="es-ES" sz="1200" b="1" dirty="0" err="1"/>
              <a:t>on</a:t>
            </a:r>
            <a:r>
              <a:rPr lang="es-ES" sz="1200" b="1" dirty="0"/>
              <a:t> </a:t>
            </a:r>
            <a:r>
              <a:rPr lang="es-ES" sz="1200" b="1" dirty="0" err="1"/>
              <a:t>Spatio</a:t>
            </a:r>
            <a:r>
              <a:rPr lang="es-ES" sz="1200" b="1" dirty="0"/>
              <a:t>-Temporal </a:t>
            </a:r>
            <a:r>
              <a:rPr lang="es-ES" sz="1200" b="1" dirty="0" err="1"/>
              <a:t>Graph</a:t>
            </a:r>
            <a:r>
              <a:rPr lang="es-ES" sz="1200" b="1" dirty="0"/>
              <a:t> </a:t>
            </a:r>
            <a:r>
              <a:rPr lang="es-ES" sz="1200" b="1" dirty="0" err="1"/>
              <a:t>Cuts</a:t>
            </a:r>
            <a:r>
              <a:rPr lang="es-ES" sz="1200" b="1" dirty="0"/>
              <a:t> </a:t>
            </a:r>
            <a:r>
              <a:rPr lang="es-ES" sz="1200" b="1" dirty="0" err="1"/>
              <a:t>Optimization</a:t>
            </a:r>
            <a:r>
              <a:rPr lang="es-ES" sz="1200" b="1" dirty="0"/>
              <a:t>, </a:t>
            </a:r>
            <a:r>
              <a:rPr lang="es-ES" sz="1200" b="1" dirty="0" err="1"/>
              <a:t>Journal</a:t>
            </a:r>
            <a:r>
              <a:rPr lang="es-ES" sz="1200" b="1" dirty="0"/>
              <a:t> of </a:t>
            </a:r>
            <a:r>
              <a:rPr lang="es-ES" sz="1200" b="1" dirty="0" err="1"/>
              <a:t>Ambient</a:t>
            </a:r>
            <a:r>
              <a:rPr lang="es-ES" sz="1200" b="1" dirty="0"/>
              <a:t> </a:t>
            </a:r>
            <a:r>
              <a:rPr lang="es-ES" sz="1200" b="1" dirty="0" err="1"/>
              <a:t>Intelligence</a:t>
            </a:r>
            <a:r>
              <a:rPr lang="es-ES" sz="1200" b="1" dirty="0"/>
              <a:t> and </a:t>
            </a:r>
            <a:r>
              <a:rPr lang="es-ES" sz="1200" b="1" dirty="0" err="1"/>
              <a:t>Smart</a:t>
            </a:r>
            <a:r>
              <a:rPr lang="es-ES" sz="1200" b="1" dirty="0"/>
              <a:t> </a:t>
            </a:r>
            <a:r>
              <a:rPr lang="es-ES" sz="1200" b="1" dirty="0" err="1"/>
              <a:t>Environments</a:t>
            </a:r>
            <a:r>
              <a:rPr lang="es-ES" sz="1200" b="1" dirty="0"/>
              <a:t> JAISE,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 fullScrn="1"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 fullScrn="1"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288" y="1484784"/>
            <a:ext cx="85861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b="1" dirty="0" smtClean="0"/>
              <a:t>Conclusiones </a:t>
            </a:r>
          </a:p>
          <a:p>
            <a:pPr algn="just"/>
            <a:endParaRPr lang="es-ES" sz="2200" b="1" dirty="0" smtClean="0"/>
          </a:p>
          <a:p>
            <a:pPr algn="just">
              <a:buFont typeface="Arial" pitchFamily="34" charset="0"/>
              <a:buChar char="•"/>
            </a:pPr>
            <a:r>
              <a:rPr lang="es-ES" sz="1600" dirty="0" smtClean="0"/>
              <a:t>La investigación y avances en </a:t>
            </a:r>
            <a:r>
              <a:rPr lang="es-ES" sz="1600" b="1" dirty="0" smtClean="0"/>
              <a:t>las tecnologías de la información </a:t>
            </a:r>
            <a:r>
              <a:rPr lang="es-ES" sz="1600" dirty="0" smtClean="0"/>
              <a:t>están permitiendo una alta </a:t>
            </a:r>
            <a:r>
              <a:rPr lang="es-ES" sz="1600" b="1" dirty="0" smtClean="0"/>
              <a:t>aplicabilidad en entornos de salud mental</a:t>
            </a:r>
            <a:r>
              <a:rPr lang="es-ES" sz="1600" dirty="0" smtClean="0"/>
              <a:t>: Sólo hay que apreciar la generalidad de la tecnología: </a:t>
            </a:r>
            <a:r>
              <a:rPr lang="es-ES" sz="1600" b="1" dirty="0" smtClean="0">
                <a:solidFill>
                  <a:srgbClr val="FF0000"/>
                </a:solidFill>
              </a:rPr>
              <a:t>Prevención, detección, seguimiento, detección de comportamientos anómalos, etc. </a:t>
            </a:r>
          </a:p>
          <a:p>
            <a:pPr algn="just">
              <a:buFont typeface="Arial" pitchFamily="34" charset="0"/>
              <a:buChar char="•"/>
            </a:pPr>
            <a:r>
              <a:rPr lang="es-ES" sz="1600" dirty="0" smtClean="0"/>
              <a:t>La línea de reconocimiento de personas, comportamientos y cuantificación automática de indicadores ofrece diferentes beneficios: </a:t>
            </a:r>
          </a:p>
          <a:p>
            <a:pPr algn="just"/>
            <a:r>
              <a:rPr lang="es-ES" sz="1600" dirty="0" smtClean="0"/>
              <a:t>	</a:t>
            </a:r>
            <a:r>
              <a:rPr lang="es-ES" sz="1600" b="1" dirty="0" smtClean="0"/>
              <a:t>No invasivo </a:t>
            </a:r>
          </a:p>
          <a:p>
            <a:pPr lvl="1" algn="just"/>
            <a:r>
              <a:rPr lang="es-ES" sz="1600" b="1" dirty="0" smtClean="0"/>
              <a:t>	Objetividad </a:t>
            </a:r>
          </a:p>
          <a:p>
            <a:pPr lvl="1" algn="just"/>
            <a:r>
              <a:rPr lang="es-ES" sz="1600" b="1" dirty="0" smtClean="0"/>
              <a:t>	Computación sistemática (no se cansa) </a:t>
            </a:r>
          </a:p>
          <a:p>
            <a:pPr lvl="1" algn="just"/>
            <a:r>
              <a:rPr lang="es-ES" sz="1600" b="1" dirty="0" smtClean="0"/>
              <a:t>	Comodidad </a:t>
            </a:r>
          </a:p>
          <a:p>
            <a:pPr lvl="1" algn="just"/>
            <a:r>
              <a:rPr lang="es-ES" sz="1600" b="1" dirty="0" smtClean="0"/>
              <a:t>	Fiabilidad </a:t>
            </a:r>
          </a:p>
          <a:p>
            <a:pPr lvl="1" algn="just"/>
            <a:r>
              <a:rPr lang="es-ES" sz="1600" b="1" dirty="0" smtClean="0"/>
              <a:t>	etc. </a:t>
            </a:r>
          </a:p>
          <a:p>
            <a:pPr algn="just">
              <a:buFont typeface="Arial" pitchFamily="34" charset="0"/>
              <a:buChar char="•"/>
            </a:pPr>
            <a:r>
              <a:rPr lang="es-ES" sz="1600" dirty="0" smtClean="0"/>
              <a:t>En el caso de estudio del TDAH hemos demostrado la viabilidad para cuantificar automáticamente los indicadores establecidos en el DSM-IV-TR y CIE-10 en diferentes contextos. </a:t>
            </a:r>
            <a:endParaRPr lang="es-ES" sz="16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1600" dirty="0" smtClean="0"/>
              <a:t>Uso para diferentes propósitos en salud mental (proyecto sobre el análisis de interacción en autismo activo).</a:t>
            </a:r>
          </a:p>
          <a:p>
            <a:pPr algn="just">
              <a:buFont typeface="Arial" pitchFamily="34" charset="0"/>
              <a:buChar char="•"/>
            </a:pPr>
            <a:r>
              <a:rPr lang="es-ES" sz="1600" dirty="0" smtClean="0"/>
              <a:t>Definición de un conjunto de datos etiquetados automáticos para la realización de estudios clínicos.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564904"/>
            <a:ext cx="914400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700" b="1" dirty="0"/>
              <a:t>Innovating Mental Health at </a:t>
            </a:r>
            <a:r>
              <a:rPr lang="en-US" sz="4700" b="1" dirty="0" smtClean="0"/>
              <a:t>Europe</a:t>
            </a:r>
          </a:p>
          <a:p>
            <a:pPr algn="ctr"/>
            <a:r>
              <a:rPr lang="en-US" sz="2500" b="1" dirty="0" smtClean="0"/>
              <a:t>Sabadell, 5</a:t>
            </a:r>
            <a:r>
              <a:rPr lang="en-US" sz="2500" b="1" baseline="30000" dirty="0" smtClean="0"/>
              <a:t>th</a:t>
            </a:r>
            <a:r>
              <a:rPr lang="en-US" sz="2500" b="1" dirty="0" smtClean="0"/>
              <a:t> September </a:t>
            </a:r>
            <a:r>
              <a:rPr lang="en-US" sz="2500" b="1" dirty="0" smtClean="0"/>
              <a:t>2013</a:t>
            </a:r>
          </a:p>
          <a:p>
            <a:pPr algn="ctr"/>
            <a:endParaRPr lang="en-US" sz="2500" b="1" dirty="0" smtClean="0"/>
          </a:p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Special thanks</a:t>
            </a:r>
          </a:p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Multi-disciplinary team</a:t>
            </a:r>
          </a:p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(</a:t>
            </a:r>
            <a:r>
              <a:rPr lang="en-US" sz="2500" b="1" dirty="0" err="1" smtClean="0">
                <a:solidFill>
                  <a:srgbClr val="FF0000"/>
                </a:solidFill>
              </a:rPr>
              <a:t>Matemáticos</a:t>
            </a:r>
            <a:r>
              <a:rPr lang="en-US" sz="2500" b="1" dirty="0" smtClean="0">
                <a:solidFill>
                  <a:srgbClr val="FF0000"/>
                </a:solidFill>
              </a:rPr>
              <a:t>, </a:t>
            </a:r>
            <a:r>
              <a:rPr lang="en-US" sz="2500" b="1" dirty="0" err="1" smtClean="0">
                <a:solidFill>
                  <a:srgbClr val="FF0000"/>
                </a:solidFill>
              </a:rPr>
              <a:t>Informáticos</a:t>
            </a:r>
            <a:r>
              <a:rPr lang="en-US" sz="2500" b="1" dirty="0" smtClean="0">
                <a:solidFill>
                  <a:srgbClr val="FF0000"/>
                </a:solidFill>
              </a:rPr>
              <a:t>, </a:t>
            </a:r>
            <a:r>
              <a:rPr lang="en-US" sz="2500" b="1" dirty="0" err="1" smtClean="0">
                <a:solidFill>
                  <a:srgbClr val="FF0000"/>
                </a:solidFill>
              </a:rPr>
              <a:t>Psicólogos</a:t>
            </a:r>
            <a:r>
              <a:rPr lang="en-US" sz="2500" b="1" dirty="0" smtClean="0">
                <a:solidFill>
                  <a:srgbClr val="FF0000"/>
                </a:solidFill>
              </a:rPr>
              <a:t>, </a:t>
            </a:r>
            <a:r>
              <a:rPr lang="en-US" sz="2500" b="1" dirty="0" err="1" smtClean="0">
                <a:solidFill>
                  <a:srgbClr val="FF0000"/>
                </a:solidFill>
              </a:rPr>
              <a:t>Psiquiatras</a:t>
            </a:r>
            <a:r>
              <a:rPr lang="en-US" sz="2500" b="1" dirty="0" smtClean="0">
                <a:solidFill>
                  <a:srgbClr val="FF0000"/>
                </a:solidFill>
              </a:rPr>
              <a:t>)</a:t>
            </a:r>
            <a:endParaRPr lang="en-US" sz="25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500" b="1" dirty="0" err="1" smtClean="0"/>
              <a:t>Josep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Moya</a:t>
            </a:r>
            <a:r>
              <a:rPr lang="en-US" sz="2500" b="1" dirty="0" smtClean="0"/>
              <a:t>, M. Teresa </a:t>
            </a:r>
            <a:r>
              <a:rPr lang="en-US" sz="2500" b="1" dirty="0" err="1" smtClean="0"/>
              <a:t>Anguera</a:t>
            </a:r>
            <a:r>
              <a:rPr lang="en-US" sz="2500" b="1" dirty="0" smtClean="0"/>
              <a:t>, </a:t>
            </a:r>
            <a:r>
              <a:rPr lang="en-US" sz="2500" b="1" dirty="0" err="1" smtClean="0"/>
              <a:t>Verónica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Violant</a:t>
            </a:r>
            <a:r>
              <a:rPr lang="en-US" sz="2500" b="1" dirty="0" smtClean="0"/>
              <a:t>, Laura </a:t>
            </a:r>
            <a:r>
              <a:rPr lang="en-US" sz="2500" b="1" dirty="0" err="1" smtClean="0"/>
              <a:t>Igual</a:t>
            </a:r>
            <a:endParaRPr lang="es-ES_tradnl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679897"/>
            <a:ext cx="50405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Motivación </a:t>
            </a:r>
          </a:p>
          <a:p>
            <a:pPr algn="just"/>
            <a:endParaRPr lang="es-ES" sz="2000" b="1" dirty="0" smtClean="0"/>
          </a:p>
          <a:p>
            <a:pPr algn="just"/>
            <a:r>
              <a:rPr lang="es-ES" sz="2000" b="1" dirty="0" smtClean="0"/>
              <a:t>Las técnicas observacionales son fundamentales para el diagnóstico clínico y para la terapéutica. </a:t>
            </a:r>
          </a:p>
          <a:p>
            <a:pPr algn="just"/>
            <a:r>
              <a:rPr lang="es-ES" sz="2000" dirty="0" smtClean="0"/>
              <a:t>Se necesita precisión en la </a:t>
            </a:r>
            <a:r>
              <a:rPr lang="es-ES" sz="2000" dirty="0" smtClean="0"/>
              <a:t>observación.</a:t>
            </a:r>
            <a:endParaRPr lang="es-ES" sz="2000" dirty="0" smtClean="0"/>
          </a:p>
          <a:p>
            <a:pPr algn="just"/>
            <a:r>
              <a:rPr lang="es-ES" sz="2000" u="sng" dirty="0" smtClean="0"/>
              <a:t>Los criterios internacionales suelen obviar las variables dependientes de los contextos. </a:t>
            </a:r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Necesidad de técnicas </a:t>
            </a:r>
            <a:r>
              <a:rPr lang="es-ES" sz="2000" dirty="0" smtClean="0"/>
              <a:t>más </a:t>
            </a:r>
            <a:r>
              <a:rPr lang="es-ES" sz="2000" dirty="0" smtClean="0"/>
              <a:t>precisas: </a:t>
            </a:r>
          </a:p>
          <a:p>
            <a:pPr algn="just"/>
            <a:r>
              <a:rPr lang="es-ES" sz="2000" b="1" dirty="0" smtClean="0"/>
              <a:t>Extracción automática </a:t>
            </a:r>
            <a:r>
              <a:rPr lang="es-ES" sz="2000" b="1" dirty="0" smtClean="0"/>
              <a:t>de </a:t>
            </a:r>
            <a:r>
              <a:rPr lang="es-ES" sz="2000" b="1" dirty="0" smtClean="0"/>
              <a:t>indicadores </a:t>
            </a:r>
            <a:endParaRPr lang="es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708920"/>
            <a:ext cx="3289548" cy="21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63688" y="1052736"/>
            <a:ext cx="59046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INNOVATING </a:t>
            </a:r>
            <a:r>
              <a:rPr lang="en-US" sz="2700" b="1" dirty="0" smtClean="0">
                <a:solidFill>
                  <a:srgbClr val="0000FF"/>
                </a:solidFill>
              </a:rPr>
              <a:t>MENTAL</a:t>
            </a:r>
            <a:r>
              <a:rPr lang="en-US" sz="2500" b="1" dirty="0" smtClean="0">
                <a:solidFill>
                  <a:srgbClr val="0000FF"/>
                </a:solidFill>
              </a:rPr>
              <a:t> HEALTH AT EUROPE</a:t>
            </a:r>
            <a:endParaRPr lang="es-ES_tradnl" sz="250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556792"/>
            <a:ext cx="4427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Nuestro grupo: </a:t>
            </a:r>
          </a:p>
          <a:p>
            <a:r>
              <a:rPr lang="es-ES" dirty="0" smtClean="0"/>
              <a:t>•Procesos de </a:t>
            </a:r>
            <a:r>
              <a:rPr lang="es-ES" b="1" dirty="0" smtClean="0"/>
              <a:t>automatización para el soporte diagnóstico: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“Human Pose Recovery and Behavior Analysis”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56792"/>
            <a:ext cx="3600400" cy="446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6 Imagen" descr="logo-gran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2924944"/>
            <a:ext cx="1368152" cy="8000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3252470"/>
            <a:ext cx="335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http://www.maia.ub.es/~sergio/</a:t>
            </a:r>
            <a:endParaRPr lang="es-ES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5517232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0000FF"/>
                </a:solidFill>
              </a:rPr>
              <a:t>ENTRADA DE DATOS DE SENSORES</a:t>
            </a:r>
            <a:endParaRPr lang="es-ES" sz="14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1760" y="5517232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 smtClean="0">
                <a:solidFill>
                  <a:srgbClr val="0000FF"/>
                </a:solidFill>
              </a:rPr>
              <a:t>ANÁLIIS COMPORTAMENTAL Y DEL ENTORNO (OBJETOS)</a:t>
            </a:r>
            <a:endParaRPr lang="es-ES" sz="105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3968" y="5517232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0000FF"/>
                </a:solidFill>
              </a:rPr>
              <a:t>FEEDBACK AUTOMÁTICO DE INDICADORES</a:t>
            </a:r>
            <a:endParaRPr lang="es-ES" sz="1400" b="1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2195736" y="5805264"/>
            <a:ext cx="21602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67944" y="5805264"/>
            <a:ext cx="21602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76064" y="36450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u="sng" dirty="0" smtClean="0"/>
              <a:t>Análisis automático de datos: imagen, vídeo, audio, imagen médica, etc. </a:t>
            </a:r>
          </a:p>
          <a:p>
            <a:r>
              <a:rPr lang="es-ES" b="1" dirty="0" smtClean="0"/>
              <a:t>Software inteligente, basado en: </a:t>
            </a:r>
          </a:p>
          <a:p>
            <a:r>
              <a:rPr lang="es-ES" b="1" dirty="0" smtClean="0"/>
              <a:t>Visión por Computador </a:t>
            </a:r>
          </a:p>
          <a:p>
            <a:r>
              <a:rPr lang="es-ES" b="1" dirty="0" smtClean="0"/>
              <a:t>Reconocimiento de Patrones </a:t>
            </a:r>
          </a:p>
          <a:p>
            <a:r>
              <a:rPr lang="es-ES" b="1" dirty="0" smtClean="0"/>
              <a:t>Aprendizaje Estadístico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545609"/>
            <a:ext cx="6510114" cy="408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5661248"/>
            <a:ext cx="813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 dirty="0"/>
              <a:t>Antonio Hernández-Vela, </a:t>
            </a:r>
            <a:r>
              <a:rPr lang="es-ES" sz="1200" b="1" dirty="0" err="1"/>
              <a:t>Nadezhda</a:t>
            </a:r>
            <a:r>
              <a:rPr lang="es-ES" sz="1200" b="1" dirty="0"/>
              <a:t> </a:t>
            </a:r>
            <a:r>
              <a:rPr lang="es-ES" sz="1200" b="1" dirty="0" err="1"/>
              <a:t>Zlateva</a:t>
            </a:r>
            <a:r>
              <a:rPr lang="es-ES" sz="1200" b="1" dirty="0"/>
              <a:t>, Alexander </a:t>
            </a:r>
            <a:r>
              <a:rPr lang="es-ES" sz="1200" b="1" dirty="0" err="1"/>
              <a:t>Marinov</a:t>
            </a:r>
            <a:r>
              <a:rPr lang="es-ES" sz="1200" b="1" dirty="0"/>
              <a:t>, Miguel Reyes, </a:t>
            </a:r>
            <a:r>
              <a:rPr lang="es-ES" sz="1200" b="1" dirty="0" err="1"/>
              <a:t>Petia</a:t>
            </a:r>
            <a:r>
              <a:rPr lang="es-ES" sz="1200" b="1" dirty="0"/>
              <a:t> </a:t>
            </a:r>
            <a:r>
              <a:rPr lang="es-ES" sz="1200" b="1" dirty="0" err="1"/>
              <a:t>Radeva</a:t>
            </a:r>
            <a:r>
              <a:rPr lang="es-ES" sz="1200" b="1" dirty="0"/>
              <a:t>, </a:t>
            </a:r>
            <a:r>
              <a:rPr lang="es-ES" sz="1200" b="1" dirty="0" err="1"/>
              <a:t>Dimo</a:t>
            </a:r>
            <a:r>
              <a:rPr lang="es-ES" sz="1200" b="1" dirty="0"/>
              <a:t> </a:t>
            </a:r>
            <a:r>
              <a:rPr lang="es-ES" sz="1200" b="1" dirty="0" err="1"/>
              <a:t>Dimov</a:t>
            </a:r>
            <a:r>
              <a:rPr lang="es-ES" sz="1200" b="1" dirty="0"/>
              <a:t>, and Sergio Escalera, </a:t>
            </a:r>
            <a:r>
              <a:rPr lang="es-ES" sz="1200" b="1" dirty="0" err="1"/>
              <a:t>Human</a:t>
            </a:r>
            <a:r>
              <a:rPr lang="es-ES" sz="1200" b="1" dirty="0"/>
              <a:t> </a:t>
            </a:r>
            <a:r>
              <a:rPr lang="es-ES" sz="1200" b="1" dirty="0" err="1"/>
              <a:t>Limb</a:t>
            </a:r>
            <a:r>
              <a:rPr lang="es-ES" sz="1200" b="1" dirty="0"/>
              <a:t> </a:t>
            </a:r>
            <a:r>
              <a:rPr lang="es-ES" sz="1200" b="1" dirty="0" err="1"/>
              <a:t>Segmentation</a:t>
            </a:r>
            <a:r>
              <a:rPr lang="es-ES" sz="1200" b="1" dirty="0"/>
              <a:t> in </a:t>
            </a:r>
            <a:r>
              <a:rPr lang="es-ES" sz="1200" b="1" dirty="0" err="1"/>
              <a:t>Depth</a:t>
            </a:r>
            <a:r>
              <a:rPr lang="es-ES" sz="1200" b="1" dirty="0"/>
              <a:t> </a:t>
            </a:r>
            <a:r>
              <a:rPr lang="es-ES" sz="1200" b="1" dirty="0" err="1"/>
              <a:t>Maps</a:t>
            </a:r>
            <a:r>
              <a:rPr lang="es-ES" sz="1200" b="1" dirty="0"/>
              <a:t> </a:t>
            </a:r>
            <a:r>
              <a:rPr lang="es-ES" sz="1200" b="1" dirty="0" err="1"/>
              <a:t>based</a:t>
            </a:r>
            <a:r>
              <a:rPr lang="es-ES" sz="1200" b="1" dirty="0"/>
              <a:t> </a:t>
            </a:r>
            <a:r>
              <a:rPr lang="es-ES" sz="1200" b="1" dirty="0" err="1"/>
              <a:t>on</a:t>
            </a:r>
            <a:r>
              <a:rPr lang="es-ES" sz="1200" b="1" dirty="0"/>
              <a:t> </a:t>
            </a:r>
            <a:r>
              <a:rPr lang="es-ES" sz="1200" b="1" dirty="0" err="1"/>
              <a:t>Spatio</a:t>
            </a:r>
            <a:r>
              <a:rPr lang="es-ES" sz="1200" b="1" dirty="0"/>
              <a:t>-Temporal </a:t>
            </a:r>
            <a:r>
              <a:rPr lang="es-ES" sz="1200" b="1" dirty="0" err="1"/>
              <a:t>Graph</a:t>
            </a:r>
            <a:r>
              <a:rPr lang="es-ES" sz="1200" b="1" dirty="0"/>
              <a:t> </a:t>
            </a:r>
            <a:r>
              <a:rPr lang="es-ES" sz="1200" b="1" dirty="0" err="1"/>
              <a:t>Cuts</a:t>
            </a:r>
            <a:r>
              <a:rPr lang="es-ES" sz="1200" b="1" dirty="0"/>
              <a:t> </a:t>
            </a:r>
            <a:r>
              <a:rPr lang="es-ES" sz="1200" b="1" dirty="0" err="1"/>
              <a:t>Optimization</a:t>
            </a:r>
            <a:r>
              <a:rPr lang="es-ES" sz="1200" b="1" dirty="0"/>
              <a:t>, </a:t>
            </a:r>
            <a:r>
              <a:rPr lang="es-ES" sz="1200" b="1" dirty="0" err="1"/>
              <a:t>Journal</a:t>
            </a:r>
            <a:r>
              <a:rPr lang="es-ES" sz="1200" b="1" dirty="0"/>
              <a:t> of </a:t>
            </a:r>
            <a:r>
              <a:rPr lang="es-ES" sz="1200" b="1" dirty="0" err="1"/>
              <a:t>Ambient</a:t>
            </a:r>
            <a:r>
              <a:rPr lang="es-ES" sz="1200" b="1" dirty="0"/>
              <a:t> </a:t>
            </a:r>
            <a:r>
              <a:rPr lang="es-ES" sz="1200" b="1" dirty="0" err="1"/>
              <a:t>Intelligence</a:t>
            </a:r>
            <a:r>
              <a:rPr lang="es-ES" sz="1200" b="1" dirty="0"/>
              <a:t> and </a:t>
            </a:r>
            <a:r>
              <a:rPr lang="es-ES" sz="1200" b="1" dirty="0" err="1"/>
              <a:t>Smart</a:t>
            </a:r>
            <a:r>
              <a:rPr lang="es-ES" sz="1200" b="1" dirty="0"/>
              <a:t> </a:t>
            </a:r>
            <a:r>
              <a:rPr lang="es-ES" sz="1200" b="1" dirty="0" err="1"/>
              <a:t>Environments</a:t>
            </a:r>
            <a:r>
              <a:rPr lang="es-ES" sz="1200" b="1" dirty="0"/>
              <a:t> JAISE, 2012</a:t>
            </a:r>
          </a:p>
        </p:txBody>
      </p:sp>
      <p:pic>
        <p:nvPicPr>
          <p:cNvPr id="4" name="KinectHealth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628800"/>
            <a:ext cx="1080120" cy="86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auli1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524328" y="2652541"/>
            <a:ext cx="1080120" cy="650104"/>
          </a:xfrm>
          <a:prstGeom prst="rect">
            <a:avLst/>
          </a:prstGeom>
        </p:spPr>
      </p:pic>
      <p:pic>
        <p:nvPicPr>
          <p:cNvPr id="6" name="Imserso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7500664" y="3429000"/>
            <a:ext cx="1103784" cy="8278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3075" y="4293096"/>
            <a:ext cx="959365" cy="1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628800"/>
            <a:ext cx="8748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Relación con la innovación en Europa</a:t>
            </a:r>
          </a:p>
          <a:p>
            <a:endParaRPr lang="es-ES" dirty="0" smtClean="0"/>
          </a:p>
          <a:p>
            <a:r>
              <a:rPr lang="es-ES" dirty="0" smtClean="0"/>
              <a:t>Aproximación al </a:t>
            </a:r>
            <a:r>
              <a:rPr lang="es-ES" b="1" u="sng" dirty="0" smtClean="0"/>
              <a:t>Horizonte2020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r>
              <a:rPr lang="es-ES" b="1" dirty="0" smtClean="0">
                <a:solidFill>
                  <a:srgbClr val="FF0000"/>
                </a:solidFill>
              </a:rPr>
              <a:t>Salud</a:t>
            </a:r>
            <a:r>
              <a:rPr lang="es-ES" dirty="0" smtClean="0"/>
              <a:t>: área prioritaria</a:t>
            </a:r>
          </a:p>
          <a:p>
            <a:endParaRPr lang="es-ES" dirty="0" smtClean="0"/>
          </a:p>
          <a:p>
            <a:r>
              <a:rPr lang="es-ES" dirty="0" err="1" smtClean="0"/>
              <a:t>Sublíneas</a:t>
            </a:r>
            <a:r>
              <a:rPr lang="es-ES" dirty="0" smtClean="0"/>
              <a:t> clave:</a:t>
            </a:r>
          </a:p>
          <a:p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TIC (Teorías de la Información y Comunicación) en Salud:</a:t>
            </a:r>
          </a:p>
          <a:p>
            <a:pPr lvl="2">
              <a:buFontTx/>
              <a:buChar char="-"/>
            </a:pPr>
            <a:r>
              <a:rPr lang="es-ES" dirty="0" smtClean="0"/>
              <a:t>Visión por computador, aprendizaje, diferentes sensores, dispositivos móviles </a:t>
            </a:r>
          </a:p>
          <a:p>
            <a:r>
              <a:rPr lang="es-ES" dirty="0" smtClean="0"/>
              <a:t>-Envejecimiento activo:</a:t>
            </a:r>
          </a:p>
          <a:p>
            <a:r>
              <a:rPr lang="es-ES" dirty="0" smtClean="0"/>
              <a:t>	-TIC para mejora de la autonomía</a:t>
            </a:r>
            <a:endParaRPr lang="es-ES" dirty="0" smtClean="0"/>
          </a:p>
          <a:p>
            <a:r>
              <a:rPr lang="es-ES" dirty="0" smtClean="0"/>
              <a:t>-Europa tiende a la </a:t>
            </a:r>
            <a:r>
              <a:rPr lang="es-ES" b="1" dirty="0" err="1" smtClean="0"/>
              <a:t>multi-disciplinariedad</a:t>
            </a:r>
            <a:r>
              <a:rPr lang="es-ES" b="1" dirty="0" smtClean="0"/>
              <a:t>: </a:t>
            </a:r>
            <a:r>
              <a:rPr lang="es-ES" dirty="0" smtClean="0"/>
              <a:t>la unión de diferentes áreas de conocimiento enriquece y favorece la innovación </a:t>
            </a:r>
            <a:endParaRPr lang="es-ES" dirty="0" smtClean="0"/>
          </a:p>
          <a:p>
            <a:endParaRPr lang="es-ES" dirty="0" smtClean="0"/>
          </a:p>
          <a:p>
            <a:r>
              <a:rPr lang="es-ES" b="1" dirty="0" smtClean="0"/>
              <a:t>Implica el uso de living </a:t>
            </a:r>
            <a:r>
              <a:rPr lang="es-ES" b="1" dirty="0" err="1" smtClean="0"/>
              <a:t>labs</a:t>
            </a:r>
            <a:r>
              <a:rPr lang="es-ES" b="1" dirty="0" smtClean="0"/>
              <a:t> e implicación de usuario</a:t>
            </a:r>
            <a:r>
              <a:rPr lang="es-ES" dirty="0" smtClean="0"/>
              <a:t> </a:t>
            </a:r>
            <a:r>
              <a:rPr lang="es-ES" dirty="0" smtClean="0">
                <a:sym typeface="Wingdings" pitchFamily="2" charset="2"/>
              </a:rPr>
              <a:t> valorado positivamente por Europa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63688" y="1052736"/>
            <a:ext cx="59046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INNOVATING </a:t>
            </a:r>
            <a:r>
              <a:rPr lang="en-US" sz="2700" b="1" dirty="0" smtClean="0">
                <a:solidFill>
                  <a:srgbClr val="0000FF"/>
                </a:solidFill>
              </a:rPr>
              <a:t>MENTAL</a:t>
            </a:r>
            <a:r>
              <a:rPr lang="en-US" sz="2500" b="1" dirty="0" smtClean="0">
                <a:solidFill>
                  <a:srgbClr val="0000FF"/>
                </a:solidFill>
              </a:rPr>
              <a:t> HEALTH AT EUROPE</a:t>
            </a:r>
            <a:endParaRPr lang="es-ES_tradnl" sz="2500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49" y="1628800"/>
            <a:ext cx="6207795" cy="398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63688" y="1052736"/>
            <a:ext cx="59046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INNOVATING </a:t>
            </a:r>
            <a:r>
              <a:rPr lang="en-US" sz="2700" b="1" dirty="0" smtClean="0">
                <a:solidFill>
                  <a:srgbClr val="0000FF"/>
                </a:solidFill>
              </a:rPr>
              <a:t>MENTAL</a:t>
            </a:r>
            <a:r>
              <a:rPr lang="en-US" sz="2500" b="1" dirty="0" smtClean="0">
                <a:solidFill>
                  <a:srgbClr val="0000FF"/>
                </a:solidFill>
              </a:rPr>
              <a:t> HEALTH AT EUROPE</a:t>
            </a:r>
            <a:endParaRPr lang="es-ES_tradnl" sz="250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607889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La motivación en el TDAH</a:t>
            </a:r>
          </a:p>
          <a:p>
            <a:pPr algn="just"/>
            <a:endParaRPr lang="es-ES" sz="16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1600" dirty="0" smtClean="0"/>
              <a:t>Brown (2006) cita la cuestión del </a:t>
            </a:r>
            <a:r>
              <a:rPr lang="es-ES" sz="1600" b="1" dirty="0" smtClean="0"/>
              <a:t>desplazamiento de la concentración. Los mismos sujetos que tienen dificultad crónica para concentrarse en una tarea pueden tener el problema contrario: ser incapaces de retirar la atención de algún punto y redirigir la concentración a otro punto cuando lo necesitan. </a:t>
            </a:r>
          </a:p>
          <a:p>
            <a:pPr algn="just"/>
            <a:endParaRPr lang="es-ES" sz="1600" dirty="0" smtClean="0"/>
          </a:p>
          <a:p>
            <a:pPr algn="just"/>
            <a:r>
              <a:rPr lang="es-ES" sz="1600" dirty="0" smtClean="0"/>
              <a:t>•Algunos autores denominan esta situación como </a:t>
            </a:r>
            <a:r>
              <a:rPr lang="es-ES" sz="1600" b="1" dirty="0" err="1" smtClean="0"/>
              <a:t>hiperatención</a:t>
            </a:r>
            <a:r>
              <a:rPr lang="es-ES" sz="1600" b="1" dirty="0" smtClean="0"/>
              <a:t> y la describen como </a:t>
            </a:r>
            <a:r>
              <a:rPr lang="es-ES" sz="1600" b="1" i="1" dirty="0" smtClean="0"/>
              <a:t>focalizarse en una tarea en la que están interesados mientras que ignoran totalmente o pierden la pista de cualquier otro aspecto, incluidos los que deberían atender. </a:t>
            </a:r>
          </a:p>
          <a:p>
            <a:pPr algn="just"/>
            <a:endParaRPr lang="es-ES" sz="1600" dirty="0" smtClean="0"/>
          </a:p>
          <a:p>
            <a:pPr algn="just"/>
            <a:r>
              <a:rPr lang="es-ES" sz="1600" dirty="0" smtClean="0">
                <a:solidFill>
                  <a:srgbClr val="FF0000"/>
                </a:solidFill>
              </a:rPr>
              <a:t>•De aquí se infiere la necesidad de </a:t>
            </a:r>
            <a:r>
              <a:rPr lang="es-ES" sz="1600" b="1" dirty="0" smtClean="0">
                <a:solidFill>
                  <a:srgbClr val="FF0000"/>
                </a:solidFill>
              </a:rPr>
              <a:t>comprobar si los síntomas del TDAH varían considerablemente en función de los contextos (variable motivación). </a:t>
            </a:r>
          </a:p>
          <a:p>
            <a:pPr algn="just"/>
            <a:endParaRPr lang="es-ES" sz="1600" dirty="0" smtClean="0"/>
          </a:p>
          <a:p>
            <a:pPr algn="just"/>
            <a:r>
              <a:rPr lang="es-ES" sz="1600" u="sng" dirty="0" smtClean="0">
                <a:solidFill>
                  <a:srgbClr val="FF0000"/>
                </a:solidFill>
              </a:rPr>
              <a:t>•Analizar automáticamente la correlación o diferencias significativas de los indicadores en diferentes contextos de motivación.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os\new\Presentaciones\Josep Moya Martorell\Foto entor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390" y="1556792"/>
            <a:ext cx="5400898" cy="404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63688" y="1052736"/>
            <a:ext cx="59046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INNOVATING </a:t>
            </a:r>
            <a:r>
              <a:rPr lang="en-US" sz="2700" b="1" dirty="0" smtClean="0">
                <a:solidFill>
                  <a:srgbClr val="0000FF"/>
                </a:solidFill>
              </a:rPr>
              <a:t>MENTAL</a:t>
            </a:r>
            <a:r>
              <a:rPr lang="en-US" sz="2500" b="1" dirty="0" smtClean="0">
                <a:solidFill>
                  <a:srgbClr val="0000FF"/>
                </a:solidFill>
              </a:rPr>
              <a:t> HEALTH AT EUROPE</a:t>
            </a:r>
            <a:endParaRPr lang="es-ES_tradnl" sz="2500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1"/>
            <a:ext cx="6696744" cy="42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novating Mental Health at Europe&amp;quot;&quot;/&gt;&lt;property id=&quot;20307&quot; value=&quot;277&quot;/&gt;&lt;/object&gt;&lt;object type=&quot;3&quot; unique_id=&quot;10005&quot;&gt;&lt;property id=&quot;20148&quot; value=&quot;5&quot;/&gt;&lt;property id=&quot;20300&quot; value=&quot;Slide 2 - &amp;quot;Cluster Development in Catalonia&amp;quot;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72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73&quot;/&gt;&lt;/object&gt;&lt;object type=&quot;3&quot; unique_id=&quot;10013&quot;&gt;&lt;property id=&quot;20148&quot; value=&quot;5&quot;/&gt;&lt;property id=&quot;20300&quot; value=&quot;Slide 10&quot;/&gt;&lt;property id=&quot;20307&quot; value=&quot;274&quot;/&gt;&lt;/object&gt;&lt;object type=&quot;3&quot; unique_id=&quot;10014&quot;&gt;&lt;property id=&quot;20148&quot; value=&quot;5&quot;/&gt;&lt;property id=&quot;20300&quot; value=&quot;Slide 11&quot;/&gt;&lt;property id=&quot;20307&quot; value=&quot;275&quot;/&gt;&lt;/object&gt;&lt;object type=&quot;3&quot; unique_id=&quot;10015&quot;&gt;&lt;property id=&quot;20148&quot; value=&quot;5&quot;/&gt;&lt;property id=&quot;20300&quot; value=&quot;Slide 12&quot;/&gt;&lt;property id=&quot;20307&quot; value=&quot;276&quot;/&gt;&lt;/object&gt;&lt;object type=&quot;3&quot; unique_id=&quot;10016&quot;&gt;&lt;property id=&quot;20148&quot; value=&quot;5&quot;/&gt;&lt;property id=&quot;20300&quot; value=&quot;Slide 13&quot;/&gt;&lt;property id=&quot;20307&quot; value=&quot;260&quot;/&gt;&lt;/object&gt;&lt;object type=&quot;3&quot; unique_id=&quot;10617&quot;&gt;&lt;property id=&quot;20148&quot; value=&quot;5&quot;/&gt;&lt;property id=&quot;20300&quot; value=&quot;Slide 14 - &amp;quot; &amp;quot;&quot;/&gt;&lt;property id=&quot;20307&quot; value=&quot;278&quot;/&gt;&lt;/object&gt;&lt;object type=&quot;3&quot; unique_id=&quot;10618&quot;&gt;&lt;property id=&quot;20148&quot; value=&quot;5&quot;/&gt;&lt;property id=&quot;20300&quot; value=&quot;Slide 15 - &amp;quot;&amp;amp;#x09; &amp;quot;&quot;/&gt;&lt;property id=&quot;20307&quot; value=&quot;279&quot;/&gt;&lt;/object&gt;&lt;object type=&quot;3&quot; unique_id=&quot;10619&quot;&gt;&lt;property id=&quot;20148&quot; value=&quot;5&quot;/&gt;&lt;property id=&quot;20300&quot; value=&quot;Slide 16 - &amp;quot;Jornada dedicada a la presentació d'innovació i darreres tendències del treball col·laboratiu multidisciplinar, en&quot;/&gt;&lt;property id=&quot;20307&quot; value=&quot;280&quot;/&gt;&lt;/object&gt;&lt;object type=&quot;3&quot; unique_id=&quot;10620&quot;&gt;&lt;property id=&quot;20148&quot; value=&quot;5&quot;/&gt;&lt;property id=&quot;20300&quot; value=&quot;Slide 17 - &amp;quot;&amp;amp;#x09; &amp;quot;&quot;/&gt;&lt;property id=&quot;20307&quot; value=&quot;281&quot;/&gt;&lt;/object&gt;&lt;object type=&quot;3&quot; unique_id=&quot;10621&quot;&gt;&lt;property id=&quot;20148&quot; value=&quot;5&quot;/&gt;&lt;property id=&quot;20300&quot; value=&quot;Slide 18 - &amp;quot;&amp;amp;#x09; &amp;quot;&quot;/&gt;&lt;property id=&quot;20307&quot; value=&quot;282&quot;/&gt;&lt;/object&gt;&lt;object type=&quot;3&quot; unique_id=&quot;10622&quot;&gt;&lt;property id=&quot;20148&quot; value=&quot;5&quot;/&gt;&lt;property id=&quot;20300&quot; value=&quot;Slide 19&quot;/&gt;&lt;property id=&quot;20307&quot; value=&quot;283&quot;/&gt;&lt;/object&gt;&lt;object type=&quot;3&quot; unique_id=&quot;10623&quot;&gt;&lt;property id=&quot;20148&quot; value=&quot;5&quot;/&gt;&lt;property id=&quot;20300&quot; value=&quot;Slide 20&quot;/&gt;&lt;property id=&quot;20307&quot; value=&quot;284&quot;/&gt;&lt;/object&gt;&lt;object type=&quot;3&quot; unique_id=&quot;10624&quot;&gt;&lt;property id=&quot;20148&quot; value=&quot;5&quot;/&gt;&lt;property id=&quot;20300&quot; value=&quot;Slide 21 - &amp;quot;&amp;amp;#x09; &amp;quot;&quot;/&gt;&lt;property id=&quot;20307&quot; value=&quot;285&quot;/&gt;&lt;/object&gt;&lt;object type=&quot;3&quot; unique_id=&quot;10625&quot;&gt;&lt;property id=&quot;20148&quot; value=&quot;5&quot;/&gt;&lt;property id=&quot;20300&quot; value=&quot;Slide 22 - &amp;quot;&amp;#x0D;&amp;#x0A;&amp;#x0D;&amp;#x0A;Futura seu del Clúster de Salut Mental.&amp;#x0D;&amp;#x0A;&amp;#x0D;&amp;#x0A;&amp;#x0D;&amp;#x0A;&amp;#x0D;&amp;#x0A;&amp;#x0D;&amp;#x0A;&amp;quot;&quot;/&gt;&lt;property id=&quot;20307&quot; value=&quot;286&quot;/&gt;&lt;/object&gt;&lt;object type=&quot;3&quot; unique_id=&quot;10626&quot;&gt;&lt;property id=&quot;20148&quot; value=&quot;5&quot;/&gt;&lt;property id=&quot;20300&quot; value=&quot;Slide 23 - &amp;quot;&amp;amp;#x09; PLA DE DINAMITZACIÓ DEL CLÚSTER &amp;quot;&quot;/&gt;&lt;property id=&quot;20307&quot; value=&quot;287&quot;/&gt;&lt;/object&gt;&lt;object type=&quot;3&quot; unique_id=&quot;10627&quot;&gt;&lt;property id=&quot;20148&quot; value=&quot;5&quot;/&gt;&lt;property id=&quot;20300&quot; value=&quot;Slide 24 - &amp;quot;Objectius suportats per les actuacions en:&amp;quot;&quot;/&gt;&lt;property id=&quot;20307&quot; value=&quot;288&quot;/&gt;&lt;/object&gt;&lt;object type=&quot;3&quot; unique_id=&quot;10628&quot;&gt;&lt;property id=&quot;20148&quot; value=&quot;5&quot;/&gt;&lt;property id=&quot;20300&quot; value=&quot;Slide 25 - &amp;quot;&amp;amp;#x09; &amp;quot;&quot;/&gt;&lt;property id=&quot;20307&quot; value=&quot;289&quot;/&gt;&lt;/object&gt;&lt;object type=&quot;3&quot; unique_id=&quot;10629&quot;&gt;&lt;property id=&quot;20148&quot; value=&quot;5&quot;/&gt;&lt;property id=&quot;20300&quot; value=&quot;Slide 26 - &amp;quot;&amp;amp;#x09; PLA DE DINAMITZACIÓ DEL CLÚSTER &amp;quot;&quot;/&gt;&lt;property id=&quot;20307&quot; value=&quot;290&quot;/&gt;&lt;/object&gt;&lt;object type=&quot;3&quot; unique_id=&quot;10630&quot;&gt;&lt;property id=&quot;20148&quot; value=&quot;5&quot;/&gt;&lt;property id=&quot;20300&quot; value=&quot;Slide 27 - &amp;quot;&amp;amp;#x09; PLA DE DINAMITZACIÓ DEL CLÚSTER &amp;quot;&quot;/&gt;&lt;property id=&quot;20307&quot; value=&quot;291&quot;/&gt;&lt;/object&gt;&lt;object type=&quot;3&quot; unique_id=&quot;10631&quot;&gt;&lt;property id=&quot;20148&quot; value=&quot;5&quot;/&gt;&lt;property id=&quot;20300&quot; value=&quot;Slide 28 - &amp;quot;&amp;amp;#x09; &amp;quot;&quot;/&gt;&lt;property id=&quot;20307&quot; value=&quot;292&quot;/&gt;&lt;/object&gt;&lt;object type=&quot;3&quot; unique_id=&quot;10632&quot;&gt;&lt;property id=&quot;20148&quot; value=&quot;5&quot;/&gt;&lt;property id=&quot;20300&quot; value=&quot;Slide 29 - &amp;quot;&amp;amp;#x09; &amp;quot;&quot;/&gt;&lt;property id=&quot;20307&quot; value=&quot;293&quot;/&gt;&lt;/object&gt;&lt;object type=&quot;3&quot; unique_id=&quot;10633&quot;&gt;&lt;property id=&quot;20148&quot; value=&quot;5&quot;/&gt;&lt;property id=&quot;20300&quot; value=&quot;Slide 30 - &amp;quot;&amp;amp;#x09; &amp;quot;&quot;/&gt;&lt;property id=&quot;20307&quot; value=&quot;294&quot;/&gt;&lt;/object&gt;&lt;object type=&quot;3&quot; unique_id=&quot;10634&quot;&gt;&lt;property id=&quot;20148&quot; value=&quot;5&quot;/&gt;&lt;property id=&quot;20300&quot; value=&quot;Slide 31 - &amp;quot;&amp;amp;#x09; &amp;quot;&quot;/&gt;&lt;property id=&quot;20307&quot; value=&quot;295&quot;/&gt;&lt;/object&gt;&lt;object type=&quot;3&quot; unique_id=&quot;10635&quot;&gt;&lt;property id=&quot;20148&quot; value=&quot;5&quot;/&gt;&lt;property id=&quot;20300&quot; value=&quot;Slide 32 - &amp;quot;&amp;amp;#x09; &amp;quot;&quot;/&gt;&lt;property id=&quot;20307&quot; value=&quot;296&quot;/&gt;&lt;/object&gt;&lt;object type=&quot;3&quot; unique_id=&quot;10636&quot;&gt;&lt;property id=&quot;20148&quot; value=&quot;5&quot;/&gt;&lt;property id=&quot;20300&quot; value=&quot;Slide 33 - &amp;quot;&amp;amp;#x09; &amp;quot;&quot;/&gt;&lt;property id=&quot;20307&quot; value=&quot;297&quot;/&gt;&lt;/object&gt;&lt;object type=&quot;3&quot; unique_id=&quot;10637&quot;&gt;&lt;property id=&quot;20148&quot; value=&quot;5&quot;/&gt;&lt;property id=&quot;20300&quot; value=&quot;Slide 34 - &amp;quot;&amp;amp;#x09; &amp;quot;&quot;/&gt;&lt;property id=&quot;20307&quot; value=&quot;298&quot;/&gt;&lt;/object&gt;&lt;object type=&quot;3&quot; unique_id=&quot;10638&quot;&gt;&lt;property id=&quot;20148&quot; value=&quot;5&quot;/&gt;&lt;property id=&quot;20300&quot; value=&quot;Slide 35 - &amp;quot;&amp;amp;#x09; &amp;quot;&quot;/&gt;&lt;property id=&quot;20307&quot; value=&quot;299&quot;/&gt;&lt;/object&gt;&lt;object type=&quot;3&quot; unique_id=&quot;10639&quot;&gt;&lt;property id=&quot;20148&quot; value=&quot;5&quot;/&gt;&lt;property id=&quot;20300&quot; value=&quot;Slide 36 - &amp;quot;&amp;amp;#x09; &amp;quot;&quot;/&gt;&lt;property id=&quot;20307&quot; value=&quot;300&quot;/&gt;&lt;/object&gt;&lt;object type=&quot;3&quot; unique_id=&quot;10640&quot;&gt;&lt;property id=&quot;20148&quot; value=&quot;5&quot;/&gt;&lt;property id=&quot;20300&quot; value=&quot;Slide 37 - &amp;quot;&amp;amp;#x09; &amp;quot;&quot;/&gt;&lt;property id=&quot;20307&quot; value=&quot;301&quot;/&gt;&lt;/object&gt;&lt;object type=&quot;3&quot; unique_id=&quot;10641&quot;&gt;&lt;property id=&quot;20148&quot; value=&quot;5&quot;/&gt;&lt;property id=&quot;20300&quot; value=&quot;Slide 38 - &amp;quot;&amp;amp;#x09; &amp;quot;&quot;/&gt;&lt;property id=&quot;20307&quot; value=&quot;302&quot;/&gt;&lt;/object&gt;&lt;object type=&quot;3&quot; unique_id=&quot;10642&quot;&gt;&lt;property id=&quot;20148&quot; value=&quot;5&quot;/&gt;&lt;property id=&quot;20300&quot; value=&quot;Slide 39 - &amp;quot;&amp;amp;#x09; &amp;quot;&quot;/&gt;&lt;property id=&quot;20307&quot; value=&quot;303&quot;/&gt;&lt;/object&gt;&lt;object type=&quot;3&quot; unique_id=&quot;10643&quot;&gt;&lt;property id=&quot;20148&quot; value=&quot;5&quot;/&gt;&lt;property id=&quot;20300&quot; value=&quot;Slide 40 - &amp;quot;&amp;amp;#x09; &amp;quot;&quot;/&gt;&lt;property id=&quot;20307&quot; value=&quot;304&quot;/&gt;&lt;/object&gt;&lt;object type=&quot;3&quot; unique_id=&quot;10644&quot;&gt;&lt;property id=&quot;20148&quot; value=&quot;5&quot;/&gt;&lt;property id=&quot;20300&quot; value=&quot;Slide 41 - &amp;quot;&amp;amp;#x09; &amp;quot;&quot;/&gt;&lt;property id=&quot;20307&quot; value=&quot;305&quot;/&gt;&lt;/object&gt;&lt;object type=&quot;3&quot; unique_id=&quot;10645&quot;&gt;&lt;property id=&quot;20148&quot; value=&quot;5&quot;/&gt;&lt;property id=&quot;20300&quot; value=&quot;Slide 42 - &amp;quot;&amp;amp;#x09; &amp;quot;&quot;/&gt;&lt;property id=&quot;20307&quot; value=&quot;306&quot;/&gt;&lt;/object&gt;&lt;object type=&quot;3&quot; unique_id=&quot;10646&quot;&gt;&lt;property id=&quot;20148&quot; value=&quot;5&quot;/&gt;&lt;property id=&quot;20300&quot; value=&quot;Slide 43 - &amp;quot;&amp;amp;#x09; &amp;quot;&quot;/&gt;&lt;property id=&quot;20307&quot; value=&quot;307&quot;/&gt;&lt;/object&gt;&lt;object type=&quot;3&quot; unique_id=&quot;10647&quot;&gt;&lt;property id=&quot;20148&quot; value=&quot;5&quot;/&gt;&lt;property id=&quot;20300&quot; value=&quot;Slide 44 - &amp;quot;&amp;amp;#x09; &amp;quot;&quot;/&gt;&lt;property id=&quot;20307&quot; value=&quot;308&quot;/&gt;&lt;/object&gt;&lt;object type=&quot;3&quot; unique_id=&quot;10648&quot;&gt;&lt;property id=&quot;20148&quot; value=&quot;5&quot;/&gt;&lt;property id=&quot;20300&quot; value=&quot;Slide 45 - &amp;quot;&amp;amp;#x09; &amp;quot;&quot;/&gt;&lt;property id=&quot;20307&quot; value=&quot;309&quot;/&gt;&lt;/object&gt;&lt;object type=&quot;3&quot; unique_id=&quot;10649&quot;&gt;&lt;property id=&quot;20148&quot; value=&quot;5&quot;/&gt;&lt;property id=&quot;20300&quot; value=&quot;Slide 46 - &amp;quot;&amp;amp;#x09; &amp;quot;&quot;/&gt;&lt;property id=&quot;20307&quot; value=&quot;310&quot;/&gt;&lt;/object&gt;&lt;object type=&quot;3&quot; unique_id=&quot;10650&quot;&gt;&lt;property id=&quot;20148&quot; value=&quot;5&quot;/&gt;&lt;property id=&quot;20300&quot; value=&quot;Slide 47 - &amp;quot;&amp;#x0D;&amp;#x0A;. El clúster posa en marxa un pla d'internacionalització amb el suport d'ACC1Ó.&amp;quot;&quot;/&gt;&lt;property id=&quot;20307&quot; value=&quot;311&quot;/&gt;&lt;/object&gt;&lt;object type=&quot;3&quot; unique_id=&quot;10651&quot;&gt;&lt;property id=&quot;20148&quot; value=&quot;5&quot;/&gt;&lt;property id=&quot;20300&quot; value=&quot;Slide 48 - &amp;quot;&amp;amp;#x09; &amp;quot;&quot;/&gt;&lt;property id=&quot;20307&quot; value=&quot;312&quot;/&gt;&lt;/object&gt;&lt;object type=&quot;3&quot; unique_id=&quot;11002&quot;&gt;&lt;property id=&quot;20148&quot; value=&quot;5&quot;/&gt;&lt;property id=&quot;20300&quot; value=&quot;Slide 49&quot;/&gt;&lt;property id=&quot;20307&quot; value=&quot;313&quot;/&gt;&lt;/object&gt;&lt;object type=&quot;3&quot; unique_id=&quot;11004&quot;&gt;&lt;property id=&quot;20148&quot; value=&quot;5&quot;/&gt;&lt;property id=&quot;20300&quot; value=&quot;Slide 60&quot;/&gt;&lt;property id=&quot;20307&quot; value=&quot;315&quot;/&gt;&lt;/object&gt;&lt;object type=&quot;3&quot; unique_id=&quot;11005&quot;&gt;&lt;property id=&quot;20148&quot; value=&quot;5&quot;/&gt;&lt;property id=&quot;20300&quot; value=&quot;Slide 68&quot;/&gt;&lt;property id=&quot;20307&quot; value=&quot;316&quot;/&gt;&lt;/object&gt;&lt;object type=&quot;3&quot; unique_id=&quot;11492&quot;&gt;&lt;property id=&quot;20148&quot; value=&quot;5&quot;/&gt;&lt;property id=&quot;20300&quot; value=&quot;Slide 61 - &amp;quot;Innovation on neurosciences and treatments  for childrens - teenagers&amp;quot;&quot;/&gt;&lt;property id=&quot;20307&quot; value=&quot;317&quot;/&gt;&lt;/object&gt;&lt;object type=&quot;3&quot; unique_id=&quot;11493&quot;&gt;&lt;property id=&quot;20148&quot; value=&quot;5&quot;/&gt;&lt;property id=&quot;20300&quot; value=&quot;Slide 62 - &amp;quot;V CATALAN CONGRESS ON MENTAL HEALTH OF CHILDREN AND ADOLESCENTS&amp;quot;&quot;/&gt;&lt;property id=&quot;20307&quot; value=&quot;318&quot;/&gt;&lt;/object&gt;&lt;object type=&quot;3&quot; unique_id=&quot;11494&quot;&gt;&lt;property id=&quot;20148&quot; value=&quot;5&quot;/&gt;&lt;property id=&quot;20300&quot; value=&quot;Slide 63&quot;/&gt;&lt;property id=&quot;20307&quot; value=&quot;319&quot;/&gt;&lt;/object&gt;&lt;object type=&quot;3&quot; unique_id=&quot;11495&quot;&gt;&lt;property id=&quot;20148&quot; value=&quot;5&quot;/&gt;&lt;property id=&quot;20300&quot; value=&quot;Slide 64&quot;/&gt;&lt;property id=&quot;20307&quot; value=&quot;320&quot;/&gt;&lt;/object&gt;&lt;object type=&quot;3&quot; unique_id=&quot;11496&quot;&gt;&lt;property id=&quot;20148&quot; value=&quot;5&quot;/&gt;&lt;property id=&quot;20300&quot; value=&quot;Slide 65&quot;/&gt;&lt;property id=&quot;20307&quot; value=&quot;321&quot;/&gt;&lt;/object&gt;&lt;object type=&quot;3&quot; unique_id=&quot;11497&quot;&gt;&lt;property id=&quot;20148&quot; value=&quot;5&quot;/&gt;&lt;property id=&quot;20300&quot; value=&quot;Slide 66&quot;/&gt;&lt;property id=&quot;20307&quot; value=&quot;322&quot;/&gt;&lt;/object&gt;&lt;object type=&quot;3&quot; unique_id=&quot;11498&quot;&gt;&lt;property id=&quot;20148&quot; value=&quot;5&quot;/&gt;&lt;property id=&quot;20300&quot; value=&quot;Slide 67&quot;/&gt;&lt;property id=&quot;20307&quot; value=&quot;323&quot;/&gt;&lt;/object&gt;&lt;object type=&quot;3&quot; unique_id=&quot;11743&quot;&gt;&lt;property id=&quot;20148&quot; value=&quot;5&quot;/&gt;&lt;property id=&quot;20300&quot; value=&quot;Slide 84&quot;/&gt;&lt;property id=&quot;20307&quot; value=&quot;324&quot;/&gt;&lt;/object&gt;&lt;object type=&quot;3&quot; unique_id=&quot;12860&quot;&gt;&lt;property id=&quot;20148&quot; value=&quot;5&quot;/&gt;&lt;property id=&quot;20300&quot; value=&quot;Slide 69 - &amp;quot;RARE DISEASE IN CHILDREN&amp;#x0D;&amp;#x0A;MALALTÍES RARES EN INFANTS &amp;quot;&quot;/&gt;&lt;property id=&quot;20307&quot; value=&quot;325&quot;/&gt;&lt;/object&gt;&lt;object type=&quot;3&quot; unique_id=&quot;12861&quot;&gt;&lt;property id=&quot;20148&quot; value=&quot;5&quot;/&gt;&lt;property id=&quot;20300&quot; value=&quot;Slide 70&quot;/&gt;&lt;property id=&quot;20307&quot; value=&quot;326&quot;/&gt;&lt;/object&gt;&lt;object type=&quot;3&quot; unique_id=&quot;12862&quot;&gt;&lt;property id=&quot;20148&quot; value=&quot;5&quot;/&gt;&lt;property id=&quot;20300&quot; value=&quot;Slide 71&quot;/&gt;&lt;property id=&quot;20307&quot; value=&quot;327&quot;/&gt;&lt;/object&gt;&lt;object type=&quot;3&quot; unique_id=&quot;12863&quot;&gt;&lt;property id=&quot;20148&quot; value=&quot;5&quot;/&gt;&lt;property id=&quot;20300&quot; value=&quot;Slide 72&quot;/&gt;&lt;property id=&quot;20307&quot; value=&quot;328&quot;/&gt;&lt;/object&gt;&lt;object type=&quot;3&quot; unique_id=&quot;12864&quot;&gt;&lt;property id=&quot;20148&quot; value=&quot;5&quot;/&gt;&lt;property id=&quot;20300&quot; value=&quot;Slide 73&quot;/&gt;&lt;property id=&quot;20307&quot; value=&quot;329&quot;/&gt;&lt;/object&gt;&lt;object type=&quot;3&quot; unique_id=&quot;12865&quot;&gt;&lt;property id=&quot;20148&quot; value=&quot;5&quot;/&gt;&lt;property id=&quot;20300&quot; value=&quot;Slide 74&quot;/&gt;&lt;property id=&quot;20307&quot; value=&quot;330&quot;/&gt;&lt;/object&gt;&lt;object type=&quot;3&quot; unique_id=&quot;12866&quot;&gt;&lt;property id=&quot;20148&quot; value=&quot;5&quot;/&gt;&lt;property id=&quot;20300&quot; value=&quot;Slide 75&quot;/&gt;&lt;property id=&quot;20307&quot; value=&quot;331&quot;/&gt;&lt;/object&gt;&lt;object type=&quot;3&quot; unique_id=&quot;12867&quot;&gt;&lt;property id=&quot;20148&quot; value=&quot;5&quot;/&gt;&lt;property id=&quot;20300&quot; value=&quot;Slide 76&quot;/&gt;&lt;property id=&quot;20307&quot; value=&quot;332&quot;/&gt;&lt;/object&gt;&lt;object type=&quot;3&quot; unique_id=&quot;12868&quot;&gt;&lt;property id=&quot;20148&quot; value=&quot;5&quot;/&gt;&lt;property id=&quot;20300&quot; value=&quot;Slide 77&quot;/&gt;&lt;property id=&quot;20307&quot; value=&quot;333&quot;/&gt;&lt;/object&gt;&lt;object type=&quot;3&quot; unique_id=&quot;12869&quot;&gt;&lt;property id=&quot;20148&quot; value=&quot;5&quot;/&gt;&lt;property id=&quot;20300&quot; value=&quot;Slide 78&quot;/&gt;&lt;property id=&quot;20307&quot; value=&quot;334&quot;/&gt;&lt;/object&gt;&lt;object type=&quot;3&quot; unique_id=&quot;12870&quot;&gt;&lt;property id=&quot;20148&quot; value=&quot;5&quot;/&gt;&lt;property id=&quot;20300&quot; value=&quot;Slide 79&quot;/&gt;&lt;property id=&quot;20307&quot; value=&quot;335&quot;/&gt;&lt;/object&gt;&lt;object type=&quot;3&quot; unique_id=&quot;12871&quot;&gt;&lt;property id=&quot;20148&quot; value=&quot;5&quot;/&gt;&lt;property id=&quot;20300&quot; value=&quot;Slide 80&quot;/&gt;&lt;property id=&quot;20307&quot; value=&quot;336&quot;/&gt;&lt;/object&gt;&lt;object type=&quot;3&quot; unique_id=&quot;12872&quot;&gt;&lt;property id=&quot;20148&quot; value=&quot;5&quot;/&gt;&lt;property id=&quot;20300&quot; value=&quot;Slide 81&quot;/&gt;&lt;property id=&quot;20307&quot; value=&quot;337&quot;/&gt;&lt;/object&gt;&lt;object type=&quot;3&quot; unique_id=&quot;12873&quot;&gt;&lt;property id=&quot;20148&quot; value=&quot;5&quot;/&gt;&lt;property id=&quot;20300&quot; value=&quot;Slide 82&quot;/&gt;&lt;property id=&quot;20307&quot; value=&quot;338&quot;/&gt;&lt;/object&gt;&lt;object type=&quot;3&quot; unique_id=&quot;12874&quot;&gt;&lt;property id=&quot;20148&quot; value=&quot;5&quot;/&gt;&lt;property id=&quot;20300&quot; value=&quot;Slide 83&quot;/&gt;&lt;property id=&quot;20307&quot; value=&quot;339&quot;/&gt;&lt;/object&gt;&lt;object type=&quot;3&quot; unique_id=&quot;12875&quot;&gt;&lt;property id=&quot;20148&quot; value=&quot;5&quot;/&gt;&lt;property id=&quot;20300&quot; value=&quot;Slide 121&quot;/&gt;&lt;property id=&quot;20307&quot; value=&quot;340&quot;/&gt;&lt;/object&gt;&lt;object type=&quot;3&quot; unique_id=&quot;14982&quot;&gt;&lt;property id=&quot;20148&quot; value=&quot;5&quot;/&gt;&lt;property id=&quot;20300&quot; value=&quot;Slide 86 - &amp;quot;Innovating on social attention &amp;quot;&quot;/&gt;&lt;property id=&quot;20307&quot; value=&quot;341&quot;/&gt;&lt;/object&gt;&lt;object type=&quot;3&quot; unique_id=&quot;14983&quot;&gt;&lt;property id=&quot;20148&quot; value=&quot;5&quot;/&gt;&lt;property id=&quot;20300&quot; value=&quot;Slide 87 - &amp;quot;Necessity of innovation &amp;#x0D;&amp;#x0A;in social attention&amp;quot;&quot;/&gt;&lt;property id=&quot;20307&quot; value=&quot;342&quot;/&gt;&lt;/object&gt;&lt;object type=&quot;3&quot; unique_id=&quot;14984&quot;&gt;&lt;property id=&quot;20148&quot; value=&quot;5&quot;/&gt;&lt;property id=&quot;20300&quot; value=&quot;Slide 88 - &amp;quot;XARXA BAIX&amp;quot;&quot;/&gt;&lt;property id=&quot;20307&quot; value=&quot;343&quot;/&gt;&lt;/object&gt;&lt;object type=&quot;3&quot; unique_id=&quot;14985&quot;&gt;&lt;property id=&quot;20148&quot; value=&quot;5&quot;/&gt;&lt;property id=&quot;20300&quot; value=&quot;Slide 89 - &amp;quot;History&amp;quot;&quot;/&gt;&lt;property id=&quot;20307&quot; value=&quot;344&quot;/&gt;&lt;/object&gt;&lt;object type=&quot;3&quot; unique_id=&quot;14986&quot;&gt;&lt;property id=&quot;20148&quot; value=&quot;5&quot;/&gt;&lt;property id=&quot;20300&quot; value=&quot;Slide 90 - &amp;quot;Field of action&amp;quot;&quot;/&gt;&lt;property id=&quot;20307&quot; value=&quot;345&quot;/&gt;&lt;/object&gt;&lt;object type=&quot;3&quot; unique_id=&quot;14987&quot;&gt;&lt;property id=&quot;20148&quot; value=&quot;5&quot;/&gt;&lt;property id=&quot;20300&quot; value=&quot;Slide 91 - &amp;quot;Objectives&amp;quot;&quot;/&gt;&lt;property id=&quot;20307&quot; value=&quot;346&quot;/&gt;&lt;/object&gt;&lt;object type=&quot;3&quot; unique_id=&quot;14988&quot;&gt;&lt;property id=&quot;20148&quot; value=&quot;5&quot;/&gt;&lt;property id=&quot;20300&quot; value=&quot;Slide 92 - &amp;quot;Theorical frame&amp;quot;&quot;/&gt;&lt;property id=&quot;20307&quot; value=&quot;347&quot;/&gt;&lt;/object&gt;&lt;object type=&quot;3&quot; unique_id=&quot;14989&quot;&gt;&lt;property id=&quot;20148&quot; value=&quot;5&quot;/&gt;&lt;property id=&quot;20300&quot; value=&quot;Slide 93 - &amp;quot;Methodology and activities&amp;quot;&quot;/&gt;&lt;property id=&quot;20307&quot; value=&quot;348&quot;/&gt;&lt;/object&gt;&lt;object type=&quot;3&quot; unique_id=&quot;14990&quot;&gt;&lt;property id=&quot;20148&quot; value=&quot;5&quot;/&gt;&lt;property id=&quot;20300&quot; value=&quot;Slide 94 - &amp;quot;Work commission&amp;quot;&quot;/&gt;&lt;property id=&quot;20307&quot; value=&quot;349&quot;/&gt;&lt;/object&gt;&lt;object type=&quot;3&quot; unique_id=&quot;14991&quot;&gt;&lt;property id=&quot;20148&quot; value=&quot;5&quot;/&gt;&lt;property id=&quot;20300&quot; value=&quot;Slide 95 - &amp;quot;Interprofessional seminars (SIXB)&amp;quot;&quot;/&gt;&lt;property id=&quot;20307&quot; value=&quot;350&quot;/&gt;&lt;/object&gt;&lt;object type=&quot;3&quot; unique_id=&quot;14992&quot;&gt;&lt;property id=&quot;20148&quot; value=&quot;5&quot;/&gt;&lt;property id=&quot;20300&quot; value=&quot;Slide 96 - &amp;quot;What do we reach throught the SIXB?&amp;quot;&quot;/&gt;&lt;property id=&quot;20307&quot; value=&quot;351&quot;/&gt;&lt;/object&gt;&lt;object type=&quot;3&quot; unique_id=&quot;14993&quot;&gt;&lt;property id=&quot;20148&quot; value=&quot;5&quot;/&gt;&lt;property id=&quot;20300&quot; value=&quot;Slide 97 - &amp;quot;SIXB's qualities&amp;quot;&quot;/&gt;&lt;property id=&quot;20307&quot; value=&quot;352&quot;/&gt;&lt;/object&gt;&lt;object type=&quot;3&quot; unique_id=&quot;14994&quot;&gt;&lt;property id=&quot;20148&quot; value=&quot;5&quot;/&gt;&lt;property id=&quot;20300&quot; value=&quot;Slide 98 - &amp;quot;SIXB's qualities&amp;quot;&quot;/&gt;&lt;property id=&quot;20307&quot; value=&quot;353&quot;/&gt;&lt;/object&gt;&lt;object type=&quot;3&quot; unique_id=&quot;14995&quot;&gt;&lt;property id=&quot;20148&quot; value=&quot;5&quot;/&gt;&lt;property id=&quot;20300&quot; value=&quot;Slide 99 - &amp;quot;Information tranfer between services&amp;quot;&quot;/&gt;&lt;property id=&quot;20307&quot; value=&quot;354&quot;/&gt;&lt;/object&gt;&lt;object type=&quot;3&quot; unique_id=&quot;14996&quot;&gt;&lt;property id=&quot;20148&quot; value=&quot;5&quot;/&gt;&lt;property id=&quot;20300&quot; value=&quot;Slide 100 - &amp;quot;Information transfer difficulties&amp;quot;&quot;/&gt;&lt;property id=&quot;20307&quot; value=&quot;355&quot;/&gt;&lt;/object&gt;&lt;object type=&quot;3&quot; unique_id=&quot;14997&quot;&gt;&lt;property id=&quot;20148&quot; value=&quot;5&quot;/&gt;&lt;property id=&quot;20300&quot; value=&quot;Slide 101 - &amp;quot;Information transfer guide&amp;quot;&quot;/&gt;&lt;property id=&quot;20307&quot; value=&quot;356&quot;/&gt;&lt;/object&gt;&lt;object type=&quot;3&quot; unique_id=&quot;14998&quot;&gt;&lt;property id=&quot;20148&quot; value=&quot;5&quot;/&gt;&lt;property id=&quot;20300&quot; value=&quot;Slide 102 - &amp;quot;Debate forum&amp;quot;&quot;/&gt;&lt;property id=&quot;20307&quot; value=&quot;357&quot;/&gt;&lt;/object&gt;&lt;object type=&quot;3&quot; unique_id=&quot;14999&quot;&gt;&lt;property id=&quot;20148&quot; value=&quot;5&quot;/&gt;&lt;property id=&quot;20300&quot; value=&quot;Slide 103 - &amp;quot;Guide objectives&amp;quot;&quot;/&gt;&lt;property id=&quot;20307&quot; value=&quot;358&quot;/&gt;&lt;/object&gt;&lt;object type=&quot;3&quot; unique_id=&quot;15000&quot;&gt;&lt;property id=&quot;20148&quot; value=&quot;5&quot;/&gt;&lt;property id=&quot;20300&quot; value=&quot;Slide 104 - &amp;quot;Why to work in a network&amp;quot;&quot;/&gt;&lt;property id=&quot;20307&quot; value=&quot;359&quot;/&gt;&lt;/object&gt;&lt;object type=&quot;3&quot; unique_id=&quot;15001&quot;&gt;&lt;property id=&quot;20148&quot; value=&quot;5&quot;/&gt;&lt;property id=&quot;20300&quot; value=&quot;Slide 105 - &amp;quot;Why to work in a network&amp;quot;&quot;/&gt;&lt;property id=&quot;20307&quot; value=&quot;360&quot;/&gt;&lt;/object&gt;&lt;object type=&quot;3&quot; unique_id=&quot;15002&quot;&gt;&lt;property id=&quot;20148&quot; value=&quot;5&quot;/&gt;&lt;property id=&quot;20300&quot; value=&quot;Slide 106 - &amp;quot;Information transfer between services&amp;quot;&quot;/&gt;&lt;property id=&quot;20307&quot; value=&quot;361&quot;/&gt;&lt;/object&gt;&lt;object type=&quot;3&quot; unique_id=&quot;15003&quot;&gt;&lt;property id=&quot;20148&quot; value=&quot;5&quot;/&gt;&lt;property id=&quot;20300&quot; value=&quot;Slide 107 - &amp;quot;SOCIAL INFORMATION UNITIES (UIS)&amp;quot;&quot;/&gt;&lt;property id=&quot;20307&quot; value=&quot;362&quot;/&gt;&lt;/object&gt;&lt;object type=&quot;3&quot; unique_id=&quot;15004&quot;&gt;&lt;property id=&quot;20148&quot; value=&quot;5&quot;/&gt;&lt;property id=&quot;20300&quot; value=&quot;Slide 108 - &amp;quot;UIS and its professionals&amp;quot;&quot;/&gt;&lt;property id=&quot;20307&quot; value=&quot;363&quot;/&gt;&lt;/object&gt;&lt;object type=&quot;3&quot; unique_id=&quot;15005&quot;&gt;&lt;property id=&quot;20148&quot; value=&quot;5&quot;/&gt;&lt;property id=&quot;20300&quot; value=&quot;Slide 109&quot;/&gt;&lt;property id=&quot;20307&quot; value=&quot;364&quot;/&gt;&lt;/object&gt;&lt;object type=&quot;3&quot; unique_id=&quot;15618&quot;&gt;&lt;property id=&quot;20148&quot; value=&quot;5&quot;/&gt;&lt;property id=&quot;20300&quot; value=&quot;Slide 133&quot;/&gt;&lt;property id=&quot;20307&quot; value=&quot;365&quot;/&gt;&lt;/object&gt;&lt;object type=&quot;3&quot; unique_id=&quot;17061&quot;&gt;&lt;property id=&quot;20148&quot; value=&quot;5&quot;/&gt;&lt;property id=&quot;20300&quot; value=&quot;Slide 110 - &amp;quot;&amp;#x0D;&amp;#x0A; MENTAL HEALTH PROJECT ON PREVENTION FOR CHILDREN POPULATION AT 'SANT BOI DEL LLOBREGAT' &amp;#x0D;&amp;#x0A;&amp;quot;&quot;/&gt;&lt;property id=&quot;20307&quot; value=&quot;366&quot;/&gt;&lt;/object&gt;&lt;object type=&quot;3&quot; unique_id=&quot;17062&quot;&gt;&lt;property id=&quot;20148&quot; value=&quot;5&quot;/&gt;&lt;property id=&quot;20300&quot; value=&quot;Slide 111 - &amp;quot;1. JUSTIFICATION&amp;#x0D;&amp;#x0A;&amp;quot;&quot;/&gt;&lt;property id=&quot;20307&quot; value=&quot;367&quot;/&gt;&lt;/object&gt;&lt;object type=&quot;3&quot; unique_id=&quot;17063&quot;&gt;&lt;property id=&quot;20148&quot; value=&quot;5&quot;/&gt;&lt;property id=&quot;20300&quot; value=&quot;Slide 112 - &amp;quot;Where do we start?&amp;quot;&quot;/&gt;&lt;property id=&quot;20307&quot; value=&quot;368&quot;/&gt;&lt;/object&gt;&lt;object type=&quot;3&quot; unique_id=&quot;17064&quot;&gt;&lt;property id=&quot;20148&quot; value=&quot;5&quot;/&gt;&lt;property id=&quot;20300&quot; value=&quot;Slide 113 - &amp;quot;Fast Prevention&amp;#x0D;&amp;#x0A;&amp;quot;&quot;/&gt;&lt;property id=&quot;20307&quot; value=&quot;369&quot;/&gt;&lt;/object&gt;&lt;object type=&quot;3&quot; unique_id=&quot;17065&quot;&gt;&lt;property id=&quot;20148&quot; value=&quot;5&quot;/&gt;&lt;property id=&quot;20300&quot; value=&quot;Slide 114 - &amp;quot;POPULATION SEGMENT TO WHICH WE FOCUS THIS PROJECT &amp;quot;&quot;/&gt;&lt;property id=&quot;20307&quot; value=&quot;370&quot;/&gt;&lt;/object&gt;&lt;object type=&quot;3&quot; unique_id=&quot;17066&quot;&gt;&lt;property id=&quot;20148&quot; value=&quot;5&quot;/&gt;&lt;property id=&quot;20300&quot; value=&quot;Slide 115 - &amp;quot;a)Primary and secondary education professionals in Sant Boi&amp;quot;&quot;/&gt;&lt;property id=&quot;20307&quot; value=&quot;371&quot;/&gt;&lt;/object&gt;&lt;object type=&quot;3&quot; unique_id=&quot;17067&quot;&gt;&lt;property id=&quot;20148&quot; value=&quot;5&quot;/&gt;&lt;property id=&quot;20300&quot; value=&quot;Slide 116 - &amp;quot;b) Primary and secondary PTA’S (Parents Association) of Sant boi.&amp;#x0D;&amp;#x0A;&amp;quot;&quot;/&gt;&lt;property id=&quot;20307&quot; value=&quot;372&quot;/&gt;&lt;/object&gt;&lt;object type=&quot;3&quot; unique_id=&quot;17068&quot;&gt;&lt;property id=&quot;20148&quot; value=&quot;5&quot;/&gt;&lt;property id=&quot;20300&quot; value=&quot;Slide 117 - &amp;quot;Methodology&amp;quot;&quot;/&gt;&lt;property id=&quot;20307&quot; value=&quot;373&quot;/&gt;&lt;/object&gt;&lt;object type=&quot;3&quot; unique_id=&quot;17069&quot;&gt;&lt;property id=&quot;20148&quot; value=&quot;5&quot;/&gt;&lt;property id=&quot;20300&quot; value=&quot;Slide 118 - &amp;quot;Methodology&amp;quot;&quot;/&gt;&lt;property id=&quot;20307&quot; value=&quot;374&quot;/&gt;&lt;/object&gt;&lt;object type=&quot;3&quot; unique_id=&quot;17070&quot;&gt;&lt;property id=&quot;20148&quot; value=&quot;5&quot;/&gt;&lt;property id=&quot;20300&quot; value=&quot;Slide 119 - &amp;quot;Methodology&amp;quot;&quot;/&gt;&lt;property id=&quot;20307&quot; value=&quot;375&quot;/&gt;&lt;/object&gt;&lt;object type=&quot;3&quot; unique_id=&quot;17071&quot;&gt;&lt;property id=&quot;20148&quot; value=&quot;5&quot;/&gt;&lt;property id=&quot;20300&quot; value=&quot;Slide 120 - &amp;quot;NURIA VALERO &amp;#x0D;&amp;#x0A;CLUSTER DE SALUT MENTAL DE CATALUNYA.&amp;#x0D;&amp;#x0A;nvalero@santboi.cat&amp;quot;&quot;/&gt;&lt;property id=&quot;20307&quot; value=&quot;376&quot;/&gt;&lt;/object&gt;&lt;object type=&quot;3&quot; unique_id=&quot;17642&quot;&gt;&lt;property id=&quot;20148&quot; value=&quot;5&quot;/&gt;&lt;property id=&quot;20300&quot; value=&quot;Slide 135&quot;/&gt;&lt;property id=&quot;20307&quot; value=&quot;377&quot;/&gt;&lt;/object&gt;&lt;object type=&quot;3&quot; unique_id=&quot;19368&quot;&gt;&lt;property id=&quot;20148&quot; value=&quot;5&quot;/&gt;&lt;property id=&quot;20300&quot; value=&quot;Slide 122 - &amp;quot;TECNOLOGIA I INNOVACIÓ EN SALUT MENTAL&amp;#x0D;&amp;#x0A;Detecció, anàlisi i control en teràpies i tractaments&amp;quot;&quot;/&gt;&lt;property id=&quot;20307&quot; value=&quot;378&quot;/&gt;&lt;/object&gt;&lt;object type=&quot;3&quot; unique_id=&quot;19369&quot;&gt;&lt;property id=&quot;20148&quot; value=&quot;5&quot;/&gt;&lt;property id=&quot;20300&quot; value=&quot;Slide 123&quot;/&gt;&lt;property id=&quot;20307&quot; value=&quot;379&quot;/&gt;&lt;/object&gt;&lt;object type=&quot;3&quot; unique_id=&quot;19370&quot;&gt;&lt;property id=&quot;20148&quot; value=&quot;5&quot;/&gt;&lt;property id=&quot;20300&quot; value=&quot;Slide 124&quot;/&gt;&lt;property id=&quot;20307&quot; value=&quot;380&quot;/&gt;&lt;/object&gt;&lt;object type=&quot;3&quot; unique_id=&quot;19371&quot;&gt;&lt;property id=&quot;20148&quot; value=&quot;5&quot;/&gt;&lt;property id=&quot;20300&quot; value=&quot;Slide 125&quot;/&gt;&lt;property id=&quot;20307&quot; value=&quot;381&quot;/&gt;&lt;/object&gt;&lt;object type=&quot;3&quot; unique_id=&quot;19372&quot;&gt;&lt;property id=&quot;20148&quot; value=&quot;5&quot;/&gt;&lt;property id=&quot;20300&quot; value=&quot;Slide 126&quot;/&gt;&lt;property id=&quot;20307&quot; value=&quot;382&quot;/&gt;&lt;/object&gt;&lt;object type=&quot;3&quot; unique_id=&quot;19373&quot;&gt;&lt;property id=&quot;20148&quot; value=&quot;5&quot;/&gt;&lt;property id=&quot;20300&quot; value=&quot;Slide 127&quot;/&gt;&lt;property id=&quot;20307&quot; value=&quot;383&quot;/&gt;&lt;/object&gt;&lt;object type=&quot;3&quot; unique_id=&quot;19374&quot;&gt;&lt;property id=&quot;20148&quot; value=&quot;5&quot;/&gt;&lt;property id=&quot;20300&quot; value=&quot;Slide 128&quot;/&gt;&lt;property id=&quot;20307&quot; value=&quot;384&quot;/&gt;&lt;/object&gt;&lt;object type=&quot;3&quot; unique_id=&quot;19375&quot;&gt;&lt;property id=&quot;20148&quot; value=&quot;5&quot;/&gt;&lt;property id=&quot;20300&quot; value=&quot;Slide 129&quot;/&gt;&lt;property id=&quot;20307&quot; value=&quot;385&quot;/&gt;&lt;/object&gt;&lt;object type=&quot;3&quot; unique_id=&quot;19376&quot;&gt;&lt;property id=&quot;20148&quot; value=&quot;5&quot;/&gt;&lt;property id=&quot;20300&quot; value=&quot;Slide 130&quot;/&gt;&lt;property id=&quot;20307&quot; value=&quot;386&quot;/&gt;&lt;/object&gt;&lt;object type=&quot;3&quot; unique_id=&quot;19377&quot;&gt;&lt;property id=&quot;20148&quot; value=&quot;5&quot;/&gt;&lt;property id=&quot;20300&quot; value=&quot;Slide 131&quot;/&gt;&lt;property id=&quot;20307&quot; value=&quot;387&quot;/&gt;&lt;/object&gt;&lt;object type=&quot;3&quot; unique_id=&quot;19378&quot;&gt;&lt;property id=&quot;20148&quot; value=&quot;5&quot;/&gt;&lt;property id=&quot;20300&quot; value=&quot;Slide 132&quot;/&gt;&lt;property id=&quot;20307&quot; value=&quot;388&quot;/&gt;&lt;/object&gt;&lt;object type=&quot;3&quot; unique_id=&quot;19379&quot;&gt;&lt;property id=&quot;20148&quot; value=&quot;5&quot;/&gt;&lt;property id=&quot;20300&quot; value=&quot;Slide 134&quot;/&gt;&lt;property id=&quot;20307&quot; value=&quot;389&quot;/&gt;&lt;/object&gt;&lt;object type=&quot;3&quot; unique_id=&quot;22682&quot;&gt;&lt;property id=&quot;20148&quot; value=&quot;5&quot;/&gt;&lt;property id=&quot;20300&quot; value=&quot;Slide 136 - &amp;quot;ESTIMA, cap a la gent gran amb demència&amp;quot;&quot;/&gt;&lt;property id=&quot;20307&quot; value=&quot;390&quot;/&gt;&lt;/object&gt;&lt;object type=&quot;3&quot; unique_id=&quot;22683&quot;&gt;&lt;property id=&quot;20148&quot; value=&quot;5&quot;/&gt;&lt;property id=&quot;20300&quot; value=&quot;Slide 137&quot;/&gt;&lt;property id=&quot;20307&quot; value=&quot;391&quot;/&gt;&lt;/object&gt;&lt;object type=&quot;3&quot; unique_id=&quot;22684&quot;&gt;&lt;property id=&quot;20148&quot; value=&quot;5&quot;/&gt;&lt;property id=&quot;20300&quot; value=&quot;Slide 138&quot;/&gt;&lt;property id=&quot;20307&quot; value=&quot;392&quot;/&gt;&lt;/object&gt;&lt;object type=&quot;3&quot; unique_id=&quot;22685&quot;&gt;&lt;property id=&quot;20148&quot; value=&quot;5&quot;/&gt;&lt;property id=&quot;20300&quot; value=&quot;Slide 139&quot;/&gt;&lt;property id=&quot;20307&quot; value=&quot;393&quot;/&gt;&lt;/object&gt;&lt;object type=&quot;3&quot; unique_id=&quot;22686&quot;&gt;&lt;property id=&quot;20148&quot; value=&quot;5&quot;/&gt;&lt;property id=&quot;20300&quot; value=&quot;Slide 140&quot;/&gt;&lt;property id=&quot;20307&quot; value=&quot;394&quot;/&gt;&lt;/object&gt;&lt;object type=&quot;3&quot; unique_id=&quot;22687&quot;&gt;&lt;property id=&quot;20148&quot; value=&quot;5&quot;/&gt;&lt;property id=&quot;20300&quot; value=&quot;Slide 141&quot;/&gt;&lt;property id=&quot;20307&quot; value=&quot;395&quot;/&gt;&lt;/object&gt;&lt;object type=&quot;3&quot; unique_id=&quot;22688&quot;&gt;&lt;property id=&quot;20148&quot; value=&quot;5&quot;/&gt;&lt;property id=&quot;20300&quot; value=&quot;Slide 142&quot;/&gt;&lt;property id=&quot;20307&quot; value=&quot;396&quot;/&gt;&lt;/object&gt;&lt;object type=&quot;3&quot; unique_id=&quot;22689&quot;&gt;&lt;property id=&quot;20148&quot; value=&quot;5&quot;/&gt;&lt;property id=&quot;20300&quot; value=&quot;Slide 143&quot;/&gt;&lt;property id=&quot;20307&quot; value=&quot;397&quot;/&gt;&lt;/object&gt;&lt;object type=&quot;3&quot; unique_id=&quot;22690&quot;&gt;&lt;property id=&quot;20148&quot; value=&quot;5&quot;/&gt;&lt;property id=&quot;20300&quot; value=&quot;Slide 144&quot;/&gt;&lt;property id=&quot;20307&quot; value=&quot;398&quot;/&gt;&lt;/object&gt;&lt;object type=&quot;3&quot; unique_id=&quot;22691&quot;&gt;&lt;property id=&quot;20148&quot; value=&quot;5&quot;/&gt;&lt;property id=&quot;20300&quot; value=&quot;Slide 145&quot;/&gt;&lt;property id=&quot;20307&quot; value=&quot;399&quot;/&gt;&lt;/object&gt;&lt;object type=&quot;3&quot; unique_id=&quot;22692&quot;&gt;&lt;property id=&quot;20148&quot; value=&quot;5&quot;/&gt;&lt;property id=&quot;20300&quot; value=&quot;Slide 146&quot;/&gt;&lt;property id=&quot;20307&quot; value=&quot;400&quot;/&gt;&lt;/object&gt;&lt;object type=&quot;3&quot; unique_id=&quot;22693&quot;&gt;&lt;property id=&quot;20148&quot; value=&quot;5&quot;/&gt;&lt;property id=&quot;20300&quot; value=&quot;Slide 147&quot;/&gt;&lt;property id=&quot;20307&quot; value=&quot;401&quot;/&gt;&lt;/object&gt;&lt;object type=&quot;3&quot; unique_id=&quot;22694&quot;&gt;&lt;property id=&quot;20148&quot; value=&quot;5&quot;/&gt;&lt;property id=&quot;20300&quot; value=&quot;Slide 148&quot;/&gt;&lt;property id=&quot;20307&quot; value=&quot;402&quot;/&gt;&lt;/object&gt;&lt;object type=&quot;3&quot; unique_id=&quot;22695&quot;&gt;&lt;property id=&quot;20148&quot; value=&quot;5&quot;/&gt;&lt;property id=&quot;20300&quot; value=&quot;Slide 149&quot;/&gt;&lt;property id=&quot;20307&quot; value=&quot;403&quot;/&gt;&lt;/object&gt;&lt;object type=&quot;3&quot; unique_id=&quot;22696&quot;&gt;&lt;property id=&quot;20148&quot; value=&quot;5&quot;/&gt;&lt;property id=&quot;20300&quot; value=&quot;Slide 150&quot;/&gt;&lt;property id=&quot;20307&quot; value=&quot;404&quot;/&gt;&lt;/object&gt;&lt;object type=&quot;3&quot; unique_id=&quot;22697&quot;&gt;&lt;property id=&quot;20148&quot; value=&quot;5&quot;/&gt;&lt;property id=&quot;20300&quot; value=&quot;Slide 151&quot;/&gt;&lt;property id=&quot;20307&quot; value=&quot;405&quot;/&gt;&lt;/object&gt;&lt;object type=&quot;3&quot; unique_id=&quot;22698&quot;&gt;&lt;property id=&quot;20148&quot; value=&quot;5&quot;/&gt;&lt;property id=&quot;20300&quot; value=&quot;Slide 152&quot;/&gt;&lt;property id=&quot;20307&quot; value=&quot;406&quot;/&gt;&lt;/object&gt;&lt;object type=&quot;3&quot; unique_id=&quot;22699&quot;&gt;&lt;property id=&quot;20148&quot; value=&quot;5&quot;/&gt;&lt;property id=&quot;20300&quot; value=&quot;Slide 153&quot;/&gt;&lt;property id=&quot;20307&quot; value=&quot;407&quot;/&gt;&lt;/object&gt;&lt;object type=&quot;3&quot; unique_id=&quot;22700&quot;&gt;&lt;property id=&quot;20148&quot; value=&quot;5&quot;/&gt;&lt;property id=&quot;20300&quot; value=&quot;Slide 154&quot;/&gt;&lt;property id=&quot;20307&quot; value=&quot;408&quot;/&gt;&lt;/object&gt;&lt;object type=&quot;3&quot; unique_id=&quot;22701&quot;&gt;&lt;property id=&quot;20148&quot; value=&quot;5&quot;/&gt;&lt;property id=&quot;20300&quot; value=&quot;Slide 155&quot;/&gt;&lt;property id=&quot;20307&quot; value=&quot;409&quot;/&gt;&lt;/object&gt;&lt;object type=&quot;3&quot; unique_id=&quot;22702&quot;&gt;&lt;property id=&quot;20148&quot; value=&quot;5&quot;/&gt;&lt;property id=&quot;20300&quot; value=&quot;Slide 156&quot;/&gt;&lt;property id=&quot;20307&quot; value=&quot;410&quot;/&gt;&lt;/object&gt;&lt;object type=&quot;3&quot; unique_id=&quot;22703&quot;&gt;&lt;property id=&quot;20148&quot; value=&quot;5&quot;/&gt;&lt;property id=&quot;20300&quot; value=&quot;Slide 157&quot;/&gt;&lt;property id=&quot;20307&quot; value=&quot;411&quot;/&gt;&lt;/object&gt;&lt;object type=&quot;3&quot; unique_id=&quot;22704&quot;&gt;&lt;property id=&quot;20148&quot; value=&quot;5&quot;/&gt;&lt;property id=&quot;20300&quot; value=&quot;Slide 159&quot;/&gt;&lt;property id=&quot;20307&quot; value=&quot;412&quot;/&gt;&lt;/object&gt;&lt;object type=&quot;3&quot; unique_id=&quot;23605&quot;&gt;&lt;property id=&quot;20148&quot; value=&quot;5&quot;/&gt;&lt;property id=&quot;20300&quot; value=&quot;Slide 85 - &amp;quot;Innovating Mental Health at Europe&amp;quot;&quot;/&gt;&lt;property id=&quot;20307&quot; value=&quot;413&quot;/&gt;&lt;/object&gt;&lt;object type=&quot;3&quot; unique_id=&quot;23606&quot;&gt;&lt;property id=&quot;20148&quot; value=&quot;5&quot;/&gt;&lt;property id=&quot;20300&quot; value=&quot;Slide 158 - &amp;quot;Innovating Mental Health at Europe&amp;quot;&quot;/&gt;&lt;property id=&quot;20307&quot; value=&quot;414&quot;/&gt;&lt;/object&gt;&lt;object type=&quot;3&quot; unique_id=&quot;24063&quot;&gt;&lt;property id=&quot;20148&quot; value=&quot;5&quot;/&gt;&lt;property id=&quot;20300&quot; value=&quot;Slide 160 - &amp;quot;Innovating Mental Health at Europe&amp;quot;&quot;/&gt;&lt;property id=&quot;20307&quot; value=&quot;415&quot;/&gt;&lt;/object&gt;&lt;object type=&quot;3&quot; unique_id=&quot;24829&quot;&gt;&lt;property id=&quot;20148&quot; value=&quot;5&quot;/&gt;&lt;property id=&quot;20300&quot; value=&quot;Slide 50 - &amp;quot;European Cluster on neurosciences&amp;quot;&quot;/&gt;&lt;property id=&quot;20307&quot; value=&quot;417&quot;/&gt;&lt;/object&gt;&lt;object type=&quot;3&quot; unique_id=&quot;24830&quot;&gt;&lt;property id=&quot;20148&quot; value=&quot;5&quot;/&gt;&lt;property id=&quot;20300&quot; value=&quot;Slide 51&quot;/&gt;&lt;property id=&quot;20307&quot; value=&quot;416&quot;/&gt;&lt;/object&gt;&lt;object type=&quot;3&quot; unique_id=&quot;26226&quot;&gt;&lt;property id=&quot;20148&quot; value=&quot;5&quot;/&gt;&lt;property id=&quot;20300&quot; value=&quot;Slide 52&quot;/&gt;&lt;property id=&quot;20307&quot; value=&quot;426&quot;/&gt;&lt;/object&gt;&lt;object type=&quot;3&quot; unique_id=&quot;26227&quot;&gt;&lt;property id=&quot;20148&quot; value=&quot;5&quot;/&gt;&lt;property id=&quot;20300&quot; value=&quot;Slide 54&quot;/&gt;&lt;property id=&quot;20307&quot; value=&quot;425&quot;/&gt;&lt;/object&gt;&lt;object type=&quot;3&quot; unique_id=&quot;26228&quot;&gt;&lt;property id=&quot;20148&quot; value=&quot;5&quot;/&gt;&lt;property id=&quot;20300&quot; value=&quot;Slide 55&quot;/&gt;&lt;property id=&quot;20307&quot; value=&quot;424&quot;/&gt;&lt;/object&gt;&lt;object type=&quot;3&quot; unique_id=&quot;26229&quot;&gt;&lt;property id=&quot;20148&quot; value=&quot;5&quot;/&gt;&lt;property id=&quot;20300&quot; value=&quot;Slide 56&quot;/&gt;&lt;property id=&quot;20307&quot; value=&quot;423&quot;/&gt;&lt;/object&gt;&lt;object type=&quot;3&quot; unique_id=&quot;26231&quot;&gt;&lt;property id=&quot;20148&quot; value=&quot;5&quot;/&gt;&lt;property id=&quot;20300&quot; value=&quot;Slide 58&quot;/&gt;&lt;property id=&quot;20307&quot; value=&quot;421&quot;/&gt;&lt;/object&gt;&lt;object type=&quot;3&quot; unique_id=&quot;26232&quot;&gt;&lt;property id=&quot;20148&quot; value=&quot;5&quot;/&gt;&lt;property id=&quot;20300&quot; value=&quot;Slide 57&quot;/&gt;&lt;property id=&quot;20307&quot; value=&quot;420&quot;/&gt;&lt;/object&gt;&lt;object type=&quot;3&quot; unique_id=&quot;27215&quot;&gt;&lt;property id=&quot;20148&quot; value=&quot;5&quot;/&gt;&lt;property id=&quot;20300&quot; value=&quot;Slide 53 - &amp;quot;JAP Actions&amp;quot;&quot;/&gt;&lt;property id=&quot;20307&quot; value=&quot;428&quot;/&gt;&lt;/object&gt;&lt;object type=&quot;3&quot; unique_id=&quot;27216&quot;&gt;&lt;property id=&quot;20148&quot; value=&quot;5&quot;/&gt;&lt;property id=&quot;20300&quot; value=&quot;Slide 59&quot;/&gt;&lt;property id=&quot;20307&quot; value=&quot;42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579</Words>
  <Application>Microsoft Office PowerPoint</Application>
  <PresentationFormat>On-screen Show (4:3)</PresentationFormat>
  <Paragraphs>89</Paragraphs>
  <Slides>13</Slides>
  <Notes>4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de Office</vt:lpstr>
      <vt:lpstr>TECNOLOGIA I INNOVACIÓ EN SALUT MENTAL Detecció, anàlisi i control en teràpies i tractaments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FPdS</dc:creator>
  <cp:lastModifiedBy>sergio</cp:lastModifiedBy>
  <cp:revision>88</cp:revision>
  <cp:lastPrinted>2013-08-02T13:08:09Z</cp:lastPrinted>
  <dcterms:created xsi:type="dcterms:W3CDTF">2013-07-08T17:27:06Z</dcterms:created>
  <dcterms:modified xsi:type="dcterms:W3CDTF">2013-09-05T11:42:30Z</dcterms:modified>
</cp:coreProperties>
</file>