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1E30"/>
    <a:srgbClr val="E7E8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5" autoAdjust="0"/>
    <p:restoredTop sz="90929"/>
  </p:normalViewPr>
  <p:slideViewPr>
    <p:cSldViewPr>
      <p:cViewPr>
        <p:scale>
          <a:sx n="33" d="100"/>
          <a:sy n="33" d="100"/>
        </p:scale>
        <p:origin x="-954" y="480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0125" y="13296900"/>
            <a:ext cx="25734963" cy="91757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41838" y="24255413"/>
            <a:ext cx="21191537" cy="109394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24614-6470-46A4-8D69-1DBF142F2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884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6DD0D-ADEC-404A-A481-1763123D2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400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1572538" y="3805238"/>
            <a:ext cx="6432550" cy="342423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70125" y="3805238"/>
            <a:ext cx="19150013" cy="342423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D843B-689A-40DA-8F73-E9DAE99F8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229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CBE6D-D4CB-4F99-BB41-07061A4AE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4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0775" y="27505025"/>
            <a:ext cx="25734963" cy="8501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90775" y="18141950"/>
            <a:ext cx="25734963" cy="93630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14D94-B4E4-43AA-B1B4-92E03B69B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758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70125" y="12365038"/>
            <a:ext cx="12790488" cy="2568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213013" y="12365038"/>
            <a:ext cx="12792075" cy="2568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9159C-A9FA-43C4-8D8A-CB0593644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79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46263" cy="713422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4475" y="9580563"/>
            <a:ext cx="13376275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14475" y="13574713"/>
            <a:ext cx="13376275" cy="24661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5379700" y="9580563"/>
            <a:ext cx="13381038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5379700" y="13574713"/>
            <a:ext cx="13381038" cy="24661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B1E16-E9C8-43E9-8A32-1C93CC430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72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A14F-39D0-4B48-A1CA-52722C9E5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45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FCC71-162F-4714-B241-D8D802363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38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59975" cy="725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36400" y="1704975"/>
            <a:ext cx="16924338" cy="3653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14475" y="8956675"/>
            <a:ext cx="9959975" cy="292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E2E71-C9F7-4872-AA4C-D57E7FE68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12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4075" y="29962475"/>
            <a:ext cx="18165763" cy="3536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934075" y="3824288"/>
            <a:ext cx="18165763" cy="25682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34075" y="33499425"/>
            <a:ext cx="18165763" cy="5024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04C63-9F86-49A6-AC59-69CC6F033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13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25" y="3805238"/>
            <a:ext cx="25734963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8" tIns="208794" rIns="417588" bIns="208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25" y="12365038"/>
            <a:ext cx="25734963" cy="256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8" tIns="208794" rIns="417588" bIns="208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0125" y="38998525"/>
            <a:ext cx="630713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88" tIns="208794" rIns="417588" bIns="208794" numCol="1" anchor="t" anchorCtr="0" compatLnSpc="1">
            <a:prstTxWarp prst="textNoShape">
              <a:avLst/>
            </a:prstTxWarp>
          </a:bodyPr>
          <a:lstStyle>
            <a:lvl1pPr>
              <a:defRPr sz="6400">
                <a:latin typeface="Arial" charset="0"/>
                <a:ea typeface="ＭＳ Ｐゴシック" pitchFamily="-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150" y="38998525"/>
            <a:ext cx="9586913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88" tIns="208794" rIns="417588" bIns="208794" numCol="1" anchor="t" anchorCtr="0" compatLnSpc="1">
            <a:prstTxWarp prst="textNoShape">
              <a:avLst/>
            </a:prstTxWarp>
          </a:bodyPr>
          <a:lstStyle>
            <a:lvl1pPr algn="ctr">
              <a:defRPr sz="6400">
                <a:latin typeface="Arial" charset="0"/>
                <a:ea typeface="ＭＳ Ｐゴシック" pitchFamily="-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7950" y="38998525"/>
            <a:ext cx="630713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88" tIns="208794" rIns="417588" bIns="208794" numCol="1" anchor="t" anchorCtr="0" compatLnSpc="1">
            <a:prstTxWarp prst="textNoShape">
              <a:avLst/>
            </a:prstTxWarp>
          </a:bodyPr>
          <a:lstStyle>
            <a:lvl1pPr algn="r">
              <a:defRPr sz="6400">
                <a:latin typeface="Arial" charset="0"/>
                <a:ea typeface="ＭＳ Ｐゴシック" pitchFamily="-96" charset="-128"/>
              </a:defRPr>
            </a:lvl1pPr>
          </a:lstStyle>
          <a:p>
            <a:pPr>
              <a:defRPr/>
            </a:pPr>
            <a:fld id="{FFFD24C5-B581-4B47-8A14-E2366EBE5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  <a:ea typeface="+mn-ea"/>
        </a:defRPr>
      </a:lvl2pPr>
      <a:lvl3pPr marL="5219700" indent="-1044575" algn="l" defTabSz="4175125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+mn-ea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  <a:ea typeface="+mn-ea"/>
        </a:defRPr>
      </a:lvl4pPr>
      <a:lvl5pPr marL="9396413" indent="-1044575" algn="l" defTabSz="4175125" rtl="0" eaLnBrk="0" fontAlgn="base" hangingPunct="0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5pPr>
      <a:lvl6pPr marL="9853613" indent="-1044575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6pPr>
      <a:lvl7pPr marL="10310813" indent="-1044575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7pPr>
      <a:lvl8pPr marL="10768013" indent="-1044575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8pPr>
      <a:lvl9pPr marL="11225213" indent="-1044575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531813" y="531812"/>
            <a:ext cx="29208412" cy="41606787"/>
          </a:xfrm>
          <a:prstGeom prst="rect">
            <a:avLst/>
          </a:prstGeom>
          <a:solidFill>
            <a:srgbClr val="E7E8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2051" name="Picture 4" descr="Fondos+_Top_V_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1813"/>
            <a:ext cx="29208413" cy="646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531813" y="40628017"/>
            <a:ext cx="29208412" cy="1662982"/>
          </a:xfrm>
          <a:prstGeom prst="rect">
            <a:avLst/>
          </a:prstGeom>
          <a:solidFill>
            <a:srgbClr val="A11E3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438275" y="1585913"/>
            <a:ext cx="176593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Palatino" pitchFamily="-96" charset="0"/>
              </a:rPr>
              <a:t>Víctor</a:t>
            </a:r>
            <a:r>
              <a:rPr lang="en-US" sz="4000" b="1" dirty="0" smtClean="0">
                <a:solidFill>
                  <a:schemeClr val="bg1"/>
                </a:solidFill>
                <a:latin typeface="Palatino" pitchFamily="-96" charset="0"/>
              </a:rPr>
              <a:t> Ponce</a:t>
            </a:r>
            <a:r>
              <a:rPr lang="en-US" sz="4000" b="1" baseline="30000" dirty="0" smtClean="0">
                <a:solidFill>
                  <a:schemeClr val="bg1"/>
                </a:solidFill>
                <a:latin typeface="Foco" pitchFamily="1" charset="0"/>
              </a:rPr>
              <a:t>1,2</a:t>
            </a:r>
            <a:r>
              <a:rPr lang="en-US" sz="4000" b="1" dirty="0" smtClean="0">
                <a:solidFill>
                  <a:schemeClr val="bg1"/>
                </a:solidFill>
                <a:latin typeface="Palatino" pitchFamily="-96" charset="0"/>
              </a:rPr>
              <a:t>, Sergio Escalera</a:t>
            </a:r>
            <a:r>
              <a:rPr lang="en-US" sz="4000" b="1" baseline="30000" dirty="0" smtClean="0">
                <a:solidFill>
                  <a:schemeClr val="bg1"/>
                </a:solidFill>
                <a:latin typeface="Foco" pitchFamily="1" charset="0"/>
              </a:rPr>
              <a:t>1,2</a:t>
            </a:r>
            <a:r>
              <a:rPr lang="en-US" sz="4000" b="1" dirty="0" smtClean="0">
                <a:solidFill>
                  <a:schemeClr val="bg1"/>
                </a:solidFill>
                <a:latin typeface="Palatino" pitchFamily="-96" charset="0"/>
              </a:rPr>
              <a:t>, and Xavier Baró</a:t>
            </a:r>
            <a:r>
              <a:rPr lang="en-US" sz="4000" b="1" baseline="30000" dirty="0" smtClean="0">
                <a:solidFill>
                  <a:schemeClr val="bg1"/>
                </a:solidFill>
                <a:latin typeface="Foco" pitchFamily="1" charset="0"/>
              </a:rPr>
              <a:t>1,3</a:t>
            </a:r>
            <a:endParaRPr lang="en-US" sz="4000" b="1" dirty="0" smtClean="0">
              <a:solidFill>
                <a:schemeClr val="bg1"/>
              </a:solidFill>
              <a:latin typeface="Palatino" pitchFamily="-96" charset="0"/>
            </a:endParaRPr>
          </a:p>
          <a:p>
            <a:pPr>
              <a:defRPr/>
            </a:pPr>
            <a:endParaRPr lang="en-US" sz="4000" b="1" dirty="0" smtClean="0">
              <a:solidFill>
                <a:schemeClr val="bg1"/>
              </a:solidFill>
              <a:latin typeface="Palatino" pitchFamily="-96" charset="0"/>
            </a:endParaRPr>
          </a:p>
          <a:p>
            <a:pPr>
              <a:defRPr/>
            </a:pP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Computer Vision Center (CVC)</a:t>
            </a:r>
            <a:r>
              <a:rPr lang="en-US" sz="3000" b="1" baseline="30000" dirty="0" smtClean="0">
                <a:solidFill>
                  <a:schemeClr val="bg1"/>
                </a:solidFill>
                <a:latin typeface="Foco" pitchFamily="1" charset="0"/>
              </a:rPr>
              <a:t> 1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3000" dirty="0" smtClean="0">
                <a:solidFill>
                  <a:schemeClr val="bg1"/>
                </a:solidFill>
              </a:rPr>
              <a:t>University of Barcelona (UB)</a:t>
            </a:r>
            <a:r>
              <a:rPr lang="en-US" sz="3000" b="1" baseline="30000" dirty="0" smtClean="0">
                <a:solidFill>
                  <a:schemeClr val="bg1"/>
                </a:solidFill>
                <a:latin typeface="Foco" pitchFamily="1" charset="0"/>
              </a:rPr>
              <a:t> 2</a:t>
            </a:r>
            <a:r>
              <a:rPr lang="en-US" sz="3000" dirty="0" smtClean="0">
                <a:solidFill>
                  <a:schemeClr val="bg1"/>
                </a:solidFill>
              </a:rPr>
              <a:t>, 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Open University of Catalonia (UOC)</a:t>
            </a:r>
            <a:r>
              <a:rPr lang="en-US" sz="3000" b="1" baseline="30000" dirty="0" smtClean="0">
                <a:solidFill>
                  <a:schemeClr val="bg1"/>
                </a:solidFill>
                <a:latin typeface="Foco" pitchFamily="1" charset="0"/>
              </a:rPr>
              <a:t> 3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defRPr/>
            </a:pP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E-mail: vponce@cvc.uab.es, sergio@maia.ub.es, xbaro@uoc.edu</a:t>
            </a:r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2103438" y="4191969"/>
            <a:ext cx="1575911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300" b="1" dirty="0">
                <a:solidFill>
                  <a:schemeClr val="bg1"/>
                </a:solidFill>
                <a:latin typeface="Palatino" pitchFamily="-96" charset="0"/>
              </a:rPr>
              <a:t>Social Signal Analysis in Criminal Mediation Processes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1024038" y="41062387"/>
            <a:ext cx="27406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500" dirty="0">
                <a:solidFill>
                  <a:schemeClr val="bg1"/>
                </a:solidFill>
                <a:latin typeface="Palatino" pitchFamily="-96" charset="0"/>
              </a:rPr>
              <a:t>[1] Alex (Sandy) </a:t>
            </a:r>
            <a:r>
              <a:rPr lang="en-US" sz="2500" dirty="0" err="1">
                <a:solidFill>
                  <a:schemeClr val="bg1"/>
                </a:solidFill>
                <a:latin typeface="Palatino" pitchFamily="-96" charset="0"/>
              </a:rPr>
              <a:t>Pentland</a:t>
            </a:r>
            <a:r>
              <a:rPr lang="en-US" sz="2500" dirty="0">
                <a:solidFill>
                  <a:schemeClr val="bg1"/>
                </a:solidFill>
                <a:latin typeface="Palatino" pitchFamily="-96" charset="0"/>
              </a:rPr>
              <a:t>. ”Honest Signals: How They Shape </a:t>
            </a:r>
            <a:r>
              <a:rPr lang="en-US" sz="2500" dirty="0" err="1">
                <a:solidFill>
                  <a:schemeClr val="bg1"/>
                </a:solidFill>
                <a:latin typeface="Palatino" pitchFamily="-96" charset="0"/>
              </a:rPr>
              <a:t>OurWorld</a:t>
            </a:r>
            <a:r>
              <a:rPr lang="en-US" sz="2500" dirty="0">
                <a:solidFill>
                  <a:schemeClr val="bg1"/>
                </a:solidFill>
                <a:latin typeface="Palatino" pitchFamily="-96" charset="0"/>
              </a:rPr>
              <a:t>” </a:t>
            </a:r>
            <a:r>
              <a:rPr lang="en-US" sz="2500" i="1" dirty="0">
                <a:solidFill>
                  <a:schemeClr val="bg1"/>
                </a:solidFill>
                <a:latin typeface="Palatino" pitchFamily="-96" charset="0"/>
              </a:rPr>
              <a:t>Book</a:t>
            </a:r>
            <a:r>
              <a:rPr lang="en-US" sz="2500" dirty="0">
                <a:solidFill>
                  <a:schemeClr val="bg1"/>
                </a:solidFill>
                <a:latin typeface="Palatino" pitchFamily="-96" charset="0"/>
              </a:rPr>
              <a:t>, The MIT Press; First Edition,2008.</a:t>
            </a:r>
          </a:p>
          <a:p>
            <a:r>
              <a:rPr lang="en-US" sz="2500" dirty="0" smtClean="0">
                <a:solidFill>
                  <a:schemeClr val="bg1"/>
                </a:solidFill>
                <a:latin typeface="Palatino" pitchFamily="-96" charset="0"/>
              </a:rPr>
              <a:t>[</a:t>
            </a:r>
            <a:r>
              <a:rPr lang="en-US" sz="2500" dirty="0">
                <a:solidFill>
                  <a:schemeClr val="bg1"/>
                </a:solidFill>
                <a:latin typeface="Palatino" pitchFamily="-96" charset="0"/>
              </a:rPr>
              <a:t>2] F. Zhou, F. D. la Torre, and J. K. </a:t>
            </a:r>
            <a:r>
              <a:rPr lang="en-US" sz="2500" dirty="0" err="1">
                <a:solidFill>
                  <a:schemeClr val="bg1"/>
                </a:solidFill>
                <a:latin typeface="Palatino" pitchFamily="-96" charset="0"/>
              </a:rPr>
              <a:t>Hodgins</a:t>
            </a:r>
            <a:r>
              <a:rPr lang="en-US" sz="2500" dirty="0">
                <a:solidFill>
                  <a:schemeClr val="bg1"/>
                </a:solidFill>
                <a:latin typeface="Palatino" pitchFamily="-96" charset="0"/>
              </a:rPr>
              <a:t>. ”Hierarchical Aligned Cluster Analysis for Temporal Clustering of Human Motion. </a:t>
            </a:r>
            <a:r>
              <a:rPr lang="en-US" sz="2500" i="1" dirty="0">
                <a:solidFill>
                  <a:schemeClr val="bg1"/>
                </a:solidFill>
                <a:latin typeface="Palatino" pitchFamily="-96" charset="0"/>
              </a:rPr>
              <a:t>Journal</a:t>
            </a:r>
            <a:r>
              <a:rPr lang="en-US" sz="2500" dirty="0">
                <a:solidFill>
                  <a:schemeClr val="bg1"/>
                </a:solidFill>
                <a:latin typeface="Palatino" pitchFamily="-96" charset="0"/>
              </a:rPr>
              <a:t>, IEEE Journal TPAMI, 2011.</a:t>
            </a:r>
          </a:p>
        </p:txBody>
      </p:sp>
      <p:pic>
        <p:nvPicPr>
          <p:cNvPr id="2060" name="Picture 26" descr="UA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84013" y="1220790"/>
            <a:ext cx="436086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 descr="CV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5400" y="663577"/>
            <a:ext cx="289083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6" descr="C:\victor\publications\CVCRD12\UO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69738" y="3328990"/>
            <a:ext cx="46243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7" descr="C:\victor\publications\CVCRD12\U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29400" y="2847977"/>
            <a:ext cx="492283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62 Imagen" descr="hupba_logoheader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02465" y="4432626"/>
            <a:ext cx="3924373" cy="21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Text Box 16"/>
          <p:cNvSpPr txBox="1">
            <a:spLocks noChangeArrowheads="1"/>
          </p:cNvSpPr>
          <p:nvPr/>
        </p:nvSpPr>
        <p:spPr bwMode="auto">
          <a:xfrm>
            <a:off x="15281622" y="27992172"/>
            <a:ext cx="13681520" cy="12203797"/>
          </a:xfrm>
          <a:prstGeom prst="rect">
            <a:avLst/>
          </a:prstGeom>
          <a:noFill/>
          <a:ln w="9525">
            <a:solidFill>
              <a:srgbClr val="A11E3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360000" tIns="360000" rIns="360000" bIns="360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/>
            <a:endParaRPr lang="en-US" sz="2800" dirty="0" smtClean="0">
              <a:latin typeface="Palatino" pitchFamily="-9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>
                <a:latin typeface="Palatino" pitchFamily="-96" charset="0"/>
              </a:rPr>
              <a:t>Automatic </a:t>
            </a:r>
            <a:r>
              <a:rPr lang="en-US" sz="3000" dirty="0">
                <a:latin typeface="Palatino" pitchFamily="-96" charset="0"/>
              </a:rPr>
              <a:t>analysis of </a:t>
            </a:r>
            <a:r>
              <a:rPr lang="en-US" sz="3000" b="1" dirty="0">
                <a:latin typeface="Palatino" pitchFamily="-96" charset="0"/>
              </a:rPr>
              <a:t>human</a:t>
            </a:r>
            <a:r>
              <a:rPr lang="en-US" sz="3000" dirty="0">
                <a:latin typeface="Palatino" pitchFamily="-96" charset="0"/>
              </a:rPr>
              <a:t> </a:t>
            </a:r>
            <a:r>
              <a:rPr lang="en-US" sz="3000" b="1" dirty="0">
                <a:latin typeface="Palatino" pitchFamily="-96" charset="0"/>
              </a:rPr>
              <a:t>behavior</a:t>
            </a:r>
            <a:r>
              <a:rPr lang="en-US" sz="3000" dirty="0">
                <a:latin typeface="Palatino" pitchFamily="-96" charset="0"/>
              </a:rPr>
              <a:t> is a </a:t>
            </a:r>
            <a:r>
              <a:rPr lang="en-US" sz="3000" b="1" dirty="0">
                <a:latin typeface="Palatino" pitchFamily="-96" charset="0"/>
              </a:rPr>
              <a:t>hard</a:t>
            </a:r>
            <a:r>
              <a:rPr lang="en-US" sz="3000" dirty="0">
                <a:latin typeface="Palatino" pitchFamily="-96" charset="0"/>
              </a:rPr>
              <a:t> task by itself due to the high amount of </a:t>
            </a:r>
            <a:r>
              <a:rPr lang="en-US" sz="3000" b="1" dirty="0">
                <a:latin typeface="Palatino" pitchFamily="-96" charset="0"/>
              </a:rPr>
              <a:t>subjective</a:t>
            </a:r>
            <a:r>
              <a:rPr lang="en-US" sz="3000" dirty="0">
                <a:latin typeface="Palatino" pitchFamily="-96" charset="0"/>
              </a:rPr>
              <a:t> </a:t>
            </a:r>
            <a:r>
              <a:rPr lang="en-US" sz="3000" b="1" dirty="0">
                <a:latin typeface="Palatino" pitchFamily="-96" charset="0"/>
              </a:rPr>
              <a:t>information</a:t>
            </a:r>
            <a:r>
              <a:rPr lang="en-US" sz="3000" dirty="0">
                <a:latin typeface="Palatino" pitchFamily="-96" charset="0"/>
              </a:rPr>
              <a:t> that one can consider -specially psychologists or other experts in the area of observational methodology-. However, as we deal with </a:t>
            </a:r>
            <a:r>
              <a:rPr lang="en-US" sz="3000" b="1" dirty="0">
                <a:latin typeface="Palatino" pitchFamily="-96" charset="0"/>
              </a:rPr>
              <a:t>quantitative indicators</a:t>
            </a:r>
            <a:r>
              <a:rPr lang="en-US" sz="3000" dirty="0">
                <a:latin typeface="Palatino" pitchFamily="-96" charset="0"/>
              </a:rPr>
              <a:t> described and used in many </a:t>
            </a:r>
            <a:r>
              <a:rPr lang="en-US" sz="3000" b="1" dirty="0">
                <a:latin typeface="Palatino" pitchFamily="-96" charset="0"/>
              </a:rPr>
              <a:t>social contexts</a:t>
            </a:r>
            <a:r>
              <a:rPr lang="en-US" sz="3000" dirty="0">
                <a:latin typeface="Palatino" pitchFamily="-96" charset="0"/>
              </a:rPr>
              <a:t> [1], we can guide this process towards an </a:t>
            </a:r>
            <a:r>
              <a:rPr lang="en-US" sz="3000" b="1" dirty="0">
                <a:latin typeface="Palatino" pitchFamily="-96" charset="0"/>
              </a:rPr>
              <a:t>objective evaluation</a:t>
            </a:r>
            <a:r>
              <a:rPr lang="en-US" sz="3000" dirty="0">
                <a:latin typeface="Palatino" pitchFamily="-96" charset="0"/>
              </a:rPr>
              <a:t> of these </a:t>
            </a:r>
            <a:r>
              <a:rPr lang="en-US" sz="3000" b="1" dirty="0">
                <a:latin typeface="Palatino" pitchFamily="-96" charset="0"/>
              </a:rPr>
              <a:t>social signals</a:t>
            </a:r>
            <a:r>
              <a:rPr lang="en-US" sz="3000" dirty="0">
                <a:latin typeface="Palatino" pitchFamily="-96" charset="0"/>
              </a:rPr>
              <a:t>, obtaining </a:t>
            </a:r>
            <a:r>
              <a:rPr lang="en-US" sz="3000" b="1" dirty="0">
                <a:latin typeface="Palatino" pitchFamily="-96" charset="0"/>
              </a:rPr>
              <a:t>confident values</a:t>
            </a:r>
            <a:r>
              <a:rPr lang="en-US" sz="3000" dirty="0">
                <a:latin typeface="Palatino" pitchFamily="-96" charset="0"/>
              </a:rPr>
              <a:t> for predicting the success of the mediation process. </a:t>
            </a:r>
            <a:endParaRPr lang="en-US" sz="3000" dirty="0" smtClean="0">
              <a:latin typeface="Palatino" pitchFamily="-96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3000" dirty="0" smtClean="0">
              <a:latin typeface="Palatino" pitchFamily="-96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3000" dirty="0">
              <a:latin typeface="Palatino" pitchFamily="-9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000" b="1" dirty="0" smtClean="0">
                <a:latin typeface="Palatino" pitchFamily="-96" charset="0"/>
              </a:rPr>
              <a:t>Gesture </a:t>
            </a:r>
            <a:r>
              <a:rPr lang="en-US" sz="3000" b="1" dirty="0">
                <a:latin typeface="Palatino" pitchFamily="-96" charset="0"/>
              </a:rPr>
              <a:t>sequences </a:t>
            </a:r>
            <a:r>
              <a:rPr lang="en-US" sz="3000" dirty="0">
                <a:latin typeface="Palatino" pitchFamily="-96" charset="0"/>
              </a:rPr>
              <a:t>from recorded people in the data is the </a:t>
            </a:r>
            <a:r>
              <a:rPr lang="en-US" sz="3000" b="1" dirty="0">
                <a:latin typeface="Palatino" pitchFamily="-96" charset="0"/>
              </a:rPr>
              <a:t>most </a:t>
            </a:r>
            <a:r>
              <a:rPr lang="en-US" sz="3000" b="1" dirty="0" smtClean="0">
                <a:latin typeface="Palatino" pitchFamily="-96" charset="0"/>
              </a:rPr>
              <a:t>significant </a:t>
            </a:r>
            <a:r>
              <a:rPr lang="en-US" sz="3000" dirty="0">
                <a:latin typeface="Palatino" pitchFamily="-96" charset="0"/>
              </a:rPr>
              <a:t>information to perform an analysis of the </a:t>
            </a:r>
            <a:r>
              <a:rPr lang="en-US" sz="3000" b="1" dirty="0">
                <a:latin typeface="Palatino" pitchFamily="-96" charset="0"/>
              </a:rPr>
              <a:t>non-verbal communication</a:t>
            </a:r>
            <a:r>
              <a:rPr lang="en-US" sz="3000" dirty="0">
                <a:latin typeface="Palatino" pitchFamily="-96" charset="0"/>
              </a:rPr>
              <a:t>. In this way, we need to deal with such sequence processing in order to detect and analyze the </a:t>
            </a:r>
            <a:r>
              <a:rPr lang="en-US" sz="3000" b="1" dirty="0">
                <a:latin typeface="Palatino" pitchFamily="-96" charset="0"/>
              </a:rPr>
              <a:t>fragments</a:t>
            </a:r>
            <a:r>
              <a:rPr lang="en-US" sz="3000" dirty="0">
                <a:latin typeface="Palatino" pitchFamily="-96" charset="0"/>
              </a:rPr>
              <a:t> containing a gesture </a:t>
            </a:r>
            <a:r>
              <a:rPr lang="en-US" sz="3000" b="1" dirty="0">
                <a:latin typeface="Palatino" pitchFamily="-96" charset="0"/>
              </a:rPr>
              <a:t>composed</a:t>
            </a:r>
            <a:r>
              <a:rPr lang="en-US" sz="3000" dirty="0">
                <a:latin typeface="Palatino" pitchFamily="-96" charset="0"/>
              </a:rPr>
              <a:t> by a certain defined vocabulary. </a:t>
            </a:r>
            <a:endParaRPr lang="en-US" sz="3000" dirty="0" smtClean="0">
              <a:latin typeface="Palatino" pitchFamily="-96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3000" dirty="0" smtClean="0">
              <a:latin typeface="Palatino" pitchFamily="-96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3000" dirty="0" smtClean="0">
              <a:latin typeface="Palatino" pitchFamily="-9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>
                <a:latin typeface="Palatino" pitchFamily="-96" charset="0"/>
              </a:rPr>
              <a:t>We </a:t>
            </a:r>
            <a:r>
              <a:rPr lang="en-US" sz="3000" dirty="0">
                <a:latin typeface="Palatino" pitchFamily="-96" charset="0"/>
              </a:rPr>
              <a:t>are planning to use different </a:t>
            </a:r>
            <a:r>
              <a:rPr lang="en-US" sz="3000" b="1" dirty="0">
                <a:latin typeface="Palatino" pitchFamily="-96" charset="0"/>
              </a:rPr>
              <a:t>temporal clustering</a:t>
            </a:r>
            <a:r>
              <a:rPr lang="en-US" sz="3000" dirty="0">
                <a:latin typeface="Palatino" pitchFamily="-96" charset="0"/>
              </a:rPr>
              <a:t> techniques such as [2], and hence a proper </a:t>
            </a:r>
            <a:r>
              <a:rPr lang="en-US" sz="3000" b="1" dirty="0">
                <a:latin typeface="Palatino" pitchFamily="-96" charset="0"/>
              </a:rPr>
              <a:t>discretization</a:t>
            </a:r>
            <a:r>
              <a:rPr lang="en-US" sz="3000" dirty="0">
                <a:latin typeface="Palatino" pitchFamily="-96" charset="0"/>
              </a:rPr>
              <a:t> in order to learn and define our </a:t>
            </a:r>
            <a:r>
              <a:rPr lang="en-US" sz="3000" b="1" dirty="0">
                <a:latin typeface="Palatino" pitchFamily="-96" charset="0"/>
              </a:rPr>
              <a:t>vocabulary</a:t>
            </a:r>
            <a:r>
              <a:rPr lang="en-US" sz="3000" dirty="0">
                <a:latin typeface="Palatino" pitchFamily="-96" charset="0"/>
              </a:rPr>
              <a:t>. </a:t>
            </a:r>
            <a:endParaRPr lang="en-US" sz="3000" dirty="0" smtClean="0">
              <a:latin typeface="Palatino" pitchFamily="-96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3000" dirty="0" smtClean="0">
              <a:latin typeface="Palatino" pitchFamily="-96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3000" dirty="0" smtClean="0">
              <a:latin typeface="Palatino" pitchFamily="-9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>
                <a:latin typeface="Palatino" pitchFamily="-96" charset="0"/>
              </a:rPr>
              <a:t>In </a:t>
            </a:r>
            <a:r>
              <a:rPr lang="en-US" sz="3000" dirty="0">
                <a:latin typeface="Palatino" pitchFamily="-96" charset="0"/>
              </a:rPr>
              <a:t>the future, other information contained in our data such as the </a:t>
            </a:r>
            <a:r>
              <a:rPr lang="en-US" sz="3000" b="1" dirty="0">
                <a:latin typeface="Palatino" pitchFamily="-96" charset="0"/>
              </a:rPr>
              <a:t>speech</a:t>
            </a:r>
            <a:r>
              <a:rPr lang="en-US" sz="3000" dirty="0">
                <a:latin typeface="Palatino" pitchFamily="-96" charset="0"/>
              </a:rPr>
              <a:t> can be also analyzed as signals from the audio in order to integrate it in a </a:t>
            </a:r>
            <a:r>
              <a:rPr lang="en-US" sz="3000" b="1" u="sng" dirty="0">
                <a:latin typeface="Palatino" pitchFamily="-96" charset="0"/>
              </a:rPr>
              <a:t>full framework for behavior analysis in conversational situations</a:t>
            </a:r>
            <a:r>
              <a:rPr lang="en-US" sz="3000" dirty="0" smtClean="0">
                <a:latin typeface="Palatino" pitchFamily="-96" charset="0"/>
              </a:rPr>
              <a:t>.</a:t>
            </a:r>
            <a:endParaRPr lang="en-US" sz="3000" dirty="0">
              <a:latin typeface="Palatino" pitchFamily="-96" charset="0"/>
            </a:endParaRPr>
          </a:p>
        </p:txBody>
      </p:sp>
      <p:sp>
        <p:nvSpPr>
          <p:cNvPr id="2069" name="Text Box 17"/>
          <p:cNvSpPr txBox="1">
            <a:spLocks noChangeArrowheads="1"/>
          </p:cNvSpPr>
          <p:nvPr/>
        </p:nvSpPr>
        <p:spPr bwMode="auto">
          <a:xfrm>
            <a:off x="15281622" y="26730472"/>
            <a:ext cx="13681520" cy="1219474"/>
          </a:xfrm>
          <a:prstGeom prst="rect">
            <a:avLst/>
          </a:prstGeom>
          <a:solidFill>
            <a:srgbClr val="A11E30"/>
          </a:solidFill>
          <a:ln w="9525">
            <a:solidFill>
              <a:srgbClr val="A11E30"/>
            </a:solidFill>
            <a:miter lim="800000"/>
            <a:headEnd/>
            <a:tailEnd/>
          </a:ln>
        </p:spPr>
        <p:txBody>
          <a:bodyPr wrap="square" lIns="360000" tIns="360000" rIns="360000" bIns="360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Palatino" pitchFamily="-96" charset="0"/>
              </a:rPr>
              <a:t>Discussion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1076324" y="26730473"/>
            <a:ext cx="13773250" cy="14110971"/>
            <a:chOff x="1076324" y="27666304"/>
            <a:chExt cx="13773250" cy="13446056"/>
          </a:xfrm>
        </p:grpSpPr>
        <p:sp>
          <p:nvSpPr>
            <p:cNvPr id="2066" name="Text Box 16"/>
            <p:cNvSpPr txBox="1">
              <a:spLocks noChangeArrowheads="1"/>
            </p:cNvSpPr>
            <p:nvPr/>
          </p:nvSpPr>
          <p:spPr bwMode="auto">
            <a:xfrm>
              <a:off x="1076324" y="28885505"/>
              <a:ext cx="13763625" cy="11622322"/>
            </a:xfrm>
            <a:prstGeom prst="rect">
              <a:avLst/>
            </a:prstGeom>
            <a:noFill/>
            <a:ln w="9525">
              <a:solidFill>
                <a:srgbClr val="A11E3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 lIns="360000" tIns="360000" rIns="360000" bIns="360000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085850" indent="-3429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485900" indent="-3429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943100" indent="-3429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ct val="50000"/>
                </a:spcBef>
                <a:buFontTx/>
                <a:buChar char="-"/>
              </a:pPr>
              <a:r>
                <a:rPr lang="en-US" b="1" u="sng" dirty="0" smtClean="0"/>
                <a:t>Data base</a:t>
              </a:r>
              <a:r>
                <a:rPr lang="en-US" b="1" dirty="0" smtClean="0"/>
                <a:t> </a:t>
              </a:r>
              <a:r>
                <a:rPr lang="en-US" dirty="0" smtClean="0"/>
                <a:t>has been built recording with </a:t>
              </a:r>
              <a:r>
                <a:rPr lang="en-US" b="1" u="sng" dirty="0" smtClean="0"/>
                <a:t>multiple multi-modal </a:t>
              </a:r>
              <a:r>
                <a:rPr lang="en-US" b="1" u="sng" dirty="0" smtClean="0">
                  <a:latin typeface="Palatino" pitchFamily="-96" charset="0"/>
                </a:rPr>
                <a:t>Microsoft </a:t>
              </a:r>
              <a:r>
                <a:rPr lang="en-US" b="1" u="sng" dirty="0" err="1" smtClean="0"/>
                <a:t>Kinect</a:t>
              </a:r>
              <a:r>
                <a:rPr lang="en-US" b="1" u="sng" baseline="30000" dirty="0" err="1" smtClean="0"/>
                <a:t>TM</a:t>
              </a:r>
              <a:r>
                <a:rPr lang="en-US" b="1" u="sng" dirty="0" smtClean="0"/>
                <a:t> devices</a:t>
              </a:r>
              <a:r>
                <a:rPr lang="en-US" dirty="0" smtClean="0"/>
                <a:t> during different criminal mediation sessions.</a:t>
              </a:r>
            </a:p>
            <a:p>
              <a:pPr algn="just">
                <a:spcBef>
                  <a:spcPct val="50000"/>
                </a:spcBef>
                <a:buFontTx/>
                <a:buChar char="-"/>
              </a:pPr>
              <a:r>
                <a:rPr lang="en-US" dirty="0" smtClean="0"/>
                <a:t>About </a:t>
              </a:r>
              <a:r>
                <a:rPr lang="en-US" b="1" u="sng" dirty="0" smtClean="0"/>
                <a:t>25 criminal mediation sessions</a:t>
              </a:r>
              <a:r>
                <a:rPr lang="en-US" dirty="0" smtClean="0"/>
                <a:t> has been recorded, each one of </a:t>
              </a:r>
              <a:r>
                <a:rPr lang="en-US" b="1" u="sng" dirty="0" smtClean="0"/>
                <a:t>1 to 3 hours</a:t>
              </a:r>
              <a:r>
                <a:rPr lang="en-US" b="1" dirty="0" smtClean="0"/>
                <a:t> </a:t>
              </a:r>
              <a:r>
                <a:rPr lang="en-US" dirty="0" smtClean="0"/>
                <a:t>depending on the session itself. Each session captured data from multiple </a:t>
              </a:r>
              <a:r>
                <a:rPr lang="en-US" dirty="0" smtClean="0">
                  <a:latin typeface="Palatino" pitchFamily="-96" charset="0"/>
                </a:rPr>
                <a:t>Microsoft </a:t>
              </a:r>
              <a:r>
                <a:rPr lang="en-US" dirty="0" err="1" smtClean="0"/>
                <a:t>Kinect</a:t>
              </a:r>
              <a:r>
                <a:rPr lang="en-US" baseline="30000" dirty="0" err="1" smtClean="0"/>
                <a:t>TM</a:t>
              </a:r>
              <a:r>
                <a:rPr lang="en-US" dirty="0" smtClean="0"/>
                <a:t> sensors (from 1 to 3), depending on the </a:t>
              </a:r>
              <a:r>
                <a:rPr lang="en-US" b="1" u="sng" dirty="0" smtClean="0"/>
                <a:t>number of actors</a:t>
              </a:r>
              <a:r>
                <a:rPr lang="en-US" dirty="0" smtClean="0"/>
                <a:t>.</a:t>
              </a:r>
            </a:p>
            <a:p>
              <a:pPr algn="just">
                <a:spcBef>
                  <a:spcPct val="50000"/>
                </a:spcBef>
                <a:buFontTx/>
                <a:buChar char="-"/>
              </a:pPr>
              <a:endParaRPr lang="en-US" dirty="0" smtClean="0"/>
            </a:p>
            <a:p>
              <a:pPr algn="just">
                <a:spcBef>
                  <a:spcPct val="50000"/>
                </a:spcBef>
                <a:buFontTx/>
                <a:buChar char="-"/>
              </a:pPr>
              <a:endParaRPr lang="en-US" dirty="0" smtClean="0"/>
            </a:p>
            <a:p>
              <a:pPr algn="just">
                <a:spcBef>
                  <a:spcPct val="50000"/>
                </a:spcBef>
                <a:buFontTx/>
                <a:buChar char="-"/>
              </a:pPr>
              <a:endParaRPr lang="en-US" dirty="0" smtClean="0"/>
            </a:p>
            <a:p>
              <a:pPr algn="just">
                <a:spcBef>
                  <a:spcPct val="50000"/>
                </a:spcBef>
                <a:buFontTx/>
                <a:buChar char="-"/>
              </a:pPr>
              <a:endParaRPr lang="en-US" dirty="0" smtClean="0"/>
            </a:p>
            <a:p>
              <a:pPr marL="742950" lvl="1" indent="0">
                <a:spcBef>
                  <a:spcPct val="50000"/>
                </a:spcBef>
              </a:pPr>
              <a:endParaRPr lang="en-US" dirty="0" smtClean="0"/>
            </a:p>
            <a:p>
              <a:pPr marL="742950" lvl="1" indent="0">
                <a:spcBef>
                  <a:spcPct val="50000"/>
                </a:spcBef>
              </a:pPr>
              <a:endParaRPr lang="en-US" dirty="0" smtClean="0"/>
            </a:p>
            <a:p>
              <a:pPr marL="742950" lvl="1" indent="0">
                <a:spcBef>
                  <a:spcPct val="50000"/>
                </a:spcBef>
              </a:pPr>
              <a:endParaRPr lang="en-US" dirty="0" smtClean="0"/>
            </a:p>
            <a:p>
              <a:pPr marL="742950" lvl="1" indent="0">
                <a:spcBef>
                  <a:spcPct val="50000"/>
                </a:spcBef>
              </a:pPr>
              <a:endParaRPr lang="en-US" dirty="0" smtClean="0"/>
            </a:p>
            <a:p>
              <a:pPr marL="742950" lvl="1" indent="0">
                <a:spcBef>
                  <a:spcPct val="50000"/>
                </a:spcBef>
              </a:pPr>
              <a:endParaRPr lang="en-US" dirty="0" smtClean="0"/>
            </a:p>
            <a:p>
              <a:pPr marL="742950" lvl="1" indent="0">
                <a:spcBef>
                  <a:spcPct val="50000"/>
                </a:spcBef>
              </a:pPr>
              <a:endParaRPr lang="en-US" dirty="0" smtClean="0"/>
            </a:p>
            <a:p>
              <a:pPr marL="742950" lvl="1" indent="0">
                <a:spcBef>
                  <a:spcPct val="50000"/>
                </a:spcBef>
              </a:pPr>
              <a:endParaRPr lang="en-US" dirty="0" smtClean="0"/>
            </a:p>
            <a:p>
              <a:pPr marL="742950" lvl="1" indent="0">
                <a:spcBef>
                  <a:spcPct val="50000"/>
                </a:spcBef>
              </a:pPr>
              <a:endParaRPr lang="en-US" dirty="0" smtClean="0"/>
            </a:p>
            <a:p>
              <a:pPr marL="742950" lvl="1" indent="0">
                <a:spcBef>
                  <a:spcPct val="50000"/>
                </a:spcBef>
              </a:pPr>
              <a:endParaRPr lang="en-US" dirty="0" smtClean="0"/>
            </a:p>
            <a:p>
              <a:pPr marL="742950" lvl="1" indent="0">
                <a:spcBef>
                  <a:spcPct val="50000"/>
                </a:spcBef>
              </a:pPr>
              <a:endParaRPr lang="en-US" dirty="0" smtClean="0"/>
            </a:p>
            <a:p>
              <a:pPr marL="742950" lvl="1" indent="0">
                <a:spcBef>
                  <a:spcPct val="50000"/>
                </a:spcBef>
              </a:pPr>
              <a:endParaRPr lang="en-US" dirty="0" smtClean="0"/>
            </a:p>
            <a:p>
              <a:pPr lvl="1">
                <a:spcBef>
                  <a:spcPct val="50000"/>
                </a:spcBef>
                <a:buFontTx/>
                <a:buChar char="-"/>
              </a:pPr>
              <a:endParaRPr lang="en-US" dirty="0"/>
            </a:p>
          </p:txBody>
        </p:sp>
        <p:sp>
          <p:nvSpPr>
            <p:cNvPr id="2067" name="Text Box 17"/>
            <p:cNvSpPr txBox="1">
              <a:spLocks noChangeArrowheads="1"/>
            </p:cNvSpPr>
            <p:nvPr/>
          </p:nvSpPr>
          <p:spPr bwMode="auto">
            <a:xfrm>
              <a:off x="1076324" y="27666304"/>
              <a:ext cx="13763625" cy="1219474"/>
            </a:xfrm>
            <a:prstGeom prst="rect">
              <a:avLst/>
            </a:prstGeom>
            <a:solidFill>
              <a:srgbClr val="A11E30"/>
            </a:solidFill>
            <a:ln w="9525">
              <a:solidFill>
                <a:srgbClr val="A11E30"/>
              </a:solidFill>
              <a:miter lim="800000"/>
              <a:headEnd/>
              <a:tailEnd/>
            </a:ln>
          </p:spPr>
          <p:txBody>
            <a:bodyPr wrap="square" lIns="360000" tIns="360000" rIns="360000" bIns="360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chemeClr val="bg1"/>
                  </a:solidFill>
                  <a:latin typeface="Palatino" pitchFamily="-96" charset="0"/>
                </a:rPr>
                <a:t>Achievements</a:t>
              </a:r>
            </a:p>
          </p:txBody>
        </p:sp>
        <p:pic>
          <p:nvPicPr>
            <p:cNvPr id="1026" name="Picture 2" descr="D:\vponce\thesis\CVCRD2012\diagrams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070" y="30959822"/>
              <a:ext cx="13537504" cy="10152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6 Grupo"/>
          <p:cNvGrpSpPr/>
          <p:nvPr/>
        </p:nvGrpSpPr>
        <p:grpSpPr>
          <a:xfrm>
            <a:off x="1435891" y="7432329"/>
            <a:ext cx="14061283" cy="11856637"/>
            <a:chOff x="1076324" y="8728075"/>
            <a:chExt cx="14061283" cy="11856637"/>
          </a:xfrm>
        </p:grpSpPr>
        <p:sp>
          <p:nvSpPr>
            <p:cNvPr id="2058" name="AutoShape 20"/>
            <p:cNvSpPr>
              <a:spLocks noChangeArrowheads="1"/>
            </p:cNvSpPr>
            <p:nvPr/>
          </p:nvSpPr>
          <p:spPr bwMode="auto">
            <a:xfrm rot="16200000">
              <a:off x="12741275" y="12959273"/>
              <a:ext cx="1973263" cy="2819400"/>
            </a:xfrm>
            <a:prstGeom prst="downArrow">
              <a:avLst>
                <a:gd name="adj1" fmla="val 45241"/>
                <a:gd name="adj2" fmla="val 55664"/>
              </a:avLst>
            </a:prstGeom>
            <a:solidFill>
              <a:srgbClr val="A11E30"/>
            </a:solidFill>
            <a:ln w="38100">
              <a:solidFill>
                <a:srgbClr val="A11E3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4" name="3 Grupo"/>
            <p:cNvGrpSpPr/>
            <p:nvPr/>
          </p:nvGrpSpPr>
          <p:grpSpPr>
            <a:xfrm>
              <a:off x="1076324" y="8728075"/>
              <a:ext cx="11757026" cy="11856637"/>
              <a:chOff x="1452563" y="8728075"/>
              <a:chExt cx="11757026" cy="11856637"/>
            </a:xfrm>
          </p:grpSpPr>
          <p:sp>
            <p:nvSpPr>
              <p:cNvPr id="2056" name="Text Box 16"/>
              <p:cNvSpPr txBox="1">
                <a:spLocks noChangeArrowheads="1"/>
              </p:cNvSpPr>
              <p:nvPr/>
            </p:nvSpPr>
            <p:spPr bwMode="auto">
              <a:xfrm>
                <a:off x="1452563" y="9947275"/>
                <a:ext cx="11757026" cy="10637437"/>
              </a:xfrm>
              <a:prstGeom prst="rect">
                <a:avLst/>
              </a:prstGeom>
              <a:noFill/>
              <a:ln w="9525">
                <a:solidFill>
                  <a:srgbClr val="A11E3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360000" tIns="360000" rIns="360000" bIns="360000">
                <a:spAutoFit/>
              </a:bodyPr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just">
                  <a:spcBef>
                    <a:spcPct val="50000"/>
                  </a:spcBef>
                  <a:buFontTx/>
                  <a:buChar char="-"/>
                </a:pPr>
                <a:r>
                  <a:rPr lang="en-US" sz="2800" dirty="0">
                    <a:latin typeface="Palatino" pitchFamily="-96" charset="0"/>
                  </a:rPr>
                  <a:t>Automatic </a:t>
                </a:r>
                <a:r>
                  <a:rPr lang="en-US" sz="2800" b="1" dirty="0">
                    <a:latin typeface="Palatino" pitchFamily="-96" charset="0"/>
                  </a:rPr>
                  <a:t>analysis of human behavior </a:t>
                </a:r>
                <a:r>
                  <a:rPr lang="en-US" sz="2800" dirty="0">
                    <a:latin typeface="Palatino" pitchFamily="-96" charset="0"/>
                  </a:rPr>
                  <a:t>from </a:t>
                </a:r>
                <a:r>
                  <a:rPr lang="en-US" sz="2800" b="1" dirty="0">
                    <a:latin typeface="Palatino" pitchFamily="-96" charset="0"/>
                  </a:rPr>
                  <a:t>non-verbal communication </a:t>
                </a:r>
                <a:r>
                  <a:rPr lang="en-US" sz="2800" dirty="0">
                    <a:latin typeface="Palatino" pitchFamily="-96" charset="0"/>
                  </a:rPr>
                  <a:t>in </a:t>
                </a:r>
                <a:r>
                  <a:rPr lang="en-US" sz="2800" b="1" dirty="0">
                    <a:latin typeface="Palatino" pitchFamily="-96" charset="0"/>
                  </a:rPr>
                  <a:t>conversational processes</a:t>
                </a:r>
                <a:r>
                  <a:rPr lang="en-US" sz="2800" dirty="0">
                    <a:latin typeface="Palatino" pitchFamily="-96" charset="0"/>
                  </a:rPr>
                  <a:t>.</a:t>
                </a:r>
              </a:p>
              <a:p>
                <a:pPr algn="just">
                  <a:spcBef>
                    <a:spcPct val="50000"/>
                  </a:spcBef>
                  <a:buFontTx/>
                  <a:buChar char="-"/>
                </a:pPr>
                <a:r>
                  <a:rPr lang="en-US" sz="2800" b="1" dirty="0">
                    <a:latin typeface="Palatino" pitchFamily="-96" charset="0"/>
                  </a:rPr>
                  <a:t>Criminal Mediation </a:t>
                </a:r>
                <a:r>
                  <a:rPr lang="en-US" sz="2800" dirty="0">
                    <a:latin typeface="Palatino" pitchFamily="-96" charset="0"/>
                  </a:rPr>
                  <a:t>is an specific scenario from the Justice area where two </a:t>
                </a:r>
                <a:r>
                  <a:rPr lang="en-US" sz="2800" dirty="0" smtClean="0">
                    <a:latin typeface="Palatino" pitchFamily="-96" charset="0"/>
                  </a:rPr>
                  <a:t>parts </a:t>
                </a:r>
                <a:r>
                  <a:rPr lang="en-US" sz="2800" dirty="0">
                    <a:latin typeface="Palatino" pitchFamily="-96" charset="0"/>
                  </a:rPr>
                  <a:t>are involved (</a:t>
                </a:r>
                <a:r>
                  <a:rPr lang="en-US" sz="2800" b="1" dirty="0">
                    <a:latin typeface="Palatino" pitchFamily="-96" charset="0"/>
                  </a:rPr>
                  <a:t>offender</a:t>
                </a:r>
                <a:r>
                  <a:rPr lang="en-US" sz="2800" dirty="0">
                    <a:latin typeface="Palatino" pitchFamily="-96" charset="0"/>
                  </a:rPr>
                  <a:t> and </a:t>
                </a:r>
                <a:r>
                  <a:rPr lang="en-US" sz="2800" b="1" dirty="0">
                    <a:latin typeface="Palatino" pitchFamily="-96" charset="0"/>
                  </a:rPr>
                  <a:t>victim</a:t>
                </a:r>
                <a:r>
                  <a:rPr lang="en-US" sz="2800" dirty="0">
                    <a:latin typeface="Palatino" pitchFamily="-96" charset="0"/>
                  </a:rPr>
                  <a:t>) in order to achieve an agreement, helped by the figure of a </a:t>
                </a:r>
                <a:r>
                  <a:rPr lang="en-US" sz="2800" b="1" dirty="0">
                    <a:latin typeface="Palatino" pitchFamily="-96" charset="0"/>
                  </a:rPr>
                  <a:t>mediator</a:t>
                </a:r>
                <a:r>
                  <a:rPr lang="en-US" sz="2800" dirty="0" smtClean="0">
                    <a:latin typeface="Palatino" pitchFamily="-96" charset="0"/>
                  </a:rPr>
                  <a:t>.</a:t>
                </a:r>
                <a:endParaRPr lang="en-US" sz="2800" dirty="0">
                  <a:latin typeface="Palatino" pitchFamily="-96" charset="0"/>
                </a:endParaRPr>
              </a:p>
              <a:p>
                <a:pPr algn="just">
                  <a:spcBef>
                    <a:spcPct val="50000"/>
                  </a:spcBef>
                  <a:buFontTx/>
                  <a:buChar char="-"/>
                </a:pPr>
                <a:endParaRPr lang="en-US" sz="2800" dirty="0" smtClean="0">
                  <a:latin typeface="Palatino" pitchFamily="-96" charset="0"/>
                </a:endParaRPr>
              </a:p>
              <a:p>
                <a:pPr algn="just">
                  <a:spcBef>
                    <a:spcPct val="50000"/>
                  </a:spcBef>
                  <a:buFontTx/>
                  <a:buChar char="-"/>
                </a:pPr>
                <a:endParaRPr lang="en-US" sz="2800" dirty="0">
                  <a:latin typeface="Palatino" pitchFamily="-96" charset="0"/>
                </a:endParaRPr>
              </a:p>
              <a:p>
                <a:pPr algn="just">
                  <a:spcBef>
                    <a:spcPct val="50000"/>
                  </a:spcBef>
                  <a:buFontTx/>
                  <a:buChar char="-"/>
                </a:pPr>
                <a:endParaRPr lang="en-US" sz="2800" dirty="0" smtClean="0">
                  <a:latin typeface="Palatino" pitchFamily="-96" charset="0"/>
                </a:endParaRPr>
              </a:p>
              <a:p>
                <a:pPr algn="just">
                  <a:spcBef>
                    <a:spcPct val="50000"/>
                  </a:spcBef>
                  <a:buFontTx/>
                  <a:buChar char="-"/>
                </a:pPr>
                <a:endParaRPr lang="en-US" sz="2800" dirty="0" smtClean="0">
                  <a:latin typeface="Palatino" pitchFamily="-96" charset="0"/>
                </a:endParaRPr>
              </a:p>
              <a:p>
                <a:pPr algn="just">
                  <a:spcBef>
                    <a:spcPct val="50000"/>
                  </a:spcBef>
                  <a:buFontTx/>
                  <a:buChar char="-"/>
                </a:pPr>
                <a:endParaRPr lang="en-US" sz="2800" dirty="0">
                  <a:latin typeface="Palatino" pitchFamily="-96" charset="0"/>
                </a:endParaRPr>
              </a:p>
              <a:p>
                <a:pPr algn="just">
                  <a:spcBef>
                    <a:spcPct val="50000"/>
                  </a:spcBef>
                  <a:buFontTx/>
                  <a:buChar char="-"/>
                </a:pPr>
                <a:endParaRPr lang="en-US" sz="2800" dirty="0" smtClean="0">
                  <a:latin typeface="Palatino" pitchFamily="-96" charset="0"/>
                </a:endParaRPr>
              </a:p>
              <a:p>
                <a:pPr algn="just">
                  <a:spcBef>
                    <a:spcPct val="50000"/>
                  </a:spcBef>
                  <a:buFontTx/>
                  <a:buChar char="-"/>
                </a:pPr>
                <a:endParaRPr lang="en-US" sz="2800" dirty="0" smtClean="0">
                  <a:latin typeface="Palatino" pitchFamily="-96" charset="0"/>
                </a:endParaRPr>
              </a:p>
              <a:p>
                <a:pPr algn="just">
                  <a:spcBef>
                    <a:spcPct val="50000"/>
                  </a:spcBef>
                  <a:buFontTx/>
                  <a:buChar char="-"/>
                </a:pPr>
                <a:r>
                  <a:rPr lang="en-US" sz="2800" dirty="0" smtClean="0">
                    <a:latin typeface="Palatino" pitchFamily="-96" charset="0"/>
                  </a:rPr>
                  <a:t>By </a:t>
                </a:r>
                <a:r>
                  <a:rPr lang="en-US" sz="2800" dirty="0">
                    <a:latin typeface="Palatino" pitchFamily="-96" charset="0"/>
                  </a:rPr>
                  <a:t>observing and </a:t>
                </a:r>
                <a:r>
                  <a:rPr lang="en-US" sz="2800" b="1" dirty="0">
                    <a:latin typeface="Palatino" pitchFamily="-96" charset="0"/>
                  </a:rPr>
                  <a:t>quantifying</a:t>
                </a:r>
                <a:r>
                  <a:rPr lang="en-US" sz="2800" dirty="0">
                    <a:latin typeface="Palatino" pitchFamily="-96" charset="0"/>
                  </a:rPr>
                  <a:t> the </a:t>
                </a:r>
                <a:r>
                  <a:rPr lang="en-US" sz="2800" b="1" dirty="0">
                    <a:latin typeface="Palatino" pitchFamily="-96" charset="0"/>
                  </a:rPr>
                  <a:t>levels</a:t>
                </a:r>
                <a:r>
                  <a:rPr lang="en-US" sz="2800" dirty="0">
                    <a:latin typeface="Palatino" pitchFamily="-96" charset="0"/>
                  </a:rPr>
                  <a:t> of detected social signals in Criminal Mediation, one could be </a:t>
                </a:r>
                <a:r>
                  <a:rPr lang="en-US" sz="2800" dirty="0" smtClean="0">
                    <a:latin typeface="Palatino" pitchFamily="-96" charset="0"/>
                  </a:rPr>
                  <a:t>able to </a:t>
                </a:r>
                <a:r>
                  <a:rPr lang="en-US" sz="2800" b="1" dirty="0">
                    <a:latin typeface="Palatino" pitchFamily="-96" charset="0"/>
                  </a:rPr>
                  <a:t>estimate</a:t>
                </a:r>
                <a:r>
                  <a:rPr lang="en-US" sz="2800" dirty="0">
                    <a:latin typeface="Palatino" pitchFamily="-96" charset="0"/>
                  </a:rPr>
                  <a:t> </a:t>
                </a:r>
                <a:r>
                  <a:rPr lang="en-US" sz="2800" dirty="0" smtClean="0">
                    <a:latin typeface="Palatino" pitchFamily="-96" charset="0"/>
                  </a:rPr>
                  <a:t>more </a:t>
                </a:r>
                <a:r>
                  <a:rPr lang="en-US" sz="2800" b="1" dirty="0" smtClean="0">
                    <a:latin typeface="Palatino" pitchFamily="-96" charset="0"/>
                  </a:rPr>
                  <a:t>precisely</a:t>
                </a:r>
                <a:r>
                  <a:rPr lang="en-US" sz="2800" dirty="0" smtClean="0">
                    <a:latin typeface="Palatino" pitchFamily="-96" charset="0"/>
                  </a:rPr>
                  <a:t> the </a:t>
                </a:r>
                <a:r>
                  <a:rPr lang="en-US" sz="2800" b="1" dirty="0">
                    <a:latin typeface="Palatino" pitchFamily="-96" charset="0"/>
                  </a:rPr>
                  <a:t>agreement</a:t>
                </a:r>
                <a:r>
                  <a:rPr lang="en-US" sz="2800" dirty="0">
                    <a:latin typeface="Palatino" pitchFamily="-96" charset="0"/>
                  </a:rPr>
                  <a:t> between the </a:t>
                </a:r>
                <a:r>
                  <a:rPr lang="en-US" sz="2800" dirty="0" smtClean="0">
                    <a:latin typeface="Palatino" pitchFamily="-96" charset="0"/>
                  </a:rPr>
                  <a:t>parts to </a:t>
                </a:r>
                <a:r>
                  <a:rPr lang="en-US" sz="2800" b="1" dirty="0" smtClean="0">
                    <a:latin typeface="Palatino" pitchFamily="-96" charset="0"/>
                  </a:rPr>
                  <a:t>predict</a:t>
                </a:r>
                <a:r>
                  <a:rPr lang="en-US" sz="2800" dirty="0" smtClean="0">
                    <a:latin typeface="Palatino" pitchFamily="-96" charset="0"/>
                  </a:rPr>
                  <a:t> the </a:t>
                </a:r>
                <a:r>
                  <a:rPr lang="en-US" sz="2800" b="1" dirty="0">
                    <a:latin typeface="Palatino" pitchFamily="-96" charset="0"/>
                  </a:rPr>
                  <a:t>success</a:t>
                </a:r>
                <a:r>
                  <a:rPr lang="en-US" sz="2800" dirty="0">
                    <a:latin typeface="Palatino" pitchFamily="-96" charset="0"/>
                  </a:rPr>
                  <a:t> of the </a:t>
                </a:r>
                <a:r>
                  <a:rPr lang="en-US" sz="2800" dirty="0" smtClean="0">
                    <a:latin typeface="Palatino" pitchFamily="-96" charset="0"/>
                  </a:rPr>
                  <a:t>conversation.</a:t>
                </a:r>
                <a:endParaRPr lang="en-US" sz="2800" dirty="0">
                  <a:latin typeface="Palatino" pitchFamily="-96" charset="0"/>
                </a:endParaRPr>
              </a:p>
              <a:p>
                <a:pPr algn="just">
                  <a:spcBef>
                    <a:spcPct val="50000"/>
                  </a:spcBef>
                  <a:buFontTx/>
                  <a:buChar char="-"/>
                </a:pPr>
                <a:r>
                  <a:rPr lang="en-US" sz="2800" dirty="0">
                    <a:latin typeface="Palatino" pitchFamily="-96" charset="0"/>
                  </a:rPr>
                  <a:t>This analysis can provide an important </a:t>
                </a:r>
                <a:r>
                  <a:rPr lang="en-US" sz="2800" b="1" dirty="0">
                    <a:latin typeface="Palatino" pitchFamily="-96" charset="0"/>
                  </a:rPr>
                  <a:t>feedback</a:t>
                </a:r>
                <a:r>
                  <a:rPr lang="en-US" sz="2800" dirty="0">
                    <a:latin typeface="Palatino" pitchFamily="-96" charset="0"/>
                  </a:rPr>
                  <a:t> for improving the mediator </a:t>
                </a:r>
                <a:r>
                  <a:rPr lang="en-US" sz="2800" dirty="0" smtClean="0">
                    <a:latin typeface="Palatino" pitchFamily="-96" charset="0"/>
                  </a:rPr>
                  <a:t>skills</a:t>
                </a:r>
                <a:endParaRPr lang="en-US" sz="2800" dirty="0">
                  <a:latin typeface="Palatino" pitchFamily="-96" charset="0"/>
                </a:endParaRPr>
              </a:p>
            </p:txBody>
          </p:sp>
          <p:sp>
            <p:nvSpPr>
              <p:cNvPr id="2057" name="Text Box 17"/>
              <p:cNvSpPr txBox="1">
                <a:spLocks noChangeArrowheads="1"/>
              </p:cNvSpPr>
              <p:nvPr/>
            </p:nvSpPr>
            <p:spPr bwMode="auto">
              <a:xfrm>
                <a:off x="1452563" y="8728075"/>
                <a:ext cx="11710367" cy="1219200"/>
              </a:xfrm>
              <a:prstGeom prst="rect">
                <a:avLst/>
              </a:prstGeom>
              <a:solidFill>
                <a:srgbClr val="A11E30"/>
              </a:solidFill>
              <a:ln w="9525">
                <a:solidFill>
                  <a:srgbClr val="A11E30"/>
                </a:solidFill>
                <a:miter lim="800000"/>
                <a:headEnd/>
                <a:tailEnd/>
              </a:ln>
            </p:spPr>
            <p:txBody>
              <a:bodyPr wrap="square" lIns="360000" tIns="360000" rIns="360000" bIns="3600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b="1" dirty="0">
                    <a:solidFill>
                      <a:schemeClr val="bg1"/>
                    </a:solidFill>
                    <a:latin typeface="Palatino" pitchFamily="-96" charset="0"/>
                  </a:rPr>
                  <a:t>Motivation</a:t>
                </a:r>
              </a:p>
            </p:txBody>
          </p:sp>
          <p:grpSp>
            <p:nvGrpSpPr>
              <p:cNvPr id="2" name="1 Grupo"/>
              <p:cNvGrpSpPr/>
              <p:nvPr/>
            </p:nvGrpSpPr>
            <p:grpSpPr>
              <a:xfrm>
                <a:off x="2027364" y="13212816"/>
                <a:ext cx="10560764" cy="3508546"/>
                <a:chOff x="2786269" y="12817527"/>
                <a:chExt cx="9092787" cy="2782526"/>
              </a:xfrm>
            </p:grpSpPr>
            <p:pic>
              <p:nvPicPr>
                <p:cNvPr id="1032" name="Picture 8" descr="D:\vponce\thesis\CVCRD2012\Social-Signals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6269" y="12817527"/>
                  <a:ext cx="9092787" cy="24285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32 CuadroTexto"/>
                <p:cNvSpPr txBox="1"/>
                <p:nvPr/>
              </p:nvSpPr>
              <p:spPr>
                <a:xfrm>
                  <a:off x="6054673" y="12858889"/>
                  <a:ext cx="2515541" cy="4393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 smtClean="0"/>
                    <a:t>Social Signals</a:t>
                  </a:r>
                  <a:endParaRPr lang="en-US" sz="3000" b="1" dirty="0"/>
                </a:p>
              </p:txBody>
            </p:sp>
            <p:sp>
              <p:nvSpPr>
                <p:cNvPr id="32" name="31 CuadroTexto"/>
                <p:cNvSpPr txBox="1"/>
                <p:nvPr/>
              </p:nvSpPr>
              <p:spPr>
                <a:xfrm>
                  <a:off x="2990333" y="14989832"/>
                  <a:ext cx="8679815" cy="610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 b="1" dirty="0" smtClean="0"/>
                    <a:t>Provide high amount of important and hidden information of conversational processes.  Difficult to be detected by human conscious</a:t>
                  </a:r>
                  <a:r>
                    <a:rPr lang="en-US" sz="2200" dirty="0" smtClean="0"/>
                    <a:t>.</a:t>
                  </a:r>
                  <a:endParaRPr lang="en-US" sz="2200" dirty="0"/>
                </a:p>
              </p:txBody>
            </p:sp>
          </p:grpSp>
        </p:grpSp>
      </p:grpSp>
      <p:grpSp>
        <p:nvGrpSpPr>
          <p:cNvPr id="6" name="5 Grupo"/>
          <p:cNvGrpSpPr/>
          <p:nvPr/>
        </p:nvGrpSpPr>
        <p:grpSpPr>
          <a:xfrm>
            <a:off x="14759780" y="7432329"/>
            <a:ext cx="14203362" cy="11953328"/>
            <a:chOff x="13716521" y="8728075"/>
            <a:chExt cx="14203362" cy="11733526"/>
          </a:xfrm>
        </p:grpSpPr>
        <p:sp>
          <p:nvSpPr>
            <p:cNvPr id="2071" name="Text Box 17"/>
            <p:cNvSpPr txBox="1">
              <a:spLocks noChangeArrowheads="1"/>
            </p:cNvSpPr>
            <p:nvPr/>
          </p:nvSpPr>
          <p:spPr bwMode="auto">
            <a:xfrm>
              <a:off x="13716521" y="8728075"/>
              <a:ext cx="14203362" cy="1219200"/>
            </a:xfrm>
            <a:prstGeom prst="rect">
              <a:avLst/>
            </a:prstGeom>
            <a:solidFill>
              <a:srgbClr val="A11E30"/>
            </a:solidFill>
            <a:ln w="9525">
              <a:solidFill>
                <a:srgbClr val="A11E30"/>
              </a:solidFill>
              <a:miter lim="800000"/>
              <a:headEnd/>
              <a:tailEnd/>
            </a:ln>
          </p:spPr>
          <p:txBody>
            <a:bodyPr lIns="360000" tIns="360000" rIns="360000" bIns="360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chemeClr val="bg1"/>
                  </a:solidFill>
                  <a:latin typeface="Palatino" pitchFamily="-96" charset="0"/>
                </a:rPr>
                <a:t>Problem Definition and System Proposal</a:t>
              </a: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3716521" y="9947275"/>
                  <a:ext cx="14203362" cy="10514326"/>
                </a:xfrm>
                <a:prstGeom prst="rect">
                  <a:avLst/>
                </a:prstGeom>
                <a:noFill/>
                <a:ln w="9525">
                  <a:solidFill>
                    <a:srgbClr val="A11E3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360000" tIns="360000" rIns="360000" bIns="360000">
                  <a:spAutoFit/>
                </a:bodyPr>
                <a:lstStyle>
                  <a:lvl1pPr marL="342900" indent="-3429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just">
                    <a:spcBef>
                      <a:spcPct val="50000"/>
                    </a:spcBef>
                    <a:buFontTx/>
                    <a:buChar char="-"/>
                  </a:pPr>
                  <a:r>
                    <a:rPr lang="en-US" dirty="0" smtClean="0">
                      <a:latin typeface="Palatino" pitchFamily="-96" charset="0"/>
                    </a:rPr>
                    <a:t>Some social signals can be defined as </a:t>
                  </a:r>
                  <a:r>
                    <a:rPr lang="en-US" b="1" dirty="0" smtClean="0">
                      <a:latin typeface="Palatino" pitchFamily="-96" charset="0"/>
                    </a:rPr>
                    <a:t>psychological</a:t>
                  </a:r>
                  <a:r>
                    <a:rPr lang="en-US" dirty="0" smtClean="0">
                      <a:latin typeface="Palatino" pitchFamily="-96" charset="0"/>
                    </a:rPr>
                    <a:t> </a:t>
                  </a:r>
                  <a:r>
                    <a:rPr lang="en-US" b="1" dirty="0" smtClean="0">
                      <a:latin typeface="Palatino" pitchFamily="-96" charset="0"/>
                    </a:rPr>
                    <a:t>indicators</a:t>
                  </a:r>
                  <a:r>
                    <a:rPr lang="en-US" dirty="0" smtClean="0">
                      <a:latin typeface="Palatino" pitchFamily="-96" charset="0"/>
                    </a:rPr>
                    <a:t> coming from the </a:t>
                  </a:r>
                  <a:r>
                    <a:rPr lang="en-US" b="1" dirty="0" smtClean="0">
                      <a:latin typeface="Palatino" pitchFamily="-96" charset="0"/>
                    </a:rPr>
                    <a:t>observational methodology</a:t>
                  </a:r>
                  <a:r>
                    <a:rPr lang="en-US" dirty="0" smtClean="0">
                      <a:latin typeface="Palatino" pitchFamily="-96" charset="0"/>
                    </a:rPr>
                    <a:t>. </a:t>
                  </a:r>
                </a:p>
                <a:p>
                  <a:pPr algn="just">
                    <a:spcBef>
                      <a:spcPct val="50000"/>
                    </a:spcBef>
                    <a:buFontTx/>
                    <a:buChar char="-"/>
                  </a:pPr>
                  <a:endParaRPr lang="en-US" dirty="0">
                    <a:latin typeface="Palatino" pitchFamily="-96" charset="0"/>
                  </a:endParaRPr>
                </a:p>
                <a:p>
                  <a:pPr algn="just">
                    <a:spcBef>
                      <a:spcPct val="50000"/>
                    </a:spcBef>
                    <a:buFontTx/>
                    <a:buChar char="-"/>
                  </a:pPr>
                  <a:endParaRPr lang="en-US" dirty="0" smtClean="0">
                    <a:latin typeface="Palatino" pitchFamily="-96" charset="0"/>
                  </a:endParaRPr>
                </a:p>
                <a:p>
                  <a:pPr algn="just">
                    <a:spcBef>
                      <a:spcPct val="50000"/>
                    </a:spcBef>
                    <a:buFontTx/>
                    <a:buChar char="-"/>
                  </a:pPr>
                  <a:endParaRPr lang="en-US" dirty="0">
                    <a:latin typeface="Palatino" pitchFamily="-96" charset="0"/>
                  </a:endParaRPr>
                </a:p>
                <a:p>
                  <a:pPr algn="just">
                    <a:spcBef>
                      <a:spcPct val="50000"/>
                    </a:spcBef>
                    <a:buFontTx/>
                    <a:buChar char="-"/>
                  </a:pPr>
                  <a:endParaRPr lang="en-US" dirty="0" smtClean="0">
                    <a:latin typeface="Palatino" pitchFamily="-96" charset="0"/>
                  </a:endParaRPr>
                </a:p>
                <a:p>
                  <a:pPr algn="just">
                    <a:spcBef>
                      <a:spcPct val="50000"/>
                    </a:spcBef>
                    <a:buFontTx/>
                    <a:buChar char="-"/>
                  </a:pPr>
                  <a:endParaRPr lang="en-US" dirty="0" smtClean="0">
                    <a:latin typeface="Palatino" pitchFamily="-96" charset="0"/>
                  </a:endParaRPr>
                </a:p>
                <a:p>
                  <a:pPr algn="just">
                    <a:spcBef>
                      <a:spcPct val="50000"/>
                    </a:spcBef>
                    <a:buFontTx/>
                    <a:buChar char="-"/>
                  </a:pPr>
                  <a:endParaRPr lang="en-US" dirty="0">
                    <a:latin typeface="Palatino" pitchFamily="-96" charset="0"/>
                  </a:endParaRPr>
                </a:p>
                <a:p>
                  <a:pPr algn="just">
                    <a:spcBef>
                      <a:spcPct val="50000"/>
                    </a:spcBef>
                    <a:buFontTx/>
                    <a:buChar char="-"/>
                  </a:pPr>
                  <a:endParaRPr lang="en-US" dirty="0" smtClean="0">
                    <a:latin typeface="Palatino" pitchFamily="-96" charset="0"/>
                  </a:endParaRPr>
                </a:p>
                <a:p>
                  <a:pPr algn="just">
                    <a:spcBef>
                      <a:spcPct val="50000"/>
                    </a:spcBef>
                    <a:buFontTx/>
                    <a:buChar char="-"/>
                  </a:pPr>
                  <a:endParaRPr lang="en-US" dirty="0">
                    <a:latin typeface="Palatino" pitchFamily="-96" charset="0"/>
                  </a:endParaRPr>
                </a:p>
                <a:p>
                  <a:pPr algn="just">
                    <a:spcBef>
                      <a:spcPct val="50000"/>
                    </a:spcBef>
                    <a:buFontTx/>
                    <a:buChar char="-"/>
                  </a:pPr>
                  <a:endParaRPr lang="en-US" dirty="0" smtClean="0">
                    <a:latin typeface="Palatino" pitchFamily="-96" charset="0"/>
                  </a:endParaRPr>
                </a:p>
                <a:p>
                  <a:pPr algn="just">
                    <a:spcBef>
                      <a:spcPct val="50000"/>
                    </a:spcBef>
                    <a:buFontTx/>
                    <a:buChar char="-"/>
                  </a:pPr>
                  <a:endParaRPr lang="en-US" dirty="0" smtClean="0">
                    <a:latin typeface="Palatino" pitchFamily="-96" charset="0"/>
                  </a:endParaRPr>
                </a:p>
                <a:p>
                  <a:pPr algn="just">
                    <a:spcBef>
                      <a:spcPct val="50000"/>
                    </a:spcBef>
                    <a:buFontTx/>
                    <a:buChar char="-"/>
                  </a:pPr>
                  <a:r>
                    <a:rPr lang="en-US" b="1" dirty="0">
                      <a:latin typeface="Palatino" pitchFamily="-96" charset="0"/>
                    </a:rPr>
                    <a:t>Visual indicators </a:t>
                  </a:r>
                  <a:r>
                    <a:rPr lang="en-US" dirty="0" smtClean="0">
                      <a:latin typeface="Palatino" pitchFamily="-96" charset="0"/>
                    </a:rPr>
                    <a:t>are </a:t>
                  </a:r>
                  <a:r>
                    <a:rPr lang="en-US" dirty="0">
                      <a:latin typeface="Palatino" pitchFamily="-96" charset="0"/>
                    </a:rPr>
                    <a:t>provided by both analyzing the </a:t>
                  </a:r>
                  <a:r>
                    <a:rPr lang="en-US" b="1" dirty="0">
                      <a:latin typeface="Palatino" pitchFamily="-96" charset="0"/>
                    </a:rPr>
                    <a:t>depth</a:t>
                  </a:r>
                  <a:r>
                    <a:rPr lang="en-US" dirty="0">
                      <a:latin typeface="Palatino" pitchFamily="-96" charset="0"/>
                    </a:rPr>
                    <a:t> information and the expert observation</a:t>
                  </a:r>
                  <a:r>
                    <a:rPr lang="en-US" dirty="0" smtClean="0">
                      <a:latin typeface="Palatino" pitchFamily="-96" charset="0"/>
                    </a:rPr>
                    <a:t>. </a:t>
                  </a:r>
                  <a:r>
                    <a:rPr lang="en-US" b="1" dirty="0" smtClean="0">
                      <a:latin typeface="Palatino" pitchFamily="-96" charset="0"/>
                    </a:rPr>
                    <a:t>Multi-modal sensors </a:t>
                  </a:r>
                  <a:r>
                    <a:rPr lang="en-US" dirty="0" smtClean="0">
                      <a:latin typeface="Palatino" pitchFamily="-96" charset="0"/>
                    </a:rPr>
                    <a:t>such as Microsoft </a:t>
                  </a:r>
                  <a:r>
                    <a:rPr lang="en-US" dirty="0" err="1" smtClean="0">
                      <a:latin typeface="Palatino" pitchFamily="-96" charset="0"/>
                    </a:rPr>
                    <a:t>Kinect</a:t>
                  </a:r>
                  <a:r>
                    <a:rPr lang="en-US" baseline="30000" dirty="0" err="1" smtClean="0">
                      <a:latin typeface="Palatino" pitchFamily="-96" charset="0"/>
                    </a:rPr>
                    <a:t>TM</a:t>
                  </a:r>
                  <a:r>
                    <a:rPr lang="en-US" dirty="0" smtClean="0">
                      <a:latin typeface="Palatino" pitchFamily="-96" charset="0"/>
                    </a:rPr>
                    <a:t> device provides depth information.</a:t>
                  </a:r>
                  <a:endParaRPr lang="en-US" dirty="0">
                    <a:latin typeface="Palatino" pitchFamily="-96" charset="0"/>
                  </a:endParaRPr>
                </a:p>
                <a:p>
                  <a:pPr algn="just">
                    <a:spcBef>
                      <a:spcPct val="50000"/>
                    </a:spcBef>
                    <a:buFontTx/>
                    <a:buChar char="-"/>
                  </a:pPr>
                  <a:r>
                    <a:rPr lang="en-US" dirty="0" smtClean="0">
                      <a:latin typeface="Palatino" pitchFamily="-96" charset="0"/>
                    </a:rPr>
                    <a:t>Indicator levels are defined as the probability distribution function </a:t>
                  </a:r>
                  <a14:m>
                    <m:oMath xmlns:m="http://schemas.openxmlformats.org/officeDocument/2006/math">
                      <m:r>
                        <a:rPr lang="es-ES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s-ES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1" i="1" smtClean="0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s-ES" b="1" i="1" smtClean="0"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</m:e>
                        <m:e>
                          <m:r>
                            <a:rPr lang="es-ES" b="1" i="1" smtClean="0">
                              <a:latin typeface="Cambria Math"/>
                            </a:rPr>
                            <m:t>𝑺</m:t>
                          </m:r>
                        </m:e>
                      </m:d>
                    </m:oMath>
                  </a14:m>
                  <a:r>
                    <a:rPr lang="en-US" dirty="0" smtClean="0">
                      <a:latin typeface="Palatino" pitchFamily="-96" charset="0"/>
                    </a:rPr>
                    <a:t>, where given a gesture sequence </a:t>
                  </a:r>
                  <a14:m>
                    <m:oMath xmlns:m="http://schemas.openxmlformats.org/officeDocument/2006/math">
                      <m:r>
                        <a:rPr lang="es-ES" b="1" i="1" smtClean="0">
                          <a:latin typeface="Cambria Math"/>
                        </a:rPr>
                        <m:t>𝑺</m:t>
                      </m:r>
                    </m:oMath>
                  </a14:m>
                  <a:r>
                    <a:rPr lang="en-US" b="1" dirty="0" smtClean="0">
                      <a:latin typeface="Palatino" pitchFamily="-96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s-ES" b="1" i="1" smtClean="0">
                          <a:latin typeface="Cambria Math"/>
                        </a:rPr>
                        <m:t>𝑷</m:t>
                      </m:r>
                    </m:oMath>
                  </a14:m>
                  <a:r>
                    <a:rPr lang="en-US" dirty="0" smtClean="0">
                      <a:latin typeface="Palatino" pitchFamily="-96" charset="0"/>
                    </a:rPr>
                    <a:t> is the probability of having a certain indicator </a:t>
                  </a:r>
                  <a14:m>
                    <m:oMath xmlns:m="http://schemas.openxmlformats.org/officeDocument/2006/math">
                      <m:r>
                        <a:rPr lang="es-ES" b="1" i="1" smtClean="0">
                          <a:latin typeface="Cambria Math"/>
                        </a:rPr>
                        <m:t>𝑰</m:t>
                      </m:r>
                    </m:oMath>
                  </a14:m>
                  <a:r>
                    <a:rPr lang="en-US" dirty="0" smtClean="0">
                      <a:latin typeface="Palatino" pitchFamily="-96" charset="0"/>
                    </a:rPr>
                    <a:t> from an actor </a:t>
                  </a:r>
                  <a14:m>
                    <m:oMath xmlns:m="http://schemas.openxmlformats.org/officeDocument/2006/math">
                      <m:r>
                        <a:rPr lang="es-ES" b="1" i="1" smtClean="0">
                          <a:latin typeface="Cambria Math"/>
                        </a:rPr>
                        <m:t>𝒂</m:t>
                      </m:r>
                    </m:oMath>
                  </a14:m>
                  <a:r>
                    <a:rPr lang="en-US" dirty="0" smtClean="0">
                      <a:latin typeface="Palatino" pitchFamily="-96" charset="0"/>
                    </a:rPr>
                    <a:t> (mediator, victim or offender).</a:t>
                  </a:r>
                </a:p>
                <a:p>
                  <a:pPr algn="just">
                    <a:spcBef>
                      <a:spcPct val="50000"/>
                    </a:spcBef>
                    <a:buFontTx/>
                    <a:buChar char="-"/>
                  </a:pPr>
                  <a:r>
                    <a:rPr lang="en-US" b="1" dirty="0" smtClean="0">
                      <a:latin typeface="Palatino" pitchFamily="-96" charset="0"/>
                    </a:rPr>
                    <a:t>Experts feedback </a:t>
                  </a:r>
                  <a:r>
                    <a:rPr lang="en-US" dirty="0" smtClean="0">
                      <a:latin typeface="Palatino" pitchFamily="-96" charset="0"/>
                    </a:rPr>
                    <a:t>is useful for obtaining a </a:t>
                  </a:r>
                  <a:r>
                    <a:rPr lang="en-US" b="1" dirty="0" smtClean="0">
                      <a:latin typeface="Palatino" pitchFamily="-96" charset="0"/>
                    </a:rPr>
                    <a:t>correlation</a:t>
                  </a:r>
                  <a:r>
                    <a:rPr lang="en-US" dirty="0" smtClean="0">
                      <a:latin typeface="Palatino" pitchFamily="-96" charset="0"/>
                    </a:rPr>
                    <a:t> between their </a:t>
                  </a:r>
                  <a:r>
                    <a:rPr lang="en-US" b="1" dirty="0" smtClean="0">
                      <a:latin typeface="Palatino" pitchFamily="-96" charset="0"/>
                    </a:rPr>
                    <a:t>subjective</a:t>
                  </a:r>
                  <a:r>
                    <a:rPr lang="en-US" dirty="0" smtClean="0">
                      <a:latin typeface="Palatino" pitchFamily="-96" charset="0"/>
                    </a:rPr>
                    <a:t> observations, </a:t>
                  </a:r>
                  <a:r>
                    <a:rPr lang="en-US" b="1" dirty="0" smtClean="0">
                      <a:latin typeface="Palatino" pitchFamily="-96" charset="0"/>
                    </a:rPr>
                    <a:t>objective</a:t>
                  </a:r>
                  <a:r>
                    <a:rPr lang="en-US" dirty="0" smtClean="0">
                      <a:latin typeface="Palatino" pitchFamily="-96" charset="0"/>
                    </a:rPr>
                    <a:t> information from the mediation itself, and the </a:t>
                  </a:r>
                  <a:r>
                    <a:rPr lang="en-US" b="1" dirty="0" smtClean="0">
                      <a:latin typeface="Palatino" pitchFamily="-96" charset="0"/>
                    </a:rPr>
                    <a:t>system’s</a:t>
                  </a:r>
                  <a:r>
                    <a:rPr lang="en-US" dirty="0" smtClean="0">
                      <a:latin typeface="Palatino" pitchFamily="-96" charset="0"/>
                    </a:rPr>
                    <a:t> </a:t>
                  </a:r>
                  <a:r>
                    <a:rPr lang="en-US" b="1" dirty="0" smtClean="0">
                      <a:latin typeface="Palatino" pitchFamily="-96" charset="0"/>
                    </a:rPr>
                    <a:t>observations</a:t>
                  </a:r>
                  <a:r>
                    <a:rPr lang="en-US" dirty="0" smtClean="0">
                      <a:latin typeface="Palatino" pitchFamily="-96" charset="0"/>
                    </a:rPr>
                    <a:t> in order to predict more precise indicator levels for the final solution.</a:t>
                  </a:r>
                </a:p>
              </p:txBody>
            </p:sp>
          </mc:Choice>
          <mc:Fallback>
            <p:sp>
              <p:nvSpPr>
                <p:cNvPr id="24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716521" y="9947275"/>
                  <a:ext cx="14203362" cy="10514326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  <a:ln w="9525">
                  <a:solidFill>
                    <a:srgbClr val="A11E3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33" name="Picture 9" descr="D:\vponce\thesis\CVCRD2012\Table_Indicators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091" y="11287006"/>
              <a:ext cx="9252222" cy="5074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D:\vponce\thesis\CVCRD2012\app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6086" y="20105737"/>
            <a:ext cx="26930992" cy="634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023565" y="19470257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AutoShape 25"/>
          <p:cNvSpPr>
            <a:spLocks noChangeArrowheads="1"/>
          </p:cNvSpPr>
          <p:nvPr/>
        </p:nvSpPr>
        <p:spPr bwMode="auto">
          <a:xfrm>
            <a:off x="23595805" y="19402420"/>
            <a:ext cx="778571" cy="775723"/>
          </a:xfrm>
          <a:prstGeom prst="downArrow">
            <a:avLst>
              <a:gd name="adj1" fmla="val 45241"/>
              <a:gd name="adj2" fmla="val 55664"/>
            </a:avLst>
          </a:prstGeom>
          <a:noFill/>
          <a:ln w="38100">
            <a:solidFill>
              <a:srgbClr val="A11E3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6" name="AutoShape 25"/>
          <p:cNvSpPr>
            <a:spLocks noChangeArrowheads="1"/>
          </p:cNvSpPr>
          <p:nvPr/>
        </p:nvSpPr>
        <p:spPr bwMode="auto">
          <a:xfrm>
            <a:off x="19517169" y="19402420"/>
            <a:ext cx="778571" cy="775723"/>
          </a:xfrm>
          <a:prstGeom prst="downArrow">
            <a:avLst>
              <a:gd name="adj1" fmla="val 45241"/>
              <a:gd name="adj2" fmla="val 55664"/>
            </a:avLst>
          </a:prstGeom>
          <a:noFill/>
          <a:ln w="38100">
            <a:solidFill>
              <a:srgbClr val="A11E3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504</Words>
  <Application>Microsoft Office PowerPoint</Application>
  <PresentationFormat>Custom</PresentationFormat>
  <Paragraphs>53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Slide 1</vt:lpstr>
    </vt:vector>
  </TitlesOfParts>
  <Company>Playne Design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Fairnington</dc:creator>
  <cp:lastModifiedBy>sergio</cp:lastModifiedBy>
  <cp:revision>44</cp:revision>
  <dcterms:created xsi:type="dcterms:W3CDTF">2011-01-28T10:11:44Z</dcterms:created>
  <dcterms:modified xsi:type="dcterms:W3CDTF">2012-10-23T12:27:13Z</dcterms:modified>
</cp:coreProperties>
</file>