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pdf" ContentType="application/pdf"/>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7" r:id="rId1"/>
  </p:sldMasterIdLst>
  <p:sldIdLst>
    <p:sldId id="256" r:id="rId2"/>
    <p:sldId id="257" r:id="rId3"/>
    <p:sldId id="258" r:id="rId4"/>
    <p:sldId id="259" r:id="rId5"/>
    <p:sldId id="260" r:id="rId6"/>
    <p:sldId id="262" r:id="rId7"/>
    <p:sldId id="270" r:id="rId8"/>
    <p:sldId id="263" r:id="rId9"/>
    <p:sldId id="261"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2298" autoAdjust="0"/>
  </p:normalViewPr>
  <p:slideViewPr>
    <p:cSldViewPr snapToGrid="0" snapToObjects="1">
      <p:cViewPr varScale="1">
        <p:scale>
          <a:sx n="84" d="100"/>
          <a:sy n="84"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_tradnl"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_tradnl"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6442FE3-1174-BB45-8CEA-471E6526BFD3}" type="datetimeFigureOut">
              <a:rPr lang="en-US" smtClean="0"/>
              <a:pPr/>
              <a:t>1/5/2012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_tradnl"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4" name="Date Placeholder 3"/>
          <p:cNvSpPr>
            <a:spLocks noGrp="1"/>
          </p:cNvSpPr>
          <p:nvPr>
            <p:ph type="dt" sz="half" idx="10"/>
          </p:nvPr>
        </p:nvSpPr>
        <p:spPr/>
        <p:txBody>
          <a:bodyPr/>
          <a:lstStyle/>
          <a:p>
            <a:fld id="{36442FE3-1174-BB45-8CEA-471E6526BFD3}"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s-ES_tradnl"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4" name="Date Placeholder 3"/>
          <p:cNvSpPr>
            <a:spLocks noGrp="1"/>
          </p:cNvSpPr>
          <p:nvPr>
            <p:ph type="dt" sz="half" idx="10"/>
          </p:nvPr>
        </p:nvSpPr>
        <p:spPr/>
        <p:txBody>
          <a:bodyPr/>
          <a:lstStyle/>
          <a:p>
            <a:fld id="{36442FE3-1174-BB45-8CEA-471E6526BFD3}"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_tradnl"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4" name="Date Placeholder 3"/>
          <p:cNvSpPr>
            <a:spLocks noGrp="1"/>
          </p:cNvSpPr>
          <p:nvPr>
            <p:ph type="dt" sz="half" idx="10"/>
          </p:nvPr>
        </p:nvSpPr>
        <p:spPr/>
        <p:txBody>
          <a:bodyPr/>
          <a:lstStyle/>
          <a:p>
            <a:fld id="{36442FE3-1174-BB45-8CEA-471E6526BFD3}"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_tradnl"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_tradnl" smtClean="0"/>
              <a:t>Click to edit Master text styles</a:t>
            </a:r>
          </a:p>
        </p:txBody>
      </p:sp>
      <p:sp>
        <p:nvSpPr>
          <p:cNvPr id="4" name="Date Placeholder 3"/>
          <p:cNvSpPr>
            <a:spLocks noGrp="1"/>
          </p:cNvSpPr>
          <p:nvPr>
            <p:ph type="dt" sz="half" idx="10"/>
          </p:nvPr>
        </p:nvSpPr>
        <p:spPr/>
        <p:txBody>
          <a:bodyPr/>
          <a:lstStyle/>
          <a:p>
            <a:fld id="{36442FE3-1174-BB45-8CEA-471E6526BFD3}"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_tradnl"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5" name="Date Placeholder 4"/>
          <p:cNvSpPr>
            <a:spLocks noGrp="1"/>
          </p:cNvSpPr>
          <p:nvPr>
            <p:ph type="dt" sz="half" idx="10"/>
          </p:nvPr>
        </p:nvSpPr>
        <p:spPr/>
        <p:txBody>
          <a:bodyPr/>
          <a:lstStyle/>
          <a:p>
            <a:fld id="{36442FE3-1174-BB45-8CEA-471E6526BFD3}" type="datetimeFigureOut">
              <a:rPr lang="en-US" smtClean="0"/>
              <a:pPr/>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s-ES_tradnl"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26" name="Date Placeholder 25"/>
          <p:cNvSpPr>
            <a:spLocks noGrp="1"/>
          </p:cNvSpPr>
          <p:nvPr>
            <p:ph type="dt" sz="half" idx="10"/>
          </p:nvPr>
        </p:nvSpPr>
        <p:spPr/>
        <p:txBody>
          <a:bodyPr rtlCol="0"/>
          <a:lstStyle/>
          <a:p>
            <a:fld id="{36442FE3-1174-BB45-8CEA-471E6526BFD3}" type="datetimeFigureOut">
              <a:rPr lang="en-US" smtClean="0"/>
              <a:pPr/>
              <a:t>1/5/2012</a:t>
            </a:fld>
            <a:endParaRPr lang="en-US"/>
          </a:p>
        </p:txBody>
      </p:sp>
      <p:sp>
        <p:nvSpPr>
          <p:cNvPr id="27" name="Slide Number Placeholder 26"/>
          <p:cNvSpPr>
            <a:spLocks noGrp="1"/>
          </p:cNvSpPr>
          <p:nvPr>
            <p:ph type="sldNum" sz="quarter" idx="11"/>
          </p:nvPr>
        </p:nvSpPr>
        <p:spPr/>
        <p:txBody>
          <a:bodyPr rtlCol="0"/>
          <a:lstStyle/>
          <a:p>
            <a:fld id="{AB5B4118-41D2-914F-91B0-C2C0712E6D3A}"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_tradnl"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6442FE3-1174-BB45-8CEA-471E6526BFD3}" type="datetimeFigureOut">
              <a:rPr lang="en-US" smtClean="0"/>
              <a:pPr/>
              <a:t>1/5/2012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B5B4118-41D2-914F-91B0-C2C0712E6D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42FE3-1174-BB45-8CEA-471E6526BFD3}" type="datetimeFigureOut">
              <a:rPr lang="en-US" smtClean="0"/>
              <a:pPr/>
              <a:t>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s-ES_tradnl"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_tradnl"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_tradnl" smtClean="0"/>
              <a:t>Click to edit Master text styles</a:t>
            </a:r>
          </a:p>
          <a:p>
            <a:pPr lvl="1" eaLnBrk="1" latinLnBrk="0" hangingPunct="1"/>
            <a:r>
              <a:rPr lang="es-ES_tradnl" smtClean="0"/>
              <a:t>Second level</a:t>
            </a:r>
          </a:p>
          <a:p>
            <a:pPr lvl="2" eaLnBrk="1" latinLnBrk="0" hangingPunct="1"/>
            <a:r>
              <a:rPr lang="es-ES_tradnl" smtClean="0"/>
              <a:t>Third level</a:t>
            </a:r>
          </a:p>
          <a:p>
            <a:pPr lvl="3" eaLnBrk="1" latinLnBrk="0" hangingPunct="1"/>
            <a:r>
              <a:rPr lang="es-ES_tradnl" smtClean="0"/>
              <a:t>Fourth level</a:t>
            </a:r>
          </a:p>
          <a:p>
            <a:pPr lvl="4" eaLnBrk="1" latinLnBrk="0" hangingPunct="1"/>
            <a:r>
              <a:rPr lang="es-ES_tradnl" smtClean="0"/>
              <a:t>Fifth level</a:t>
            </a:r>
            <a:endParaRPr kumimoji="0" lang="en-US"/>
          </a:p>
        </p:txBody>
      </p:sp>
      <p:sp>
        <p:nvSpPr>
          <p:cNvPr id="5" name="Date Placeholder 4"/>
          <p:cNvSpPr>
            <a:spLocks noGrp="1"/>
          </p:cNvSpPr>
          <p:nvPr>
            <p:ph type="dt" sz="half" idx="10"/>
          </p:nvPr>
        </p:nvSpPr>
        <p:spPr/>
        <p:txBody>
          <a:bodyPr/>
          <a:lstStyle/>
          <a:p>
            <a:fld id="{36442FE3-1174-BB45-8CEA-471E6526BFD3}" type="datetimeFigureOut">
              <a:rPr lang="en-US" smtClean="0"/>
              <a:pPr/>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_tradnl"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_tradnl"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_tradnl" smtClean="0"/>
              <a:t>Click to edit Master text styles</a:t>
            </a:r>
          </a:p>
        </p:txBody>
      </p:sp>
      <p:sp>
        <p:nvSpPr>
          <p:cNvPr id="5" name="Date Placeholder 4"/>
          <p:cNvSpPr>
            <a:spLocks noGrp="1"/>
          </p:cNvSpPr>
          <p:nvPr>
            <p:ph type="dt" sz="half" idx="10"/>
          </p:nvPr>
        </p:nvSpPr>
        <p:spPr/>
        <p:txBody>
          <a:bodyPr/>
          <a:lstStyle/>
          <a:p>
            <a:fld id="{36442FE3-1174-BB45-8CEA-471E6526BFD3}" type="datetimeFigureOut">
              <a:rPr lang="en-US" smtClean="0"/>
              <a:pPr/>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B4118-41D2-914F-91B0-C2C0712E6D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s-ES_tradnl"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_tradnl" smtClean="0"/>
              <a:t>Click to edit Master text styles</a:t>
            </a:r>
          </a:p>
          <a:p>
            <a:pPr lvl="1" eaLnBrk="1" latinLnBrk="0" hangingPunct="1"/>
            <a:r>
              <a:rPr kumimoji="0" lang="es-ES_tradnl" smtClean="0"/>
              <a:t>Second level</a:t>
            </a:r>
          </a:p>
          <a:p>
            <a:pPr lvl="2" eaLnBrk="1" latinLnBrk="0" hangingPunct="1"/>
            <a:r>
              <a:rPr kumimoji="0" lang="es-ES_tradnl" smtClean="0"/>
              <a:t>Third level</a:t>
            </a:r>
          </a:p>
          <a:p>
            <a:pPr lvl="3" eaLnBrk="1" latinLnBrk="0" hangingPunct="1"/>
            <a:r>
              <a:rPr kumimoji="0" lang="es-ES_tradnl" smtClean="0"/>
              <a:t>Fourth level</a:t>
            </a:r>
          </a:p>
          <a:p>
            <a:pPr lvl="4" eaLnBrk="1" latinLnBrk="0" hangingPunct="1"/>
            <a:r>
              <a:rPr kumimoji="0" lang="es-ES_tradnl"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6442FE3-1174-BB45-8CEA-471E6526BFD3}" type="datetimeFigureOut">
              <a:rPr lang="en-US" smtClean="0"/>
              <a:pPr/>
              <a:t>1/5/2012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B5B4118-41D2-914F-91B0-C2C0712E6D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558" y="1384611"/>
            <a:ext cx="8151133" cy="1828800"/>
          </a:xfrm>
        </p:spPr>
        <p:txBody>
          <a:bodyPr>
            <a:normAutofit fontScale="90000"/>
          </a:bodyPr>
          <a:lstStyle/>
          <a:p>
            <a:pPr algn="ctr"/>
            <a:r>
              <a:rPr lang="es-ES_tradnl" dirty="0" smtClean="0"/>
              <a:t>PROYECTO FIN DE CARRERA</a:t>
            </a:r>
            <a:br>
              <a:rPr lang="es-ES_tradnl" dirty="0" smtClean="0"/>
            </a:br>
            <a:r>
              <a:rPr lang="es-ES_tradnl" dirty="0" smtClean="0"/>
              <a:t>Visión por Computador en iPhone4</a:t>
            </a:r>
            <a:endParaRPr lang="es-ES_tradnl" dirty="0"/>
          </a:p>
        </p:txBody>
      </p:sp>
      <p:sp>
        <p:nvSpPr>
          <p:cNvPr id="3" name="Subtitle 2"/>
          <p:cNvSpPr>
            <a:spLocks noGrp="1"/>
          </p:cNvSpPr>
          <p:nvPr>
            <p:ph type="subTitle" idx="1"/>
          </p:nvPr>
        </p:nvSpPr>
        <p:spPr>
          <a:xfrm>
            <a:off x="5315018" y="5732734"/>
            <a:ext cx="3502363" cy="947835"/>
          </a:xfrm>
        </p:spPr>
        <p:txBody>
          <a:bodyPr>
            <a:normAutofit fontScale="92500"/>
          </a:bodyPr>
          <a:lstStyle/>
          <a:p>
            <a:pPr algn="r"/>
            <a:r>
              <a:rPr lang="es-ES_tradnl" sz="2400" dirty="0" smtClean="0">
                <a:solidFill>
                  <a:schemeClr val="tx1"/>
                </a:solidFill>
              </a:rPr>
              <a:t>Autor: Pablo Roldán Ruz</a:t>
            </a:r>
          </a:p>
          <a:p>
            <a:pPr algn="r"/>
            <a:r>
              <a:rPr lang="es-ES_tradnl" sz="2400" dirty="0" smtClean="0">
                <a:solidFill>
                  <a:schemeClr val="tx1"/>
                </a:solidFill>
              </a:rPr>
              <a:t>Tutor: Sergio Escalera</a:t>
            </a:r>
            <a:endParaRPr lang="es-ES_tradnl" sz="2400" dirty="0">
              <a:solidFill>
                <a:schemeClr val="tx1"/>
              </a:solidFill>
            </a:endParaRPr>
          </a:p>
        </p:txBody>
      </p:sp>
      <p:pic>
        <p:nvPicPr>
          <p:cNvPr id="4" name="Picture 3"/>
          <p:cNvPicPr/>
          <p:nvPr/>
        </p:nvPicPr>
        <mc:AlternateContent xmlns:mc="http://schemas.openxmlformats.org/markup-compatibility/2006">
          <mc:Choice xmlns:ma="http://schemas.microsoft.com/office/mac/drawingml/2008/main" xmlns:mv="urn:schemas-microsoft-com:mac:vml" xmlns="" Requires="ma">
            <p:blipFill>
              <a:blip r:embed="rId2"/>
              <a:srcRect/>
              <a:stretch>
                <a:fillRect/>
              </a:stretch>
            </p:blipFill>
          </mc:Choice>
          <mc:Fallback>
            <p:blipFill>
              <a:blip r:embed="rId3"/>
              <a:srcRect/>
              <a:stretch>
                <a:fillRect/>
              </a:stretch>
            </p:blipFill>
          </mc:Fallback>
        </mc:AlternateContent>
        <p:spPr bwMode="auto">
          <a:xfrm>
            <a:off x="186113" y="5269228"/>
            <a:ext cx="2019300" cy="1435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Análisis de los detectores (2)</a:t>
            </a:r>
            <a:endParaRPr lang="es-ES_tradnl" dirty="0"/>
          </a:p>
        </p:txBody>
      </p:sp>
      <p:sp>
        <p:nvSpPr>
          <p:cNvPr id="5" name="TextBox 4"/>
          <p:cNvSpPr txBox="1"/>
          <p:nvPr/>
        </p:nvSpPr>
        <p:spPr>
          <a:xfrm>
            <a:off x="457200" y="1762775"/>
            <a:ext cx="8229600" cy="1107996"/>
          </a:xfrm>
          <a:prstGeom prst="rect">
            <a:avLst/>
          </a:prstGeom>
          <a:noFill/>
        </p:spPr>
        <p:txBody>
          <a:bodyPr wrap="square" rtlCol="0">
            <a:spAutoFit/>
          </a:bodyPr>
          <a:lstStyle/>
          <a:p>
            <a:r>
              <a:rPr lang="es-ES_tradnl" sz="2400" dirty="0" smtClean="0"/>
              <a:t>Se crea aplicación que aplica los detectores sobre la secuencia de vídeo.</a:t>
            </a:r>
          </a:p>
          <a:p>
            <a:endParaRPr lang="en-US" dirty="0"/>
          </a:p>
        </p:txBody>
      </p:sp>
      <p:pic>
        <p:nvPicPr>
          <p:cNvPr id="7" name="Picture 6" descr="imagen_video.tiff"/>
          <p:cNvPicPr>
            <a:picLocks noChangeAspect="1"/>
          </p:cNvPicPr>
          <p:nvPr/>
        </p:nvPicPr>
        <p:blipFill>
          <a:blip r:embed="rId2"/>
          <a:stretch>
            <a:fillRect/>
          </a:stretch>
        </p:blipFill>
        <p:spPr>
          <a:xfrm>
            <a:off x="776295" y="2751656"/>
            <a:ext cx="7585523" cy="389870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Análisis de los detectores (3)</a:t>
            </a:r>
            <a:endParaRPr lang="es-ES_tradnl" dirty="0"/>
          </a:p>
        </p:txBody>
      </p:sp>
      <p:sp>
        <p:nvSpPr>
          <p:cNvPr id="3" name="Content Placeholder 2"/>
          <p:cNvSpPr>
            <a:spLocks noGrp="1"/>
          </p:cNvSpPr>
          <p:nvPr>
            <p:ph idx="1"/>
          </p:nvPr>
        </p:nvSpPr>
        <p:spPr>
          <a:xfrm>
            <a:off x="457200" y="1863499"/>
            <a:ext cx="8229600" cy="4638160"/>
          </a:xfrm>
        </p:spPr>
        <p:txBody>
          <a:bodyPr>
            <a:normAutofit fontScale="92500" lnSpcReduction="10000"/>
          </a:bodyPr>
          <a:lstStyle/>
          <a:p>
            <a:r>
              <a:rPr lang="es-ES_tradnl" dirty="0" smtClean="0"/>
              <a:t>En la velocidad de procesado influye en gran medida el tamaño de la subventana.</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smtClean="0"/>
              <a:t>Hay que tener en cuenta que la API de tratamiento de vídeo no está diseñada para su tratamiento en tiempo real, por lo que el tiempo de procesado es aún mayor.</a:t>
            </a:r>
          </a:p>
          <a:p>
            <a:endParaRPr lang="en-US" dirty="0"/>
          </a:p>
        </p:txBody>
      </p:sp>
      <p:graphicFrame>
        <p:nvGraphicFramePr>
          <p:cNvPr id="6" name="Table 5"/>
          <p:cNvGraphicFramePr>
            <a:graphicFrameLocks noGrp="1"/>
          </p:cNvGraphicFramePr>
          <p:nvPr/>
        </p:nvGraphicFramePr>
        <p:xfrm>
          <a:off x="2214588" y="2914976"/>
          <a:ext cx="4978813" cy="1854200"/>
        </p:xfrm>
        <a:graphic>
          <a:graphicData uri="http://schemas.openxmlformats.org/drawingml/2006/table">
            <a:tbl>
              <a:tblPr firstRow="1" bandRow="1">
                <a:tableStyleId>{5C22544A-7EE6-4342-B048-85BDC9FD1C3A}</a:tableStyleId>
              </a:tblPr>
              <a:tblGrid>
                <a:gridCol w="2098188"/>
                <a:gridCol w="932391"/>
                <a:gridCol w="1948234"/>
              </a:tblGrid>
              <a:tr h="370840">
                <a:tc>
                  <a:txBody>
                    <a:bodyPr/>
                    <a:lstStyle/>
                    <a:p>
                      <a:r>
                        <a:rPr lang="es-ES_tradnl" noProof="0" smtClean="0"/>
                        <a:t>Detector</a:t>
                      </a:r>
                      <a:endParaRPr lang="es-ES_tradnl" noProof="0"/>
                    </a:p>
                  </a:txBody>
                  <a:tcPr/>
                </a:tc>
                <a:tc>
                  <a:txBody>
                    <a:bodyPr/>
                    <a:lstStyle/>
                    <a:p>
                      <a:r>
                        <a:rPr lang="es-ES_tradnl" noProof="0" smtClean="0"/>
                        <a:t>FPS</a:t>
                      </a:r>
                      <a:endParaRPr lang="es-ES_tradnl" noProof="0"/>
                    </a:p>
                  </a:txBody>
                  <a:tcPr/>
                </a:tc>
                <a:tc>
                  <a:txBody>
                    <a:bodyPr/>
                    <a:lstStyle/>
                    <a:p>
                      <a:r>
                        <a:rPr lang="es-ES_tradnl" noProof="0" dirty="0" smtClean="0"/>
                        <a:t>Subventana</a:t>
                      </a:r>
                      <a:endParaRPr lang="es-ES_tradnl" noProof="0" dirty="0"/>
                    </a:p>
                  </a:txBody>
                  <a:tcPr/>
                </a:tc>
              </a:tr>
              <a:tr h="370840">
                <a:tc>
                  <a:txBody>
                    <a:bodyPr/>
                    <a:lstStyle/>
                    <a:p>
                      <a:r>
                        <a:rPr lang="es-ES_tradnl" noProof="0" smtClean="0"/>
                        <a:t>Facial</a:t>
                      </a:r>
                      <a:endParaRPr lang="es-ES_tradnl" noProof="0"/>
                    </a:p>
                  </a:txBody>
                  <a:tcPr/>
                </a:tc>
                <a:tc>
                  <a:txBody>
                    <a:bodyPr/>
                    <a:lstStyle/>
                    <a:p>
                      <a:pPr algn="ctr"/>
                      <a:r>
                        <a:rPr lang="es-ES_tradnl" noProof="0" smtClean="0"/>
                        <a:t>0,95</a:t>
                      </a:r>
                      <a:endParaRPr lang="es-ES_tradnl" noProof="0"/>
                    </a:p>
                  </a:txBody>
                  <a:tcPr/>
                </a:tc>
                <a:tc>
                  <a:txBody>
                    <a:bodyPr/>
                    <a:lstStyle/>
                    <a:p>
                      <a:pPr algn="ctr"/>
                      <a:r>
                        <a:rPr lang="es-ES_tradnl" noProof="0" smtClean="0"/>
                        <a:t>20x20</a:t>
                      </a:r>
                      <a:endParaRPr lang="es-ES_tradnl" noProof="0"/>
                    </a:p>
                  </a:txBody>
                  <a:tcPr/>
                </a:tc>
              </a:tr>
              <a:tr h="370840">
                <a:tc>
                  <a:txBody>
                    <a:bodyPr/>
                    <a:lstStyle/>
                    <a:p>
                      <a:r>
                        <a:rPr lang="es-ES_tradnl" noProof="0" smtClean="0"/>
                        <a:t>Cuerpo Completo</a:t>
                      </a:r>
                      <a:endParaRPr lang="es-ES_tradnl" noProof="0"/>
                    </a:p>
                  </a:txBody>
                  <a:tcPr/>
                </a:tc>
                <a:tc>
                  <a:txBody>
                    <a:bodyPr/>
                    <a:lstStyle/>
                    <a:p>
                      <a:pPr algn="ctr"/>
                      <a:r>
                        <a:rPr lang="es-ES_tradnl" noProof="0" smtClean="0"/>
                        <a:t>13,82</a:t>
                      </a:r>
                      <a:endParaRPr lang="es-ES_tradnl" noProof="0"/>
                    </a:p>
                  </a:txBody>
                  <a:tcPr/>
                </a:tc>
                <a:tc>
                  <a:txBody>
                    <a:bodyPr/>
                    <a:lstStyle/>
                    <a:p>
                      <a:pPr algn="ctr"/>
                      <a:r>
                        <a:rPr lang="es-ES_tradnl" noProof="0" smtClean="0"/>
                        <a:t>60x60</a:t>
                      </a:r>
                      <a:endParaRPr lang="es-ES_tradnl" noProof="0"/>
                    </a:p>
                  </a:txBody>
                  <a:tcPr/>
                </a:tc>
              </a:tr>
              <a:tr h="370840">
                <a:tc>
                  <a:txBody>
                    <a:bodyPr/>
                    <a:lstStyle/>
                    <a:p>
                      <a:r>
                        <a:rPr lang="es-ES_tradnl" noProof="0" smtClean="0"/>
                        <a:t>Parte Superior</a:t>
                      </a:r>
                      <a:endParaRPr lang="es-ES_tradnl" noProof="0"/>
                    </a:p>
                  </a:txBody>
                  <a:tcPr/>
                </a:tc>
                <a:tc>
                  <a:txBody>
                    <a:bodyPr/>
                    <a:lstStyle/>
                    <a:p>
                      <a:pPr algn="ctr"/>
                      <a:r>
                        <a:rPr lang="es-ES_tradnl" noProof="0" smtClean="0"/>
                        <a:t>0,80</a:t>
                      </a:r>
                      <a:endParaRPr lang="es-ES_tradnl" noProof="0"/>
                    </a:p>
                  </a:txBody>
                  <a:tcPr/>
                </a:tc>
                <a:tc>
                  <a:txBody>
                    <a:bodyPr/>
                    <a:lstStyle/>
                    <a:p>
                      <a:pPr algn="ctr"/>
                      <a:r>
                        <a:rPr lang="es-ES_tradnl" noProof="0" smtClean="0"/>
                        <a:t>30x30</a:t>
                      </a:r>
                      <a:endParaRPr lang="es-ES_tradnl" noProof="0"/>
                    </a:p>
                  </a:txBody>
                  <a:tcPr/>
                </a:tc>
              </a:tr>
              <a:tr h="370840">
                <a:tc>
                  <a:txBody>
                    <a:bodyPr/>
                    <a:lstStyle/>
                    <a:p>
                      <a:r>
                        <a:rPr lang="es-ES_tradnl" noProof="0" smtClean="0"/>
                        <a:t>Parte Inferior</a:t>
                      </a:r>
                      <a:endParaRPr lang="es-ES_tradnl" noProof="0"/>
                    </a:p>
                  </a:txBody>
                  <a:tcPr/>
                </a:tc>
                <a:tc>
                  <a:txBody>
                    <a:bodyPr/>
                    <a:lstStyle/>
                    <a:p>
                      <a:pPr algn="ctr"/>
                      <a:r>
                        <a:rPr lang="es-ES_tradnl" noProof="0" smtClean="0"/>
                        <a:t>2,18</a:t>
                      </a:r>
                      <a:endParaRPr lang="es-ES_tradnl" noProof="0"/>
                    </a:p>
                  </a:txBody>
                  <a:tcPr/>
                </a:tc>
                <a:tc>
                  <a:txBody>
                    <a:bodyPr/>
                    <a:lstStyle/>
                    <a:p>
                      <a:pPr algn="ctr"/>
                      <a:r>
                        <a:rPr lang="es-ES_tradnl" noProof="0" dirty="0" smtClean="0"/>
                        <a:t>30x30</a:t>
                      </a:r>
                      <a:endParaRPr lang="es-ES_tradnl" noProof="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Análisis de los detectores (4)</a:t>
            </a:r>
            <a:endParaRPr lang="es-ES_tradnl" dirty="0"/>
          </a:p>
        </p:txBody>
      </p:sp>
      <p:sp>
        <p:nvSpPr>
          <p:cNvPr id="3" name="Content Placeholder 2"/>
          <p:cNvSpPr>
            <a:spLocks noGrp="1"/>
          </p:cNvSpPr>
          <p:nvPr>
            <p:ph idx="1"/>
          </p:nvPr>
        </p:nvSpPr>
        <p:spPr/>
        <p:txBody>
          <a:bodyPr/>
          <a:lstStyle/>
          <a:p>
            <a:r>
              <a:rPr lang="es-ES_tradnl" dirty="0" smtClean="0"/>
              <a:t>Se obtienen los siguientes resultados:</a:t>
            </a:r>
          </a:p>
          <a:p>
            <a:endParaRPr lang="es-ES_tradnl" dirty="0"/>
          </a:p>
        </p:txBody>
      </p:sp>
      <p:graphicFrame>
        <p:nvGraphicFramePr>
          <p:cNvPr id="4" name="Table 3"/>
          <p:cNvGraphicFramePr>
            <a:graphicFrameLocks noGrp="1"/>
          </p:cNvGraphicFramePr>
          <p:nvPr/>
        </p:nvGraphicFramePr>
        <p:xfrm>
          <a:off x="457200" y="3164834"/>
          <a:ext cx="8373213" cy="3205480"/>
        </p:xfrm>
        <a:graphic>
          <a:graphicData uri="http://schemas.openxmlformats.org/drawingml/2006/table">
            <a:tbl>
              <a:tblPr firstRow="1" bandRow="1">
                <a:tableStyleId>{5C22544A-7EE6-4342-B048-85BDC9FD1C3A}</a:tableStyleId>
              </a:tblPr>
              <a:tblGrid>
                <a:gridCol w="1200632"/>
                <a:gridCol w="1249216"/>
                <a:gridCol w="1571930"/>
                <a:gridCol w="1259626"/>
                <a:gridCol w="1436599"/>
                <a:gridCol w="1655210"/>
              </a:tblGrid>
              <a:tr h="370840">
                <a:tc>
                  <a:txBody>
                    <a:bodyPr/>
                    <a:lstStyle/>
                    <a:p>
                      <a:pPr algn="ctr"/>
                      <a:r>
                        <a:rPr lang="es-ES_tradnl" noProof="0" smtClean="0"/>
                        <a:t>Detector</a:t>
                      </a:r>
                      <a:endParaRPr lang="es-ES_tradnl" noProof="0"/>
                    </a:p>
                  </a:txBody>
                  <a:tcPr anchor="ctr"/>
                </a:tc>
                <a:tc>
                  <a:txBody>
                    <a:bodyPr/>
                    <a:lstStyle/>
                    <a:p>
                      <a:pPr algn="ctr"/>
                      <a:r>
                        <a:rPr lang="es-ES_tradnl" noProof="0" dirty="0" smtClean="0"/>
                        <a:t>Total Positivos</a:t>
                      </a:r>
                      <a:endParaRPr lang="es-ES_tradnl" noProof="0" dirty="0"/>
                    </a:p>
                  </a:txBody>
                  <a:tcPr anchor="ctr"/>
                </a:tc>
                <a:tc>
                  <a:txBody>
                    <a:bodyPr/>
                    <a:lstStyle/>
                    <a:p>
                      <a:pPr algn="ctr"/>
                      <a:r>
                        <a:rPr lang="es-ES_tradnl" noProof="0" smtClean="0"/>
                        <a:t>Positivos</a:t>
                      </a:r>
                      <a:r>
                        <a:rPr lang="es-ES_tradnl" baseline="0" noProof="0" smtClean="0"/>
                        <a:t> Verdaderos</a:t>
                      </a:r>
                      <a:endParaRPr lang="es-ES_tradnl" noProof="0"/>
                    </a:p>
                  </a:txBody>
                  <a:tcPr anchor="ctr"/>
                </a:tc>
                <a:tc>
                  <a:txBody>
                    <a:bodyPr/>
                    <a:lstStyle/>
                    <a:p>
                      <a:pPr algn="ctr"/>
                      <a:r>
                        <a:rPr lang="es-ES_tradnl" noProof="0" smtClean="0"/>
                        <a:t>Positivos Falsos</a:t>
                      </a:r>
                      <a:endParaRPr lang="es-ES_tradnl" noProof="0"/>
                    </a:p>
                  </a:txBody>
                  <a:tcPr anchor="ctr"/>
                </a:tc>
                <a:tc>
                  <a:txBody>
                    <a:bodyPr/>
                    <a:lstStyle/>
                    <a:p>
                      <a:pPr algn="ctr"/>
                      <a:r>
                        <a:rPr lang="es-ES_tradnl" noProof="0" smtClean="0"/>
                        <a:t>Negativos Falsos</a:t>
                      </a:r>
                      <a:endParaRPr lang="es-ES_tradnl" noProof="0"/>
                    </a:p>
                  </a:txBody>
                  <a:tcPr anchor="ctr"/>
                </a:tc>
                <a:tc>
                  <a:txBody>
                    <a:bodyPr/>
                    <a:lstStyle/>
                    <a:p>
                      <a:pPr algn="ctr"/>
                      <a:r>
                        <a:rPr lang="es-ES_tradnl" noProof="0" smtClean="0"/>
                        <a:t>Sensibilidad</a:t>
                      </a:r>
                      <a:endParaRPr lang="es-ES_tradnl" noProof="0"/>
                    </a:p>
                  </a:txBody>
                  <a:tcPr anchor="ctr"/>
                </a:tc>
              </a:tr>
              <a:tr h="370840">
                <a:tc>
                  <a:txBody>
                    <a:bodyPr/>
                    <a:lstStyle/>
                    <a:p>
                      <a:r>
                        <a:rPr lang="es-ES_tradnl" noProof="0" smtClean="0"/>
                        <a:t>Facial</a:t>
                      </a:r>
                      <a:endParaRPr lang="es-ES_tradnl" noProof="0"/>
                    </a:p>
                  </a:txBody>
                  <a:tcPr/>
                </a:tc>
                <a:tc>
                  <a:txBody>
                    <a:bodyPr/>
                    <a:lstStyle/>
                    <a:p>
                      <a:pPr algn="ctr"/>
                      <a:r>
                        <a:rPr lang="es-ES_tradnl" noProof="0" smtClean="0"/>
                        <a:t>1080</a:t>
                      </a:r>
                      <a:endParaRPr lang="es-ES_tradnl" noProof="0"/>
                    </a:p>
                  </a:txBody>
                  <a:tcPr anchor="ctr"/>
                </a:tc>
                <a:tc>
                  <a:txBody>
                    <a:bodyPr/>
                    <a:lstStyle/>
                    <a:p>
                      <a:pPr algn="ctr"/>
                      <a:r>
                        <a:rPr lang="es-ES_tradnl" noProof="0" smtClean="0"/>
                        <a:t>647</a:t>
                      </a:r>
                      <a:endParaRPr lang="es-ES_tradnl" noProof="0"/>
                    </a:p>
                  </a:txBody>
                  <a:tcPr anchor="ctr"/>
                </a:tc>
                <a:tc>
                  <a:txBody>
                    <a:bodyPr/>
                    <a:lstStyle/>
                    <a:p>
                      <a:pPr algn="ctr"/>
                      <a:r>
                        <a:rPr lang="es-ES_tradnl" noProof="0" smtClean="0"/>
                        <a:t>155</a:t>
                      </a:r>
                      <a:endParaRPr lang="es-ES_tradnl" noProof="0"/>
                    </a:p>
                  </a:txBody>
                  <a:tcPr anchor="ctr"/>
                </a:tc>
                <a:tc>
                  <a:txBody>
                    <a:bodyPr/>
                    <a:lstStyle/>
                    <a:p>
                      <a:pPr algn="ctr"/>
                      <a:r>
                        <a:rPr lang="es-ES_tradnl" noProof="0" smtClean="0"/>
                        <a:t>433</a:t>
                      </a:r>
                      <a:endParaRPr lang="es-ES_tradnl" noProof="0"/>
                    </a:p>
                  </a:txBody>
                  <a:tcPr anchor="ctr"/>
                </a:tc>
                <a:tc>
                  <a:txBody>
                    <a:bodyPr/>
                    <a:lstStyle/>
                    <a:p>
                      <a:pPr algn="ctr"/>
                      <a:r>
                        <a:rPr lang="es-ES_tradnl" noProof="0" smtClean="0"/>
                        <a:t>0,599</a:t>
                      </a:r>
                      <a:endParaRPr lang="es-ES_tradnl" noProof="0"/>
                    </a:p>
                  </a:txBody>
                  <a:tcPr anchor="ctr"/>
                </a:tc>
              </a:tr>
              <a:tr h="370840">
                <a:tc>
                  <a:txBody>
                    <a:bodyPr/>
                    <a:lstStyle/>
                    <a:p>
                      <a:r>
                        <a:rPr lang="es-ES_tradnl" noProof="0" smtClean="0"/>
                        <a:t>Cuerpo Completo</a:t>
                      </a:r>
                      <a:endParaRPr lang="es-ES_tradnl" noProof="0"/>
                    </a:p>
                  </a:txBody>
                  <a:tcPr/>
                </a:tc>
                <a:tc>
                  <a:txBody>
                    <a:bodyPr/>
                    <a:lstStyle/>
                    <a:p>
                      <a:pPr algn="ctr"/>
                      <a:r>
                        <a:rPr lang="es-ES_tradnl" noProof="0" smtClean="0"/>
                        <a:t>281</a:t>
                      </a:r>
                      <a:endParaRPr lang="es-ES_tradnl" noProof="0"/>
                    </a:p>
                  </a:txBody>
                  <a:tcPr anchor="ctr"/>
                </a:tc>
                <a:tc>
                  <a:txBody>
                    <a:bodyPr/>
                    <a:lstStyle/>
                    <a:p>
                      <a:pPr algn="ctr"/>
                      <a:r>
                        <a:rPr lang="es-ES_tradnl" noProof="0" smtClean="0"/>
                        <a:t>97</a:t>
                      </a:r>
                      <a:endParaRPr lang="es-ES_tradnl" noProof="0"/>
                    </a:p>
                  </a:txBody>
                  <a:tcPr anchor="ctr"/>
                </a:tc>
                <a:tc>
                  <a:txBody>
                    <a:bodyPr/>
                    <a:lstStyle/>
                    <a:p>
                      <a:pPr algn="ctr"/>
                      <a:r>
                        <a:rPr lang="es-ES_tradnl" noProof="0" smtClean="0"/>
                        <a:t>15</a:t>
                      </a:r>
                      <a:endParaRPr lang="es-ES_tradnl" noProof="0"/>
                    </a:p>
                  </a:txBody>
                  <a:tcPr anchor="ctr"/>
                </a:tc>
                <a:tc>
                  <a:txBody>
                    <a:bodyPr/>
                    <a:lstStyle/>
                    <a:p>
                      <a:pPr algn="ctr"/>
                      <a:r>
                        <a:rPr lang="es-ES_tradnl" noProof="0" smtClean="0"/>
                        <a:t>184</a:t>
                      </a:r>
                      <a:endParaRPr lang="es-ES_tradnl" noProof="0"/>
                    </a:p>
                  </a:txBody>
                  <a:tcPr anchor="ctr"/>
                </a:tc>
                <a:tc>
                  <a:txBody>
                    <a:bodyPr/>
                    <a:lstStyle/>
                    <a:p>
                      <a:pPr algn="ctr"/>
                      <a:r>
                        <a:rPr lang="es-ES_tradnl" noProof="0" smtClean="0"/>
                        <a:t>0,345</a:t>
                      </a:r>
                      <a:endParaRPr lang="es-ES_tradnl" noProof="0"/>
                    </a:p>
                  </a:txBody>
                  <a:tcPr anchor="ctr"/>
                </a:tc>
              </a:tr>
              <a:tr h="370840">
                <a:tc>
                  <a:txBody>
                    <a:bodyPr/>
                    <a:lstStyle/>
                    <a:p>
                      <a:r>
                        <a:rPr lang="es-ES_tradnl" noProof="0" smtClean="0"/>
                        <a:t>Parte Superior</a:t>
                      </a:r>
                      <a:endParaRPr lang="es-ES_tradnl" noProof="0"/>
                    </a:p>
                  </a:txBody>
                  <a:tcPr/>
                </a:tc>
                <a:tc>
                  <a:txBody>
                    <a:bodyPr/>
                    <a:lstStyle/>
                    <a:p>
                      <a:pPr algn="ctr"/>
                      <a:r>
                        <a:rPr lang="es-ES_tradnl" noProof="0" smtClean="0"/>
                        <a:t>1050</a:t>
                      </a:r>
                      <a:endParaRPr lang="es-ES_tradnl" noProof="0"/>
                    </a:p>
                  </a:txBody>
                  <a:tcPr anchor="ctr"/>
                </a:tc>
                <a:tc>
                  <a:txBody>
                    <a:bodyPr/>
                    <a:lstStyle/>
                    <a:p>
                      <a:pPr algn="ctr"/>
                      <a:r>
                        <a:rPr lang="es-ES_tradnl" noProof="0" smtClean="0"/>
                        <a:t>593</a:t>
                      </a:r>
                      <a:endParaRPr lang="es-ES_tradnl" noProof="0"/>
                    </a:p>
                  </a:txBody>
                  <a:tcPr anchor="ctr"/>
                </a:tc>
                <a:tc>
                  <a:txBody>
                    <a:bodyPr/>
                    <a:lstStyle/>
                    <a:p>
                      <a:pPr algn="ctr"/>
                      <a:r>
                        <a:rPr lang="es-ES_tradnl" noProof="0" smtClean="0"/>
                        <a:t>164</a:t>
                      </a:r>
                      <a:endParaRPr lang="es-ES_tradnl" noProof="0"/>
                    </a:p>
                  </a:txBody>
                  <a:tcPr anchor="ctr"/>
                </a:tc>
                <a:tc>
                  <a:txBody>
                    <a:bodyPr/>
                    <a:lstStyle/>
                    <a:p>
                      <a:pPr algn="ctr"/>
                      <a:r>
                        <a:rPr lang="es-ES_tradnl" noProof="0" smtClean="0"/>
                        <a:t>457</a:t>
                      </a:r>
                      <a:endParaRPr lang="es-ES_tradnl" noProof="0"/>
                    </a:p>
                  </a:txBody>
                  <a:tcPr anchor="ctr"/>
                </a:tc>
                <a:tc>
                  <a:txBody>
                    <a:bodyPr/>
                    <a:lstStyle/>
                    <a:p>
                      <a:pPr algn="ctr"/>
                      <a:r>
                        <a:rPr lang="es-ES_tradnl" noProof="0" smtClean="0"/>
                        <a:t>0,565</a:t>
                      </a:r>
                      <a:endParaRPr lang="es-ES_tradnl" noProof="0"/>
                    </a:p>
                  </a:txBody>
                  <a:tcPr anchor="ctr"/>
                </a:tc>
              </a:tr>
              <a:tr h="370840">
                <a:tc>
                  <a:txBody>
                    <a:bodyPr/>
                    <a:lstStyle/>
                    <a:p>
                      <a:r>
                        <a:rPr lang="es-ES_tradnl" noProof="0" smtClean="0"/>
                        <a:t>Parte Inferior</a:t>
                      </a:r>
                      <a:endParaRPr lang="es-ES_tradnl" noProof="0"/>
                    </a:p>
                  </a:txBody>
                  <a:tcPr/>
                </a:tc>
                <a:tc>
                  <a:txBody>
                    <a:bodyPr/>
                    <a:lstStyle/>
                    <a:p>
                      <a:pPr algn="ctr"/>
                      <a:r>
                        <a:rPr lang="es-ES_tradnl" noProof="0" smtClean="0"/>
                        <a:t>281</a:t>
                      </a:r>
                      <a:endParaRPr lang="es-ES_tradnl" noProof="0"/>
                    </a:p>
                  </a:txBody>
                  <a:tcPr anchor="ctr"/>
                </a:tc>
                <a:tc>
                  <a:txBody>
                    <a:bodyPr/>
                    <a:lstStyle/>
                    <a:p>
                      <a:pPr algn="ctr"/>
                      <a:r>
                        <a:rPr lang="es-ES_tradnl" noProof="0" smtClean="0"/>
                        <a:t>4</a:t>
                      </a:r>
                      <a:endParaRPr lang="es-ES_tradnl" noProof="0"/>
                    </a:p>
                  </a:txBody>
                  <a:tcPr anchor="ctr"/>
                </a:tc>
                <a:tc>
                  <a:txBody>
                    <a:bodyPr/>
                    <a:lstStyle/>
                    <a:p>
                      <a:pPr algn="ctr"/>
                      <a:r>
                        <a:rPr lang="es-ES_tradnl" noProof="0" smtClean="0"/>
                        <a:t>0</a:t>
                      </a:r>
                      <a:endParaRPr lang="es-ES_tradnl" noProof="0"/>
                    </a:p>
                  </a:txBody>
                  <a:tcPr anchor="ctr"/>
                </a:tc>
                <a:tc>
                  <a:txBody>
                    <a:bodyPr/>
                    <a:lstStyle/>
                    <a:p>
                      <a:pPr algn="ctr"/>
                      <a:r>
                        <a:rPr lang="es-ES_tradnl" noProof="0" smtClean="0"/>
                        <a:t>277</a:t>
                      </a:r>
                      <a:endParaRPr lang="es-ES_tradnl" noProof="0"/>
                    </a:p>
                  </a:txBody>
                  <a:tcPr anchor="ctr"/>
                </a:tc>
                <a:tc>
                  <a:txBody>
                    <a:bodyPr/>
                    <a:lstStyle/>
                    <a:p>
                      <a:pPr algn="ctr"/>
                      <a:r>
                        <a:rPr lang="es-ES_tradnl" noProof="0" dirty="0" smtClean="0"/>
                        <a:t>0,014</a:t>
                      </a:r>
                      <a:endParaRPr lang="es-ES_tradnl" noProof="0" dirty="0"/>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Aplicación Directa (1)</a:t>
            </a:r>
            <a:endParaRPr lang="es-ES_tradnl" dirty="0"/>
          </a:p>
        </p:txBody>
      </p:sp>
      <p:sp>
        <p:nvSpPr>
          <p:cNvPr id="4" name="TextBox 3"/>
          <p:cNvSpPr txBox="1"/>
          <p:nvPr/>
        </p:nvSpPr>
        <p:spPr>
          <a:xfrm>
            <a:off x="457200" y="2030283"/>
            <a:ext cx="8229600" cy="1477327"/>
          </a:xfrm>
          <a:prstGeom prst="rect">
            <a:avLst/>
          </a:prstGeom>
          <a:noFill/>
        </p:spPr>
        <p:txBody>
          <a:bodyPr wrap="square" rtlCol="0">
            <a:spAutoFit/>
          </a:bodyPr>
          <a:lstStyle/>
          <a:p>
            <a:r>
              <a:rPr lang="es-ES_tradnl" sz="2400" dirty="0" smtClean="0"/>
              <a:t>Se crea una aplicación capaz de realizar una fotografía cuando se detecta un determinado número de personas en la imagen captada por la cámara del dispositivo.</a:t>
            </a:r>
          </a:p>
          <a:p>
            <a:endParaRPr lang="en-US" dirty="0"/>
          </a:p>
        </p:txBody>
      </p:sp>
      <p:pic>
        <p:nvPicPr>
          <p:cNvPr id="5" name="Picture 4" descr="proceso2.png"/>
          <p:cNvPicPr>
            <a:picLocks noChangeAspect="1"/>
          </p:cNvPicPr>
          <p:nvPr/>
        </p:nvPicPr>
        <p:blipFill>
          <a:blip r:embed="rId2"/>
          <a:stretch>
            <a:fillRect/>
          </a:stretch>
        </p:blipFill>
        <p:spPr>
          <a:xfrm>
            <a:off x="457200" y="4271171"/>
            <a:ext cx="8229600" cy="141889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Aplicación Directa (2)</a:t>
            </a:r>
            <a:endParaRPr lang="es-ES_tradnl" dirty="0"/>
          </a:p>
        </p:txBody>
      </p:sp>
      <p:sp>
        <p:nvSpPr>
          <p:cNvPr id="5" name="TextBox 4"/>
          <p:cNvSpPr txBox="1"/>
          <p:nvPr/>
        </p:nvSpPr>
        <p:spPr>
          <a:xfrm>
            <a:off x="5739534" y="1969909"/>
            <a:ext cx="3216320" cy="3785652"/>
          </a:xfrm>
          <a:prstGeom prst="rect">
            <a:avLst/>
          </a:prstGeom>
          <a:noFill/>
        </p:spPr>
        <p:txBody>
          <a:bodyPr wrap="square" rtlCol="0">
            <a:spAutoFit/>
          </a:bodyPr>
          <a:lstStyle/>
          <a:p>
            <a:r>
              <a:rPr lang="es-ES_tradnl" sz="2400" dirty="0" smtClean="0"/>
              <a:t>La aplicación procesa las imágenes capturadas y </a:t>
            </a:r>
            <a:r>
              <a:rPr lang="es-ES_tradnl" sz="2400" dirty="0" err="1" smtClean="0"/>
              <a:t>cálcula</a:t>
            </a:r>
            <a:r>
              <a:rPr lang="es-ES_tradnl" sz="2400" dirty="0" smtClean="0"/>
              <a:t> el número de caras detectadas en ella. Si éste es superior al número de personas definidas por el usuario, se lanza la fotografía.</a:t>
            </a:r>
          </a:p>
        </p:txBody>
      </p:sp>
      <p:pic>
        <p:nvPicPr>
          <p:cNvPr id="7" name="Picture 6" descr="fotoauto.png"/>
          <p:cNvPicPr>
            <a:picLocks noChangeAspect="1"/>
          </p:cNvPicPr>
          <p:nvPr/>
        </p:nvPicPr>
        <p:blipFill>
          <a:blip r:embed="rId2"/>
          <a:stretch>
            <a:fillRect/>
          </a:stretch>
        </p:blipFill>
        <p:spPr>
          <a:xfrm>
            <a:off x="220620" y="1828164"/>
            <a:ext cx="5436636" cy="4587162"/>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Conclusiones</a:t>
            </a:r>
            <a:endParaRPr lang="es-ES_tradnl" dirty="0"/>
          </a:p>
        </p:txBody>
      </p:sp>
      <p:sp>
        <p:nvSpPr>
          <p:cNvPr id="3" name="Content Placeholder 2"/>
          <p:cNvSpPr>
            <a:spLocks noGrp="1"/>
          </p:cNvSpPr>
          <p:nvPr>
            <p:ph idx="1"/>
          </p:nvPr>
        </p:nvSpPr>
        <p:spPr/>
        <p:txBody>
          <a:bodyPr/>
          <a:lstStyle/>
          <a:p>
            <a:r>
              <a:rPr lang="es-ES_tradnl" dirty="0" smtClean="0"/>
              <a:t>El rendimiento ofrecido es mejorable pero suficiente para ser aplicado en este tipo de dispositivos.</a:t>
            </a:r>
          </a:p>
          <a:p>
            <a:endParaRPr lang="es-ES_tradnl" dirty="0" smtClean="0"/>
          </a:p>
          <a:p>
            <a:r>
              <a:rPr lang="es-ES_tradnl" dirty="0" smtClean="0"/>
              <a:t>Es probable que una implementación específica del algoritmo mejorara muchísimo el rendimiento.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Objetivos del Proyecto</a:t>
            </a:r>
            <a:endParaRPr lang="es-ES_tradnl" dirty="0"/>
          </a:p>
        </p:txBody>
      </p:sp>
      <p:sp>
        <p:nvSpPr>
          <p:cNvPr id="3" name="Content Placeholder 2"/>
          <p:cNvSpPr>
            <a:spLocks noGrp="1"/>
          </p:cNvSpPr>
          <p:nvPr>
            <p:ph idx="1"/>
          </p:nvPr>
        </p:nvSpPr>
        <p:spPr/>
        <p:txBody>
          <a:bodyPr>
            <a:normAutofit/>
          </a:bodyPr>
          <a:lstStyle/>
          <a:p>
            <a:endParaRPr lang="en-US" dirty="0" smtClean="0"/>
          </a:p>
          <a:p>
            <a:r>
              <a:rPr lang="es-ES_tradnl" dirty="0" smtClean="0"/>
              <a:t>Probar la viabilidad de la </a:t>
            </a:r>
            <a:r>
              <a:rPr lang="es-ES_tradnl" b="1" dirty="0" smtClean="0"/>
              <a:t>Visión por Computador</a:t>
            </a:r>
            <a:r>
              <a:rPr lang="es-ES_tradnl" dirty="0" smtClean="0"/>
              <a:t> en </a:t>
            </a:r>
            <a:r>
              <a:rPr lang="es-ES_tradnl" b="1" dirty="0" smtClean="0"/>
              <a:t>dispositivos móviles</a:t>
            </a:r>
            <a:r>
              <a:rPr lang="es-ES_tradnl" dirty="0" smtClean="0"/>
              <a:t>.</a:t>
            </a:r>
          </a:p>
          <a:p>
            <a:endParaRPr lang="es-ES_tradnl" dirty="0" smtClean="0"/>
          </a:p>
          <a:p>
            <a:r>
              <a:rPr lang="es-ES_tradnl" dirty="0" smtClean="0"/>
              <a:t>Dificultades:</a:t>
            </a:r>
          </a:p>
          <a:p>
            <a:pPr lvl="1"/>
            <a:r>
              <a:rPr lang="es-ES_tradnl" dirty="0" smtClean="0">
                <a:solidFill>
                  <a:schemeClr val="tx1"/>
                </a:solidFill>
              </a:rPr>
              <a:t>Recursos limitados: memoria y capacidad de computación reducida.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normAutofit/>
          </a:bodyPr>
          <a:lstStyle/>
          <a:p>
            <a:r>
              <a:rPr lang="es-ES_tradnl" dirty="0" smtClean="0"/>
              <a:t>¿Cómo se consiguen los objetivos?</a:t>
            </a:r>
            <a:endParaRPr lang="es-ES_tradnl" dirty="0"/>
          </a:p>
        </p:txBody>
      </p:sp>
      <p:sp>
        <p:nvSpPr>
          <p:cNvPr id="3" name="Content Placeholder 2"/>
          <p:cNvSpPr>
            <a:spLocks noGrp="1"/>
          </p:cNvSpPr>
          <p:nvPr>
            <p:ph idx="1"/>
          </p:nvPr>
        </p:nvSpPr>
        <p:spPr/>
        <p:txBody>
          <a:bodyPr/>
          <a:lstStyle/>
          <a:p>
            <a:endParaRPr lang="en-US" dirty="0" smtClean="0"/>
          </a:p>
          <a:p>
            <a:r>
              <a:rPr lang="es-ES_tradnl" dirty="0" smtClean="0"/>
              <a:t>Se estudia el rendimiento de detectores corporales en un iPhone 4.</a:t>
            </a:r>
          </a:p>
          <a:p>
            <a:endParaRPr lang="es-ES_tradnl" dirty="0" smtClean="0"/>
          </a:p>
          <a:p>
            <a:r>
              <a:rPr lang="es-ES_tradnl" dirty="0" smtClean="0"/>
              <a:t>Se crea una aplicación directa de esta tecnología en este dispositivo.</a:t>
            </a:r>
            <a:endParaRPr lang="es-ES_trad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Detectores Corporales</a:t>
            </a:r>
            <a:endParaRPr lang="es-ES_tradnl" dirty="0"/>
          </a:p>
        </p:txBody>
      </p:sp>
      <p:sp>
        <p:nvSpPr>
          <p:cNvPr id="3" name="Content Placeholder 2"/>
          <p:cNvSpPr>
            <a:spLocks noGrp="1"/>
          </p:cNvSpPr>
          <p:nvPr>
            <p:ph idx="1"/>
          </p:nvPr>
        </p:nvSpPr>
        <p:spPr/>
        <p:txBody>
          <a:bodyPr>
            <a:normAutofit/>
          </a:bodyPr>
          <a:lstStyle/>
          <a:p>
            <a:r>
              <a:rPr lang="es-ES_tradnl" dirty="0" smtClean="0"/>
              <a:t>Se opta por estudiar uno de los algoritmos del estado del arte de la detección de objetos: el algoritmo de Viola-Jones.</a:t>
            </a:r>
          </a:p>
          <a:p>
            <a:r>
              <a:rPr lang="es-ES_tradnl" dirty="0" smtClean="0"/>
              <a:t>En lugar de desarrollar una implementación específica para el dispositivo, se decide usar la implementación incluida en OpenCV, una librería de código abierto desarrollada por Intel, que recoge diversas funcionalidades propias de la visión por computador.</a:t>
            </a:r>
            <a:endParaRPr lang="es-ES_trad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normAutofit fontScale="90000"/>
          </a:bodyPr>
          <a:lstStyle/>
          <a:p>
            <a:r>
              <a:rPr lang="es-ES_tradnl" dirty="0" smtClean="0"/>
              <a:t>Herramientas necesarias para el proyecto</a:t>
            </a:r>
            <a:endParaRPr lang="es-ES_tradnl" dirty="0"/>
          </a:p>
        </p:txBody>
      </p:sp>
      <p:sp>
        <p:nvSpPr>
          <p:cNvPr id="3" name="Content Placeholder 2"/>
          <p:cNvSpPr>
            <a:spLocks noGrp="1"/>
          </p:cNvSpPr>
          <p:nvPr>
            <p:ph idx="1"/>
          </p:nvPr>
        </p:nvSpPr>
        <p:spPr/>
        <p:txBody>
          <a:bodyPr/>
          <a:lstStyle/>
          <a:p>
            <a:endParaRPr lang="en-US" dirty="0" smtClean="0"/>
          </a:p>
          <a:p>
            <a:r>
              <a:rPr lang="es-ES_tradnl" dirty="0" smtClean="0"/>
              <a:t>Entorno de desarrollo: </a:t>
            </a:r>
            <a:r>
              <a:rPr lang="es-ES_tradnl" b="1" dirty="0" smtClean="0"/>
              <a:t>Xcode</a:t>
            </a:r>
            <a:r>
              <a:rPr lang="es-ES_tradnl" dirty="0" smtClean="0"/>
              <a:t>.</a:t>
            </a:r>
          </a:p>
          <a:p>
            <a:r>
              <a:rPr lang="es-ES_tradnl" dirty="0" smtClean="0"/>
              <a:t>Librería </a:t>
            </a:r>
            <a:r>
              <a:rPr lang="es-ES_tradnl" b="1" dirty="0" smtClean="0"/>
              <a:t>OpenCV</a:t>
            </a:r>
            <a:r>
              <a:rPr lang="es-ES_tradnl" dirty="0" smtClean="0"/>
              <a:t>: Es necesaria su compilación previa para este entorno.</a:t>
            </a:r>
          </a:p>
          <a:p>
            <a:r>
              <a:rPr lang="es-ES_tradnl" dirty="0" smtClean="0"/>
              <a:t>Lenguajes:</a:t>
            </a:r>
          </a:p>
          <a:p>
            <a:pPr lvl="1"/>
            <a:r>
              <a:rPr lang="es-ES_tradnl" b="1" dirty="0" smtClean="0">
                <a:solidFill>
                  <a:srgbClr val="000000"/>
                </a:solidFill>
              </a:rPr>
              <a:t>Objective-C</a:t>
            </a:r>
            <a:r>
              <a:rPr lang="es-ES_tradnl" dirty="0" smtClean="0">
                <a:solidFill>
                  <a:srgbClr val="000000"/>
                </a:solidFill>
              </a:rPr>
              <a:t>: Necesario para interactuar con Cocoa Touch, la API de iPhone.</a:t>
            </a:r>
          </a:p>
          <a:p>
            <a:pPr lvl="1"/>
            <a:r>
              <a:rPr lang="es-ES_tradnl" b="1" dirty="0" smtClean="0">
                <a:solidFill>
                  <a:srgbClr val="000000"/>
                </a:solidFill>
              </a:rPr>
              <a:t>C++</a:t>
            </a:r>
            <a:r>
              <a:rPr lang="es-ES_tradnl" dirty="0" smtClean="0">
                <a:solidFill>
                  <a:srgbClr val="000000"/>
                </a:solidFill>
              </a:rPr>
              <a:t>: Necesario para interactuar con OpenCV.</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Proceso de Detección (1)</a:t>
            </a:r>
            <a:endParaRPr lang="es-ES_tradnl" dirty="0"/>
          </a:p>
        </p:txBody>
      </p:sp>
      <p:sp>
        <p:nvSpPr>
          <p:cNvPr id="3" name="Content Placeholder 2"/>
          <p:cNvSpPr>
            <a:spLocks noGrp="1"/>
          </p:cNvSpPr>
          <p:nvPr>
            <p:ph idx="1"/>
          </p:nvPr>
        </p:nvSpPr>
        <p:spPr/>
        <p:txBody>
          <a:bodyPr>
            <a:normAutofit/>
          </a:bodyPr>
          <a:lstStyle/>
          <a:p>
            <a:r>
              <a:rPr lang="es-ES_tradnl" dirty="0" smtClean="0"/>
              <a:t>Se crea el detector</a:t>
            </a:r>
          </a:p>
          <a:p>
            <a:r>
              <a:rPr lang="es-ES_tradnl" dirty="0" smtClean="0"/>
              <a:t>Se obtiene la imagen. </a:t>
            </a:r>
            <a:r>
              <a:rPr lang="es-ES_tradnl" smtClean="0"/>
              <a:t>2 orígenes </a:t>
            </a:r>
            <a:r>
              <a:rPr lang="es-ES_tradnl" dirty="0" smtClean="0"/>
              <a:t>posibles: vídeo o cámara.</a:t>
            </a:r>
          </a:p>
          <a:p>
            <a:r>
              <a:rPr lang="es-ES_tradnl" dirty="0" smtClean="0"/>
              <a:t>Se transforma la imagen al formato de imagen OpenCV</a:t>
            </a:r>
          </a:p>
          <a:p>
            <a:r>
              <a:rPr lang="es-ES_tradnl" dirty="0" smtClean="0"/>
              <a:t>Se convierte a escala de grises</a:t>
            </a:r>
          </a:p>
          <a:p>
            <a:r>
              <a:rPr lang="es-ES_tradnl" dirty="0" smtClean="0"/>
              <a:t>Detección a través de OpenCV</a:t>
            </a:r>
          </a:p>
          <a:p>
            <a:r>
              <a:rPr lang="es-ES_tradnl" dirty="0" smtClean="0"/>
              <a:t>Tratamiento de los resultados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Proceso de Detección (2)</a:t>
            </a:r>
            <a:endParaRPr lang="es-ES_tradnl" dirty="0"/>
          </a:p>
        </p:txBody>
      </p:sp>
      <p:pic>
        <p:nvPicPr>
          <p:cNvPr id="6" name="Picture 5" descr="proceso.png"/>
          <p:cNvPicPr>
            <a:picLocks noChangeAspect="1"/>
          </p:cNvPicPr>
          <p:nvPr/>
        </p:nvPicPr>
        <p:blipFill>
          <a:blip r:embed="rId2"/>
          <a:stretch>
            <a:fillRect/>
          </a:stretch>
        </p:blipFill>
        <p:spPr>
          <a:xfrm>
            <a:off x="1094421" y="1543845"/>
            <a:ext cx="6878047" cy="511367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lstStyle/>
          <a:p>
            <a:r>
              <a:rPr lang="es-ES_tradnl" dirty="0" smtClean="0"/>
              <a:t>Proceso de Detección (3)</a:t>
            </a:r>
            <a:endParaRPr lang="es-ES_tradnl" dirty="0"/>
          </a:p>
        </p:txBody>
      </p:sp>
      <p:sp>
        <p:nvSpPr>
          <p:cNvPr id="3" name="Content Placeholder 2"/>
          <p:cNvSpPr>
            <a:spLocks noGrp="1"/>
          </p:cNvSpPr>
          <p:nvPr>
            <p:ph idx="1"/>
          </p:nvPr>
        </p:nvSpPr>
        <p:spPr/>
        <p:txBody>
          <a:bodyPr/>
          <a:lstStyle/>
          <a:p>
            <a:endParaRPr lang="es-ES_tradnl" dirty="0" smtClean="0"/>
          </a:p>
          <a:p>
            <a:r>
              <a:rPr lang="es-ES_tradnl" dirty="0" smtClean="0"/>
              <a:t>Únicos puntos a optimizar: </a:t>
            </a:r>
          </a:p>
          <a:p>
            <a:pPr lvl="1"/>
            <a:r>
              <a:rPr lang="es-ES_tradnl" dirty="0" smtClean="0">
                <a:solidFill>
                  <a:srgbClr val="000000"/>
                </a:solidFill>
              </a:rPr>
              <a:t>Conversión al formato OpenCV. Se optimiza el proceso para que no se dupliquen datos en memoria.</a:t>
            </a:r>
          </a:p>
          <a:p>
            <a:pPr lvl="1"/>
            <a:r>
              <a:rPr lang="es-ES_tradnl" dirty="0" smtClean="0">
                <a:solidFill>
                  <a:srgbClr val="000000"/>
                </a:solidFill>
              </a:rPr>
              <a:t>Conversión a escala de grises. Se usa el motor NEON SIMD (capaz de aplicar una misma instrucción a múltiples datos)</a:t>
            </a:r>
            <a:endParaRPr lang="es-ES_tradnl" dirty="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5738"/>
            <a:ext cx="8229600" cy="1066800"/>
          </a:xfrm>
        </p:spPr>
        <p:txBody>
          <a:bodyPr>
            <a:normAutofit/>
          </a:bodyPr>
          <a:lstStyle/>
          <a:p>
            <a:r>
              <a:rPr lang="es-ES_tradnl" dirty="0" smtClean="0"/>
              <a:t>Análisis de los detectores (1)</a:t>
            </a:r>
            <a:endParaRPr lang="es-ES_tradnl" dirty="0"/>
          </a:p>
        </p:txBody>
      </p:sp>
      <p:sp>
        <p:nvSpPr>
          <p:cNvPr id="4" name="TextBox 3"/>
          <p:cNvSpPr txBox="1"/>
          <p:nvPr/>
        </p:nvSpPr>
        <p:spPr>
          <a:xfrm>
            <a:off x="457201" y="2050893"/>
            <a:ext cx="8229600" cy="1384995"/>
          </a:xfrm>
          <a:prstGeom prst="rect">
            <a:avLst/>
          </a:prstGeom>
          <a:noFill/>
        </p:spPr>
        <p:txBody>
          <a:bodyPr wrap="square" rtlCol="0">
            <a:spAutoFit/>
          </a:bodyPr>
          <a:lstStyle/>
          <a:p>
            <a:r>
              <a:rPr lang="es-ES_tradnl" sz="2800" dirty="0" smtClean="0"/>
              <a:t>Para que todos los detectores se apliquen bajo unas mismas condiciones se graba una secuencia de vídeo sobre la que se medirá su rendimiento.</a:t>
            </a:r>
            <a:endParaRPr lang="es-ES_tradnl" sz="2800" dirty="0"/>
          </a:p>
        </p:txBody>
      </p:sp>
      <p:pic>
        <p:nvPicPr>
          <p:cNvPr id="6" name="Picture 5" descr="proceso3.png"/>
          <p:cNvPicPr>
            <a:picLocks noChangeAspect="1"/>
          </p:cNvPicPr>
          <p:nvPr/>
        </p:nvPicPr>
        <p:blipFill>
          <a:blip r:embed="rId2"/>
          <a:stretch>
            <a:fillRect/>
          </a:stretch>
        </p:blipFill>
        <p:spPr>
          <a:xfrm>
            <a:off x="638640" y="4031575"/>
            <a:ext cx="7856983" cy="1808543"/>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1168</TotalTime>
  <Words>564</Words>
  <Application>Microsoft Office PowerPoint</Application>
  <PresentationFormat>On-screen Show (4:3)</PresentationFormat>
  <Paragraphs>105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PROYECTO FIN DE CARRERA Visión por Computador en iPhone4</vt:lpstr>
      <vt:lpstr>Objetivos del Proyecto</vt:lpstr>
      <vt:lpstr>¿Cómo se consiguen los objetivos?</vt:lpstr>
      <vt:lpstr>Detectores Corporales</vt:lpstr>
      <vt:lpstr>Herramientas necesarias para el proyecto</vt:lpstr>
      <vt:lpstr>Proceso de Detección (1)</vt:lpstr>
      <vt:lpstr>Proceso de Detección (2)</vt:lpstr>
      <vt:lpstr>Proceso de Detección (3)</vt:lpstr>
      <vt:lpstr>Análisis de los detectores (1)</vt:lpstr>
      <vt:lpstr>Análisis de los detectores (2)</vt:lpstr>
      <vt:lpstr>Análisis de los detectores (3)</vt:lpstr>
      <vt:lpstr>Análisis de los detectores (4)</vt:lpstr>
      <vt:lpstr>Aplicación Directa (1)</vt:lpstr>
      <vt:lpstr>Aplicación Directa (2)</vt:lpstr>
      <vt:lpstr>Conclusiones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FIN DE CARRERA Visión por Computador en iPhone4</dc:title>
  <dc:creator>Pablo Roldán Ruz</dc:creator>
  <cp:lastModifiedBy>sergio</cp:lastModifiedBy>
  <cp:revision>47</cp:revision>
  <dcterms:created xsi:type="dcterms:W3CDTF">2012-01-05T12:19:28Z</dcterms:created>
  <dcterms:modified xsi:type="dcterms:W3CDTF">2012-01-05T12:53:34Z</dcterms:modified>
</cp:coreProperties>
</file>