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30275213" cy="42803763"/>
  <p:notesSz cx="6797675" cy="987425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5pPr>
    <a:lvl6pPr marL="2286000" algn="l" defTabSz="914400" rtl="0" eaLnBrk="1" latinLnBrk="0" hangingPunct="1">
      <a:defRPr sz="2400" kern="1200">
        <a:solidFill>
          <a:schemeClr val="tx1"/>
        </a:solidFill>
        <a:latin typeface="Arial" charset="0"/>
        <a:ea typeface="ＭＳ Ｐゴシック" pitchFamily="-96" charset="-128"/>
        <a:cs typeface="+mn-cs"/>
      </a:defRPr>
    </a:lvl6pPr>
    <a:lvl7pPr marL="2743200" algn="l" defTabSz="914400" rtl="0" eaLnBrk="1" latinLnBrk="0" hangingPunct="1">
      <a:defRPr sz="2400" kern="1200">
        <a:solidFill>
          <a:schemeClr val="tx1"/>
        </a:solidFill>
        <a:latin typeface="Arial" charset="0"/>
        <a:ea typeface="ＭＳ Ｐゴシック" pitchFamily="-96" charset="-128"/>
        <a:cs typeface="+mn-cs"/>
      </a:defRPr>
    </a:lvl7pPr>
    <a:lvl8pPr marL="3200400" algn="l" defTabSz="914400" rtl="0" eaLnBrk="1" latinLnBrk="0" hangingPunct="1">
      <a:defRPr sz="2400" kern="1200">
        <a:solidFill>
          <a:schemeClr val="tx1"/>
        </a:solidFill>
        <a:latin typeface="Arial" charset="0"/>
        <a:ea typeface="ＭＳ Ｐゴシック" pitchFamily="-96" charset="-128"/>
        <a:cs typeface="+mn-cs"/>
      </a:defRPr>
    </a:lvl8pPr>
    <a:lvl9pPr marL="3657600" algn="l" defTabSz="914400" rtl="0" eaLnBrk="1" latinLnBrk="0" hangingPunct="1">
      <a:defRPr sz="2400"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F3"/>
    <a:srgbClr val="A11E30"/>
    <a:srgbClr val="C49500"/>
    <a:srgbClr val="33CC33"/>
    <a:srgbClr val="E7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857" autoAdjust="0"/>
  </p:normalViewPr>
  <p:slideViewPr>
    <p:cSldViewPr>
      <p:cViewPr>
        <p:scale>
          <a:sx n="33" d="100"/>
          <a:sy n="33" d="100"/>
        </p:scale>
        <p:origin x="-1200" y="1360"/>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CB7EA159-E462-4DC9-B21E-CD4B95B0583A}" type="datetimeFigureOut">
              <a:rPr lang="es-ES" smtClean="0"/>
              <a:pPr/>
              <a:t>15/10/2012</a:t>
            </a:fld>
            <a:endParaRPr lang="es-ES"/>
          </a:p>
        </p:txBody>
      </p:sp>
      <p:sp>
        <p:nvSpPr>
          <p:cNvPr id="4" name="3 Marcador de imagen de diapositiva"/>
          <p:cNvSpPr>
            <a:spLocks noGrp="1" noRot="1" noChangeAspect="1"/>
          </p:cNvSpPr>
          <p:nvPr>
            <p:ph type="sldImg" idx="2"/>
          </p:nvPr>
        </p:nvSpPr>
        <p:spPr>
          <a:xfrm>
            <a:off x="2090738" y="741363"/>
            <a:ext cx="2616200" cy="37020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2497129B-7C88-4E76-B8B6-3EB273FE0B38}" type="slidenum">
              <a:rPr lang="es-ES" smtClean="0"/>
              <a:pPr/>
              <a:t>‹#›</a:t>
            </a:fld>
            <a:endParaRPr lang="es-ES"/>
          </a:p>
        </p:txBody>
      </p:sp>
    </p:spTree>
    <p:extLst>
      <p:ext uri="{BB962C8B-B14F-4D97-AF65-F5344CB8AC3E}">
        <p14:creationId xmlns:p14="http://schemas.microsoft.com/office/powerpoint/2010/main" val="1959934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497129B-7C88-4E76-B8B6-3EB273FE0B38}" type="slidenum">
              <a:rPr lang="es-ES" smtClean="0"/>
              <a:pPr/>
              <a:t>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270125" y="13296900"/>
            <a:ext cx="25734963" cy="9175750"/>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4541838" y="24255413"/>
            <a:ext cx="21191537" cy="1093946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FF9777A1-FC55-4EC0-8040-7E3031910FA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7FDB91EA-E4A5-4D5E-83EE-5A5D205D197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1572538" y="3805238"/>
            <a:ext cx="6432550" cy="342423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270125" y="3805238"/>
            <a:ext cx="19150013" cy="342423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AEEC0F1A-0A93-4105-98E6-6292F63356B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935292EA-0D25-45F2-98AE-A8C3A070CA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390775" y="27505025"/>
            <a:ext cx="25734963" cy="8501063"/>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2390775" y="18141950"/>
            <a:ext cx="25734963" cy="93630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B13DAFB5-E892-4A8D-98FC-D574C9A6A22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270125" y="12365038"/>
            <a:ext cx="12790488" cy="25682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5213013" y="12365038"/>
            <a:ext cx="12792075" cy="25682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endParaRPr lang="es-ES"/>
          </a:p>
        </p:txBody>
      </p:sp>
      <p:sp>
        <p:nvSpPr>
          <p:cNvPr id="6" name="Rectangle 5"/>
          <p:cNvSpPr>
            <a:spLocks noGrp="1" noChangeArrowheads="1"/>
          </p:cNvSpPr>
          <p:nvPr>
            <p:ph type="ftr" sz="quarter" idx="11"/>
          </p:nvPr>
        </p:nvSpPr>
        <p:spPr>
          <a:ln/>
        </p:spPr>
        <p:txBody>
          <a:bodyPr/>
          <a:lstStyle>
            <a:lvl1pPr>
              <a:defRPr/>
            </a:lvl1pPr>
          </a:lstStyle>
          <a:p>
            <a:endParaRPr lang="es-ES"/>
          </a:p>
        </p:txBody>
      </p:sp>
      <p:sp>
        <p:nvSpPr>
          <p:cNvPr id="7" name="Rectangle 6"/>
          <p:cNvSpPr>
            <a:spLocks noGrp="1" noChangeArrowheads="1"/>
          </p:cNvSpPr>
          <p:nvPr>
            <p:ph type="sldNum" sz="quarter" idx="12"/>
          </p:nvPr>
        </p:nvSpPr>
        <p:spPr>
          <a:ln/>
        </p:spPr>
        <p:txBody>
          <a:bodyPr/>
          <a:lstStyle>
            <a:lvl1pPr>
              <a:defRPr/>
            </a:lvl1pPr>
          </a:lstStyle>
          <a:p>
            <a:fld id="{A8979B4A-DDE9-4CDF-9002-FCCA6BA97DC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514475" y="1714500"/>
            <a:ext cx="27246263" cy="7134225"/>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514475" y="9580563"/>
            <a:ext cx="13376275"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1514475" y="13574713"/>
            <a:ext cx="13376275" cy="24661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15379700" y="9580563"/>
            <a:ext cx="13381038"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15379700" y="13574713"/>
            <a:ext cx="13381038" cy="24661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endParaRPr lang="es-ES"/>
          </a:p>
        </p:txBody>
      </p:sp>
      <p:sp>
        <p:nvSpPr>
          <p:cNvPr id="8" name="Rectangle 5"/>
          <p:cNvSpPr>
            <a:spLocks noGrp="1" noChangeArrowheads="1"/>
          </p:cNvSpPr>
          <p:nvPr>
            <p:ph type="ftr" sz="quarter" idx="11"/>
          </p:nvPr>
        </p:nvSpPr>
        <p:spPr>
          <a:ln/>
        </p:spPr>
        <p:txBody>
          <a:bodyPr/>
          <a:lstStyle>
            <a:lvl1pPr>
              <a:defRPr/>
            </a:lvl1pPr>
          </a:lstStyle>
          <a:p>
            <a:endParaRPr lang="es-ES"/>
          </a:p>
        </p:txBody>
      </p:sp>
      <p:sp>
        <p:nvSpPr>
          <p:cNvPr id="9" name="Rectangle 6"/>
          <p:cNvSpPr>
            <a:spLocks noGrp="1" noChangeArrowheads="1"/>
          </p:cNvSpPr>
          <p:nvPr>
            <p:ph type="sldNum" sz="quarter" idx="12"/>
          </p:nvPr>
        </p:nvSpPr>
        <p:spPr>
          <a:ln/>
        </p:spPr>
        <p:txBody>
          <a:bodyPr/>
          <a:lstStyle>
            <a:lvl1pPr>
              <a:defRPr/>
            </a:lvl1pPr>
          </a:lstStyle>
          <a:p>
            <a:fld id="{CCF28874-75B7-48A8-B39F-B1F683B9728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endParaRPr lang="es-ES"/>
          </a:p>
        </p:txBody>
      </p:sp>
      <p:sp>
        <p:nvSpPr>
          <p:cNvPr id="4" name="Rectangle 5"/>
          <p:cNvSpPr>
            <a:spLocks noGrp="1" noChangeArrowheads="1"/>
          </p:cNvSpPr>
          <p:nvPr>
            <p:ph type="ftr" sz="quarter" idx="11"/>
          </p:nvPr>
        </p:nvSpPr>
        <p:spPr>
          <a:ln/>
        </p:spPr>
        <p:txBody>
          <a:bodyPr/>
          <a:lstStyle>
            <a:lvl1pPr>
              <a:defRPr/>
            </a:lvl1pPr>
          </a:lstStyle>
          <a:p>
            <a:endParaRPr lang="es-ES"/>
          </a:p>
        </p:txBody>
      </p:sp>
      <p:sp>
        <p:nvSpPr>
          <p:cNvPr id="5" name="Rectangle 6"/>
          <p:cNvSpPr>
            <a:spLocks noGrp="1" noChangeArrowheads="1"/>
          </p:cNvSpPr>
          <p:nvPr>
            <p:ph type="sldNum" sz="quarter" idx="12"/>
          </p:nvPr>
        </p:nvSpPr>
        <p:spPr>
          <a:ln/>
        </p:spPr>
        <p:txBody>
          <a:bodyPr/>
          <a:lstStyle>
            <a:lvl1pPr>
              <a:defRPr/>
            </a:lvl1pPr>
          </a:lstStyle>
          <a:p>
            <a:fld id="{20A5858F-D856-455F-BE40-624A30F0287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s-ES"/>
          </a:p>
        </p:txBody>
      </p:sp>
      <p:sp>
        <p:nvSpPr>
          <p:cNvPr id="3" name="Rectangle 5"/>
          <p:cNvSpPr>
            <a:spLocks noGrp="1" noChangeArrowheads="1"/>
          </p:cNvSpPr>
          <p:nvPr>
            <p:ph type="ftr" sz="quarter" idx="11"/>
          </p:nvPr>
        </p:nvSpPr>
        <p:spPr>
          <a:ln/>
        </p:spPr>
        <p:txBody>
          <a:bodyPr/>
          <a:lstStyle>
            <a:lvl1pPr>
              <a:defRPr/>
            </a:lvl1pPr>
          </a:lstStyle>
          <a:p>
            <a:endParaRPr lang="es-ES"/>
          </a:p>
        </p:txBody>
      </p:sp>
      <p:sp>
        <p:nvSpPr>
          <p:cNvPr id="4" name="Rectangle 6"/>
          <p:cNvSpPr>
            <a:spLocks noGrp="1" noChangeArrowheads="1"/>
          </p:cNvSpPr>
          <p:nvPr>
            <p:ph type="sldNum" sz="quarter" idx="12"/>
          </p:nvPr>
        </p:nvSpPr>
        <p:spPr>
          <a:ln/>
        </p:spPr>
        <p:txBody>
          <a:bodyPr/>
          <a:lstStyle>
            <a:lvl1pPr>
              <a:defRPr/>
            </a:lvl1pPr>
          </a:lstStyle>
          <a:p>
            <a:fld id="{F2ED1DDB-5A1B-4711-A13E-5026A1EF22D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514475" y="1704975"/>
            <a:ext cx="9959975" cy="72517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11836400" y="1704975"/>
            <a:ext cx="16924338" cy="3653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1514475" y="8956675"/>
            <a:ext cx="9959975" cy="292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endParaRPr lang="es-ES"/>
          </a:p>
        </p:txBody>
      </p:sp>
      <p:sp>
        <p:nvSpPr>
          <p:cNvPr id="6" name="Rectangle 5"/>
          <p:cNvSpPr>
            <a:spLocks noGrp="1" noChangeArrowheads="1"/>
          </p:cNvSpPr>
          <p:nvPr>
            <p:ph type="ftr" sz="quarter" idx="11"/>
          </p:nvPr>
        </p:nvSpPr>
        <p:spPr>
          <a:ln/>
        </p:spPr>
        <p:txBody>
          <a:bodyPr/>
          <a:lstStyle>
            <a:lvl1pPr>
              <a:defRPr/>
            </a:lvl1pPr>
          </a:lstStyle>
          <a:p>
            <a:endParaRPr lang="es-ES"/>
          </a:p>
        </p:txBody>
      </p:sp>
      <p:sp>
        <p:nvSpPr>
          <p:cNvPr id="7" name="Rectangle 6"/>
          <p:cNvSpPr>
            <a:spLocks noGrp="1" noChangeArrowheads="1"/>
          </p:cNvSpPr>
          <p:nvPr>
            <p:ph type="sldNum" sz="quarter" idx="12"/>
          </p:nvPr>
        </p:nvSpPr>
        <p:spPr>
          <a:ln/>
        </p:spPr>
        <p:txBody>
          <a:bodyPr/>
          <a:lstStyle>
            <a:lvl1pPr>
              <a:defRPr/>
            </a:lvl1pPr>
          </a:lstStyle>
          <a:p>
            <a:fld id="{55A76876-43AE-413A-A3CD-D339A00DE14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934075" y="29962475"/>
            <a:ext cx="18165763" cy="3536950"/>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5934075" y="3824288"/>
            <a:ext cx="18165763" cy="25682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5934075" y="33499425"/>
            <a:ext cx="18165763" cy="5024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endParaRPr lang="es-ES"/>
          </a:p>
        </p:txBody>
      </p:sp>
      <p:sp>
        <p:nvSpPr>
          <p:cNvPr id="6" name="Rectangle 5"/>
          <p:cNvSpPr>
            <a:spLocks noGrp="1" noChangeArrowheads="1"/>
          </p:cNvSpPr>
          <p:nvPr>
            <p:ph type="ftr" sz="quarter" idx="11"/>
          </p:nvPr>
        </p:nvSpPr>
        <p:spPr>
          <a:ln/>
        </p:spPr>
        <p:txBody>
          <a:bodyPr/>
          <a:lstStyle>
            <a:lvl1pPr>
              <a:defRPr/>
            </a:lvl1pPr>
          </a:lstStyle>
          <a:p>
            <a:endParaRPr lang="es-ES"/>
          </a:p>
        </p:txBody>
      </p:sp>
      <p:sp>
        <p:nvSpPr>
          <p:cNvPr id="7" name="Rectangle 6"/>
          <p:cNvSpPr>
            <a:spLocks noGrp="1" noChangeArrowheads="1"/>
          </p:cNvSpPr>
          <p:nvPr>
            <p:ph type="sldNum" sz="quarter" idx="12"/>
          </p:nvPr>
        </p:nvSpPr>
        <p:spPr>
          <a:ln/>
        </p:spPr>
        <p:txBody>
          <a:bodyPr/>
          <a:lstStyle>
            <a:lvl1pPr>
              <a:defRPr/>
            </a:lvl1pPr>
          </a:lstStyle>
          <a:p>
            <a:fld id="{5B594D79-CF94-44E9-8547-B8DF4A27174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0125" y="3805238"/>
            <a:ext cx="25734963" cy="7134225"/>
          </a:xfrm>
          <a:prstGeom prst="rect">
            <a:avLst/>
          </a:prstGeom>
          <a:noFill/>
          <a:ln w="9525">
            <a:noFill/>
            <a:miter lim="800000"/>
            <a:headEnd/>
            <a:tailEnd/>
          </a:ln>
        </p:spPr>
        <p:txBody>
          <a:bodyPr vert="horz" wrap="square" lIns="417588" tIns="208794" rIns="417588" bIns="20879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70125" y="12365038"/>
            <a:ext cx="25734963" cy="25682575"/>
          </a:xfrm>
          <a:prstGeom prst="rect">
            <a:avLst/>
          </a:prstGeom>
          <a:noFill/>
          <a:ln w="9525">
            <a:noFill/>
            <a:miter lim="800000"/>
            <a:headEnd/>
            <a:tailEnd/>
          </a:ln>
        </p:spPr>
        <p:txBody>
          <a:bodyPr vert="horz" wrap="square" lIns="417588" tIns="208794" rIns="417588" bIns="20879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270125" y="38998525"/>
            <a:ext cx="6307138" cy="2854325"/>
          </a:xfrm>
          <a:prstGeom prst="rect">
            <a:avLst/>
          </a:prstGeom>
          <a:noFill/>
          <a:ln w="9525">
            <a:noFill/>
            <a:miter lim="800000"/>
            <a:headEnd/>
            <a:tailEnd/>
          </a:ln>
        </p:spPr>
        <p:txBody>
          <a:bodyPr vert="horz" wrap="square" lIns="417588" tIns="208794" rIns="417588" bIns="208794" numCol="1" anchor="t" anchorCtr="0" compatLnSpc="1">
            <a:prstTxWarp prst="textNoShape">
              <a:avLst/>
            </a:prstTxWarp>
          </a:bodyPr>
          <a:lstStyle>
            <a:lvl1pPr>
              <a:defRPr sz="6400"/>
            </a:lvl1pPr>
          </a:lstStyle>
          <a:p>
            <a:endParaRPr lang="es-ES"/>
          </a:p>
        </p:txBody>
      </p:sp>
      <p:sp>
        <p:nvSpPr>
          <p:cNvPr id="1029" name="Rectangle 5"/>
          <p:cNvSpPr>
            <a:spLocks noGrp="1" noChangeArrowheads="1"/>
          </p:cNvSpPr>
          <p:nvPr>
            <p:ph type="ftr" sz="quarter" idx="3"/>
          </p:nvPr>
        </p:nvSpPr>
        <p:spPr bwMode="auto">
          <a:xfrm>
            <a:off x="10344150" y="38998525"/>
            <a:ext cx="9586913" cy="2854325"/>
          </a:xfrm>
          <a:prstGeom prst="rect">
            <a:avLst/>
          </a:prstGeom>
          <a:noFill/>
          <a:ln w="9525">
            <a:noFill/>
            <a:miter lim="800000"/>
            <a:headEnd/>
            <a:tailEnd/>
          </a:ln>
        </p:spPr>
        <p:txBody>
          <a:bodyPr vert="horz" wrap="square" lIns="417588" tIns="208794" rIns="417588" bIns="208794" numCol="1" anchor="t" anchorCtr="0" compatLnSpc="1">
            <a:prstTxWarp prst="textNoShape">
              <a:avLst/>
            </a:prstTxWarp>
          </a:bodyPr>
          <a:lstStyle>
            <a:lvl1pPr algn="ctr">
              <a:defRPr sz="6400"/>
            </a:lvl1pPr>
          </a:lstStyle>
          <a:p>
            <a:endParaRPr lang="es-ES"/>
          </a:p>
        </p:txBody>
      </p:sp>
      <p:sp>
        <p:nvSpPr>
          <p:cNvPr id="1030" name="Rectangle 6"/>
          <p:cNvSpPr>
            <a:spLocks noGrp="1" noChangeArrowheads="1"/>
          </p:cNvSpPr>
          <p:nvPr>
            <p:ph type="sldNum" sz="quarter" idx="4"/>
          </p:nvPr>
        </p:nvSpPr>
        <p:spPr bwMode="auto">
          <a:xfrm>
            <a:off x="21697950" y="38998525"/>
            <a:ext cx="6307138" cy="2854325"/>
          </a:xfrm>
          <a:prstGeom prst="rect">
            <a:avLst/>
          </a:prstGeom>
          <a:noFill/>
          <a:ln w="9525">
            <a:noFill/>
            <a:miter lim="800000"/>
            <a:headEnd/>
            <a:tailEnd/>
          </a:ln>
        </p:spPr>
        <p:txBody>
          <a:bodyPr vert="horz" wrap="square" lIns="417588" tIns="208794" rIns="417588" bIns="208794" numCol="1" anchor="t" anchorCtr="0" compatLnSpc="1">
            <a:prstTxWarp prst="textNoShape">
              <a:avLst/>
            </a:prstTxWarp>
          </a:bodyPr>
          <a:lstStyle>
            <a:lvl1pPr algn="r">
              <a:defRPr sz="6400"/>
            </a:lvl1pPr>
          </a:lstStyle>
          <a:p>
            <a:fld id="{8CA7B4D6-BF3B-42DA-8142-C91634D5846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125" rtl="0" eaLnBrk="0" fontAlgn="base" hangingPunct="0">
        <a:spcBef>
          <a:spcPct val="0"/>
        </a:spcBef>
        <a:spcAft>
          <a:spcPct val="0"/>
        </a:spcAft>
        <a:defRPr sz="20100">
          <a:solidFill>
            <a:schemeClr val="tx2"/>
          </a:solidFill>
          <a:latin typeface="+mj-lt"/>
          <a:ea typeface="+mj-ea"/>
          <a:cs typeface="+mj-cs"/>
        </a:defRPr>
      </a:lvl1pPr>
      <a:lvl2pPr algn="ctr" defTabSz="4175125" rtl="0" eaLnBrk="0" fontAlgn="base" hangingPunct="0">
        <a:spcBef>
          <a:spcPct val="0"/>
        </a:spcBef>
        <a:spcAft>
          <a:spcPct val="0"/>
        </a:spcAft>
        <a:defRPr sz="20100">
          <a:solidFill>
            <a:schemeClr val="tx2"/>
          </a:solidFill>
          <a:latin typeface="Arial" charset="0"/>
          <a:ea typeface="ＭＳ Ｐゴシック" pitchFamily="-96" charset="-128"/>
        </a:defRPr>
      </a:lvl2pPr>
      <a:lvl3pPr algn="ctr" defTabSz="4175125" rtl="0" eaLnBrk="0" fontAlgn="base" hangingPunct="0">
        <a:spcBef>
          <a:spcPct val="0"/>
        </a:spcBef>
        <a:spcAft>
          <a:spcPct val="0"/>
        </a:spcAft>
        <a:defRPr sz="20100">
          <a:solidFill>
            <a:schemeClr val="tx2"/>
          </a:solidFill>
          <a:latin typeface="Arial" charset="0"/>
          <a:ea typeface="ＭＳ Ｐゴシック" pitchFamily="-96" charset="-128"/>
        </a:defRPr>
      </a:lvl3pPr>
      <a:lvl4pPr algn="ctr" defTabSz="4175125" rtl="0" eaLnBrk="0" fontAlgn="base" hangingPunct="0">
        <a:spcBef>
          <a:spcPct val="0"/>
        </a:spcBef>
        <a:spcAft>
          <a:spcPct val="0"/>
        </a:spcAft>
        <a:defRPr sz="20100">
          <a:solidFill>
            <a:schemeClr val="tx2"/>
          </a:solidFill>
          <a:latin typeface="Arial" charset="0"/>
          <a:ea typeface="ＭＳ Ｐゴシック" pitchFamily="-96" charset="-128"/>
        </a:defRPr>
      </a:lvl4pPr>
      <a:lvl5pPr algn="ctr" defTabSz="4175125" rtl="0" eaLnBrk="0" fontAlgn="base" hangingPunct="0">
        <a:spcBef>
          <a:spcPct val="0"/>
        </a:spcBef>
        <a:spcAft>
          <a:spcPct val="0"/>
        </a:spcAft>
        <a:defRPr sz="20100">
          <a:solidFill>
            <a:schemeClr val="tx2"/>
          </a:solidFill>
          <a:latin typeface="Arial" charset="0"/>
          <a:ea typeface="ＭＳ Ｐゴシック" pitchFamily="-96" charset="-128"/>
        </a:defRPr>
      </a:lvl5pPr>
      <a:lvl6pPr marL="457200" algn="ctr" defTabSz="4175125" rtl="0" fontAlgn="base">
        <a:spcBef>
          <a:spcPct val="0"/>
        </a:spcBef>
        <a:spcAft>
          <a:spcPct val="0"/>
        </a:spcAft>
        <a:defRPr sz="20100">
          <a:solidFill>
            <a:schemeClr val="tx2"/>
          </a:solidFill>
          <a:latin typeface="Arial" charset="0"/>
          <a:ea typeface="ＭＳ Ｐゴシック" pitchFamily="-96" charset="-128"/>
        </a:defRPr>
      </a:lvl6pPr>
      <a:lvl7pPr marL="914400" algn="ctr" defTabSz="4175125" rtl="0" fontAlgn="base">
        <a:spcBef>
          <a:spcPct val="0"/>
        </a:spcBef>
        <a:spcAft>
          <a:spcPct val="0"/>
        </a:spcAft>
        <a:defRPr sz="20100">
          <a:solidFill>
            <a:schemeClr val="tx2"/>
          </a:solidFill>
          <a:latin typeface="Arial" charset="0"/>
          <a:ea typeface="ＭＳ Ｐゴシック" pitchFamily="-96" charset="-128"/>
        </a:defRPr>
      </a:lvl7pPr>
      <a:lvl8pPr marL="1371600" algn="ctr" defTabSz="4175125" rtl="0" fontAlgn="base">
        <a:spcBef>
          <a:spcPct val="0"/>
        </a:spcBef>
        <a:spcAft>
          <a:spcPct val="0"/>
        </a:spcAft>
        <a:defRPr sz="20100">
          <a:solidFill>
            <a:schemeClr val="tx2"/>
          </a:solidFill>
          <a:latin typeface="Arial" charset="0"/>
          <a:ea typeface="ＭＳ Ｐゴシック" pitchFamily="-96" charset="-128"/>
        </a:defRPr>
      </a:lvl8pPr>
      <a:lvl9pPr marL="1828800" algn="ctr" defTabSz="4175125" rtl="0" fontAlgn="base">
        <a:spcBef>
          <a:spcPct val="0"/>
        </a:spcBef>
        <a:spcAft>
          <a:spcPct val="0"/>
        </a:spcAft>
        <a:defRPr sz="20100">
          <a:solidFill>
            <a:schemeClr val="tx2"/>
          </a:solidFill>
          <a:latin typeface="Arial" charset="0"/>
          <a:ea typeface="ＭＳ Ｐゴシック" pitchFamily="-96" charset="-128"/>
        </a:defRPr>
      </a:lvl9pPr>
    </p:titleStyle>
    <p:bodyStyle>
      <a:lvl1pPr marL="1565275" indent="-1565275" algn="l" defTabSz="4175125" rtl="0" eaLnBrk="0" fontAlgn="base" hangingPunct="0">
        <a:spcBef>
          <a:spcPct val="20000"/>
        </a:spcBef>
        <a:spcAft>
          <a:spcPct val="0"/>
        </a:spcAft>
        <a:buChar char="•"/>
        <a:defRPr sz="14600">
          <a:solidFill>
            <a:schemeClr val="tx1"/>
          </a:solidFill>
          <a:latin typeface="+mn-lt"/>
          <a:ea typeface="+mn-ea"/>
          <a:cs typeface="+mn-cs"/>
        </a:defRPr>
      </a:lvl1pPr>
      <a:lvl2pPr marL="3392488" indent="-1304925" algn="l" defTabSz="4175125" rtl="0" eaLnBrk="0" fontAlgn="base" hangingPunct="0">
        <a:spcBef>
          <a:spcPct val="20000"/>
        </a:spcBef>
        <a:spcAft>
          <a:spcPct val="0"/>
        </a:spcAft>
        <a:buChar char="–"/>
        <a:defRPr sz="12800">
          <a:solidFill>
            <a:schemeClr val="tx1"/>
          </a:solidFill>
          <a:latin typeface="+mn-lt"/>
          <a:ea typeface="+mn-ea"/>
        </a:defRPr>
      </a:lvl2pPr>
      <a:lvl3pPr marL="5219700" indent="-1044575" algn="l" defTabSz="4175125" rtl="0" eaLnBrk="0" fontAlgn="base" hangingPunct="0">
        <a:spcBef>
          <a:spcPct val="20000"/>
        </a:spcBef>
        <a:spcAft>
          <a:spcPct val="0"/>
        </a:spcAft>
        <a:buChar char="•"/>
        <a:defRPr sz="11000">
          <a:solidFill>
            <a:schemeClr val="tx1"/>
          </a:solidFill>
          <a:latin typeface="+mn-lt"/>
          <a:ea typeface="+mn-ea"/>
        </a:defRPr>
      </a:lvl3pPr>
      <a:lvl4pPr marL="7307263" indent="-1042988" algn="l" defTabSz="4175125" rtl="0" eaLnBrk="0" fontAlgn="base" hangingPunct="0">
        <a:spcBef>
          <a:spcPct val="20000"/>
        </a:spcBef>
        <a:spcAft>
          <a:spcPct val="0"/>
        </a:spcAft>
        <a:buChar char="–"/>
        <a:defRPr sz="9100">
          <a:solidFill>
            <a:schemeClr val="tx1"/>
          </a:solidFill>
          <a:latin typeface="+mn-lt"/>
          <a:ea typeface="+mn-ea"/>
        </a:defRPr>
      </a:lvl4pPr>
      <a:lvl5pPr marL="9396413" indent="-1044575" algn="l" defTabSz="4175125" rtl="0" eaLnBrk="0" fontAlgn="base" hangingPunct="0">
        <a:spcBef>
          <a:spcPct val="20000"/>
        </a:spcBef>
        <a:spcAft>
          <a:spcPct val="0"/>
        </a:spcAft>
        <a:buChar char="»"/>
        <a:defRPr sz="9100">
          <a:solidFill>
            <a:schemeClr val="tx1"/>
          </a:solidFill>
          <a:latin typeface="+mn-lt"/>
          <a:ea typeface="+mn-ea"/>
        </a:defRPr>
      </a:lvl5pPr>
      <a:lvl6pPr marL="9853613" indent="-1044575" algn="l" defTabSz="4175125" rtl="0" fontAlgn="base">
        <a:spcBef>
          <a:spcPct val="20000"/>
        </a:spcBef>
        <a:spcAft>
          <a:spcPct val="0"/>
        </a:spcAft>
        <a:buChar char="»"/>
        <a:defRPr sz="9100">
          <a:solidFill>
            <a:schemeClr val="tx1"/>
          </a:solidFill>
          <a:latin typeface="+mn-lt"/>
          <a:ea typeface="+mn-ea"/>
        </a:defRPr>
      </a:lvl6pPr>
      <a:lvl7pPr marL="10310813" indent="-1044575" algn="l" defTabSz="4175125" rtl="0" fontAlgn="base">
        <a:spcBef>
          <a:spcPct val="20000"/>
        </a:spcBef>
        <a:spcAft>
          <a:spcPct val="0"/>
        </a:spcAft>
        <a:buChar char="»"/>
        <a:defRPr sz="9100">
          <a:solidFill>
            <a:schemeClr val="tx1"/>
          </a:solidFill>
          <a:latin typeface="+mn-lt"/>
          <a:ea typeface="+mn-ea"/>
        </a:defRPr>
      </a:lvl7pPr>
      <a:lvl8pPr marL="10768013" indent="-1044575" algn="l" defTabSz="4175125" rtl="0" fontAlgn="base">
        <a:spcBef>
          <a:spcPct val="20000"/>
        </a:spcBef>
        <a:spcAft>
          <a:spcPct val="0"/>
        </a:spcAft>
        <a:buChar char="»"/>
        <a:defRPr sz="9100">
          <a:solidFill>
            <a:schemeClr val="tx1"/>
          </a:solidFill>
          <a:latin typeface="+mn-lt"/>
          <a:ea typeface="+mn-ea"/>
        </a:defRPr>
      </a:lvl8pPr>
      <a:lvl9pPr marL="11225213" indent="-1044575" algn="l" defTabSz="4175125" rtl="0" fontAlgn="base">
        <a:spcBef>
          <a:spcPct val="20000"/>
        </a:spcBef>
        <a:spcAft>
          <a:spcPct val="0"/>
        </a:spcAft>
        <a:buChar char="»"/>
        <a:defRPr sz="91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50 Imagen" descr="header copy.png"/>
          <p:cNvPicPr>
            <a:picLocks noChangeAspect="1"/>
          </p:cNvPicPr>
          <p:nvPr/>
        </p:nvPicPr>
        <p:blipFill>
          <a:blip r:embed="rId3" cstate="print"/>
          <a:stretch>
            <a:fillRect/>
          </a:stretch>
        </p:blipFill>
        <p:spPr>
          <a:xfrm>
            <a:off x="0" y="0"/>
            <a:ext cx="30275213" cy="6274042"/>
          </a:xfrm>
          <a:prstGeom prst="rect">
            <a:avLst/>
          </a:prstGeom>
        </p:spPr>
      </p:pic>
      <p:sp>
        <p:nvSpPr>
          <p:cNvPr id="2050" name="Rectangle 5"/>
          <p:cNvSpPr>
            <a:spLocks noChangeArrowheads="1"/>
          </p:cNvSpPr>
          <p:nvPr/>
        </p:nvSpPr>
        <p:spPr bwMode="auto">
          <a:xfrm>
            <a:off x="447974" y="6280201"/>
            <a:ext cx="29307256" cy="35831408"/>
          </a:xfrm>
          <a:prstGeom prst="rect">
            <a:avLst/>
          </a:prstGeom>
          <a:solidFill>
            <a:srgbClr val="E7E8E8"/>
          </a:solidFill>
          <a:ln w="9525">
            <a:noFill/>
            <a:miter lim="800000"/>
            <a:headEnd/>
            <a:tailEnd/>
          </a:ln>
        </p:spPr>
        <p:txBody>
          <a:bodyPr wrap="none" anchor="ctr"/>
          <a:lstStyle/>
          <a:p>
            <a:endParaRPr lang="es-ES" dirty="0"/>
          </a:p>
        </p:txBody>
      </p:sp>
      <p:sp>
        <p:nvSpPr>
          <p:cNvPr id="2053" name="Text Box 8"/>
          <p:cNvSpPr txBox="1">
            <a:spLocks noChangeArrowheads="1"/>
          </p:cNvSpPr>
          <p:nvPr/>
        </p:nvSpPr>
        <p:spPr bwMode="auto">
          <a:xfrm>
            <a:off x="591990" y="591569"/>
            <a:ext cx="19545894" cy="2308324"/>
          </a:xfrm>
          <a:prstGeom prst="rect">
            <a:avLst/>
          </a:prstGeom>
          <a:noFill/>
          <a:ln w="9525">
            <a:noFill/>
            <a:miter lim="800000"/>
            <a:headEnd/>
            <a:tailEnd/>
          </a:ln>
        </p:spPr>
        <p:txBody>
          <a:bodyPr wrap="square">
            <a:spAutoFit/>
          </a:bodyPr>
          <a:lstStyle/>
          <a:p>
            <a:r>
              <a:rPr lang="en-US" sz="3600" b="1" dirty="0" smtClean="0">
                <a:solidFill>
                  <a:schemeClr val="bg1"/>
                </a:solidFill>
                <a:latin typeface="Foco" pitchFamily="1" charset="0"/>
              </a:rPr>
              <a:t>Albert Clapés</a:t>
            </a:r>
            <a:r>
              <a:rPr lang="en-US" sz="3600" b="1" baseline="30000" dirty="0" smtClean="0">
                <a:solidFill>
                  <a:schemeClr val="bg1"/>
                </a:solidFill>
                <a:latin typeface="Foco" pitchFamily="1" charset="0"/>
              </a:rPr>
              <a:t>1,2</a:t>
            </a:r>
            <a:r>
              <a:rPr lang="en-US" sz="3600" b="1" dirty="0" smtClean="0">
                <a:solidFill>
                  <a:schemeClr val="bg1"/>
                </a:solidFill>
                <a:latin typeface="Foco" pitchFamily="1" charset="0"/>
              </a:rPr>
              <a:t>, Alex Pardo</a:t>
            </a:r>
            <a:r>
              <a:rPr lang="en-US" sz="3600" b="1" baseline="30000" dirty="0" smtClean="0">
                <a:solidFill>
                  <a:schemeClr val="bg1"/>
                </a:solidFill>
                <a:latin typeface="Foco" pitchFamily="1" charset="0"/>
              </a:rPr>
              <a:t>2</a:t>
            </a:r>
            <a:r>
              <a:rPr lang="en-US" sz="3600" b="1" dirty="0" smtClean="0">
                <a:solidFill>
                  <a:schemeClr val="bg1"/>
                </a:solidFill>
                <a:latin typeface="Foco" pitchFamily="1" charset="0"/>
              </a:rPr>
              <a:t>, Miguel Reyes</a:t>
            </a:r>
            <a:r>
              <a:rPr lang="en-US" sz="3600" b="1" baseline="30000" dirty="0" smtClean="0">
                <a:solidFill>
                  <a:schemeClr val="bg1"/>
                </a:solidFill>
                <a:latin typeface="Foco" pitchFamily="1" charset="0"/>
              </a:rPr>
              <a:t>1,2</a:t>
            </a:r>
            <a:r>
              <a:rPr lang="en-US" sz="3600" b="1" dirty="0" smtClean="0">
                <a:solidFill>
                  <a:schemeClr val="bg1"/>
                </a:solidFill>
                <a:latin typeface="Foco" pitchFamily="1" charset="0"/>
              </a:rPr>
              <a:t>, Sergio Escalera</a:t>
            </a:r>
            <a:r>
              <a:rPr lang="en-US" sz="3600" b="1" baseline="30000" dirty="0" smtClean="0">
                <a:solidFill>
                  <a:schemeClr val="bg1"/>
                </a:solidFill>
                <a:latin typeface="Foco" pitchFamily="1" charset="0"/>
              </a:rPr>
              <a:t>1,2</a:t>
            </a:r>
            <a:r>
              <a:rPr lang="en-US" sz="3600" b="1" dirty="0" smtClean="0">
                <a:solidFill>
                  <a:schemeClr val="bg1"/>
                </a:solidFill>
                <a:latin typeface="Foco" pitchFamily="1" charset="0"/>
              </a:rPr>
              <a:t>, </a:t>
            </a:r>
            <a:r>
              <a:rPr lang="en-US" sz="3600" b="1" dirty="0" err="1" smtClean="0">
                <a:solidFill>
                  <a:schemeClr val="bg1"/>
                </a:solidFill>
                <a:latin typeface="Foco" pitchFamily="1" charset="0"/>
              </a:rPr>
              <a:t>Oriol</a:t>
            </a:r>
            <a:r>
              <a:rPr lang="en-US" sz="3600" b="1" dirty="0" smtClean="0">
                <a:solidFill>
                  <a:schemeClr val="bg1"/>
                </a:solidFill>
                <a:latin typeface="Foco" pitchFamily="1" charset="0"/>
              </a:rPr>
              <a:t> Pujol</a:t>
            </a:r>
            <a:r>
              <a:rPr lang="en-US" sz="3600" b="1" baseline="30000" dirty="0" smtClean="0">
                <a:solidFill>
                  <a:schemeClr val="bg1"/>
                </a:solidFill>
                <a:latin typeface="Foco" pitchFamily="1" charset="0"/>
              </a:rPr>
              <a:t>1,2</a:t>
            </a:r>
            <a:endParaRPr lang="en-US" sz="900" b="1" dirty="0" smtClean="0">
              <a:solidFill>
                <a:schemeClr val="bg1"/>
              </a:solidFill>
              <a:latin typeface="Foco" pitchFamily="1" charset="0"/>
            </a:endParaRPr>
          </a:p>
          <a:p>
            <a:r>
              <a:rPr lang="en-US" sz="3600" i="1" dirty="0" smtClean="0">
                <a:solidFill>
                  <a:schemeClr val="bg1"/>
                </a:solidFill>
                <a:latin typeface="Foco" pitchFamily="1" charset="0"/>
              </a:rPr>
              <a:t>Computer Vision Center (CVC)</a:t>
            </a:r>
            <a:r>
              <a:rPr lang="en-US" sz="3600" i="1" baseline="30000" dirty="0" smtClean="0">
                <a:solidFill>
                  <a:schemeClr val="bg1"/>
                </a:solidFill>
                <a:latin typeface="Foco" pitchFamily="1" charset="0"/>
              </a:rPr>
              <a:t>1</a:t>
            </a:r>
            <a:r>
              <a:rPr lang="en-US" sz="3600" i="1" dirty="0" smtClean="0">
                <a:solidFill>
                  <a:schemeClr val="bg1"/>
                </a:solidFill>
                <a:latin typeface="Foco" pitchFamily="1" charset="0"/>
              </a:rPr>
              <a:t>, University of Barcelona (UB)</a:t>
            </a:r>
            <a:r>
              <a:rPr lang="en-US" sz="3600" i="1" baseline="30000" dirty="0" smtClean="0">
                <a:solidFill>
                  <a:schemeClr val="bg1"/>
                </a:solidFill>
                <a:latin typeface="Foco" pitchFamily="1" charset="0"/>
              </a:rPr>
              <a:t>2</a:t>
            </a:r>
            <a:endParaRPr lang="en-US" sz="900" i="1" dirty="0" smtClean="0">
              <a:solidFill>
                <a:schemeClr val="bg1"/>
              </a:solidFill>
              <a:latin typeface="Foco" pitchFamily="1" charset="0"/>
            </a:endParaRPr>
          </a:p>
          <a:p>
            <a:r>
              <a:rPr lang="en-US" sz="3600" dirty="0" smtClean="0">
                <a:solidFill>
                  <a:schemeClr val="bg1"/>
                </a:solidFill>
                <a:latin typeface="Foco" pitchFamily="1" charset="0"/>
              </a:rPr>
              <a:t>aclapes@cvc.uab.cat, alexpardo.5@gmail.com, mreyes@cvc.uab.cat, sergio@maia.ub.es, oriol@maia.ub.es </a:t>
            </a:r>
            <a:endParaRPr lang="en-US" sz="3600" dirty="0">
              <a:solidFill>
                <a:schemeClr val="bg1"/>
              </a:solidFill>
              <a:latin typeface="Foco" pitchFamily="1" charset="0"/>
            </a:endParaRPr>
          </a:p>
        </p:txBody>
      </p:sp>
      <p:sp>
        <p:nvSpPr>
          <p:cNvPr id="2054" name="Text Box 11"/>
          <p:cNvSpPr txBox="1">
            <a:spLocks noChangeArrowheads="1"/>
          </p:cNvSpPr>
          <p:nvPr/>
        </p:nvSpPr>
        <p:spPr bwMode="auto">
          <a:xfrm>
            <a:off x="591990" y="3039841"/>
            <a:ext cx="23220460" cy="2800767"/>
          </a:xfrm>
          <a:prstGeom prst="rect">
            <a:avLst/>
          </a:prstGeom>
          <a:noFill/>
          <a:ln w="9525">
            <a:noFill/>
            <a:miter lim="800000"/>
            <a:headEnd/>
            <a:tailEnd/>
          </a:ln>
        </p:spPr>
        <p:txBody>
          <a:bodyPr wrap="square">
            <a:spAutoFit/>
          </a:bodyPr>
          <a:lstStyle/>
          <a:p>
            <a:r>
              <a:rPr lang="en-US" sz="8800" b="1" dirty="0" smtClean="0">
                <a:solidFill>
                  <a:schemeClr val="bg1"/>
                </a:solidFill>
                <a:latin typeface="Palatino"/>
              </a:rPr>
              <a:t>Intelligent Homecare </a:t>
            </a:r>
            <a:r>
              <a:rPr lang="en-US" sz="8800" b="1" dirty="0">
                <a:solidFill>
                  <a:schemeClr val="bg1"/>
                </a:solidFill>
                <a:latin typeface="Palatino"/>
              </a:rPr>
              <a:t>Assistive Technology </a:t>
            </a:r>
            <a:endParaRPr lang="en-US" sz="8800" b="1" dirty="0" smtClean="0">
              <a:solidFill>
                <a:schemeClr val="bg1"/>
              </a:solidFill>
              <a:latin typeface="Palatino"/>
            </a:endParaRPr>
          </a:p>
          <a:p>
            <a:r>
              <a:rPr lang="en-US" sz="8800" b="1" dirty="0" smtClean="0">
                <a:solidFill>
                  <a:schemeClr val="bg1"/>
                </a:solidFill>
                <a:latin typeface="Palatino"/>
              </a:rPr>
              <a:t>    for </a:t>
            </a:r>
            <a:r>
              <a:rPr lang="en-US" sz="8800" b="1" dirty="0">
                <a:solidFill>
                  <a:schemeClr val="bg1"/>
                </a:solidFill>
                <a:latin typeface="Palatino"/>
              </a:rPr>
              <a:t>People with Dementia in Smart </a:t>
            </a:r>
            <a:r>
              <a:rPr lang="en-US" sz="8800" b="1" dirty="0" smtClean="0">
                <a:solidFill>
                  <a:schemeClr val="bg1"/>
                </a:solidFill>
                <a:latin typeface="Palatino"/>
              </a:rPr>
              <a:t>Cities</a:t>
            </a:r>
            <a:endParaRPr lang="es-ES" sz="8800" b="1" dirty="0">
              <a:solidFill>
                <a:schemeClr val="bg1"/>
              </a:solidFill>
              <a:latin typeface="Palatino"/>
            </a:endParaRPr>
          </a:p>
        </p:txBody>
      </p:sp>
      <p:sp>
        <p:nvSpPr>
          <p:cNvPr id="2052" name="Rectangle 6"/>
          <p:cNvSpPr>
            <a:spLocks noChangeArrowheads="1"/>
          </p:cNvSpPr>
          <p:nvPr/>
        </p:nvSpPr>
        <p:spPr bwMode="auto">
          <a:xfrm>
            <a:off x="467406" y="39259865"/>
            <a:ext cx="29307256" cy="2899792"/>
          </a:xfrm>
          <a:prstGeom prst="rect">
            <a:avLst/>
          </a:prstGeom>
          <a:solidFill>
            <a:schemeClr val="bg2">
              <a:lumMod val="75000"/>
            </a:schemeClr>
          </a:solidFill>
          <a:ln w="9525">
            <a:solidFill>
              <a:schemeClr val="tx1"/>
            </a:solidFill>
            <a:miter lim="800000"/>
            <a:headEnd/>
            <a:tailEnd/>
          </a:ln>
        </p:spPr>
        <p:txBody>
          <a:bodyPr wrap="none" anchor="ctr"/>
          <a:lstStyle/>
          <a:p>
            <a:endParaRPr lang="es-ES"/>
          </a:p>
        </p:txBody>
      </p:sp>
      <p:pic>
        <p:nvPicPr>
          <p:cNvPr id="2061" name="Picture 27" descr="CVC"/>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754230" y="303537"/>
            <a:ext cx="3155565" cy="1772731"/>
          </a:xfrm>
          <a:prstGeom prst="rect">
            <a:avLst/>
          </a:prstGeom>
          <a:noFill/>
          <a:ln w="9525">
            <a:noFill/>
            <a:miter lim="800000"/>
            <a:headEnd/>
            <a:tailEnd/>
          </a:ln>
        </p:spPr>
      </p:pic>
      <p:pic>
        <p:nvPicPr>
          <p:cNvPr id="14" name="Picture 62" descr="http://www.fys.es/fys/download/logoUB.jpg"/>
          <p:cNvPicPr>
            <a:picLocks noChangeAspect="1" noChangeArrowheads="1"/>
          </p:cNvPicPr>
          <p:nvPr/>
        </p:nvPicPr>
        <p:blipFill>
          <a:blip r:embed="rId5" cstate="print"/>
          <a:srcRect/>
          <a:stretch>
            <a:fillRect/>
          </a:stretch>
        </p:blipFill>
        <p:spPr bwMode="auto">
          <a:xfrm>
            <a:off x="24579491" y="303537"/>
            <a:ext cx="5391763" cy="1718247"/>
          </a:xfrm>
          <a:prstGeom prst="rect">
            <a:avLst/>
          </a:prstGeom>
          <a:noFill/>
          <a:ln w="9525">
            <a:noFill/>
            <a:miter lim="800000"/>
            <a:headEnd/>
            <a:tailEnd/>
          </a:ln>
        </p:spPr>
      </p:pic>
      <p:sp>
        <p:nvSpPr>
          <p:cNvPr id="134" name="Text Box 16"/>
          <p:cNvSpPr txBox="1">
            <a:spLocks noChangeArrowheads="1"/>
          </p:cNvSpPr>
          <p:nvPr/>
        </p:nvSpPr>
        <p:spPr bwMode="auto">
          <a:xfrm>
            <a:off x="14148926" y="10456665"/>
            <a:ext cx="15625736" cy="20162240"/>
          </a:xfrm>
          <a:prstGeom prst="rect">
            <a:avLst/>
          </a:prstGeom>
          <a:noFill/>
          <a:ln w="9525">
            <a:solidFill>
              <a:schemeClr val="tx1"/>
            </a:solidFill>
            <a:miter lim="800000"/>
            <a:headEnd/>
            <a:tailEnd/>
          </a:ln>
        </p:spPr>
        <p:txBody>
          <a:bodyPr wrap="square" lIns="360000" tIns="360000" rIns="360000" bIns="360000">
            <a:noAutofit/>
          </a:bodyPr>
          <a:lstStyle/>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p:txBody>
      </p:sp>
      <p:grpSp>
        <p:nvGrpSpPr>
          <p:cNvPr id="127" name="69 Grupo"/>
          <p:cNvGrpSpPr>
            <a:grpSpLocks/>
          </p:cNvGrpSpPr>
          <p:nvPr/>
        </p:nvGrpSpPr>
        <p:grpSpPr bwMode="auto">
          <a:xfrm>
            <a:off x="467406" y="10456665"/>
            <a:ext cx="13465496" cy="7560840"/>
            <a:chOff x="572753" y="8157938"/>
            <a:chExt cx="28678522" cy="13546233"/>
          </a:xfrm>
        </p:grpSpPr>
        <p:sp>
          <p:nvSpPr>
            <p:cNvPr id="128" name="Text Box 16"/>
            <p:cNvSpPr txBox="1">
              <a:spLocks noChangeArrowheads="1"/>
            </p:cNvSpPr>
            <p:nvPr/>
          </p:nvSpPr>
          <p:spPr bwMode="auto">
            <a:xfrm>
              <a:off x="572753" y="10222126"/>
              <a:ext cx="28678522" cy="11482045"/>
            </a:xfrm>
            <a:prstGeom prst="rect">
              <a:avLst/>
            </a:prstGeom>
            <a:noFill/>
            <a:ln w="9525">
              <a:solidFill>
                <a:schemeClr val="tx1"/>
              </a:solidFill>
              <a:miter lim="800000"/>
              <a:headEnd/>
              <a:tailEnd/>
            </a:ln>
          </p:spPr>
          <p:txBody>
            <a:bodyPr wrap="square" lIns="360000" tIns="360000" rIns="360000" bIns="360000">
              <a:noAutofit/>
            </a:bodyPr>
            <a:lstStyle/>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p:txBody>
        </p:sp>
        <p:sp>
          <p:nvSpPr>
            <p:cNvPr id="129" name="Text Box 17"/>
            <p:cNvSpPr txBox="1">
              <a:spLocks noChangeArrowheads="1"/>
            </p:cNvSpPr>
            <p:nvPr/>
          </p:nvSpPr>
          <p:spPr bwMode="auto">
            <a:xfrm>
              <a:off x="572753" y="8157938"/>
              <a:ext cx="28678522" cy="2405415"/>
            </a:xfrm>
            <a:prstGeom prst="rect">
              <a:avLst/>
            </a:prstGeom>
            <a:solidFill>
              <a:schemeClr val="bg2">
                <a:lumMod val="75000"/>
              </a:schemeClr>
            </a:solidFill>
            <a:ln w="9525">
              <a:solidFill>
                <a:schemeClr val="tx1"/>
              </a:solidFill>
              <a:miter lim="800000"/>
              <a:headEnd/>
              <a:tailEnd/>
            </a:ln>
          </p:spPr>
          <p:txBody>
            <a:bodyPr wrap="square" lIns="360000" tIns="360000" rIns="360000" bIns="360000">
              <a:spAutoFit/>
            </a:bodyPr>
            <a:lstStyle/>
            <a:p>
              <a:pPr>
                <a:spcBef>
                  <a:spcPct val="50000"/>
                </a:spcBef>
              </a:pPr>
              <a:r>
                <a:rPr lang="en-US" sz="4000" b="1" dirty="0" smtClean="0">
                  <a:solidFill>
                    <a:schemeClr val="bg1"/>
                  </a:solidFill>
                  <a:latin typeface="Palatino" pitchFamily="-96" charset="0"/>
                </a:rPr>
                <a:t>1. Motivation</a:t>
              </a:r>
              <a:endParaRPr lang="en-US" sz="4000" b="1" dirty="0">
                <a:solidFill>
                  <a:schemeClr val="bg1"/>
                </a:solidFill>
                <a:latin typeface="Palatino" pitchFamily="-96" charset="0"/>
              </a:endParaRPr>
            </a:p>
          </p:txBody>
        </p:sp>
      </p:grpSp>
      <p:sp>
        <p:nvSpPr>
          <p:cNvPr id="151" name="Text Box 16"/>
          <p:cNvSpPr txBox="1">
            <a:spLocks noChangeArrowheads="1"/>
          </p:cNvSpPr>
          <p:nvPr/>
        </p:nvSpPr>
        <p:spPr bwMode="auto">
          <a:xfrm>
            <a:off x="14148926" y="30618905"/>
            <a:ext cx="15625736" cy="8568952"/>
          </a:xfrm>
          <a:prstGeom prst="rect">
            <a:avLst/>
          </a:prstGeom>
          <a:noFill/>
          <a:ln w="9525">
            <a:solidFill>
              <a:schemeClr val="tx1"/>
            </a:solidFill>
            <a:miter lim="800000"/>
            <a:headEnd/>
            <a:tailEnd/>
          </a:ln>
        </p:spPr>
        <p:txBody>
          <a:bodyPr wrap="square" lIns="360000" tIns="360000" rIns="360000" bIns="360000">
            <a:noAutofit/>
          </a:bodyPr>
          <a:lstStyle/>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p:txBody>
      </p:sp>
      <p:sp>
        <p:nvSpPr>
          <p:cNvPr id="175" name="Text Box 15"/>
          <p:cNvSpPr txBox="1">
            <a:spLocks noChangeArrowheads="1"/>
          </p:cNvSpPr>
          <p:nvPr/>
        </p:nvSpPr>
        <p:spPr bwMode="auto">
          <a:xfrm>
            <a:off x="736006" y="39360448"/>
            <a:ext cx="28075134" cy="2723823"/>
          </a:xfrm>
          <a:prstGeom prst="rect">
            <a:avLst/>
          </a:prstGeom>
          <a:noFill/>
          <a:ln w="9525">
            <a:noFill/>
            <a:miter lim="800000"/>
            <a:headEnd/>
            <a:tailEnd/>
          </a:ln>
        </p:spPr>
        <p:txBody>
          <a:bodyPr wrap="square">
            <a:spAutoFit/>
          </a:bodyPr>
          <a:lstStyle/>
          <a:p>
            <a:pPr algn="just">
              <a:defRPr/>
            </a:pPr>
            <a:r>
              <a:rPr lang="en-US" sz="3000" b="1" dirty="0" smtClean="0">
                <a:solidFill>
                  <a:schemeClr val="bg1"/>
                </a:solidFill>
                <a:latin typeface="+mj-lt"/>
              </a:rPr>
              <a:t>References</a:t>
            </a:r>
          </a:p>
          <a:p>
            <a:pPr algn="just">
              <a:defRPr/>
            </a:pPr>
            <a:endParaRPr lang="en-US" sz="500" b="1" dirty="0" smtClean="0">
              <a:solidFill>
                <a:schemeClr val="bg1"/>
              </a:solidFill>
              <a:latin typeface="+mj-lt"/>
            </a:endParaRPr>
          </a:p>
          <a:p>
            <a:pPr algn="just">
              <a:defRPr/>
            </a:pPr>
            <a:r>
              <a:rPr lang="en-US" sz="2200" dirty="0" smtClean="0">
                <a:solidFill>
                  <a:schemeClr val="bg1"/>
                </a:solidFill>
                <a:latin typeface="+mj-lt"/>
              </a:rPr>
              <a:t>[1] Agnes: User-sensitive Home-based Systems for Successful Aging in a Networked Society, AAL Joint </a:t>
            </a:r>
            <a:r>
              <a:rPr lang="en-US" sz="2200" dirty="0" err="1" smtClean="0">
                <a:solidFill>
                  <a:schemeClr val="bg1"/>
                </a:solidFill>
                <a:latin typeface="+mj-lt"/>
              </a:rPr>
              <a:t>Programme</a:t>
            </a:r>
            <a:r>
              <a:rPr lang="en-US" sz="2200" dirty="0" smtClean="0">
                <a:solidFill>
                  <a:schemeClr val="bg1"/>
                </a:solidFill>
                <a:latin typeface="+mj-lt"/>
              </a:rPr>
              <a:t>, 2009 – 2012, ALL-2008-1-014</a:t>
            </a:r>
          </a:p>
          <a:p>
            <a:pPr algn="just">
              <a:defRPr/>
            </a:pPr>
            <a:r>
              <a:rPr lang="en-US" sz="2200" dirty="0" smtClean="0">
                <a:solidFill>
                  <a:schemeClr val="bg1"/>
                </a:solidFill>
                <a:latin typeface="+mj-lt"/>
              </a:rPr>
              <a:t>[2] </a:t>
            </a:r>
            <a:r>
              <a:rPr lang="en-US" sz="2200" dirty="0" smtClean="0">
                <a:solidFill>
                  <a:schemeClr val="bg1"/>
                </a:solidFill>
              </a:rPr>
              <a:t>J. </a:t>
            </a:r>
            <a:r>
              <a:rPr lang="en-US" sz="2200" dirty="0" err="1" smtClean="0">
                <a:solidFill>
                  <a:schemeClr val="bg1"/>
                </a:solidFill>
              </a:rPr>
              <a:t>Shotton</a:t>
            </a:r>
            <a:r>
              <a:rPr lang="en-US" sz="2200" dirty="0" smtClean="0">
                <a:solidFill>
                  <a:schemeClr val="bg1"/>
                </a:solidFill>
              </a:rPr>
              <a:t>, A. Fitzgibbon, M. Cook, T. Sharp, M. </a:t>
            </a:r>
            <a:r>
              <a:rPr lang="en-US" sz="2200" dirty="0" err="1" smtClean="0">
                <a:solidFill>
                  <a:schemeClr val="bg1"/>
                </a:solidFill>
              </a:rPr>
              <a:t>Finocchio</a:t>
            </a:r>
            <a:r>
              <a:rPr lang="en-US" sz="2200" dirty="0" smtClean="0">
                <a:solidFill>
                  <a:schemeClr val="bg1"/>
                </a:solidFill>
              </a:rPr>
              <a:t>, R. Moore, A. </a:t>
            </a:r>
            <a:r>
              <a:rPr lang="en-US" sz="2200" dirty="0" err="1" smtClean="0">
                <a:solidFill>
                  <a:schemeClr val="bg1"/>
                </a:solidFill>
              </a:rPr>
              <a:t>Kipman</a:t>
            </a:r>
            <a:r>
              <a:rPr lang="en-US" sz="2200" dirty="0" smtClean="0">
                <a:solidFill>
                  <a:schemeClr val="bg1"/>
                </a:solidFill>
              </a:rPr>
              <a:t>, and A. Blake. Real-time human pose recognition in parts from single depth images. CVPR, 2011.</a:t>
            </a:r>
            <a:r>
              <a:rPr lang="en-US" sz="2200" dirty="0" smtClean="0">
                <a:solidFill>
                  <a:schemeClr val="bg1"/>
                </a:solidFill>
                <a:latin typeface="+mj-lt"/>
              </a:rPr>
              <a:t> </a:t>
            </a:r>
          </a:p>
          <a:p>
            <a:pPr algn="just">
              <a:defRPr/>
            </a:pPr>
            <a:r>
              <a:rPr lang="en-US" sz="2200" dirty="0" smtClean="0">
                <a:solidFill>
                  <a:schemeClr val="bg1"/>
                </a:solidFill>
                <a:latin typeface="+mj-lt"/>
              </a:rPr>
              <a:t>[3] A. </a:t>
            </a:r>
            <a:r>
              <a:rPr lang="en-US" sz="2200" dirty="0" err="1" smtClean="0">
                <a:solidFill>
                  <a:schemeClr val="bg1"/>
                </a:solidFill>
                <a:latin typeface="+mj-lt"/>
              </a:rPr>
              <a:t>Clapés</a:t>
            </a:r>
            <a:r>
              <a:rPr lang="en-US" sz="2200" dirty="0" smtClean="0">
                <a:solidFill>
                  <a:schemeClr val="bg1"/>
                </a:solidFill>
                <a:latin typeface="+mj-lt"/>
              </a:rPr>
              <a:t>, M. Reyes, and S. </a:t>
            </a:r>
            <a:r>
              <a:rPr lang="en-US" sz="2200" dirty="0" err="1" smtClean="0">
                <a:solidFill>
                  <a:schemeClr val="bg1"/>
                </a:solidFill>
                <a:latin typeface="+mj-lt"/>
              </a:rPr>
              <a:t>Escalera</a:t>
            </a:r>
            <a:r>
              <a:rPr lang="en-US" sz="2200" dirty="0" smtClean="0">
                <a:solidFill>
                  <a:schemeClr val="bg1"/>
                </a:solidFill>
                <a:latin typeface="+mj-lt"/>
              </a:rPr>
              <a:t>. User Identification and Object Recognition in Clutter Scenes Based on RGB-Depth Analysis. Articulated Motion of Deformable Objects, LNCS 7378, pp. 1--11, Mallorca, 2012.</a:t>
            </a:r>
          </a:p>
          <a:p>
            <a:pPr algn="just">
              <a:defRPr/>
            </a:pPr>
            <a:endParaRPr lang="en-US" sz="1800" b="1" dirty="0" smtClean="0">
              <a:solidFill>
                <a:schemeClr val="bg1"/>
              </a:solidFill>
            </a:endParaRPr>
          </a:p>
          <a:p>
            <a:pPr algn="just">
              <a:defRPr/>
            </a:pPr>
            <a:r>
              <a:rPr lang="en-US" sz="3000" b="1" dirty="0" smtClean="0">
                <a:solidFill>
                  <a:schemeClr val="bg1"/>
                </a:solidFill>
              </a:rPr>
              <a:t>Acknowledgements</a:t>
            </a:r>
          </a:p>
          <a:p>
            <a:r>
              <a:rPr lang="en-US" sz="2000" dirty="0" smtClean="0">
                <a:solidFill>
                  <a:schemeClr val="bg1"/>
                </a:solidFill>
              </a:rPr>
              <a:t>This work is partly supported by projects TIN2009-14404-C02, IMSERSO -</a:t>
            </a:r>
            <a:r>
              <a:rPr lang="en-US" sz="2000" dirty="0" err="1" smtClean="0">
                <a:solidFill>
                  <a:schemeClr val="bg1"/>
                </a:solidFill>
              </a:rPr>
              <a:t>inisterio</a:t>
            </a:r>
            <a:r>
              <a:rPr lang="en-US" sz="2000" dirty="0" smtClean="0">
                <a:solidFill>
                  <a:schemeClr val="bg1"/>
                </a:solidFill>
              </a:rPr>
              <a:t> </a:t>
            </a:r>
            <a:r>
              <a:rPr lang="es-ES" sz="2000" dirty="0" smtClean="0">
                <a:solidFill>
                  <a:schemeClr val="bg1"/>
                </a:solidFill>
              </a:rPr>
              <a:t>de Sanidad 2011 Ref. MEDIMINDER, and RECERCAIXA 2011 Ref. REMEDI.</a:t>
            </a:r>
            <a:endParaRPr lang="en-US" sz="2200" dirty="0" smtClean="0">
              <a:solidFill>
                <a:schemeClr val="bg1"/>
              </a:solidFill>
            </a:endParaRPr>
          </a:p>
        </p:txBody>
      </p:sp>
      <p:sp>
        <p:nvSpPr>
          <p:cNvPr id="181" name="180 Rectángulo redondeado"/>
          <p:cNvSpPr/>
          <p:nvPr/>
        </p:nvSpPr>
        <p:spPr bwMode="auto">
          <a:xfrm>
            <a:off x="726863" y="12006933"/>
            <a:ext cx="13033448" cy="5760640"/>
          </a:xfrm>
          <a:prstGeom prst="roundRect">
            <a:avLst>
              <a:gd name="adj" fmla="val 12221"/>
            </a:avLst>
          </a:prstGeom>
          <a:ln>
            <a:headEnd type="none" w="med" len="med"/>
            <a:tailEnd type="none" w="med" len="med"/>
          </a:ln>
          <a:effectLst>
            <a:outerShdw blurRad="228600" dist="114300" dir="6180000" sx="102000" sy="102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anchor="t"/>
          <a:lstStyle/>
          <a:p>
            <a:endParaRPr lang="en-US" sz="2600" dirty="0" smtClean="0">
              <a:solidFill>
                <a:schemeClr val="tx1"/>
              </a:solidFill>
            </a:endParaRPr>
          </a:p>
        </p:txBody>
      </p:sp>
      <p:sp>
        <p:nvSpPr>
          <p:cNvPr id="77" name="Text Box 16"/>
          <p:cNvSpPr txBox="1">
            <a:spLocks noChangeArrowheads="1"/>
          </p:cNvSpPr>
          <p:nvPr/>
        </p:nvSpPr>
        <p:spPr bwMode="auto">
          <a:xfrm>
            <a:off x="467406" y="6640241"/>
            <a:ext cx="29307256" cy="3672408"/>
          </a:xfrm>
          <a:prstGeom prst="rect">
            <a:avLst/>
          </a:prstGeom>
          <a:noFill/>
          <a:ln w="9525">
            <a:solidFill>
              <a:schemeClr val="tx1"/>
            </a:solidFill>
            <a:miter lim="800000"/>
            <a:headEnd/>
            <a:tailEnd/>
          </a:ln>
        </p:spPr>
        <p:txBody>
          <a:bodyPr wrap="square" lIns="360000" tIns="360000" rIns="360000" bIns="360000">
            <a:noAutofit/>
          </a:bodyPr>
          <a:lstStyle/>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p:txBody>
      </p:sp>
      <p:sp>
        <p:nvSpPr>
          <p:cNvPr id="81" name="80 CuadroTexto"/>
          <p:cNvSpPr txBox="1"/>
          <p:nvPr/>
        </p:nvSpPr>
        <p:spPr>
          <a:xfrm>
            <a:off x="467406" y="6496225"/>
            <a:ext cx="29307256" cy="630942"/>
          </a:xfrm>
          <a:prstGeom prst="rect">
            <a:avLst/>
          </a:prstGeom>
          <a:solidFill>
            <a:schemeClr val="bg2">
              <a:lumMod val="75000"/>
            </a:schemeClr>
          </a:solidFill>
          <a:ln>
            <a:solidFill>
              <a:schemeClr val="tx1"/>
            </a:solidFill>
          </a:ln>
        </p:spPr>
        <p:txBody>
          <a:bodyPr wrap="square" rtlCol="0">
            <a:spAutoFit/>
          </a:bodyPr>
          <a:lstStyle/>
          <a:p>
            <a:pPr algn="ctr"/>
            <a:r>
              <a:rPr lang="es-ES" sz="3500" b="1" dirty="0" smtClean="0">
                <a:solidFill>
                  <a:schemeClr val="bg1"/>
                </a:solidFill>
                <a:latin typeface="Palatino"/>
              </a:rPr>
              <a:t>ABSTRACT</a:t>
            </a:r>
            <a:endParaRPr lang="es-ES" sz="3500" b="1" dirty="0">
              <a:solidFill>
                <a:schemeClr val="bg1"/>
              </a:solidFill>
              <a:latin typeface="Palatino"/>
            </a:endParaRPr>
          </a:p>
        </p:txBody>
      </p:sp>
      <p:grpSp>
        <p:nvGrpSpPr>
          <p:cNvPr id="89" name="69 Grupo"/>
          <p:cNvGrpSpPr>
            <a:grpSpLocks/>
          </p:cNvGrpSpPr>
          <p:nvPr/>
        </p:nvGrpSpPr>
        <p:grpSpPr bwMode="auto">
          <a:xfrm>
            <a:off x="467406" y="18017506"/>
            <a:ext cx="13465496" cy="21170345"/>
            <a:chOff x="572753" y="6919233"/>
            <a:chExt cx="28678522" cy="16023699"/>
          </a:xfrm>
        </p:grpSpPr>
        <p:sp>
          <p:nvSpPr>
            <p:cNvPr id="90" name="Text Box 16"/>
            <p:cNvSpPr txBox="1">
              <a:spLocks noChangeArrowheads="1"/>
            </p:cNvSpPr>
            <p:nvPr/>
          </p:nvSpPr>
          <p:spPr bwMode="auto">
            <a:xfrm>
              <a:off x="572753" y="7900275"/>
              <a:ext cx="28678522" cy="15042657"/>
            </a:xfrm>
            <a:prstGeom prst="rect">
              <a:avLst/>
            </a:prstGeom>
            <a:noFill/>
            <a:ln w="9525">
              <a:solidFill>
                <a:schemeClr val="tx1"/>
              </a:solidFill>
              <a:miter lim="800000"/>
              <a:headEnd/>
              <a:tailEnd/>
            </a:ln>
          </p:spPr>
          <p:txBody>
            <a:bodyPr wrap="square" lIns="360000" tIns="360000" rIns="360000" bIns="360000">
              <a:noAutofit/>
            </a:bodyPr>
            <a:lstStyle/>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p:txBody>
        </p:sp>
        <p:sp>
          <p:nvSpPr>
            <p:cNvPr id="91" name="Text Box 17"/>
            <p:cNvSpPr txBox="1">
              <a:spLocks noChangeArrowheads="1"/>
            </p:cNvSpPr>
            <p:nvPr/>
          </p:nvSpPr>
          <p:spPr bwMode="auto">
            <a:xfrm>
              <a:off x="572753" y="6919233"/>
              <a:ext cx="28678522" cy="1016193"/>
            </a:xfrm>
            <a:prstGeom prst="rect">
              <a:avLst/>
            </a:prstGeom>
            <a:solidFill>
              <a:schemeClr val="bg2">
                <a:lumMod val="75000"/>
              </a:schemeClr>
            </a:solidFill>
            <a:ln w="9525">
              <a:solidFill>
                <a:schemeClr val="tx1"/>
              </a:solidFill>
              <a:miter lim="800000"/>
              <a:headEnd/>
              <a:tailEnd/>
            </a:ln>
          </p:spPr>
          <p:txBody>
            <a:bodyPr wrap="square" lIns="360000" tIns="360000" rIns="360000" bIns="360000">
              <a:spAutoFit/>
            </a:bodyPr>
            <a:lstStyle/>
            <a:p>
              <a:pPr>
                <a:spcBef>
                  <a:spcPct val="50000"/>
                </a:spcBef>
              </a:pPr>
              <a:r>
                <a:rPr lang="en-US" sz="4000" b="1" dirty="0" smtClean="0">
                  <a:solidFill>
                    <a:schemeClr val="bg1"/>
                  </a:solidFill>
                  <a:latin typeface="Palatino" pitchFamily="-96" charset="0"/>
                </a:rPr>
                <a:t>3. Hardware/Software results</a:t>
              </a:r>
              <a:endParaRPr lang="en-US" sz="4000" b="1" dirty="0">
                <a:solidFill>
                  <a:schemeClr val="bg1"/>
                </a:solidFill>
                <a:latin typeface="Palatino" pitchFamily="-96" charset="0"/>
              </a:endParaRPr>
            </a:p>
          </p:txBody>
        </p:sp>
      </p:grpSp>
      <p:sp>
        <p:nvSpPr>
          <p:cNvPr id="92" name="91 Rectángulo redondeado"/>
          <p:cNvSpPr/>
          <p:nvPr/>
        </p:nvSpPr>
        <p:spPr bwMode="auto">
          <a:xfrm>
            <a:off x="14423241" y="16865377"/>
            <a:ext cx="15030240" cy="13393488"/>
          </a:xfrm>
          <a:prstGeom prst="roundRect">
            <a:avLst>
              <a:gd name="adj" fmla="val 4723"/>
            </a:avLst>
          </a:prstGeom>
          <a:ln>
            <a:headEnd type="none" w="med" len="med"/>
            <a:tailEnd type="none" w="med" len="med"/>
          </a:ln>
          <a:effectLst>
            <a:outerShdw blurRad="228600" dist="114300" dir="6180000" sx="102000" sy="102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anchor="t"/>
          <a:lstStyle/>
          <a:p>
            <a:pPr algn="ctr"/>
            <a:r>
              <a:rPr lang="en-US" sz="3600" b="1" dirty="0" smtClean="0">
                <a:solidFill>
                  <a:schemeClr val="tx1"/>
                </a:solidFill>
              </a:rPr>
              <a:t>System Overview</a:t>
            </a:r>
          </a:p>
          <a:p>
            <a:endParaRPr lang="en-US" sz="2600" dirty="0" smtClean="0">
              <a:solidFill>
                <a:schemeClr val="tx1"/>
              </a:solidFill>
            </a:endParaRPr>
          </a:p>
          <a:p>
            <a:r>
              <a:rPr lang="en-US" sz="2600" dirty="0" smtClean="0">
                <a:solidFill>
                  <a:schemeClr val="tx1"/>
                </a:solidFill>
              </a:rPr>
              <a:t>		</a:t>
            </a:r>
            <a:endParaRPr lang="en-US" sz="2600" b="1" dirty="0" smtClean="0">
              <a:solidFill>
                <a:schemeClr val="tx1"/>
              </a:solidFill>
            </a:endParaRPr>
          </a:p>
        </p:txBody>
      </p:sp>
      <p:sp>
        <p:nvSpPr>
          <p:cNvPr id="94" name="93 Rectángulo redondeado"/>
          <p:cNvSpPr/>
          <p:nvPr/>
        </p:nvSpPr>
        <p:spPr bwMode="auto">
          <a:xfrm>
            <a:off x="14423241" y="12040841"/>
            <a:ext cx="15030240" cy="4320480"/>
          </a:xfrm>
          <a:prstGeom prst="roundRect">
            <a:avLst>
              <a:gd name="adj" fmla="val 12221"/>
            </a:avLst>
          </a:prstGeom>
          <a:ln>
            <a:headEnd type="none" w="med" len="med"/>
            <a:tailEnd type="none" w="med" len="med"/>
          </a:ln>
          <a:effectLst>
            <a:outerShdw blurRad="228600" dist="114300" dir="6180000" sx="102000" sy="102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anchor="t"/>
          <a:lstStyle/>
          <a:p>
            <a:pPr algn="ctr"/>
            <a:r>
              <a:rPr lang="en-US" sz="3600" b="1" dirty="0" smtClean="0">
                <a:solidFill>
                  <a:schemeClr val="tx1"/>
                </a:solidFill>
              </a:rPr>
              <a:t>Technique</a:t>
            </a:r>
            <a:endParaRPr lang="en-US" sz="3000" b="1" dirty="0" smtClean="0">
              <a:solidFill>
                <a:schemeClr val="tx1"/>
              </a:solidFill>
            </a:endParaRPr>
          </a:p>
          <a:p>
            <a:pPr algn="ctr"/>
            <a:endParaRPr lang="en-US" sz="2600" b="1" dirty="0" smtClean="0">
              <a:solidFill>
                <a:schemeClr val="tx1"/>
              </a:solidFill>
            </a:endParaRPr>
          </a:p>
          <a:p>
            <a:pPr algn="just">
              <a:buFont typeface="Arial" pitchFamily="34" charset="0"/>
              <a:buChar char="•"/>
            </a:pPr>
            <a:r>
              <a:rPr lang="en-US" sz="2600" dirty="0" smtClean="0">
                <a:solidFill>
                  <a:schemeClr val="tx1"/>
                </a:solidFill>
              </a:rPr>
              <a:t> </a:t>
            </a:r>
            <a:r>
              <a:rPr lang="en-US" sz="2600" dirty="0" smtClean="0">
                <a:solidFill>
                  <a:schemeClr val="tx1"/>
                </a:solidFill>
              </a:rPr>
              <a:t>   </a:t>
            </a:r>
            <a:r>
              <a:rPr lang="en-US" sz="2600" b="1" dirty="0" smtClean="0">
                <a:solidFill>
                  <a:schemeClr val="tx1"/>
                </a:solidFill>
              </a:rPr>
              <a:t>Multi-modal data fusion</a:t>
            </a:r>
            <a:r>
              <a:rPr lang="en-US" sz="2600" dirty="0" smtClean="0">
                <a:solidFill>
                  <a:schemeClr val="tx1"/>
                </a:solidFill>
              </a:rPr>
              <a:t>, combining a RGB-Depth camera and wearable sensors.</a:t>
            </a:r>
          </a:p>
          <a:p>
            <a:pPr algn="just"/>
            <a:endParaRPr lang="en-US" sz="2800" b="1" dirty="0">
              <a:solidFill>
                <a:schemeClr val="tx1"/>
              </a:solidFill>
            </a:endParaRPr>
          </a:p>
          <a:p>
            <a:pPr algn="just">
              <a:buFont typeface="Arial" pitchFamily="34" charset="0"/>
              <a:buChar char="•"/>
            </a:pPr>
            <a:r>
              <a:rPr lang="en-US" sz="2800" b="1" dirty="0">
                <a:solidFill>
                  <a:schemeClr val="tx1"/>
                </a:solidFill>
              </a:rPr>
              <a:t> </a:t>
            </a:r>
            <a:r>
              <a:rPr lang="en-US" sz="2800" b="1" dirty="0" smtClean="0">
                <a:solidFill>
                  <a:schemeClr val="tx1"/>
                </a:solidFill>
              </a:rPr>
              <a:t>Intelligent </a:t>
            </a:r>
            <a:r>
              <a:rPr lang="en-US" sz="2800" b="1" dirty="0" smtClean="0">
                <a:solidFill>
                  <a:schemeClr val="tx1"/>
                </a:solidFill>
              </a:rPr>
              <a:t>assistance </a:t>
            </a:r>
            <a:r>
              <a:rPr lang="en-US" sz="2800" dirty="0" smtClean="0">
                <a:solidFill>
                  <a:schemeClr val="tx1"/>
                </a:solidFill>
              </a:rPr>
              <a:t>by meanings of the application of Computer Vision, Pattern Recognition, and Machine Learning novel techniques.</a:t>
            </a:r>
          </a:p>
          <a:p>
            <a:pPr algn="just">
              <a:buFont typeface="Arial" pitchFamily="34" charset="0"/>
              <a:buChar char="•"/>
            </a:pPr>
            <a:endParaRPr lang="en-US" sz="2800" dirty="0" smtClean="0">
              <a:solidFill>
                <a:schemeClr val="tx1"/>
              </a:solidFill>
            </a:endParaRPr>
          </a:p>
          <a:p>
            <a:pPr algn="just">
              <a:buFont typeface="Arial" pitchFamily="34" charset="0"/>
              <a:buChar char="•"/>
            </a:pPr>
            <a:r>
              <a:rPr lang="en-US" sz="2800" b="1" dirty="0" smtClean="0">
                <a:solidFill>
                  <a:schemeClr val="tx1"/>
                </a:solidFill>
              </a:rPr>
              <a:t>  User Feedback</a:t>
            </a:r>
            <a:r>
              <a:rPr lang="en-US" sz="2800" dirty="0" smtClean="0">
                <a:solidFill>
                  <a:schemeClr val="tx1"/>
                </a:solidFill>
              </a:rPr>
              <a:t> module that takes into account the behavior of the user and gives him proper recommendations.</a:t>
            </a:r>
          </a:p>
        </p:txBody>
      </p:sp>
      <p:sp>
        <p:nvSpPr>
          <p:cNvPr id="101" name="100 Rectángulo redondeado"/>
          <p:cNvSpPr/>
          <p:nvPr/>
        </p:nvSpPr>
        <p:spPr bwMode="auto">
          <a:xfrm>
            <a:off x="698288" y="25866377"/>
            <a:ext cx="13033448" cy="6984776"/>
          </a:xfrm>
          <a:prstGeom prst="roundRect">
            <a:avLst>
              <a:gd name="adj" fmla="val 12221"/>
            </a:avLst>
          </a:prstGeom>
          <a:ln>
            <a:headEnd type="none" w="med" len="med"/>
            <a:tailEnd type="none" w="med" len="med"/>
          </a:ln>
          <a:effectLst>
            <a:outerShdw blurRad="228600" dist="114300" dir="6180000" sx="102000" sy="102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anchor="t"/>
          <a:lstStyle/>
          <a:p>
            <a:pPr algn="ctr">
              <a:defRPr/>
            </a:pPr>
            <a:r>
              <a:rPr lang="en-US" sz="3600" b="1" dirty="0" smtClean="0">
                <a:solidFill>
                  <a:schemeClr val="tx1"/>
                </a:solidFill>
              </a:rPr>
              <a:t>Multi-modal camera </a:t>
            </a:r>
            <a:r>
              <a:rPr lang="en-US" sz="3600" dirty="0" smtClean="0">
                <a:solidFill>
                  <a:schemeClr val="tx1"/>
                </a:solidFill>
              </a:rPr>
              <a:t>(</a:t>
            </a:r>
            <a:r>
              <a:rPr lang="en-US" sz="3600" i="1" dirty="0" smtClean="0">
                <a:solidFill>
                  <a:schemeClr val="tx1"/>
                </a:solidFill>
              </a:rPr>
              <a:t>Microsoft</a:t>
            </a:r>
            <a:r>
              <a:rPr lang="en-US" sz="3600" dirty="0" smtClean="0">
                <a:solidFill>
                  <a:schemeClr val="tx1"/>
                </a:solidFill>
              </a:rPr>
              <a:t> </a:t>
            </a:r>
            <a:r>
              <a:rPr lang="en-US" sz="3600" i="1" dirty="0" err="1" smtClean="0">
                <a:solidFill>
                  <a:schemeClr val="tx1"/>
                </a:solidFill>
              </a:rPr>
              <a:t>Kinect</a:t>
            </a:r>
            <a:r>
              <a:rPr lang="en-US" sz="3600" dirty="0" smtClean="0">
                <a:solidFill>
                  <a:schemeClr val="tx1"/>
                </a:solidFill>
              </a:rPr>
              <a:t>™)</a:t>
            </a:r>
          </a:p>
          <a:p>
            <a:pPr algn="ctr">
              <a:defRPr/>
            </a:pPr>
            <a:endParaRPr lang="en-US" sz="2800" b="1" dirty="0" smtClean="0">
              <a:solidFill>
                <a:schemeClr val="tx1"/>
              </a:solidFill>
            </a:endParaRPr>
          </a:p>
          <a:p>
            <a:pPr algn="just"/>
            <a:r>
              <a:rPr lang="en-US" sz="2800" dirty="0" smtClean="0">
                <a:solidFill>
                  <a:schemeClr val="tx1"/>
                </a:solidFill>
              </a:rPr>
              <a:t>					</a:t>
            </a:r>
            <a:endParaRPr lang="en-US" sz="2600" dirty="0" smtClean="0">
              <a:solidFill>
                <a:schemeClr val="tx1"/>
              </a:solidFill>
            </a:endParaRPr>
          </a:p>
        </p:txBody>
      </p:sp>
      <p:sp>
        <p:nvSpPr>
          <p:cNvPr id="110" name="109 Rectángulo redondeado"/>
          <p:cNvSpPr/>
          <p:nvPr/>
        </p:nvSpPr>
        <p:spPr bwMode="auto">
          <a:xfrm>
            <a:off x="698288" y="33139185"/>
            <a:ext cx="13033448" cy="5904656"/>
          </a:xfrm>
          <a:prstGeom prst="roundRect">
            <a:avLst>
              <a:gd name="adj" fmla="val 12221"/>
            </a:avLst>
          </a:prstGeom>
          <a:ln>
            <a:headEnd type="none" w="med" len="med"/>
            <a:tailEnd type="none" w="med" len="med"/>
          </a:ln>
          <a:effectLst>
            <a:outerShdw blurRad="228600" dist="114300" dir="6180000" sx="102000" sy="102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anchor="t"/>
          <a:lstStyle/>
          <a:p>
            <a:pPr algn="ctr">
              <a:defRPr/>
            </a:pPr>
            <a:r>
              <a:rPr lang="en-US" sz="3600" b="1" dirty="0" smtClean="0">
                <a:solidFill>
                  <a:schemeClr val="tx1"/>
                </a:solidFill>
              </a:rPr>
              <a:t>Qualitative results</a:t>
            </a:r>
          </a:p>
          <a:p>
            <a:pPr algn="ctr">
              <a:defRPr/>
            </a:pPr>
            <a:endParaRPr lang="en-US" sz="2800" b="1" dirty="0" smtClean="0">
              <a:solidFill>
                <a:schemeClr val="tx1"/>
              </a:solidFill>
            </a:endParaRPr>
          </a:p>
          <a:p>
            <a:pPr algn="just"/>
            <a:r>
              <a:rPr lang="en-US" sz="2800" dirty="0" smtClean="0">
                <a:solidFill>
                  <a:schemeClr val="tx1"/>
                </a:solidFill>
              </a:rPr>
              <a:t>					</a:t>
            </a:r>
            <a:endParaRPr lang="en-US" sz="2600" dirty="0" smtClean="0">
              <a:solidFill>
                <a:schemeClr val="tx1"/>
              </a:solidFill>
            </a:endParaRPr>
          </a:p>
        </p:txBody>
      </p:sp>
      <p:sp>
        <p:nvSpPr>
          <p:cNvPr id="115" name="114 Rectángulo redondeado"/>
          <p:cNvSpPr/>
          <p:nvPr/>
        </p:nvSpPr>
        <p:spPr bwMode="auto">
          <a:xfrm>
            <a:off x="14292942" y="32203081"/>
            <a:ext cx="15337704" cy="6840760"/>
          </a:xfrm>
          <a:prstGeom prst="roundRect">
            <a:avLst>
              <a:gd name="adj" fmla="val 9436"/>
            </a:avLst>
          </a:prstGeom>
          <a:ln>
            <a:headEnd type="none" w="med" len="med"/>
            <a:tailEnd type="none" w="med" len="med"/>
          </a:ln>
          <a:effectLst>
            <a:outerShdw blurRad="228600" dist="114300" dir="6180000" sx="102000" sy="102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anchor="t"/>
          <a:lstStyle/>
          <a:p>
            <a:pPr algn="just">
              <a:defRPr/>
            </a:pPr>
            <a:endParaRPr lang="en-US" sz="2800" dirty="0" smtClean="0">
              <a:solidFill>
                <a:schemeClr val="tx1"/>
              </a:solidFill>
            </a:endParaRPr>
          </a:p>
        </p:txBody>
      </p:sp>
      <p:sp>
        <p:nvSpPr>
          <p:cNvPr id="116" name="115 CuadroTexto"/>
          <p:cNvSpPr txBox="1"/>
          <p:nvPr/>
        </p:nvSpPr>
        <p:spPr>
          <a:xfrm>
            <a:off x="15157038" y="32491113"/>
            <a:ext cx="13465496" cy="2246769"/>
          </a:xfrm>
          <a:prstGeom prst="rect">
            <a:avLst/>
          </a:prstGeom>
          <a:noFill/>
        </p:spPr>
        <p:txBody>
          <a:bodyPr wrap="square" rtlCol="0">
            <a:spAutoFit/>
          </a:bodyPr>
          <a:lstStyle/>
          <a:p>
            <a:pPr algn="just">
              <a:buFont typeface="Arial" pitchFamily="34" charset="0"/>
              <a:buChar char="•"/>
            </a:pPr>
            <a:r>
              <a:rPr lang="en-US" sz="2800" dirty="0" smtClean="0"/>
              <a:t> Intelligent </a:t>
            </a:r>
            <a:r>
              <a:rPr lang="en-US" sz="2800" dirty="0" smtClean="0"/>
              <a:t>assistant improvement by </a:t>
            </a:r>
            <a:r>
              <a:rPr lang="en-US" sz="2800" b="1" dirty="0" smtClean="0"/>
              <a:t>learning daily routines</a:t>
            </a:r>
            <a:r>
              <a:rPr lang="en-US" sz="2800" dirty="0" smtClean="0"/>
              <a:t>, to provide task reminder and outstanding objects tracking.</a:t>
            </a:r>
          </a:p>
          <a:p>
            <a:pPr algn="just">
              <a:buFont typeface="Arial" pitchFamily="34" charset="0"/>
              <a:buChar char="•"/>
            </a:pPr>
            <a:r>
              <a:rPr lang="en-US" sz="2800" dirty="0" smtClean="0"/>
              <a:t>  </a:t>
            </a:r>
            <a:r>
              <a:rPr lang="en-US" sz="2800" dirty="0" smtClean="0"/>
              <a:t>Implementation </a:t>
            </a:r>
            <a:r>
              <a:rPr lang="en-US" sz="2800" dirty="0" smtClean="0"/>
              <a:t>of other </a:t>
            </a:r>
            <a:r>
              <a:rPr lang="en-US" sz="2800" dirty="0" err="1" smtClean="0"/>
              <a:t>straighforward</a:t>
            </a:r>
            <a:r>
              <a:rPr lang="en-US" sz="2800" dirty="0" smtClean="0"/>
              <a:t> </a:t>
            </a:r>
            <a:r>
              <a:rPr lang="en-US" sz="2800" b="1" dirty="0" smtClean="0"/>
              <a:t>applications</a:t>
            </a:r>
            <a:r>
              <a:rPr lang="en-US" sz="2800" dirty="0" smtClean="0"/>
              <a:t> of the proposed technology: autonomous rehabilitation, e-health, </a:t>
            </a:r>
            <a:r>
              <a:rPr lang="en-US" sz="2800" dirty="0" err="1" smtClean="0"/>
              <a:t>telecare</a:t>
            </a:r>
            <a:r>
              <a:rPr lang="en-US" sz="2800" dirty="0" smtClean="0"/>
              <a:t>, automatic evolution analysis, and fitness equipments.</a:t>
            </a:r>
          </a:p>
        </p:txBody>
      </p:sp>
      <p:pic>
        <p:nvPicPr>
          <p:cNvPr id="1043" name="Picture 19"/>
          <p:cNvPicPr>
            <a:picLocks noChangeAspect="1" noChangeArrowheads="1"/>
          </p:cNvPicPr>
          <p:nvPr/>
        </p:nvPicPr>
        <p:blipFill>
          <a:blip r:embed="rId6" cstate="print"/>
          <a:srcRect/>
          <a:stretch>
            <a:fillRect/>
          </a:stretch>
        </p:blipFill>
        <p:spPr bwMode="auto">
          <a:xfrm>
            <a:off x="15281622" y="34913200"/>
            <a:ext cx="6264696" cy="3986625"/>
          </a:xfrm>
          <a:prstGeom prst="roundRect">
            <a:avLst>
              <a:gd name="adj" fmla="val 8594"/>
            </a:avLst>
          </a:prstGeom>
          <a:solidFill>
            <a:srgbClr val="FFFFFF">
              <a:shade val="85000"/>
            </a:srgbClr>
          </a:solidFill>
          <a:ln>
            <a:noFill/>
          </a:ln>
          <a:effectLst/>
        </p:spPr>
      </p:pic>
      <p:sp>
        <p:nvSpPr>
          <p:cNvPr id="136" name="135 CuadroTexto"/>
          <p:cNvSpPr txBox="1"/>
          <p:nvPr/>
        </p:nvSpPr>
        <p:spPr>
          <a:xfrm>
            <a:off x="3760342" y="12680196"/>
            <a:ext cx="9577064" cy="4401205"/>
          </a:xfrm>
          <a:prstGeom prst="rect">
            <a:avLst/>
          </a:prstGeom>
          <a:noFill/>
        </p:spPr>
        <p:txBody>
          <a:bodyPr wrap="square" rtlCol="0">
            <a:spAutoFit/>
          </a:bodyPr>
          <a:lstStyle/>
          <a:p>
            <a:pPr algn="just">
              <a:buFont typeface="Arial" pitchFamily="34" charset="0"/>
              <a:buChar char="•"/>
            </a:pPr>
            <a:r>
              <a:rPr lang="en-US" sz="2800" dirty="0" smtClean="0"/>
              <a:t>  </a:t>
            </a:r>
            <a:r>
              <a:rPr lang="es-ES" sz="2800" b="1" dirty="0" err="1" smtClean="0"/>
              <a:t>Dementia</a:t>
            </a:r>
            <a:r>
              <a:rPr lang="es-ES" sz="2800" dirty="0" smtClean="0"/>
              <a:t> </a:t>
            </a:r>
            <a:r>
              <a:rPr lang="es-ES" sz="2800" dirty="0" err="1" smtClean="0"/>
              <a:t>syndrome</a:t>
            </a:r>
            <a:r>
              <a:rPr lang="es-ES" sz="2800" dirty="0" smtClean="0"/>
              <a:t> </a:t>
            </a:r>
            <a:r>
              <a:rPr lang="en-US" sz="2800" dirty="0" smtClean="0"/>
              <a:t>affects </a:t>
            </a:r>
            <a:r>
              <a:rPr lang="en-US" sz="2800" dirty="0"/>
              <a:t>memory, thinking, </a:t>
            </a:r>
            <a:r>
              <a:rPr lang="en-US" sz="2800" dirty="0" smtClean="0"/>
              <a:t>behavior, </a:t>
            </a:r>
            <a:r>
              <a:rPr lang="en-US" sz="2800" dirty="0"/>
              <a:t>and the ability to perform everyday </a:t>
            </a:r>
            <a:r>
              <a:rPr lang="en-US" sz="2800" dirty="0" smtClean="0"/>
              <a:t>activities.</a:t>
            </a:r>
            <a:endParaRPr lang="es-ES" sz="2800" dirty="0" smtClean="0"/>
          </a:p>
          <a:p>
            <a:pPr algn="just">
              <a:buFont typeface="Arial" pitchFamily="34" charset="0"/>
              <a:buChar char="•"/>
            </a:pPr>
            <a:endParaRPr lang="es-ES" sz="2800" dirty="0" smtClean="0"/>
          </a:p>
          <a:p>
            <a:pPr algn="just">
              <a:buFont typeface="Arial" pitchFamily="34" charset="0"/>
              <a:buChar char="•"/>
            </a:pPr>
            <a:r>
              <a:rPr lang="en-US" sz="2800" dirty="0" smtClean="0"/>
              <a:t>  </a:t>
            </a:r>
            <a:r>
              <a:rPr lang="en-US" sz="2800" b="1" dirty="0" smtClean="0"/>
              <a:t>40 million </a:t>
            </a:r>
            <a:r>
              <a:rPr lang="en-US" sz="2800" b="1" dirty="0"/>
              <a:t>people </a:t>
            </a:r>
            <a:r>
              <a:rPr lang="en-US" sz="2800" dirty="0" smtClean="0"/>
              <a:t>were diagnosed with </a:t>
            </a:r>
            <a:r>
              <a:rPr lang="en-US" sz="2800" dirty="0" err="1" smtClean="0"/>
              <a:t>alzheimer</a:t>
            </a:r>
            <a:r>
              <a:rPr lang="en-US" sz="2800" dirty="0" smtClean="0"/>
              <a:t>, the most common type of dementia, in 2010.</a:t>
            </a:r>
          </a:p>
          <a:p>
            <a:pPr algn="just">
              <a:buFont typeface="Arial" pitchFamily="34" charset="0"/>
              <a:buChar char="•"/>
            </a:pPr>
            <a:endParaRPr lang="en-US" sz="2800" dirty="0" smtClean="0"/>
          </a:p>
          <a:p>
            <a:pPr algn="just">
              <a:buFont typeface="Arial" pitchFamily="34" charset="0"/>
              <a:buChar char="•"/>
            </a:pPr>
            <a:r>
              <a:rPr lang="en-US" sz="2800"/>
              <a:t> </a:t>
            </a:r>
            <a:r>
              <a:rPr lang="en-US" sz="2800" smtClean="0"/>
              <a:t>Improve </a:t>
            </a:r>
            <a:r>
              <a:rPr lang="en-US" sz="2800" dirty="0" smtClean="0"/>
              <a:t>elder people quality of life, increasing their independence and choice, reduce the risk of accidents, reducing avoidable residential and hospital cares, and also reducing the stress on </a:t>
            </a:r>
            <a:r>
              <a:rPr lang="en-US" sz="2800" dirty="0" err="1" smtClean="0"/>
              <a:t>carers</a:t>
            </a:r>
            <a:r>
              <a:rPr lang="en-US" sz="2800" dirty="0" smtClean="0"/>
              <a:t>.</a:t>
            </a:r>
            <a:endParaRPr lang="es-ES" sz="2800" dirty="0"/>
          </a:p>
        </p:txBody>
      </p:sp>
      <p:sp>
        <p:nvSpPr>
          <p:cNvPr id="54" name="Text Box 17"/>
          <p:cNvSpPr txBox="1">
            <a:spLocks noChangeArrowheads="1"/>
          </p:cNvSpPr>
          <p:nvPr/>
        </p:nvSpPr>
        <p:spPr bwMode="auto">
          <a:xfrm>
            <a:off x="14148927" y="30618905"/>
            <a:ext cx="15625736" cy="1342584"/>
          </a:xfrm>
          <a:prstGeom prst="rect">
            <a:avLst/>
          </a:prstGeom>
          <a:solidFill>
            <a:schemeClr val="bg2">
              <a:lumMod val="75000"/>
            </a:schemeClr>
          </a:solidFill>
          <a:ln w="9525">
            <a:solidFill>
              <a:schemeClr val="tx1"/>
            </a:solidFill>
            <a:miter lim="800000"/>
            <a:headEnd/>
            <a:tailEnd/>
          </a:ln>
        </p:spPr>
        <p:txBody>
          <a:bodyPr wrap="square" lIns="360000" tIns="360000" rIns="360000" bIns="360000">
            <a:spAutoFit/>
          </a:bodyPr>
          <a:lstStyle/>
          <a:p>
            <a:pPr>
              <a:spcBef>
                <a:spcPct val="50000"/>
              </a:spcBef>
            </a:pPr>
            <a:r>
              <a:rPr lang="en-US" sz="4000" b="1" dirty="0">
                <a:solidFill>
                  <a:schemeClr val="bg1"/>
                </a:solidFill>
                <a:latin typeface="Palatino" pitchFamily="-96" charset="0"/>
              </a:rPr>
              <a:t>4</a:t>
            </a:r>
            <a:r>
              <a:rPr lang="en-US" sz="4000" b="1" dirty="0" smtClean="0">
                <a:solidFill>
                  <a:schemeClr val="bg1"/>
                </a:solidFill>
                <a:latin typeface="Palatino" pitchFamily="-96" charset="0"/>
              </a:rPr>
              <a:t>. Future work</a:t>
            </a:r>
            <a:endParaRPr lang="en-US" sz="4000" b="1" dirty="0">
              <a:solidFill>
                <a:schemeClr val="bg1"/>
              </a:solidFill>
              <a:latin typeface="Palatino" pitchFamily="-96" charset="0"/>
            </a:endParaRPr>
          </a:p>
        </p:txBody>
      </p:sp>
      <p:pic>
        <p:nvPicPr>
          <p:cNvPr id="1026" name="Picture 2" descr="C:\Users\aclapes2\Downloads\brain_transpare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4078" y="11790190"/>
            <a:ext cx="1768324" cy="6155307"/>
          </a:xfrm>
          <a:prstGeom prst="rect">
            <a:avLst/>
          </a:prstGeom>
          <a:noFill/>
          <a:extLst>
            <a:ext uri="{909E8E84-426E-40dd-AFC4-6F175D3DCCD1}">
              <a14:hiddenFill xmlns:a14="http://schemas.microsoft.com/office/drawing/2010/main">
                <a:solidFill>
                  <a:srgbClr val="FFFFFF"/>
                </a:solidFill>
              </a14:hiddenFill>
            </a:ext>
          </a:extLst>
        </p:spPr>
      </p:pic>
      <p:sp>
        <p:nvSpPr>
          <p:cNvPr id="49" name="Text Box 17"/>
          <p:cNvSpPr txBox="1">
            <a:spLocks noChangeArrowheads="1"/>
          </p:cNvSpPr>
          <p:nvPr/>
        </p:nvSpPr>
        <p:spPr bwMode="auto">
          <a:xfrm>
            <a:off x="14148927" y="10456665"/>
            <a:ext cx="15625736" cy="1342584"/>
          </a:xfrm>
          <a:prstGeom prst="rect">
            <a:avLst/>
          </a:prstGeom>
          <a:solidFill>
            <a:schemeClr val="bg2">
              <a:lumMod val="75000"/>
            </a:schemeClr>
          </a:solidFill>
          <a:ln w="9525">
            <a:solidFill>
              <a:schemeClr val="tx1"/>
            </a:solidFill>
            <a:miter lim="800000"/>
            <a:headEnd/>
            <a:tailEnd/>
          </a:ln>
        </p:spPr>
        <p:txBody>
          <a:bodyPr wrap="square" lIns="360000" tIns="360000" rIns="360000" bIns="360000">
            <a:spAutoFit/>
          </a:bodyPr>
          <a:lstStyle/>
          <a:p>
            <a:pPr>
              <a:spcBef>
                <a:spcPct val="50000"/>
              </a:spcBef>
            </a:pPr>
            <a:r>
              <a:rPr lang="en-US" sz="4000" b="1" dirty="0" smtClean="0">
                <a:solidFill>
                  <a:schemeClr val="bg1"/>
                </a:solidFill>
                <a:latin typeface="Palatino" pitchFamily="-96" charset="0"/>
              </a:rPr>
              <a:t>2. Framework</a:t>
            </a:r>
            <a:endParaRPr lang="en-US" sz="4000" b="1" dirty="0">
              <a:solidFill>
                <a:schemeClr val="bg1"/>
              </a:solidFill>
              <a:latin typeface="Palatino" pitchFamily="-96" charset="0"/>
            </a:endParaRPr>
          </a:p>
        </p:txBody>
      </p:sp>
      <p:sp>
        <p:nvSpPr>
          <p:cNvPr id="79" name="78 Rectángulo redondeado"/>
          <p:cNvSpPr/>
          <p:nvPr/>
        </p:nvSpPr>
        <p:spPr bwMode="auto">
          <a:xfrm>
            <a:off x="755438" y="7288313"/>
            <a:ext cx="28659184" cy="2808312"/>
          </a:xfrm>
          <a:prstGeom prst="roundRect">
            <a:avLst>
              <a:gd name="adj" fmla="val 12221"/>
            </a:avLst>
          </a:prstGeom>
          <a:ln>
            <a:headEnd type="none" w="med" len="med"/>
            <a:tailEnd type="none" w="med" len="med"/>
          </a:ln>
          <a:effectLst>
            <a:outerShdw blurRad="228600" dist="114300" dir="6180000" sx="102000" sy="102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anchor="t"/>
          <a:lstStyle/>
          <a:p>
            <a:pPr algn="just"/>
            <a:r>
              <a:rPr lang="en-US" i="1" dirty="0">
                <a:solidFill>
                  <a:schemeClr val="tx1"/>
                </a:solidFill>
              </a:rPr>
              <a:t>Dementia is a syndrome that can be caused by a number of progressive disorders that affect memory, thinking, behavior and the ability to perform everyday activities. Alzheimer’s disease is the most common type of dementia. This illness affects roughly 40 million people and its growth doubles every five years. Lack of awareness is the most common problem. This problem poses a serious health threat and a potential hazard for the user and those living with her/him, i.e. floods, scalding baths, gas, falls, etc. In this context assistive technology may allow individuals to perform tasks that they would otherwise be unable to do, or increase the ease and safety of the performed task. This includes equipment and devices to help disabled people. At the University of Barcelona and Computer Vision Center we have developed a proof-of-concept based on a multi-sensor non-invasive intelligent homecare framework to help dementia affected people in their daily home tasks, such as reminders (keys, medicines, etc.), advices (do certain tasks in particular periods of time), anomaly detection (such as fall detection and automatic alarm sending), and an intelligent control pipeline that not only offers reminders but also proves and certifies that the procedure has been performed successfully.</a:t>
            </a:r>
            <a:endParaRPr lang="es-ES" i="1" dirty="0">
              <a:solidFill>
                <a:schemeClr val="tx1"/>
              </a:solidFill>
            </a:endParaRPr>
          </a:p>
          <a:p>
            <a:r>
              <a:rPr lang="en-US" dirty="0"/>
              <a:t> </a:t>
            </a:r>
            <a:endParaRPr lang="es-ES" dirty="0"/>
          </a:p>
        </p:txBody>
      </p:sp>
      <p:pic>
        <p:nvPicPr>
          <p:cNvPr id="1042" name="Picture 18"/>
          <p:cNvPicPr>
            <a:picLocks noChangeAspect="1" noChangeArrowheads="1"/>
          </p:cNvPicPr>
          <p:nvPr/>
        </p:nvPicPr>
        <p:blipFill>
          <a:blip r:embed="rId8" cstate="print"/>
          <a:srcRect/>
          <a:stretch>
            <a:fillRect/>
          </a:stretch>
        </p:blipFill>
        <p:spPr bwMode="auto">
          <a:xfrm>
            <a:off x="20057631" y="37833951"/>
            <a:ext cx="1344671" cy="874163"/>
          </a:xfrm>
          <a:prstGeom prst="rect">
            <a:avLst/>
          </a:prstGeom>
          <a:solidFill>
            <a:srgbClr val="FFFFFF">
              <a:shade val="85000"/>
            </a:srgbClr>
          </a:solidFill>
          <a:ln>
            <a:solidFill>
              <a:schemeClr val="bg1"/>
            </a:solidFill>
          </a:ln>
          <a:effectLst/>
        </p:spPr>
      </p:pic>
      <p:pic>
        <p:nvPicPr>
          <p:cNvPr id="1028" name="Picture 4"/>
          <p:cNvPicPr>
            <a:picLocks noChangeAspect="1" noChangeArrowheads="1"/>
          </p:cNvPicPr>
          <p:nvPr/>
        </p:nvPicPr>
        <p:blipFill>
          <a:blip r:embed="rId9" cstate="print"/>
          <a:srcRect/>
          <a:stretch>
            <a:fillRect/>
          </a:stretch>
        </p:blipFill>
        <p:spPr bwMode="auto">
          <a:xfrm>
            <a:off x="1096046" y="28890712"/>
            <a:ext cx="5947137" cy="3583641"/>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effectLst>
        </p:spPr>
      </p:pic>
      <p:pic>
        <p:nvPicPr>
          <p:cNvPr id="1027" name="Picture 3"/>
          <p:cNvPicPr>
            <a:picLocks noChangeAspect="1" noChangeArrowheads="1"/>
          </p:cNvPicPr>
          <p:nvPr/>
        </p:nvPicPr>
        <p:blipFill>
          <a:blip r:embed="rId10" cstate="print">
            <a:duotone>
              <a:prstClr val="black"/>
              <a:schemeClr val="accent3">
                <a:tint val="45000"/>
                <a:satMod val="400000"/>
              </a:schemeClr>
            </a:duotone>
          </a:blip>
          <a:srcRect/>
          <a:stretch>
            <a:fillRect/>
          </a:stretch>
        </p:blipFill>
        <p:spPr bwMode="auto">
          <a:xfrm>
            <a:off x="7197295" y="28862137"/>
            <a:ext cx="6148147" cy="3586419"/>
          </a:xfrm>
          <a:prstGeom prst="roundRect">
            <a:avLst>
              <a:gd name="adj" fmla="val 8594"/>
            </a:avLst>
          </a:prstGeom>
          <a:solidFill>
            <a:srgbClr val="FFFFFF">
              <a:shade val="85000"/>
            </a:srgbClr>
          </a:solidFill>
          <a:ln>
            <a:solidFill>
              <a:schemeClr val="bg1"/>
            </a:solidFill>
          </a:ln>
          <a:effectLst>
            <a:outerShdw blurRad="50800" dist="38100" dir="5400000" algn="t" rotWithShape="0">
              <a:prstClr val="black">
                <a:alpha val="40000"/>
              </a:prstClr>
            </a:outerShdw>
          </a:effectLst>
        </p:spPr>
      </p:pic>
      <p:pic>
        <p:nvPicPr>
          <p:cNvPr id="1029" name="Picture 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544318" y="26747970"/>
            <a:ext cx="7128793" cy="1998727"/>
          </a:xfrm>
          <a:prstGeom prst="rect">
            <a:avLst/>
          </a:prstGeom>
          <a:noFill/>
          <a:ln w="9525">
            <a:noFill/>
            <a:miter lim="800000"/>
            <a:headEnd/>
            <a:tailEnd/>
          </a:ln>
        </p:spPr>
      </p:pic>
      <p:sp>
        <p:nvSpPr>
          <p:cNvPr id="56" name="55 Llamada de flecha hacia abajo"/>
          <p:cNvSpPr/>
          <p:nvPr/>
        </p:nvSpPr>
        <p:spPr bwMode="auto">
          <a:xfrm>
            <a:off x="8584878" y="28098624"/>
            <a:ext cx="3184308" cy="1799457"/>
          </a:xfrm>
          <a:prstGeom prst="downArrowCallout">
            <a:avLst>
              <a:gd name="adj1" fmla="val 32561"/>
              <a:gd name="adj2" fmla="val 25000"/>
              <a:gd name="adj3" fmla="val 25000"/>
              <a:gd name="adj4" fmla="val 64977"/>
            </a:avLst>
          </a:prstGeom>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ES" sz="4800" b="1" dirty="0" err="1" smtClean="0">
                <a:solidFill>
                  <a:schemeClr val="tx1"/>
                </a:solidFill>
                <a:effectLst>
                  <a:outerShdw blurRad="38100" dist="38100" dir="2700000" algn="tl">
                    <a:srgbClr val="000000">
                      <a:alpha val="43137"/>
                    </a:srgbClr>
                  </a:outerShdw>
                </a:effectLst>
              </a:rPr>
              <a:t>Depth</a:t>
            </a:r>
            <a:endParaRPr kumimoji="0" lang="es-ES" sz="6000" b="1" i="0" u="none" strike="noStrike" cap="none" normalizeH="0" baseline="0" dirty="0" smtClean="0">
              <a:ln>
                <a:noFill/>
              </a:ln>
              <a:solidFill>
                <a:schemeClr val="tx1"/>
              </a:solidFill>
              <a:effectLst/>
              <a:latin typeface="Arial" charset="0"/>
              <a:ea typeface="ＭＳ Ｐゴシック" pitchFamily="-96" charset="-128"/>
            </a:endParaRPr>
          </a:p>
        </p:txBody>
      </p:sp>
      <p:sp>
        <p:nvSpPr>
          <p:cNvPr id="53" name="52 Llamada de flecha hacia abajo"/>
          <p:cNvSpPr/>
          <p:nvPr/>
        </p:nvSpPr>
        <p:spPr bwMode="auto">
          <a:xfrm>
            <a:off x="2392190" y="28098624"/>
            <a:ext cx="3184308" cy="1799457"/>
          </a:xfrm>
          <a:prstGeom prst="downArrowCallout">
            <a:avLst>
              <a:gd name="adj1" fmla="val 32561"/>
              <a:gd name="adj2" fmla="val 25000"/>
              <a:gd name="adj3" fmla="val 25000"/>
              <a:gd name="adj4" fmla="val 64977"/>
            </a:avLst>
          </a:prstGeom>
          <a:ln w="38100">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ES" sz="4800" b="1" dirty="0" smtClean="0">
                <a:solidFill>
                  <a:srgbClr val="FF0000"/>
                </a:solidFill>
              </a:rPr>
              <a:t>R</a:t>
            </a:r>
            <a:r>
              <a:rPr lang="es-ES" sz="4800" b="1" dirty="0" smtClean="0">
                <a:solidFill>
                  <a:srgbClr val="00B050"/>
                </a:solidFill>
              </a:rPr>
              <a:t>G</a:t>
            </a:r>
            <a:r>
              <a:rPr lang="es-ES" sz="4800" b="1" dirty="0" smtClean="0">
                <a:solidFill>
                  <a:srgbClr val="0070C0"/>
                </a:solidFill>
              </a:rPr>
              <a:t>B</a:t>
            </a:r>
            <a:endParaRPr kumimoji="0" lang="es-ES" sz="6600" b="1" i="0" u="none" strike="noStrike" cap="none" normalizeH="0" baseline="0" dirty="0" smtClean="0">
              <a:ln>
                <a:noFill/>
              </a:ln>
              <a:solidFill>
                <a:schemeClr val="tx1"/>
              </a:solidFill>
              <a:effectLst/>
              <a:latin typeface="Arial" charset="0"/>
              <a:ea typeface="ＭＳ Ｐゴシック" pitchFamily="-96" charset="-128"/>
            </a:endParaRPr>
          </a:p>
        </p:txBody>
      </p:sp>
      <p:sp>
        <p:nvSpPr>
          <p:cNvPr id="58" name="57 Rectángulo redondeado"/>
          <p:cNvSpPr/>
          <p:nvPr/>
        </p:nvSpPr>
        <p:spPr bwMode="auto">
          <a:xfrm>
            <a:off x="698288" y="19601681"/>
            <a:ext cx="13033448" cy="5976664"/>
          </a:xfrm>
          <a:prstGeom prst="roundRect">
            <a:avLst>
              <a:gd name="adj" fmla="val 12221"/>
            </a:avLst>
          </a:prstGeom>
          <a:ln>
            <a:headEnd type="none" w="med" len="med"/>
            <a:tailEnd type="none" w="med" len="med"/>
          </a:ln>
          <a:effectLst>
            <a:outerShdw blurRad="228600" dist="114300" dir="6180000" sx="102000" sy="102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anchor="t"/>
          <a:lstStyle/>
          <a:p>
            <a:pPr algn="ctr">
              <a:defRPr/>
            </a:pPr>
            <a:r>
              <a:rPr lang="en-US" sz="3600" b="1" dirty="0" smtClean="0">
                <a:solidFill>
                  <a:schemeClr val="tx1"/>
                </a:solidFill>
              </a:rPr>
              <a:t>Wearable Sensors </a:t>
            </a:r>
            <a:r>
              <a:rPr lang="en-US" sz="3600" dirty="0" smtClean="0">
                <a:solidFill>
                  <a:schemeClr val="tx1"/>
                </a:solidFill>
              </a:rPr>
              <a:t>(</a:t>
            </a:r>
            <a:r>
              <a:rPr lang="en-US" sz="3600" i="1" dirty="0" smtClean="0">
                <a:solidFill>
                  <a:schemeClr val="tx1"/>
                </a:solidFill>
              </a:rPr>
              <a:t>Shimmer</a:t>
            </a:r>
            <a:r>
              <a:rPr lang="en-US" sz="3600" dirty="0" smtClean="0">
                <a:solidFill>
                  <a:schemeClr val="tx1"/>
                </a:solidFill>
              </a:rPr>
              <a:t>)</a:t>
            </a:r>
          </a:p>
          <a:p>
            <a:pPr algn="ctr">
              <a:defRPr/>
            </a:pPr>
            <a:endParaRPr lang="en-US" sz="2800" b="1" dirty="0" smtClean="0">
              <a:solidFill>
                <a:schemeClr val="tx1"/>
              </a:solidFill>
            </a:endParaRPr>
          </a:p>
          <a:p>
            <a:pPr algn="just"/>
            <a:r>
              <a:rPr lang="en-US" sz="2800" dirty="0" smtClean="0">
                <a:solidFill>
                  <a:schemeClr val="tx1"/>
                </a:solidFill>
              </a:rPr>
              <a:t>					</a:t>
            </a:r>
            <a:endParaRPr lang="en-US" sz="2600" dirty="0" smtClean="0">
              <a:solidFill>
                <a:schemeClr val="tx1"/>
              </a:solidFill>
            </a:endParaRPr>
          </a:p>
        </p:txBody>
      </p:sp>
      <p:pic>
        <p:nvPicPr>
          <p:cNvPr id="60" name="Picture 2" descr="C:\Users\aclapes\Documents\My Dropbox\Smart Cities\a.png"/>
          <p:cNvPicPr>
            <a:picLocks noChangeAspect="1" noChangeArrowheads="1"/>
          </p:cNvPicPr>
          <p:nvPr/>
        </p:nvPicPr>
        <p:blipFill>
          <a:blip r:embed="rId12" cstate="print"/>
          <a:srcRect/>
          <a:stretch>
            <a:fillRect/>
          </a:stretch>
        </p:blipFill>
        <p:spPr bwMode="auto">
          <a:xfrm>
            <a:off x="8357599" y="20629740"/>
            <a:ext cx="5014097" cy="4674714"/>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effectLst>
        </p:spPr>
      </p:pic>
      <p:pic>
        <p:nvPicPr>
          <p:cNvPr id="61" name="Picture 7" descr="shimmer.png"/>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6319" y="21790496"/>
            <a:ext cx="7005775" cy="3814851"/>
          </a:xfrm>
          <a:prstGeom prst="rect">
            <a:avLst/>
          </a:prstGeom>
          <a:ln>
            <a:noFill/>
          </a:ln>
          <a:effectLst>
            <a:outerShdw blurRad="50800" dist="38100" dir="5400000" algn="t" rotWithShape="0">
              <a:prstClr val="black">
                <a:alpha val="40000"/>
              </a:prstClr>
            </a:outerShdw>
          </a:effectLst>
        </p:spPr>
      </p:pic>
      <p:sp>
        <p:nvSpPr>
          <p:cNvPr id="62" name="61 CuadroTexto"/>
          <p:cNvSpPr txBox="1"/>
          <p:nvPr/>
        </p:nvSpPr>
        <p:spPr>
          <a:xfrm>
            <a:off x="1274351" y="20807814"/>
            <a:ext cx="6738884" cy="965602"/>
          </a:xfrm>
          <a:prstGeom prst="rect">
            <a:avLst/>
          </a:prstGeom>
          <a:noFill/>
        </p:spPr>
        <p:txBody>
          <a:bodyPr wrap="square" rtlCol="0">
            <a:spAutoFit/>
          </a:bodyPr>
          <a:lstStyle/>
          <a:p>
            <a:pPr>
              <a:buFont typeface="Arial" pitchFamily="34" charset="0"/>
              <a:buChar char="•"/>
            </a:pPr>
            <a:r>
              <a:rPr lang="es-ES" sz="2800" dirty="0" smtClean="0"/>
              <a:t>  </a:t>
            </a:r>
            <a:r>
              <a:rPr lang="es-ES" sz="2800" dirty="0" err="1" smtClean="0"/>
              <a:t>Multi</a:t>
            </a:r>
            <a:r>
              <a:rPr lang="es-ES" sz="2800" dirty="0" smtClean="0"/>
              <a:t>-axial </a:t>
            </a:r>
            <a:r>
              <a:rPr lang="es-ES" sz="2800" dirty="0" err="1" smtClean="0"/>
              <a:t>accelerometer</a:t>
            </a:r>
            <a:r>
              <a:rPr lang="es-ES" sz="2800" dirty="0" smtClean="0"/>
              <a:t>, </a:t>
            </a:r>
            <a:r>
              <a:rPr lang="es-ES" sz="2800" dirty="0" err="1" smtClean="0"/>
              <a:t>gyroscope</a:t>
            </a:r>
            <a:r>
              <a:rPr lang="es-ES" sz="2800" dirty="0" smtClean="0"/>
              <a:t>, and </a:t>
            </a:r>
            <a:r>
              <a:rPr lang="es-ES" sz="2800" dirty="0" err="1" smtClean="0"/>
              <a:t>magnetometer</a:t>
            </a:r>
            <a:r>
              <a:rPr lang="es-ES" sz="2800" dirty="0" smtClean="0"/>
              <a:t>.</a:t>
            </a:r>
            <a:endParaRPr lang="es-ES" sz="2800" dirty="0"/>
          </a:p>
        </p:txBody>
      </p:sp>
      <p:pic>
        <p:nvPicPr>
          <p:cNvPr id="1031" name="Picture 7" descr="C:\Users\aclapes\Documents\My Dropbox\Smart Cities\c.png"/>
          <p:cNvPicPr>
            <a:picLocks noChangeAspect="1" noChangeArrowheads="1"/>
          </p:cNvPicPr>
          <p:nvPr/>
        </p:nvPicPr>
        <p:blipFill>
          <a:blip r:embed="rId14" cstate="print"/>
          <a:srcRect/>
          <a:stretch>
            <a:fillRect/>
          </a:stretch>
        </p:blipFill>
        <p:spPr bwMode="auto">
          <a:xfrm>
            <a:off x="7288734" y="34219305"/>
            <a:ext cx="6196319" cy="4608512"/>
          </a:xfrm>
          <a:prstGeom prst="roundRect">
            <a:avLst>
              <a:gd name="adj" fmla="val 8594"/>
            </a:avLst>
          </a:prstGeom>
          <a:solidFill>
            <a:srgbClr val="FFFFFF">
              <a:shade val="85000"/>
            </a:srgbClr>
          </a:solidFill>
          <a:ln>
            <a:noFill/>
          </a:ln>
          <a:effectLst/>
        </p:spPr>
      </p:pic>
      <p:sp>
        <p:nvSpPr>
          <p:cNvPr id="64" name="63 CuadroTexto"/>
          <p:cNvSpPr txBox="1"/>
          <p:nvPr/>
        </p:nvSpPr>
        <p:spPr>
          <a:xfrm>
            <a:off x="1115478" y="34507337"/>
            <a:ext cx="5832648" cy="3970318"/>
          </a:xfrm>
          <a:prstGeom prst="rect">
            <a:avLst/>
          </a:prstGeom>
          <a:noFill/>
        </p:spPr>
        <p:txBody>
          <a:bodyPr wrap="square" rtlCol="0">
            <a:spAutoFit/>
          </a:bodyPr>
          <a:lstStyle/>
          <a:p>
            <a:pPr algn="just">
              <a:buFont typeface="Arial" pitchFamily="34" charset="0"/>
              <a:buChar char="•"/>
            </a:pPr>
            <a:r>
              <a:rPr lang="en-US" dirty="0" smtClean="0"/>
              <a:t>  </a:t>
            </a:r>
            <a:r>
              <a:rPr lang="en-US" sz="2800" dirty="0" smtClean="0"/>
              <a:t>Built a </a:t>
            </a:r>
            <a:r>
              <a:rPr lang="en-US" sz="2800" b="1" dirty="0" smtClean="0"/>
              <a:t>proof of concept</a:t>
            </a:r>
            <a:r>
              <a:rPr lang="en-US" sz="2800" dirty="0" smtClean="0"/>
              <a:t>.</a:t>
            </a:r>
          </a:p>
          <a:p>
            <a:pPr algn="just">
              <a:buFont typeface="Arial" pitchFamily="34" charset="0"/>
              <a:buChar char="•"/>
            </a:pPr>
            <a:endParaRPr lang="en-US" sz="2800" dirty="0" smtClean="0"/>
          </a:p>
          <a:p>
            <a:pPr algn="just">
              <a:buFont typeface="Arial" pitchFamily="34" charset="0"/>
              <a:buChar char="•"/>
            </a:pPr>
            <a:r>
              <a:rPr lang="en-US" sz="2800" dirty="0" smtClean="0"/>
              <a:t> </a:t>
            </a:r>
            <a:r>
              <a:rPr lang="en-US" sz="2800" dirty="0" smtClean="0"/>
              <a:t>Supervises </a:t>
            </a:r>
            <a:r>
              <a:rPr lang="en-US" sz="2800" dirty="0" smtClean="0"/>
              <a:t>the.</a:t>
            </a:r>
            <a:r>
              <a:rPr lang="en-US" sz="2800" b="1" dirty="0" smtClean="0"/>
              <a:t> action of taking daily medication</a:t>
            </a:r>
            <a:r>
              <a:rPr lang="en-US" sz="2800" dirty="0" smtClean="0"/>
              <a:t>.</a:t>
            </a:r>
          </a:p>
          <a:p>
            <a:pPr lvl="1">
              <a:buFont typeface="Arial" pitchFamily="34" charset="0"/>
              <a:buChar char="•"/>
            </a:pPr>
            <a:r>
              <a:rPr lang="en-US" sz="2800" dirty="0" smtClean="0"/>
              <a:t>  </a:t>
            </a:r>
            <a:r>
              <a:rPr lang="en-US" sz="2800" u="sng" dirty="0" smtClean="0"/>
              <a:t>Multi-modal camera</a:t>
            </a:r>
            <a:r>
              <a:rPr lang="en-US" sz="2800" dirty="0" smtClean="0"/>
              <a:t>: user identification and object recognition.</a:t>
            </a:r>
          </a:p>
          <a:p>
            <a:pPr lvl="1">
              <a:buFont typeface="Arial" pitchFamily="34" charset="0"/>
              <a:buChar char="•"/>
            </a:pPr>
            <a:r>
              <a:rPr lang="en-US" sz="2800" dirty="0" smtClean="0"/>
              <a:t>  </a:t>
            </a:r>
            <a:r>
              <a:rPr lang="en-US" sz="2800" u="sng" dirty="0" smtClean="0"/>
              <a:t>Wearable sensors</a:t>
            </a:r>
            <a:r>
              <a:rPr lang="en-US" sz="2800" dirty="0" smtClean="0"/>
              <a:t>: action recognition.</a:t>
            </a:r>
            <a:endParaRPr lang="en-US" sz="2800" dirty="0"/>
          </a:p>
        </p:txBody>
      </p:sp>
      <p:pic>
        <p:nvPicPr>
          <p:cNvPr id="1032" name="Picture 8" descr="C:\Users\aclapes\Journals\CiI Reyes 2012\elsarticle\images\application_rehab.png"/>
          <p:cNvPicPr>
            <a:picLocks noChangeAspect="1" noChangeArrowheads="1"/>
          </p:cNvPicPr>
          <p:nvPr/>
        </p:nvPicPr>
        <p:blipFill>
          <a:blip r:embed="rId15" cstate="print"/>
          <a:srcRect/>
          <a:stretch>
            <a:fillRect/>
          </a:stretch>
        </p:blipFill>
        <p:spPr bwMode="auto">
          <a:xfrm>
            <a:off x="22338406" y="34867377"/>
            <a:ext cx="6264696" cy="3960440"/>
          </a:xfrm>
          <a:prstGeom prst="roundRect">
            <a:avLst>
              <a:gd name="adj" fmla="val 8594"/>
            </a:avLst>
          </a:prstGeom>
          <a:solidFill>
            <a:srgbClr val="FFFFFF">
              <a:shade val="85000"/>
            </a:srgbClr>
          </a:solidFill>
          <a:ln>
            <a:noFill/>
          </a:ln>
          <a:effectLst/>
        </p:spPr>
      </p:pic>
      <p:pic>
        <p:nvPicPr>
          <p:cNvPr id="63" name="62 Imagen" descr="hupba_logoheader2.png"/>
          <p:cNvPicPr>
            <a:picLocks noChangeAspect="1"/>
          </p:cNvPicPr>
          <p:nvPr/>
        </p:nvPicPr>
        <p:blipFill>
          <a:blip r:embed="rId16" cstate="print"/>
          <a:stretch>
            <a:fillRect/>
          </a:stretch>
        </p:blipFill>
        <p:spPr>
          <a:xfrm>
            <a:off x="24642662" y="2751809"/>
            <a:ext cx="5266596" cy="2926826"/>
          </a:xfrm>
          <a:prstGeom prst="rect">
            <a:avLst/>
          </a:prstGeom>
        </p:spPr>
      </p:pic>
      <p:pic>
        <p:nvPicPr>
          <p:cNvPr id="2" name="Picture 1" descr="block_diag.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849574" y="17966177"/>
            <a:ext cx="14473607" cy="12148671"/>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7932</TotalTime>
  <Words>734</Words>
  <Application>Microsoft Macintosh PowerPoint</Application>
  <PresentationFormat>Custom</PresentationFormat>
  <Paragraphs>144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PowerPoint Presentation</vt:lpstr>
    </vt:vector>
  </TitlesOfParts>
  <Company>Playne Design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Kieran Fairnington</dc:creator>
  <cp:lastModifiedBy>Alex Pardo</cp:lastModifiedBy>
  <cp:revision>205</cp:revision>
  <cp:lastPrinted>2012-09-14T09:22:44Z</cp:lastPrinted>
  <dcterms:created xsi:type="dcterms:W3CDTF">2011-01-28T10:11:44Z</dcterms:created>
  <dcterms:modified xsi:type="dcterms:W3CDTF">2012-10-15T19:57:43Z</dcterms:modified>
</cp:coreProperties>
</file>