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avi" ContentType="video/avi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65" r:id="rId3"/>
    <p:sldId id="261" r:id="rId4"/>
    <p:sldId id="260" r:id="rId5"/>
    <p:sldId id="278" r:id="rId6"/>
    <p:sldId id="289" r:id="rId7"/>
    <p:sldId id="262" r:id="rId8"/>
    <p:sldId id="266" r:id="rId9"/>
    <p:sldId id="279" r:id="rId10"/>
    <p:sldId id="288" r:id="rId11"/>
    <p:sldId id="280" r:id="rId12"/>
    <p:sldId id="263" r:id="rId13"/>
    <p:sldId id="276" r:id="rId14"/>
    <p:sldId id="277" r:id="rId15"/>
    <p:sldId id="267" r:id="rId16"/>
    <p:sldId id="281" r:id="rId17"/>
    <p:sldId id="282" r:id="rId18"/>
    <p:sldId id="268" r:id="rId19"/>
    <p:sldId id="291" r:id="rId20"/>
    <p:sldId id="272" r:id="rId21"/>
    <p:sldId id="292" r:id="rId22"/>
    <p:sldId id="293" r:id="rId23"/>
    <p:sldId id="294" r:id="rId24"/>
    <p:sldId id="269" r:id="rId25"/>
    <p:sldId id="295" r:id="rId26"/>
    <p:sldId id="296" r:id="rId27"/>
    <p:sldId id="270" r:id="rId28"/>
    <p:sldId id="273" r:id="rId29"/>
    <p:sldId id="274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F5DEE-BA4C-48CC-A33C-A4AA33BBD419}" type="datetimeFigureOut">
              <a:rPr lang="es-ES" smtClean="0"/>
              <a:t>23/10/2011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C2A87-83B7-4938-A81B-8D431372DB1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6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C2A87-83B7-4938-A81B-8D431372DB1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38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C2A87-83B7-4938-A81B-8D431372DB1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68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C2A87-83B7-4938-A81B-8D431372DB1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682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C2A87-83B7-4938-A81B-8D431372DB1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74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Body Control</a:t>
            </a:r>
            <a:r>
              <a:rPr lang="en-US" baseline="0" dirty="0" smtClean="0"/>
              <a:t> r</a:t>
            </a:r>
            <a:r>
              <a:rPr lang="en-US" dirty="0" smtClean="0"/>
              <a:t>otates the whole robot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C2A87-83B7-4938-A81B-8D431372DB1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17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motion field has a parabolic non-linearity, which is due to perspective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en-GB" i="1" dirty="0" smtClean="0"/>
              <a:t>Parallel vectors of the same length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C2A87-83B7-4938-A81B-8D431372DB1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128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Rotation involves a translation of the camera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C2A87-83B7-4938-A81B-8D431372DB1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63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A8B2-F1AE-4D88-92BA-612F4AAB4312}" type="datetimeFigureOut">
              <a:rPr lang="es-ES" smtClean="0"/>
              <a:pPr/>
              <a:t>23/10/2011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6C68-C027-45BC-A5E5-FB364C9BD1CE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A8B2-F1AE-4D88-92BA-612F4AAB4312}" type="datetimeFigureOut">
              <a:rPr lang="es-ES" smtClean="0"/>
              <a:pPr/>
              <a:t>23/10/2011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6C68-C027-45BC-A5E5-FB364C9BD1CE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A8B2-F1AE-4D88-92BA-612F4AAB4312}" type="datetimeFigureOut">
              <a:rPr lang="es-ES" smtClean="0"/>
              <a:pPr/>
              <a:t>23/10/2011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6C68-C027-45BC-A5E5-FB364C9BD1CE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A8B2-F1AE-4D88-92BA-612F4AAB4312}" type="datetimeFigureOut">
              <a:rPr lang="es-ES" smtClean="0"/>
              <a:pPr/>
              <a:t>23/10/2011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6C68-C027-45BC-A5E5-FB364C9BD1CE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A8B2-F1AE-4D88-92BA-612F4AAB4312}" type="datetimeFigureOut">
              <a:rPr lang="es-ES" smtClean="0"/>
              <a:pPr/>
              <a:t>23/10/2011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6C68-C027-45BC-A5E5-FB364C9BD1CE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A8B2-F1AE-4D88-92BA-612F4AAB4312}" type="datetimeFigureOut">
              <a:rPr lang="es-ES" smtClean="0"/>
              <a:pPr/>
              <a:t>23/10/2011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6C68-C027-45BC-A5E5-FB364C9BD1CE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A8B2-F1AE-4D88-92BA-612F4AAB4312}" type="datetimeFigureOut">
              <a:rPr lang="es-ES" smtClean="0"/>
              <a:pPr/>
              <a:t>23/10/2011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6C68-C027-45BC-A5E5-FB364C9BD1CE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A8B2-F1AE-4D88-92BA-612F4AAB4312}" type="datetimeFigureOut">
              <a:rPr lang="es-ES" smtClean="0"/>
              <a:pPr/>
              <a:t>23/10/2011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6C68-C027-45BC-A5E5-FB364C9BD1CE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A8B2-F1AE-4D88-92BA-612F4AAB4312}" type="datetimeFigureOut">
              <a:rPr lang="es-ES" smtClean="0"/>
              <a:pPr/>
              <a:t>23/10/2011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6C68-C027-45BC-A5E5-FB364C9BD1CE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A8B2-F1AE-4D88-92BA-612F4AAB4312}" type="datetimeFigureOut">
              <a:rPr lang="es-ES" smtClean="0"/>
              <a:pPr/>
              <a:t>23/10/2011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6C68-C027-45BC-A5E5-FB364C9BD1CE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A8B2-F1AE-4D88-92BA-612F4AAB4312}" type="datetimeFigureOut">
              <a:rPr lang="es-ES" smtClean="0"/>
              <a:pPr/>
              <a:t>23/10/2011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6C68-C027-45BC-A5E5-FB364C9BD1CE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" y="-1"/>
            <a:ext cx="914399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7A8B2-F1AE-4D88-92BA-612F4AAB4312}" type="datetimeFigureOut">
              <a:rPr lang="es-ES" smtClean="0"/>
              <a:pPr/>
              <a:t>23/10/2011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A6C68-C027-45BC-A5E5-FB364C9BD1CE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avi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fibot\Desktop\ppt\videos\forward_no_ctrl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fibot\Desktop\ppt\videos\forward_ctrl.mp4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Biologically Inspired Turn Control for Autonomous Mobile Robots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Xavier Perez-Sala, Cecilio Angulo, Sergio Escalera</a:t>
            </a:r>
            <a:endParaRPr lang="en-GB" dirty="0"/>
          </a:p>
        </p:txBody>
      </p:sp>
      <p:pic>
        <p:nvPicPr>
          <p:cNvPr id="2052" name="Picture 4" descr="http://www.icmab.es/setn/BIONyX/logo-up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052735" cy="1052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Body-Head alignment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1520" y="4084492"/>
            <a:ext cx="4040188" cy="639762"/>
          </a:xfrm>
        </p:spPr>
        <p:txBody>
          <a:bodyPr/>
          <a:lstStyle/>
          <a:p>
            <a:r>
              <a:rPr lang="en-US" dirty="0" smtClean="0"/>
              <a:t>Body Control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148064" y="1452277"/>
            <a:ext cx="4041775" cy="639762"/>
          </a:xfrm>
        </p:spPr>
        <p:txBody>
          <a:bodyPr/>
          <a:lstStyle/>
          <a:p>
            <a:r>
              <a:rPr lang="es-ES" dirty="0" smtClean="0"/>
              <a:t>Head Control</a:t>
            </a:r>
            <a:endParaRPr lang="es-E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148064" y="2098605"/>
            <a:ext cx="4041775" cy="2266499"/>
          </a:xfrm>
        </p:spPr>
        <p:txBody>
          <a:bodyPr>
            <a:normAutofit/>
          </a:bodyPr>
          <a:lstStyle/>
          <a:p>
            <a:r>
              <a:rPr lang="en-US" u="sng" dirty="0" smtClean="0"/>
              <a:t>Set point</a:t>
            </a:r>
            <a:r>
              <a:rPr lang="en-US" dirty="0" smtClean="0"/>
              <a:t>:	Maintain </a:t>
            </a:r>
            <a:r>
              <a:rPr lang="en-US" dirty="0"/>
              <a:t>head </a:t>
            </a:r>
            <a:r>
              <a:rPr lang="en-US" dirty="0" smtClean="0"/>
              <a:t>		orientation</a:t>
            </a:r>
            <a:endParaRPr lang="en-US" dirty="0"/>
          </a:p>
          <a:p>
            <a:r>
              <a:rPr lang="en-US" u="sng" dirty="0" smtClean="0"/>
              <a:t>Action</a:t>
            </a:r>
            <a:r>
              <a:rPr lang="en-US" dirty="0" smtClean="0"/>
              <a:t>:	“Pan” angle </a:t>
            </a:r>
            <a:r>
              <a:rPr lang="el-GR" dirty="0" smtClean="0"/>
              <a:t>θ</a:t>
            </a:r>
            <a:endParaRPr lang="es-ES" dirty="0" smtClean="0"/>
          </a:p>
          <a:p>
            <a:r>
              <a:rPr lang="en-US" u="sng" dirty="0"/>
              <a:t>Error</a:t>
            </a:r>
            <a:r>
              <a:rPr lang="en-US" dirty="0"/>
              <a:t>:	Instantaneous  		head rotation </a:t>
            </a:r>
            <a:r>
              <a:rPr lang="el-GR" dirty="0" smtClean="0"/>
              <a:t>ϕ</a:t>
            </a:r>
            <a:endParaRPr lang="en-US" i="1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4"/>
          </p:nvPr>
        </p:nvSpPr>
        <p:spPr>
          <a:xfrm>
            <a:off x="251520" y="4797152"/>
            <a:ext cx="4041775" cy="1686173"/>
          </a:xfrm>
        </p:spPr>
        <p:txBody>
          <a:bodyPr>
            <a:normAutofit/>
          </a:bodyPr>
          <a:lstStyle/>
          <a:p>
            <a:r>
              <a:rPr lang="en-US" u="sng" dirty="0" smtClean="0"/>
              <a:t>Set point</a:t>
            </a:r>
            <a:r>
              <a:rPr lang="en-US" dirty="0" smtClean="0"/>
              <a:t>:	Align the neck</a:t>
            </a:r>
          </a:p>
          <a:p>
            <a:r>
              <a:rPr lang="en-US" u="sng" dirty="0" smtClean="0"/>
              <a:t>Action</a:t>
            </a:r>
            <a:r>
              <a:rPr lang="en-US" dirty="0" smtClean="0"/>
              <a:t>:	Walk velocity</a:t>
            </a:r>
          </a:p>
          <a:p>
            <a:r>
              <a:rPr lang="en-US" u="sng" dirty="0"/>
              <a:t>Error</a:t>
            </a:r>
            <a:r>
              <a:rPr lang="en-US" dirty="0"/>
              <a:t>:	“Pan” angle </a:t>
            </a:r>
            <a:r>
              <a:rPr lang="el-GR" dirty="0" smtClean="0"/>
              <a:t>θ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Picture 5" descr="C:\Users\wifibot\Desktop\2011 CCIA\aux_\turnControl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90582"/>
            <a:ext cx="2820750" cy="252990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ircular Arrow 11"/>
          <p:cNvSpPr/>
          <p:nvPr/>
        </p:nvSpPr>
        <p:spPr>
          <a:xfrm rot="14911491">
            <a:off x="2697758" y="3069277"/>
            <a:ext cx="1527476" cy="143100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8244351"/>
              <a:gd name="adj5" fmla="val 125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flipH="1">
            <a:off x="3596186" y="2236054"/>
            <a:ext cx="1050335" cy="115212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30917"/>
              <a:gd name="adj5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Rotation </a:t>
            </a:r>
            <a:r>
              <a:rPr lang="en-GB" dirty="0" smtClean="0"/>
              <a:t>Angle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/>
              <a:t>Body-Head alignment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Rotation </a:t>
            </a:r>
            <a:r>
              <a:rPr lang="en-GB" dirty="0"/>
              <a:t>Angle</a:t>
            </a: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SURF flow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Rotation Angle </a:t>
            </a:r>
            <a:r>
              <a:rPr lang="en-GB" dirty="0" smtClean="0"/>
              <a:t>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Motion field:</a:t>
            </a:r>
            <a:r>
              <a:rPr lang="en-GB" dirty="0" smtClean="0"/>
              <a:t> </a:t>
            </a:r>
          </a:p>
          <a:p>
            <a:pPr>
              <a:buNone/>
            </a:pPr>
            <a:r>
              <a:rPr lang="en-GB" i="1" dirty="0" smtClean="0"/>
              <a:t>Projection of 3-D relative velocity vectors of the</a:t>
            </a:r>
          </a:p>
          <a:p>
            <a:pPr>
              <a:buNone/>
            </a:pPr>
            <a:r>
              <a:rPr lang="en-GB" i="1" dirty="0" smtClean="0"/>
              <a:t>scene points onto the 2-D image plane</a:t>
            </a:r>
          </a:p>
          <a:p>
            <a:pPr>
              <a:buNone/>
            </a:pPr>
            <a:endParaRPr lang="en-GB" i="1" dirty="0" smtClean="0"/>
          </a:p>
          <a:p>
            <a:pPr>
              <a:buNone/>
            </a:pPr>
            <a:r>
              <a:rPr lang="en-GB" b="1" dirty="0" smtClean="0"/>
              <a:t>Pure rotations:</a:t>
            </a:r>
            <a:endParaRPr lang="en-GB" dirty="0" smtClean="0"/>
          </a:p>
          <a:p>
            <a:pPr>
              <a:buNone/>
            </a:pPr>
            <a:r>
              <a:rPr lang="en-GB" i="1" dirty="0" smtClean="0"/>
              <a:t>Vectors show the image distortion due to camera</a:t>
            </a:r>
          </a:p>
          <a:p>
            <a:pPr>
              <a:buNone/>
            </a:pPr>
            <a:r>
              <a:rPr lang="en-GB" i="1" dirty="0" smtClean="0"/>
              <a:t>rotation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Rotation Angle </a:t>
            </a:r>
            <a:r>
              <a:rPr lang="en-GB" dirty="0" smtClean="0"/>
              <a:t>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Optical flow:</a:t>
            </a:r>
            <a:r>
              <a:rPr lang="en-GB" dirty="0" smtClean="0"/>
              <a:t> </a:t>
            </a:r>
          </a:p>
          <a:p>
            <a:pPr>
              <a:buNone/>
            </a:pPr>
            <a:r>
              <a:rPr lang="en-GB" i="1" dirty="0" smtClean="0"/>
              <a:t>2-D displacements of brightness patterns in the</a:t>
            </a:r>
          </a:p>
          <a:p>
            <a:pPr>
              <a:buNone/>
            </a:pPr>
            <a:r>
              <a:rPr lang="en-GB" i="1" dirty="0" smtClean="0"/>
              <a:t>image</a:t>
            </a:r>
            <a:endParaRPr lang="en-GB" i="1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sz="5400" dirty="0" smtClean="0"/>
          </a:p>
          <a:p>
            <a:pPr>
              <a:buNone/>
            </a:pPr>
            <a:r>
              <a:rPr lang="en-GB" b="1" dirty="0" smtClean="0"/>
              <a:t>Optical </a:t>
            </a:r>
            <a:r>
              <a:rPr lang="en-GB" b="1" dirty="0" smtClean="0"/>
              <a:t>flow = Motion field ?</a:t>
            </a:r>
            <a:endParaRPr lang="en-GB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96952"/>
            <a:ext cx="3024336" cy="232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Rotation Angle </a:t>
            </a:r>
            <a:r>
              <a:rPr lang="en-GB" dirty="0" smtClean="0"/>
              <a:t>(</a:t>
            </a:r>
            <a:r>
              <a:rPr lang="en-GB" dirty="0" smtClean="0"/>
              <a:t>III)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/>
              <a:t>Restriction:</a:t>
            </a:r>
            <a:r>
              <a:rPr lang="en-GB" dirty="0" smtClean="0"/>
              <a:t> </a:t>
            </a:r>
          </a:p>
          <a:p>
            <a:r>
              <a:rPr lang="en-US" dirty="0" smtClean="0"/>
              <a:t>Rotation axis </a:t>
            </a:r>
            <a:r>
              <a:rPr lang="en-US" dirty="0"/>
              <a:t>match the image </a:t>
            </a:r>
            <a:r>
              <a:rPr lang="en-US" dirty="0" smtClean="0"/>
              <a:t>plane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None/>
            </a:pPr>
            <a:r>
              <a:rPr lang="en-GB" b="1" dirty="0" smtClean="0"/>
              <a:t>Robot</a:t>
            </a:r>
            <a:r>
              <a:rPr lang="en-GB" dirty="0" smtClean="0"/>
              <a:t> (Sony </a:t>
            </a:r>
            <a:r>
              <a:rPr lang="en-GB" dirty="0" err="1" smtClean="0"/>
              <a:t>Aibo</a:t>
            </a:r>
            <a:r>
              <a:rPr lang="en-GB" dirty="0" smtClean="0"/>
              <a:t>)</a:t>
            </a:r>
            <a:r>
              <a:rPr lang="en-GB" b="1" dirty="0" smtClean="0"/>
              <a:t>: </a:t>
            </a:r>
          </a:p>
          <a:p>
            <a:r>
              <a:rPr lang="en-US" dirty="0" smtClean="0"/>
              <a:t>Rotation involves a small translation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Assumption:</a:t>
            </a:r>
          </a:p>
          <a:p>
            <a:r>
              <a:rPr lang="en-US" dirty="0" smtClean="0"/>
              <a:t>Pure rotation + noise in the measure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Rotation Angle </a:t>
            </a:r>
            <a:r>
              <a:rPr lang="en-GB" dirty="0" smtClean="0"/>
              <a:t>(IV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5" name="turn_aibo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4568.3372" end="895.14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5816" y="2589090"/>
            <a:ext cx="3312370" cy="25481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 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/>
              <a:t>Body-Head alignment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Rotation Angle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SURF flow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 Flow(I)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GB" b="1" dirty="0" smtClean="0"/>
              <a:t>Optical flow restrictions:</a:t>
            </a:r>
            <a:endParaRPr lang="en-GB" dirty="0" smtClean="0"/>
          </a:p>
          <a:p>
            <a:pPr marL="514350" indent="-514350"/>
            <a:r>
              <a:rPr lang="en-GB" dirty="0" smtClean="0"/>
              <a:t>Brightness constancy</a:t>
            </a:r>
          </a:p>
          <a:p>
            <a:pPr marL="514350" indent="-514350"/>
            <a:r>
              <a:rPr lang="en-GB" dirty="0" smtClean="0"/>
              <a:t>Temporal persistence</a:t>
            </a:r>
          </a:p>
          <a:p>
            <a:pPr marL="514350" indent="-514350"/>
            <a:r>
              <a:rPr lang="en-GB" dirty="0" smtClean="0"/>
              <a:t>Spatial coherence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 Flow(II)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3861048"/>
            <a:ext cx="5122912" cy="226511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Corner detection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SURF description &amp;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Correspondences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Parallel vectors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Mean length &amp; mean angle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61120"/>
            <a:ext cx="1981200" cy="304800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1988840"/>
            <a:ext cx="1981200" cy="1524000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7184" y="1988840"/>
            <a:ext cx="19812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 Flow(III)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</p:spPr>
        <p:txBody>
          <a:bodyPr/>
          <a:lstStyle/>
          <a:p>
            <a:r>
              <a:rPr lang="en-US" dirty="0" smtClean="0"/>
              <a:t>Correspondences: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3155404" cy="2427234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5076056" y="1535113"/>
            <a:ext cx="3610744" cy="639762"/>
          </a:xfrm>
        </p:spPr>
        <p:txBody>
          <a:bodyPr/>
          <a:lstStyle/>
          <a:p>
            <a:r>
              <a:rPr lang="en-US" dirty="0" smtClean="0"/>
              <a:t>Refinement: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10" y="2564904"/>
            <a:ext cx="3155404" cy="2427234"/>
          </a:xfrm>
        </p:spPr>
      </p:pic>
    </p:spTree>
    <p:extLst>
      <p:ext uri="{BB962C8B-B14F-4D97-AF65-F5344CB8AC3E}">
        <p14:creationId xmlns:p14="http://schemas.microsoft.com/office/powerpoint/2010/main" val="41510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pic>
        <p:nvPicPr>
          <p:cNvPr id="3" name="turn_no_Ctrl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1760" y="2243454"/>
            <a:ext cx="4318894" cy="32394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Rotation angle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Robot turning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u="sng" dirty="0" smtClean="0"/>
          </a:p>
          <a:p>
            <a:r>
              <a:rPr lang="en-GB" u="sng" dirty="0" smtClean="0"/>
              <a:t>Robo</a:t>
            </a:r>
            <a:r>
              <a:rPr lang="en-GB" dirty="0" smtClean="0"/>
              <a:t>t: Sony </a:t>
            </a:r>
            <a:r>
              <a:rPr lang="en-GB" dirty="0" err="1" smtClean="0"/>
              <a:t>Aibo</a:t>
            </a:r>
            <a:r>
              <a:rPr lang="en-GB" dirty="0" smtClean="0"/>
              <a:t> ERS-7</a:t>
            </a:r>
          </a:p>
          <a:p>
            <a:r>
              <a:rPr lang="en-GB" dirty="0" smtClean="0"/>
              <a:t>PC - robot processing 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(wireless)</a:t>
            </a:r>
          </a:p>
          <a:p>
            <a:r>
              <a:rPr lang="en-GB" dirty="0" smtClean="0"/>
              <a:t>Sampling time: </a:t>
            </a:r>
            <a:r>
              <a:rPr lang="en-GB" dirty="0"/>
              <a:t>100ms</a:t>
            </a:r>
          </a:p>
          <a:p>
            <a:r>
              <a:rPr lang="en-US" dirty="0"/>
              <a:t>Rotation measured using a zenithal camera</a:t>
            </a:r>
            <a:endParaRPr lang="en-GB" dirty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Angle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/>
          <a:stretch/>
        </p:blipFill>
        <p:spPr bwMode="auto">
          <a:xfrm>
            <a:off x="755084" y="2452255"/>
            <a:ext cx="7633834" cy="198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3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/>
          <a:stretch/>
        </p:blipFill>
        <p:spPr bwMode="auto">
          <a:xfrm>
            <a:off x="755084" y="2452255"/>
            <a:ext cx="7633834" cy="198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</a:t>
            </a:r>
            <a:r>
              <a:rPr lang="en-US" dirty="0" smtClean="0"/>
              <a:t>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Maximum rotation/sampling time = 3º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592" y="2996952"/>
            <a:ext cx="7272808" cy="288032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turning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 software: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General approach: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4527"/>
            <a:ext cx="4032448" cy="329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2564904"/>
            <a:ext cx="4032450" cy="331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1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4" name="turn_ctrl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0311" y="2204864"/>
            <a:ext cx="4421792" cy="33166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Straight Forward (I)</a:t>
            </a:r>
            <a:endParaRPr lang="en-GB" dirty="0"/>
          </a:p>
        </p:txBody>
      </p:sp>
      <p:pic>
        <p:nvPicPr>
          <p:cNvPr id="4" name="forward_no_ctrl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65541" y="2207544"/>
            <a:ext cx="4412918" cy="3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Straight </a:t>
            </a:r>
            <a:r>
              <a:rPr lang="en-GB" dirty="0" smtClean="0"/>
              <a:t>Forward (II)</a:t>
            </a:r>
            <a:endParaRPr lang="en-GB" dirty="0"/>
          </a:p>
        </p:txBody>
      </p:sp>
      <p:pic>
        <p:nvPicPr>
          <p:cNvPr id="4" name="forward_ctrl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61968" y="2204864"/>
            <a:ext cx="4420064" cy="33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1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Only camera images </a:t>
            </a:r>
            <a:r>
              <a:rPr lang="en-GB" dirty="0"/>
              <a:t>and neck sensor are used</a:t>
            </a:r>
            <a:endParaRPr lang="en-GB" dirty="0" smtClean="0"/>
          </a:p>
          <a:p>
            <a:r>
              <a:rPr lang="en-GB" dirty="0" smtClean="0"/>
              <a:t>Biologically inspired navigation</a:t>
            </a:r>
          </a:p>
          <a:p>
            <a:r>
              <a:rPr lang="en-GB" dirty="0" smtClean="0"/>
              <a:t>Without artificial landmarks or </a:t>
            </a:r>
            <a:r>
              <a:rPr lang="en-GB" dirty="0" err="1" smtClean="0"/>
              <a:t>egomotion</a:t>
            </a:r>
            <a:endParaRPr lang="en-GB" dirty="0" smtClean="0"/>
          </a:p>
          <a:p>
            <a:r>
              <a:rPr lang="en-GB" dirty="0" smtClean="0"/>
              <a:t>Similar results that to specific system</a:t>
            </a:r>
          </a:p>
          <a:p>
            <a:pPr lvl="1"/>
            <a:r>
              <a:rPr lang="en-GB" dirty="0" smtClean="0"/>
              <a:t>Rotations &gt; 15º</a:t>
            </a:r>
          </a:p>
          <a:p>
            <a:r>
              <a:rPr lang="en-GB" b="1" dirty="0" smtClean="0"/>
              <a:t>Exportable system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Problems with wireless 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Test on other platforms</a:t>
            </a:r>
          </a:p>
          <a:p>
            <a:r>
              <a:rPr lang="en-GB" dirty="0" smtClean="0"/>
              <a:t>Correct robot trajectory using motor information</a:t>
            </a:r>
          </a:p>
          <a:p>
            <a:r>
              <a:rPr lang="en-GB" dirty="0" smtClean="0"/>
              <a:t>Sampling rate decreasing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for your attention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ctr">
              <a:buNone/>
            </a:pPr>
            <a:r>
              <a:rPr lang="en-GB" dirty="0" smtClean="0"/>
              <a:t>Questions?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				Path planning</a:t>
            </a:r>
          </a:p>
          <a:p>
            <a:r>
              <a:rPr lang="en-GB" dirty="0" smtClean="0"/>
              <a:t>Robot navigation	</a:t>
            </a:r>
          </a:p>
          <a:p>
            <a:pPr>
              <a:buNone/>
            </a:pPr>
            <a:r>
              <a:rPr lang="en-GB" dirty="0" smtClean="0"/>
              <a:t>					Path execution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				     </a:t>
            </a:r>
            <a:r>
              <a:rPr lang="en-GB" dirty="0" smtClean="0">
                <a:solidFill>
                  <a:srgbClr val="FF0000"/>
                </a:solidFill>
              </a:rPr>
              <a:t>Unexpected behaviour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Path execution control is needed !</a:t>
            </a:r>
            <a:endParaRPr lang="en-GB" dirty="0"/>
          </a:p>
        </p:txBody>
      </p:sp>
      <p:sp>
        <p:nvSpPr>
          <p:cNvPr id="4" name="Left Brace 3"/>
          <p:cNvSpPr/>
          <p:nvPr/>
        </p:nvSpPr>
        <p:spPr>
          <a:xfrm>
            <a:off x="3851920" y="1772816"/>
            <a:ext cx="144016" cy="15121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184068" y="3609020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General</a:t>
            </a:r>
            <a:r>
              <a:rPr lang="en-GB" dirty="0" smtClean="0"/>
              <a:t> path execution control</a:t>
            </a:r>
          </a:p>
          <a:p>
            <a:r>
              <a:rPr lang="en-GB" dirty="0" smtClean="0"/>
              <a:t>Turn control</a:t>
            </a:r>
          </a:p>
          <a:p>
            <a:r>
              <a:rPr lang="en-GB" u="sng" dirty="0" smtClean="0"/>
              <a:t>Only using</a:t>
            </a:r>
            <a:r>
              <a:rPr lang="en-GB" dirty="0" smtClean="0"/>
              <a:t>:	Camera images + “neck” sensor</a:t>
            </a:r>
          </a:p>
          <a:p>
            <a:r>
              <a:rPr lang="en-GB" u="sng" dirty="0" smtClean="0"/>
              <a:t>Without</a:t>
            </a:r>
            <a:r>
              <a:rPr lang="en-GB" dirty="0" smtClean="0"/>
              <a:t>:		Artificial landmarks, </a:t>
            </a:r>
            <a:r>
              <a:rPr lang="en-GB" dirty="0" err="1" smtClean="0"/>
              <a:t>egomotion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Consecutive frames </a:t>
            </a:r>
            <a:r>
              <a:rPr lang="en-GB" dirty="0" smtClean="0">
                <a:sym typeface="Wingdings" pitchFamily="2" charset="2"/>
              </a:rPr>
              <a:t> M</a:t>
            </a:r>
            <a:r>
              <a:rPr lang="en-GB" dirty="0" smtClean="0"/>
              <a:t>otion information</a:t>
            </a:r>
          </a:p>
          <a:p>
            <a:r>
              <a:rPr lang="en-GB" dirty="0" smtClean="0"/>
              <a:t>Successfully tested on Sony </a:t>
            </a:r>
            <a:r>
              <a:rPr lang="en-GB" dirty="0" err="1" smtClean="0"/>
              <a:t>Aibo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Biological inspiration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Goal Oriented Human Motion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4224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3-4 years: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Head </a:t>
            </a:r>
            <a:r>
              <a:rPr lang="en-GB" dirty="0" smtClean="0"/>
              <a:t>stabilization</a:t>
            </a:r>
          </a:p>
          <a:p>
            <a:pPr marL="0" indent="0">
              <a:buNone/>
            </a:pPr>
            <a:r>
              <a:rPr lang="en-GB" b="1" dirty="0" smtClean="0"/>
              <a:t>4-6 years: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Egocentric representation of the environment</a:t>
            </a:r>
          </a:p>
          <a:p>
            <a:pPr marL="0" indent="0">
              <a:buNone/>
            </a:pPr>
            <a:r>
              <a:rPr lang="en-GB" b="1" dirty="0" smtClean="0"/>
              <a:t>7-8 </a:t>
            </a:r>
            <a:r>
              <a:rPr lang="en-GB" b="1" dirty="0"/>
              <a:t>years: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Landmarks 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Intermediate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goals</a:t>
            </a:r>
          </a:p>
          <a:p>
            <a:pPr marL="0" indent="0">
              <a:buNone/>
            </a:pPr>
            <a:r>
              <a:rPr lang="en-GB" b="1" dirty="0" smtClean="0"/>
              <a:t>9-10 years:</a:t>
            </a:r>
            <a:r>
              <a:rPr lang="en-GB" dirty="0" smtClean="0"/>
              <a:t> </a:t>
            </a:r>
          </a:p>
          <a:p>
            <a:r>
              <a:rPr lang="en-GB" dirty="0" smtClean="0"/>
              <a:t>Exocentric representations</a:t>
            </a:r>
            <a:endParaRPr lang="en-GB" b="1" dirty="0"/>
          </a:p>
          <a:p>
            <a:r>
              <a:rPr lang="en-GB" dirty="0"/>
              <a:t>Anticipatory movements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Mobile Robotics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22478"/>
          </a:xfrm>
        </p:spPr>
        <p:txBody>
          <a:bodyPr>
            <a:normAutofit/>
          </a:bodyPr>
          <a:lstStyle/>
          <a:p>
            <a:endParaRPr lang="en-GB" sz="1800" dirty="0" smtClean="0"/>
          </a:p>
          <a:p>
            <a:pPr marL="0" indent="0">
              <a:buNone/>
            </a:pPr>
            <a:r>
              <a:rPr lang="en-GB" dirty="0"/>
              <a:t>Artificial vestibular </a:t>
            </a:r>
            <a:r>
              <a:rPr lang="en-GB" dirty="0" smtClean="0"/>
              <a:t>systems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dirty="0" err="1" smtClean="0"/>
              <a:t>Odometry</a:t>
            </a:r>
            <a:r>
              <a:rPr lang="en-GB" dirty="0" smtClean="0"/>
              <a:t>, </a:t>
            </a:r>
            <a:r>
              <a:rPr lang="en-GB" dirty="0" err="1" smtClean="0"/>
              <a:t>Egomotion</a:t>
            </a:r>
            <a:r>
              <a:rPr lang="en-GB" dirty="0" smtClean="0"/>
              <a:t>...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dirty="0" smtClean="0"/>
              <a:t>Navigation using landmarks</a:t>
            </a:r>
          </a:p>
          <a:p>
            <a:endParaRPr lang="en-GB" sz="4000" dirty="0" smtClean="0"/>
          </a:p>
          <a:p>
            <a:r>
              <a:rPr lang="en-GB" dirty="0" smtClean="0"/>
              <a:t>SLAM</a:t>
            </a:r>
            <a:endParaRPr lang="en-GB" dirty="0"/>
          </a:p>
          <a:p>
            <a:r>
              <a:rPr lang="en-GB" dirty="0"/>
              <a:t>This work</a:t>
            </a:r>
            <a:r>
              <a:rPr lang="en-GB" dirty="0" smtClean="0"/>
              <a:t>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499992" y="2276872"/>
            <a:ext cx="0" cy="4176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Biological inspiration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Goal Oriented Human Motion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4224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3-4 years: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Head </a:t>
            </a:r>
            <a:r>
              <a:rPr lang="en-GB" dirty="0" smtClean="0"/>
              <a:t>stabilization</a:t>
            </a:r>
          </a:p>
          <a:p>
            <a:pPr marL="0" indent="0">
              <a:buNone/>
            </a:pPr>
            <a:r>
              <a:rPr lang="en-GB" b="1" dirty="0" smtClean="0"/>
              <a:t>4-6 years: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Egocentric representation of the environment</a:t>
            </a:r>
          </a:p>
          <a:p>
            <a:pPr marL="0" indent="0">
              <a:buNone/>
            </a:pPr>
            <a:r>
              <a:rPr lang="en-GB" b="1" dirty="0" smtClean="0"/>
              <a:t>7-8 </a:t>
            </a:r>
            <a:r>
              <a:rPr lang="en-GB" b="1" dirty="0"/>
              <a:t>years: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Landmarks 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Intermediate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goals</a:t>
            </a:r>
          </a:p>
          <a:p>
            <a:pPr marL="0" indent="0">
              <a:buNone/>
            </a:pPr>
            <a:r>
              <a:rPr lang="en-GB" b="1" dirty="0" smtClean="0"/>
              <a:t>9-10 years:</a:t>
            </a:r>
            <a:r>
              <a:rPr lang="en-GB" dirty="0" smtClean="0"/>
              <a:t> </a:t>
            </a:r>
          </a:p>
          <a:p>
            <a:r>
              <a:rPr lang="en-GB" dirty="0" smtClean="0"/>
              <a:t>Exocentric representations</a:t>
            </a:r>
            <a:endParaRPr lang="en-GB" b="1" dirty="0"/>
          </a:p>
          <a:p>
            <a:r>
              <a:rPr lang="en-GB" dirty="0"/>
              <a:t>Anticipatory movements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Mobile Robotics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22478"/>
          </a:xfrm>
        </p:spPr>
        <p:txBody>
          <a:bodyPr>
            <a:normAutofit/>
          </a:bodyPr>
          <a:lstStyle/>
          <a:p>
            <a:endParaRPr lang="en-GB" sz="1800" dirty="0" smtClean="0"/>
          </a:p>
          <a:p>
            <a:pPr marL="0" indent="0">
              <a:buNone/>
            </a:pPr>
            <a:r>
              <a:rPr lang="en-GB" dirty="0"/>
              <a:t>Artificial vestibular </a:t>
            </a:r>
            <a:r>
              <a:rPr lang="en-GB" dirty="0" smtClean="0"/>
              <a:t>systems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dirty="0" err="1" smtClean="0"/>
              <a:t>Odometry</a:t>
            </a:r>
            <a:r>
              <a:rPr lang="en-GB" dirty="0" smtClean="0"/>
              <a:t>, </a:t>
            </a:r>
            <a:r>
              <a:rPr lang="en-GB" dirty="0" err="1" smtClean="0"/>
              <a:t>Egomotion</a:t>
            </a:r>
            <a:r>
              <a:rPr lang="en-GB" dirty="0" smtClean="0"/>
              <a:t>...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dirty="0" smtClean="0"/>
              <a:t>Navigation using landmarks</a:t>
            </a:r>
          </a:p>
          <a:p>
            <a:endParaRPr lang="en-GB" sz="4000" dirty="0" smtClean="0"/>
          </a:p>
          <a:p>
            <a:r>
              <a:rPr lang="en-GB" dirty="0" smtClean="0"/>
              <a:t>SLAM</a:t>
            </a:r>
            <a:endParaRPr lang="en-GB" dirty="0"/>
          </a:p>
          <a:p>
            <a:r>
              <a:rPr lang="en-GB" dirty="0"/>
              <a:t>This work</a:t>
            </a:r>
            <a:r>
              <a:rPr lang="en-GB" dirty="0" smtClean="0"/>
              <a:t>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499992" y="2276872"/>
            <a:ext cx="0" cy="4176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3528" y="6057292"/>
            <a:ext cx="8496944" cy="504056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9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 Control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77072"/>
            <a:ext cx="8496944" cy="2049091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Initial Stage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Head rotation to the desired angle 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(Set point)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Body-head alignment 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(body control + head control)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Final orientation 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(Body and head aligned)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C:\Users\wifibot\Desktop\2011 CCIA\aux_\turnControl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50882"/>
            <a:ext cx="1950976" cy="162379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ifibot\Desktop\2011 CCIA\aux_\turnControl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50884"/>
            <a:ext cx="1872208" cy="16298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ifibot\Desktop\2011 CCIA\aux_\turnControl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50884"/>
            <a:ext cx="1835854" cy="16465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ifibot\Desktop\ppt\img\turnControl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5" y="1850884"/>
            <a:ext cx="1933923" cy="1630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 Control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Body-Head alignment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Rotation Angle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SURF flow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Body-Head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/>
              <a:t>Body-Head alignment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Rotation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Angle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SURF flow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7457</TotalTime>
  <Words>470</Words>
  <Application>Microsoft Office PowerPoint</Application>
  <PresentationFormat>On-screen Show (4:3)</PresentationFormat>
  <Paragraphs>186</Paragraphs>
  <Slides>29</Slides>
  <Notes>7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Tema de Office</vt:lpstr>
      <vt:lpstr>Biologically Inspired Turn Control for Autonomous Mobile Robots</vt:lpstr>
      <vt:lpstr>Motivation</vt:lpstr>
      <vt:lpstr>Motivation</vt:lpstr>
      <vt:lpstr>Overview</vt:lpstr>
      <vt:lpstr>Biological inspiration</vt:lpstr>
      <vt:lpstr>Biological inspiration</vt:lpstr>
      <vt:lpstr>Turn Control (I)</vt:lpstr>
      <vt:lpstr>Turn Control (II)</vt:lpstr>
      <vt:lpstr>Body-Head alignment</vt:lpstr>
      <vt:lpstr>Body-Head alignment</vt:lpstr>
      <vt:lpstr>Rotation Angle</vt:lpstr>
      <vt:lpstr>Rotation Angle (I)</vt:lpstr>
      <vt:lpstr>Rotation Angle (II)</vt:lpstr>
      <vt:lpstr>Rotation Angle (III)</vt:lpstr>
      <vt:lpstr>Rotation Angle (IV)</vt:lpstr>
      <vt:lpstr>SURF Flow</vt:lpstr>
      <vt:lpstr>SURF Flow(I)</vt:lpstr>
      <vt:lpstr>SURF Flow(II)</vt:lpstr>
      <vt:lpstr>SURF Flow(III)</vt:lpstr>
      <vt:lpstr>Experiments</vt:lpstr>
      <vt:lpstr>Rotation Angle</vt:lpstr>
      <vt:lpstr>Rotation Angle</vt:lpstr>
      <vt:lpstr>Robot turning</vt:lpstr>
      <vt:lpstr>Results</vt:lpstr>
      <vt:lpstr>Straight Forward (I)</vt:lpstr>
      <vt:lpstr>Straight Forward (II)</vt:lpstr>
      <vt:lpstr>Conclusions</vt:lpstr>
      <vt:lpstr>Future work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TeamSI</dc:creator>
  <cp:lastModifiedBy>wifibot</cp:lastModifiedBy>
  <cp:revision>118</cp:revision>
  <dcterms:created xsi:type="dcterms:W3CDTF">2008-05-29T09:07:17Z</dcterms:created>
  <dcterms:modified xsi:type="dcterms:W3CDTF">2011-10-23T11:01:10Z</dcterms:modified>
</cp:coreProperties>
</file>